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9" r:id="rId3"/>
    <p:sldId id="270" r:id="rId4"/>
    <p:sldId id="271" r:id="rId5"/>
    <p:sldId id="272" r:id="rId6"/>
    <p:sldId id="279" r:id="rId7"/>
    <p:sldId id="273" r:id="rId8"/>
    <p:sldId id="274" r:id="rId9"/>
    <p:sldId id="275" r:id="rId10"/>
    <p:sldId id="276" r:id="rId11"/>
    <p:sldId id="293" r:id="rId12"/>
    <p:sldId id="280" r:id="rId13"/>
    <p:sldId id="277" r:id="rId14"/>
    <p:sldId id="278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6" r:id="rId28"/>
    <p:sldId id="297" r:id="rId29"/>
    <p:sldId id="294" r:id="rId30"/>
    <p:sldId id="295" r:id="rId31"/>
    <p:sldId id="26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2" autoAdjust="0"/>
    <p:restoredTop sz="94656"/>
  </p:normalViewPr>
  <p:slideViewPr>
    <p:cSldViewPr snapToGrid="0">
      <p:cViewPr varScale="1">
        <p:scale>
          <a:sx n="80" d="100"/>
          <a:sy n="80" d="100"/>
        </p:scale>
        <p:origin x="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3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0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7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8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2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2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7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1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1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486543" y="2325467"/>
            <a:ext cx="8873711" cy="2769989"/>
          </a:xfrm>
          <a:prstGeom prst="rect">
            <a:avLst/>
          </a:prstGeom>
          <a:solidFill>
            <a:srgbClr val="3B3B3B"/>
          </a:solidFill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Exploratory Data Analysis</a:t>
            </a:r>
          </a:p>
          <a:p>
            <a:pPr algn="ctr"/>
            <a:r>
              <a:rPr lang="en-US" sz="4000" dirty="0">
                <a:solidFill>
                  <a:srgbClr val="00B0F0"/>
                </a:solidFill>
              </a:rPr>
              <a:t>HEALTH CARE – DRUG PERSISTENCY</a:t>
            </a:r>
          </a:p>
          <a:p>
            <a:endParaRPr lang="en-US" sz="4000" dirty="0"/>
          </a:p>
          <a:p>
            <a:r>
              <a:rPr lang="en-US" sz="2800" b="1" dirty="0">
                <a:solidFill>
                  <a:srgbClr val="FF6600"/>
                </a:solidFill>
              </a:rPr>
              <a:t>4</a:t>
            </a:r>
            <a:r>
              <a:rPr lang="en-US" sz="2800" b="1" baseline="30000" dirty="0">
                <a:solidFill>
                  <a:srgbClr val="FF6600"/>
                </a:solidFill>
              </a:rPr>
              <a:t>TH</a:t>
            </a:r>
            <a:r>
              <a:rPr lang="en-US" sz="2800" b="1" dirty="0">
                <a:solidFill>
                  <a:srgbClr val="FF6600"/>
                </a:solidFill>
              </a:rPr>
              <a:t> OCTOBER 2021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2F0A9-5797-4FD6-8FE5-86BA11988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634" y="397565"/>
            <a:ext cx="6573079" cy="1293123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3600" dirty="0" err="1">
                <a:solidFill>
                  <a:srgbClr val="FF6600"/>
                </a:solidFill>
              </a:rPr>
              <a:t>Count_Of_Risks</a:t>
            </a:r>
            <a:br>
              <a:rPr lang="en-US" sz="3600" dirty="0">
                <a:solidFill>
                  <a:srgbClr val="FF6600"/>
                </a:solidFill>
              </a:rPr>
            </a:br>
            <a:r>
              <a:rPr lang="en-US" sz="3600" dirty="0">
                <a:solidFill>
                  <a:srgbClr val="FF6600"/>
                </a:solidFill>
              </a:rPr>
              <a:t>VS</a:t>
            </a:r>
            <a:br>
              <a:rPr lang="en-US" sz="3600" dirty="0">
                <a:solidFill>
                  <a:srgbClr val="FF6600"/>
                </a:solidFill>
              </a:rPr>
            </a:br>
            <a:r>
              <a:rPr lang="en-US" sz="3600" dirty="0" err="1">
                <a:solidFill>
                  <a:srgbClr val="FF6600"/>
                </a:solidFill>
              </a:rPr>
              <a:t>Persistency_Flag</a:t>
            </a:r>
            <a:endParaRPr lang="en-US" sz="3600" dirty="0">
              <a:solidFill>
                <a:srgbClr val="FF66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C7A226-B43C-406F-B238-9E905D0DD2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265" y="1855303"/>
            <a:ext cx="6180447" cy="362591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4C28FD-5D03-4F34-8438-212D65929D66}"/>
              </a:ext>
            </a:extLst>
          </p:cNvPr>
          <p:cNvSpPr txBox="1"/>
          <p:nvPr/>
        </p:nvSpPr>
        <p:spPr>
          <a:xfrm>
            <a:off x="2226365" y="5698435"/>
            <a:ext cx="74609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There’s a slight difference in the distribution of the count of risks between persistent patient’s and non-persistent patients.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50% of persistent patients have count of risks between 1 and 2, while 50% of non-persistent patients have count of risks between 0 and 2.</a:t>
            </a:r>
          </a:p>
        </p:txBody>
      </p:sp>
    </p:spTree>
    <p:extLst>
      <p:ext uri="{BB962C8B-B14F-4D97-AF65-F5344CB8AC3E}">
        <p14:creationId xmlns:p14="http://schemas.microsoft.com/office/powerpoint/2010/main" val="3652213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2EC5A-D301-44E0-B91D-F7BEB8957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390" y="681037"/>
            <a:ext cx="7407967" cy="1009651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FF6600"/>
                </a:solidFill>
              </a:rPr>
              <a:t>Numerical Features correlation with target feature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FCDCBF-6184-42D5-ABAE-CEB518F125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389" y="1873439"/>
            <a:ext cx="7262193" cy="203595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E43FAD-AD5C-48C5-A585-B1B3D2F1C5C5}"/>
              </a:ext>
            </a:extLst>
          </p:cNvPr>
          <p:cNvSpPr txBox="1"/>
          <p:nvPr/>
        </p:nvSpPr>
        <p:spPr>
          <a:xfrm>
            <a:off x="2584174" y="4280452"/>
            <a:ext cx="7407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Dexa</a:t>
            </a:r>
            <a:r>
              <a:rPr lang="en-US" dirty="0"/>
              <a:t> scan frequency has a higher correlation with persistency flag as compared to count of risks.</a:t>
            </a:r>
          </a:p>
        </p:txBody>
      </p:sp>
    </p:spTree>
    <p:extLst>
      <p:ext uri="{BB962C8B-B14F-4D97-AF65-F5344CB8AC3E}">
        <p14:creationId xmlns:p14="http://schemas.microsoft.com/office/powerpoint/2010/main" val="2121073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120DD-8189-4B25-9FF7-987443828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6600"/>
                </a:solidFill>
              </a:rPr>
              <a:t>Analysis of Categorical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0FB69-C2DF-46F4-8B6D-ABF2AB5B59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section we look at the categorical values of our analysis.</a:t>
            </a:r>
          </a:p>
        </p:txBody>
      </p:sp>
    </p:spTree>
    <p:extLst>
      <p:ext uri="{BB962C8B-B14F-4D97-AF65-F5344CB8AC3E}">
        <p14:creationId xmlns:p14="http://schemas.microsoft.com/office/powerpoint/2010/main" val="4289311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9030F-6E97-467A-9FF8-E1AC101BD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1652" y="681038"/>
            <a:ext cx="6440557" cy="909224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FF6600"/>
                </a:solidFill>
              </a:rPr>
              <a:t>MUTUAL INFORMATION (MI) SCORE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1145C76-5469-4F33-8A89-9DA82A8874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011" y="3429000"/>
            <a:ext cx="6188197" cy="2772162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4DF09A-ED1F-4F43-8FB8-B3052F9087D1}"/>
              </a:ext>
            </a:extLst>
          </p:cNvPr>
          <p:cNvSpPr txBox="1"/>
          <p:nvPr/>
        </p:nvSpPr>
        <p:spPr>
          <a:xfrm>
            <a:off x="954157" y="1789043"/>
            <a:ext cx="10336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Mutual information is the measurement of how much information one can obtain about a random variable given the value of another variable.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014D20-5492-44BC-B086-9C5165EB40DF}"/>
              </a:ext>
            </a:extLst>
          </p:cNvPr>
          <p:cNvSpPr txBox="1"/>
          <p:nvPr/>
        </p:nvSpPr>
        <p:spPr>
          <a:xfrm>
            <a:off x="1086678" y="2650435"/>
            <a:ext cx="4863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below shows the categorical variables with mi scores above 0.026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D3B1112-E255-41AA-A8D9-A72F0D35BB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534" y="3481616"/>
            <a:ext cx="3648584" cy="17132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DBC684F-75D2-48F9-BAF9-3C4ECB0B286C}"/>
              </a:ext>
            </a:extLst>
          </p:cNvPr>
          <p:cNvSpPr txBox="1"/>
          <p:nvPr/>
        </p:nvSpPr>
        <p:spPr>
          <a:xfrm>
            <a:off x="7911548" y="2650435"/>
            <a:ext cx="3648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shows some categorical variables with mi scores below 1e-03</a:t>
            </a:r>
          </a:p>
        </p:txBody>
      </p:sp>
    </p:spTree>
    <p:extLst>
      <p:ext uri="{BB962C8B-B14F-4D97-AF65-F5344CB8AC3E}">
        <p14:creationId xmlns:p14="http://schemas.microsoft.com/office/powerpoint/2010/main" val="3999092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A743CC5-92AE-464D-8B2E-4C6DEC429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2139" y="530087"/>
            <a:ext cx="7354957" cy="1020417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rgbClr val="FF6600"/>
                </a:solidFill>
              </a:rPr>
              <a:t>Class separation by categorical features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F2840A-AB7C-4DF3-BDE7-F09163F0A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1409"/>
            <a:ext cx="10515600" cy="188180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Using bar plots to visualize the separation of the target variable by the various categorical features.</a:t>
            </a:r>
          </a:p>
        </p:txBody>
      </p:sp>
    </p:spTree>
    <p:extLst>
      <p:ext uri="{BB962C8B-B14F-4D97-AF65-F5344CB8AC3E}">
        <p14:creationId xmlns:p14="http://schemas.microsoft.com/office/powerpoint/2010/main" val="1243755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F564B-3F09-45C9-BE9B-F92322571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896" y="681038"/>
            <a:ext cx="7368209" cy="935728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6600"/>
                </a:solidFill>
              </a:rPr>
              <a:t>Class separation by </a:t>
            </a:r>
            <a:r>
              <a:rPr lang="en-US" sz="4000" dirty="0" err="1">
                <a:solidFill>
                  <a:srgbClr val="FF6600"/>
                </a:solidFill>
              </a:rPr>
              <a:t>Dexa_During_Rx</a:t>
            </a:r>
            <a:r>
              <a:rPr lang="en-US" sz="4000" dirty="0">
                <a:solidFill>
                  <a:srgbClr val="FF6600"/>
                </a:solidFill>
              </a:rPr>
              <a:t>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F39142E-B3DA-43B0-82D3-FFC10D1E49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564" y="1927518"/>
            <a:ext cx="8428383" cy="321989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08C183-25BC-4B03-A660-2F3913113F36}"/>
              </a:ext>
            </a:extLst>
          </p:cNvPr>
          <p:cNvSpPr txBox="1"/>
          <p:nvPr/>
        </p:nvSpPr>
        <p:spPr>
          <a:xfrm>
            <a:off x="2014330" y="5069491"/>
            <a:ext cx="86934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the patients who are not persistent, the number of those who do not take </a:t>
            </a:r>
            <a:r>
              <a:rPr lang="en-US" dirty="0" err="1"/>
              <a:t>dexa</a:t>
            </a:r>
            <a:r>
              <a:rPr lang="en-US" dirty="0"/>
              <a:t> scan during prescription is way greater than those who take </a:t>
            </a:r>
            <a:r>
              <a:rPr lang="en-US" dirty="0" err="1"/>
              <a:t>dexa</a:t>
            </a:r>
            <a:r>
              <a:rPr lang="en-US" dirty="0"/>
              <a:t> scan during prescription.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for patients who are persistent, those who take </a:t>
            </a:r>
            <a:r>
              <a:rPr lang="en-US" dirty="0" err="1"/>
              <a:t>dexa</a:t>
            </a:r>
            <a:r>
              <a:rPr lang="en-US" dirty="0"/>
              <a:t> scan during prescription are higher than those who don’t . Though the variation is not as big as for those who are not persistent.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324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BF534-897E-4AFF-BBC9-E66CDD925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791" y="681037"/>
            <a:ext cx="8600660" cy="1009651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FF6600"/>
                </a:solidFill>
              </a:rPr>
              <a:t>Class separation by </a:t>
            </a:r>
            <a:r>
              <a:rPr lang="en-US" sz="4000" dirty="0" err="1">
                <a:solidFill>
                  <a:srgbClr val="FF6600"/>
                </a:solidFill>
              </a:rPr>
              <a:t>Comorb_Long_Term_Current_Drug_Therapy</a:t>
            </a:r>
            <a:r>
              <a:rPr lang="en-US" sz="4000" dirty="0">
                <a:solidFill>
                  <a:srgbClr val="FF6600"/>
                </a:solidFill>
              </a:rPr>
              <a:t>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A0C76CC-FAA4-46E1-8A5F-9DD40754D4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739" y="1934817"/>
            <a:ext cx="9210261" cy="329611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434699-7517-4C18-B144-459ED3FE3EF1}"/>
              </a:ext>
            </a:extLst>
          </p:cNvPr>
          <p:cNvSpPr txBox="1"/>
          <p:nvPr/>
        </p:nvSpPr>
        <p:spPr>
          <a:xfrm>
            <a:off x="278295" y="1934817"/>
            <a:ext cx="3816627" cy="463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6D63ED-34FB-4BEB-8C5A-86A085712470}"/>
              </a:ext>
            </a:extLst>
          </p:cNvPr>
          <p:cNvSpPr txBox="1"/>
          <p:nvPr/>
        </p:nvSpPr>
        <p:spPr>
          <a:xfrm>
            <a:off x="1457739" y="5102087"/>
            <a:ext cx="90512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persistent and non-persistent patients, the number of those who don’t have </a:t>
            </a:r>
            <a:r>
              <a:rPr lang="en-US" dirty="0" err="1"/>
              <a:t>comorb_long_term_current_drug_therapy</a:t>
            </a:r>
            <a:r>
              <a:rPr lang="en-US" dirty="0"/>
              <a:t> is higher than those who have.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non-persistent patients, there is a big variation between those who have and those who doesn’t, while for the persistent patients, there is a slight variation.</a:t>
            </a:r>
          </a:p>
        </p:txBody>
      </p:sp>
    </p:spTree>
    <p:extLst>
      <p:ext uri="{BB962C8B-B14F-4D97-AF65-F5344CB8AC3E}">
        <p14:creationId xmlns:p14="http://schemas.microsoft.com/office/powerpoint/2010/main" val="3847822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CAA41-F0D2-45AF-A499-D2911BFE7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756" y="304801"/>
            <a:ext cx="7977809" cy="1385888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FF6600"/>
                </a:solidFill>
              </a:rPr>
              <a:t>Class separation by </a:t>
            </a:r>
            <a:r>
              <a:rPr lang="en-US" sz="4000" dirty="0" err="1">
                <a:solidFill>
                  <a:srgbClr val="FF6600"/>
                </a:solidFill>
              </a:rPr>
              <a:t>Comorb_Encounter_For_Screening_For_Malignant_Neoplasms</a:t>
            </a:r>
            <a:endParaRPr lang="en-US" sz="4000" dirty="0">
              <a:solidFill>
                <a:srgbClr val="FF66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B72FCD-FD95-4110-B91B-3AC36DFE7F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92" y="1977415"/>
            <a:ext cx="9388302" cy="330563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2CE5FD-3635-4D06-B4AA-40EB885753E8}"/>
              </a:ext>
            </a:extLst>
          </p:cNvPr>
          <p:cNvSpPr txBox="1"/>
          <p:nvPr/>
        </p:nvSpPr>
        <p:spPr>
          <a:xfrm>
            <a:off x="1113183" y="5283051"/>
            <a:ext cx="105089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non-persistent patients ,those without </a:t>
            </a:r>
            <a:r>
              <a:rPr lang="en-US" dirty="0" err="1"/>
              <a:t>Comorb_Encounter_For_Screening_For_Malignant_Neoplasms</a:t>
            </a:r>
            <a:r>
              <a:rPr lang="en-US" dirty="0"/>
              <a:t> are higher than those with it.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for persistent patients, those with </a:t>
            </a:r>
            <a:r>
              <a:rPr lang="en-US" dirty="0" err="1"/>
              <a:t>Comorb_Encounter_For_Screening_For_Malignant_Neoplasms</a:t>
            </a:r>
            <a:r>
              <a:rPr lang="en-US" dirty="0"/>
              <a:t> are higher than those without. </a:t>
            </a:r>
          </a:p>
        </p:txBody>
      </p:sp>
    </p:spTree>
    <p:extLst>
      <p:ext uri="{BB962C8B-B14F-4D97-AF65-F5344CB8AC3E}">
        <p14:creationId xmlns:p14="http://schemas.microsoft.com/office/powerpoint/2010/main" val="2617838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C1127-B937-4D10-BD8E-4A18364BC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635" y="681037"/>
            <a:ext cx="7500730" cy="1009651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FF6600"/>
                </a:solidFill>
              </a:rPr>
              <a:t>Class separation by </a:t>
            </a:r>
            <a:r>
              <a:rPr lang="en-US" sz="4000" dirty="0" err="1">
                <a:solidFill>
                  <a:srgbClr val="FF6600"/>
                </a:solidFill>
              </a:rPr>
              <a:t>Comorb_Encounter_For_Immunization</a:t>
            </a:r>
            <a:endParaRPr lang="en-US" sz="4000" dirty="0">
              <a:solidFill>
                <a:srgbClr val="FF66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842A43-4BC6-4D1E-8951-6137D80E2B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583" y="2036648"/>
            <a:ext cx="8044069" cy="313416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993B14-A1AA-46EF-AA7E-E4000463D6F0}"/>
              </a:ext>
            </a:extLst>
          </p:cNvPr>
          <p:cNvSpPr txBox="1"/>
          <p:nvPr/>
        </p:nvSpPr>
        <p:spPr>
          <a:xfrm>
            <a:off x="1351722" y="5274365"/>
            <a:ext cx="101776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non-persistent patients, those without </a:t>
            </a:r>
            <a:r>
              <a:rPr lang="en-US" dirty="0" err="1"/>
              <a:t>Comorb_Encounter_For_Immunization</a:t>
            </a:r>
            <a:r>
              <a:rPr lang="en-US" dirty="0"/>
              <a:t> are higher as compared to those with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for persistent patients, those with  </a:t>
            </a:r>
            <a:r>
              <a:rPr lang="en-US" dirty="0" err="1"/>
              <a:t>Comorb_Encounter_For_Immunization</a:t>
            </a:r>
            <a:r>
              <a:rPr lang="en-US" dirty="0"/>
              <a:t> are higher as compared to those without it. </a:t>
            </a:r>
          </a:p>
        </p:txBody>
      </p:sp>
    </p:spTree>
    <p:extLst>
      <p:ext uri="{BB962C8B-B14F-4D97-AF65-F5344CB8AC3E}">
        <p14:creationId xmlns:p14="http://schemas.microsoft.com/office/powerpoint/2010/main" val="2305980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9A2CC-2401-4578-B258-DA3AA063C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749" y="424071"/>
            <a:ext cx="8362122" cy="1266618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FF6600"/>
                </a:solidFill>
              </a:rPr>
              <a:t>Class separation by Comorb_Encntr_For_General_Exam_W_O_Complaint,_</a:t>
            </a:r>
            <a:r>
              <a:rPr lang="en-US" sz="4000" dirty="0" err="1">
                <a:solidFill>
                  <a:srgbClr val="FF6600"/>
                </a:solidFill>
              </a:rPr>
              <a:t>Susp_Or_Reprtd_Dx</a:t>
            </a:r>
            <a:endParaRPr lang="en-US" sz="4000" dirty="0">
              <a:solidFill>
                <a:srgbClr val="FF66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2746F0-C688-4C94-B96A-C09AED45B6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157" y="2036648"/>
            <a:ext cx="9720921" cy="31341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10CDA8-241B-42C7-9A1B-CE5CA990F37B}"/>
              </a:ext>
            </a:extLst>
          </p:cNvPr>
          <p:cNvSpPr txBox="1"/>
          <p:nvPr/>
        </p:nvSpPr>
        <p:spPr>
          <a:xfrm>
            <a:off x="119270" y="5170810"/>
            <a:ext cx="1158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non-persistent patients, those without Comorb_Encntr_For_General_Exam_W_O_Complaint,_</a:t>
            </a:r>
            <a:r>
              <a:rPr lang="en-US" dirty="0" err="1"/>
              <a:t>Susp_Or_Reprtd_Dx</a:t>
            </a:r>
            <a:r>
              <a:rPr lang="en-US" dirty="0"/>
              <a:t> are higher as compared to those with it.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for persistent patients, those with Comorb_Encntr_For_General_Exam_W_O_Complaint,_</a:t>
            </a:r>
            <a:r>
              <a:rPr lang="en-US" dirty="0" err="1"/>
              <a:t>Susp_Or_Reprtd_Dx</a:t>
            </a:r>
            <a:r>
              <a:rPr lang="en-US" dirty="0"/>
              <a:t> are higher as compared to those without it.</a:t>
            </a:r>
          </a:p>
        </p:txBody>
      </p:sp>
    </p:spTree>
    <p:extLst>
      <p:ext uri="{BB962C8B-B14F-4D97-AF65-F5344CB8AC3E}">
        <p14:creationId xmlns:p14="http://schemas.microsoft.com/office/powerpoint/2010/main" val="1989843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69D7A-A944-4DC1-A509-51FBE7CB1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5147" y="675861"/>
            <a:ext cx="6440557" cy="914400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6600"/>
                </a:solidFill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EE156-7A5C-459C-9DB8-9E378C599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9" y="2531165"/>
            <a:ext cx="9157252" cy="1802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One of the challenge for all Pharmaceutical companies is to understand the persistency of drug as per the physician prescription.</a:t>
            </a:r>
          </a:p>
          <a:p>
            <a:pPr marL="0" indent="0">
              <a:buNone/>
            </a:pPr>
            <a:r>
              <a:rPr lang="en-US" sz="2400" dirty="0"/>
              <a:t>To solve this problem,  ABC pharma company is seeking to automate this process of identification.</a:t>
            </a:r>
          </a:p>
        </p:txBody>
      </p:sp>
    </p:spTree>
    <p:extLst>
      <p:ext uri="{BB962C8B-B14F-4D97-AF65-F5344CB8AC3E}">
        <p14:creationId xmlns:p14="http://schemas.microsoft.com/office/powerpoint/2010/main" val="27246555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9AAC2-83ED-4A6D-AEAD-169EE36C7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2383" y="304801"/>
            <a:ext cx="7235688" cy="1385888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FF6600"/>
                </a:solidFill>
              </a:rPr>
              <a:t>Class separation by </a:t>
            </a:r>
            <a:r>
              <a:rPr lang="en-US" sz="4000" dirty="0" err="1">
                <a:solidFill>
                  <a:srgbClr val="FF6600"/>
                </a:solidFill>
              </a:rPr>
              <a:t>Comorb_Other_Disorders_Of_Bone_Density_And_Structure</a:t>
            </a:r>
            <a:endParaRPr lang="en-US" sz="4000" dirty="0">
              <a:solidFill>
                <a:srgbClr val="FF66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766DFB-9D94-40DC-8743-1DE88CB8FB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470" y="2110124"/>
            <a:ext cx="9157252" cy="327705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205F45-A350-4A79-B380-5CDD6CFE6F47}"/>
              </a:ext>
            </a:extLst>
          </p:cNvPr>
          <p:cNvSpPr txBox="1"/>
          <p:nvPr/>
        </p:nvSpPr>
        <p:spPr>
          <a:xfrm>
            <a:off x="2769705" y="5483450"/>
            <a:ext cx="69706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both persistent and non-persistent patients, those with </a:t>
            </a:r>
            <a:r>
              <a:rPr lang="en-US" dirty="0" err="1"/>
              <a:t>Comorb_Other_Disorders_Of_Bone_Density_And_Structure</a:t>
            </a:r>
            <a:r>
              <a:rPr lang="en-US" dirty="0"/>
              <a:t> are higher as compared to those without.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a difference in variation for the persistent and non-persistent patients.</a:t>
            </a:r>
          </a:p>
        </p:txBody>
      </p:sp>
    </p:spTree>
    <p:extLst>
      <p:ext uri="{BB962C8B-B14F-4D97-AF65-F5344CB8AC3E}">
        <p14:creationId xmlns:p14="http://schemas.microsoft.com/office/powerpoint/2010/main" val="3234671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07D09-72BD-42CE-94C8-4097C1258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6487" y="686213"/>
            <a:ext cx="7779026" cy="1009651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FF6600"/>
                </a:solidFill>
              </a:rPr>
              <a:t>Class separation by </a:t>
            </a:r>
            <a:r>
              <a:rPr lang="en-US" sz="4000" dirty="0" err="1">
                <a:solidFill>
                  <a:srgbClr val="FF6600"/>
                </a:solidFill>
              </a:rPr>
              <a:t>Concom_Systemic_Corticosteroids_Plain</a:t>
            </a:r>
            <a:endParaRPr lang="en-US" sz="4000" dirty="0">
              <a:solidFill>
                <a:srgbClr val="FF66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D10E9E-00F9-4B99-A9B3-EE81A7CE6D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252" y="1983215"/>
            <a:ext cx="8719931" cy="3267531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0BD75D3-4C9E-4F46-8020-8C7FE35B97CC}"/>
              </a:ext>
            </a:extLst>
          </p:cNvPr>
          <p:cNvSpPr txBox="1"/>
          <p:nvPr/>
        </p:nvSpPr>
        <p:spPr>
          <a:xfrm>
            <a:off x="1298712" y="5367130"/>
            <a:ext cx="101114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both persistent and non-persistent patients, those without </a:t>
            </a:r>
            <a:r>
              <a:rPr lang="en-US" dirty="0" err="1"/>
              <a:t>Concom_Systemic_Corticosteroids_Plain</a:t>
            </a:r>
            <a:r>
              <a:rPr lang="en-US" dirty="0"/>
              <a:t> are higher than those with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a difference in this variation between the persistent and non-persistent </a:t>
            </a:r>
            <a:r>
              <a:rPr lang="en-US" dirty="0" err="1"/>
              <a:t>patietnts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1820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72211-1F1F-4DFB-A1B0-516D4EF85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5149" y="681037"/>
            <a:ext cx="7354956" cy="1009651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6600"/>
                </a:solidFill>
              </a:rPr>
              <a:t>Class separation by </a:t>
            </a:r>
            <a:r>
              <a:rPr lang="en-US" sz="4000" dirty="0" err="1">
                <a:solidFill>
                  <a:srgbClr val="FF6600"/>
                </a:solidFill>
              </a:rPr>
              <a:t>Ntm_Speciality</a:t>
            </a:r>
            <a:endParaRPr lang="en-US" sz="4000" dirty="0">
              <a:solidFill>
                <a:srgbClr val="FF66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40BC60-8E7E-4D71-8A63-EA6BD4EF93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287" y="1825625"/>
            <a:ext cx="8653670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D52202-063A-4D49-B95B-555D2821E2AB}"/>
              </a:ext>
            </a:extLst>
          </p:cNvPr>
          <p:cNvSpPr txBox="1"/>
          <p:nvPr/>
        </p:nvSpPr>
        <p:spPr>
          <a:xfrm>
            <a:off x="1643270" y="6176963"/>
            <a:ext cx="9435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variation in the number of patients in different </a:t>
            </a:r>
            <a:r>
              <a:rPr lang="en-US" dirty="0" err="1"/>
              <a:t>Ntm</a:t>
            </a:r>
            <a:r>
              <a:rPr lang="en-US" dirty="0"/>
              <a:t> </a:t>
            </a:r>
            <a:r>
              <a:rPr lang="en-US" dirty="0" err="1"/>
              <a:t>speciality</a:t>
            </a:r>
            <a:r>
              <a:rPr lang="en-US" dirty="0"/>
              <a:t> for the persistent and non-persistent.</a:t>
            </a:r>
          </a:p>
        </p:txBody>
      </p:sp>
    </p:spTree>
    <p:extLst>
      <p:ext uri="{BB962C8B-B14F-4D97-AF65-F5344CB8AC3E}">
        <p14:creationId xmlns:p14="http://schemas.microsoft.com/office/powerpoint/2010/main" val="3912561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9DB39-1BF7-4E9E-9771-7D55042D3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390" y="291549"/>
            <a:ext cx="6997149" cy="1399140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FF6600"/>
                </a:solidFill>
              </a:rPr>
              <a:t>Class separation by </a:t>
            </a:r>
            <a:r>
              <a:rPr lang="en-US" sz="4000" dirty="0" err="1">
                <a:solidFill>
                  <a:srgbClr val="FF6600"/>
                </a:solidFill>
              </a:rPr>
              <a:t>Comorb_Other_Joint_Disorder_Not_Elsewhere_Classified</a:t>
            </a:r>
            <a:endParaRPr lang="en-US" sz="4000" dirty="0">
              <a:solidFill>
                <a:srgbClr val="FF66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72689F-9F2A-446B-A907-5F6FE01E0E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74" y="1927518"/>
            <a:ext cx="9501809" cy="3219899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78E8F1-6C4D-45D9-B13F-7CADF9DA87E0}"/>
              </a:ext>
            </a:extLst>
          </p:cNvPr>
          <p:cNvSpPr txBox="1"/>
          <p:nvPr/>
        </p:nvSpPr>
        <p:spPr>
          <a:xfrm>
            <a:off x="225287" y="5147417"/>
            <a:ext cx="118341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both the persistent and non-persistent patients, those without </a:t>
            </a:r>
            <a:r>
              <a:rPr lang="en-US" dirty="0" err="1"/>
              <a:t>Comorb_Other_Joint_Disorder_Not_Elsewhere_Classified</a:t>
            </a:r>
            <a:r>
              <a:rPr lang="en-US" dirty="0"/>
              <a:t> are higher as compared to those with. This variation is high in the non-persistent patients, while is slight in the persistent patients.</a:t>
            </a:r>
          </a:p>
        </p:txBody>
      </p:sp>
    </p:spTree>
    <p:extLst>
      <p:ext uri="{BB962C8B-B14F-4D97-AF65-F5344CB8AC3E}">
        <p14:creationId xmlns:p14="http://schemas.microsoft.com/office/powerpoint/2010/main" val="4527974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46951-5A53-40C6-9117-335FB4A3D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9530" y="681037"/>
            <a:ext cx="8004313" cy="1009651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6600"/>
                </a:solidFill>
              </a:rPr>
              <a:t>Class separation by Race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0258DE-ECCA-4C77-B5BC-D73C72B54B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193" y="1690688"/>
            <a:ext cx="8786293" cy="402963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7EDBD03-8956-48EF-8A65-C68B0804E7E6}"/>
              </a:ext>
            </a:extLst>
          </p:cNvPr>
          <p:cNvSpPr txBox="1"/>
          <p:nvPr/>
        </p:nvSpPr>
        <p:spPr>
          <a:xfrm>
            <a:off x="1448790" y="5720325"/>
            <a:ext cx="9535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no difference in variation of patients in the different races for the persistent and  non-persistent patients.</a:t>
            </a:r>
          </a:p>
        </p:txBody>
      </p:sp>
    </p:spTree>
    <p:extLst>
      <p:ext uri="{BB962C8B-B14F-4D97-AF65-F5344CB8AC3E}">
        <p14:creationId xmlns:p14="http://schemas.microsoft.com/office/powerpoint/2010/main" val="15325913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6AE27-B343-44A1-B584-C547701E0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634" y="583096"/>
            <a:ext cx="7447723" cy="1107592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rgbClr val="FF6600"/>
                </a:solidFill>
              </a:rPr>
              <a:t>Class separation by </a:t>
            </a:r>
            <a:r>
              <a:rPr lang="en-US" sz="4000" dirty="0" err="1">
                <a:solidFill>
                  <a:srgbClr val="FF6600"/>
                </a:solidFill>
              </a:rPr>
              <a:t>Risk_Excessive_Thinness</a:t>
            </a:r>
            <a:endParaRPr lang="en-US" sz="4000" dirty="0">
              <a:solidFill>
                <a:srgbClr val="FF66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CED093-F37D-4BA2-A396-3D773393F2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052" y="2077018"/>
            <a:ext cx="8415131" cy="323895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EC17AA0-E6F0-4242-B359-3CDF4339E26A}"/>
              </a:ext>
            </a:extLst>
          </p:cNvPr>
          <p:cNvSpPr txBox="1"/>
          <p:nvPr/>
        </p:nvSpPr>
        <p:spPr>
          <a:xfrm>
            <a:off x="2030681" y="5427023"/>
            <a:ext cx="8965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variation of those with </a:t>
            </a:r>
            <a:r>
              <a:rPr lang="en-US" dirty="0" err="1"/>
              <a:t>Risk_Excessive_Thinness</a:t>
            </a:r>
            <a:r>
              <a:rPr lang="en-US" dirty="0"/>
              <a:t> and those without are almost the same for the persistent and non-persistent patients. </a:t>
            </a:r>
          </a:p>
        </p:txBody>
      </p:sp>
    </p:spTree>
    <p:extLst>
      <p:ext uri="{BB962C8B-B14F-4D97-AF65-F5344CB8AC3E}">
        <p14:creationId xmlns:p14="http://schemas.microsoft.com/office/powerpoint/2010/main" val="39749659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E2A02-33D1-4F7E-97A2-1EB536DC9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748" y="681037"/>
            <a:ext cx="8269356" cy="1009651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6600"/>
                </a:solidFill>
              </a:rPr>
              <a:t>Class separation by Ethnicity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02B0FD-C957-4865-9090-5DE9B91EE2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84" y="1798680"/>
            <a:ext cx="9528312" cy="374073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D6009C1-8E62-48B3-B5A1-1B9D4AF6D5A1}"/>
              </a:ext>
            </a:extLst>
          </p:cNvPr>
          <p:cNvSpPr txBox="1"/>
          <p:nvPr/>
        </p:nvSpPr>
        <p:spPr>
          <a:xfrm>
            <a:off x="1080655" y="5539410"/>
            <a:ext cx="9856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no difference in the variation of patients in the different ethnicities for both the persistent and non-persistent patients.  </a:t>
            </a:r>
          </a:p>
        </p:txBody>
      </p:sp>
    </p:spTree>
    <p:extLst>
      <p:ext uri="{BB962C8B-B14F-4D97-AF65-F5344CB8AC3E}">
        <p14:creationId xmlns:p14="http://schemas.microsoft.com/office/powerpoint/2010/main" val="17728538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E2A02-33D1-4F7E-97A2-1EB536DC9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748" y="681037"/>
            <a:ext cx="8269356" cy="1009651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6600"/>
                </a:solidFill>
              </a:rPr>
              <a:t>Correlations in the data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CCA5510-CE05-40DE-BC3F-D8BBE0F2A76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47" y="2150287"/>
            <a:ext cx="555005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70AE7B7-FDE3-4FB2-906C-A0782A20B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737" y="1920804"/>
            <a:ext cx="4965123" cy="4227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39379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E2A02-33D1-4F7E-97A2-1EB536DC9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1464" y="259618"/>
            <a:ext cx="8269356" cy="1009651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6600"/>
                </a:solidFill>
              </a:rPr>
              <a:t>Removing outliers in the data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31337B3-423C-4F13-A017-1E712CB60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479" y="1406159"/>
            <a:ext cx="9077325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72ED35-8F98-4F07-A8E2-9CA0AFECF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480" y="4200525"/>
            <a:ext cx="9077325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44708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45F07-E31E-4CD9-BB23-5011DBFEC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9375" y="681037"/>
            <a:ext cx="6533322" cy="922476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6600"/>
                </a:solidFill>
              </a:rPr>
              <a:t>EDA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36CC2-C334-47B4-A968-54987BBA1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Exploratory Data Analysis done, we are able to find how the different features/variables affects drug persistency.</a:t>
            </a:r>
          </a:p>
          <a:p>
            <a:r>
              <a:rPr lang="en-US" dirty="0"/>
              <a:t>The categorical variables that have higher MI scores have a greater effect in the drug persistency as compared to those that have low MI scores.</a:t>
            </a:r>
          </a:p>
          <a:p>
            <a:r>
              <a:rPr lang="en-US" dirty="0" err="1"/>
              <a:t>Dexa</a:t>
            </a:r>
            <a:r>
              <a:rPr lang="en-US" dirty="0"/>
              <a:t> scan frequency during prescription correlates more with the target variable as compared to count of risks, thus it has effect on drug persistency as compared to count of risks. </a:t>
            </a:r>
          </a:p>
        </p:txBody>
      </p:sp>
    </p:spTree>
    <p:extLst>
      <p:ext uri="{BB962C8B-B14F-4D97-AF65-F5344CB8AC3E}">
        <p14:creationId xmlns:p14="http://schemas.microsoft.com/office/powerpoint/2010/main" val="1700231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58A77-2CF7-404F-964F-8B69EB513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4905" y="589722"/>
            <a:ext cx="6440557" cy="993913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6600"/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CC9E2-154C-46BD-8643-297586128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505" y="2557669"/>
            <a:ext cx="9104244" cy="2716696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ABC pharma company has a challenge in understanding drug persistency as per physician prescription and to solve this problem it wants to automate the process of identification. </a:t>
            </a:r>
          </a:p>
          <a:p>
            <a:r>
              <a:rPr lang="en-US" sz="2400" dirty="0"/>
              <a:t>Objective is to build a classification model for drug persistency identification. </a:t>
            </a:r>
          </a:p>
          <a:p>
            <a:r>
              <a:rPr lang="en-US" sz="2400" dirty="0"/>
              <a:t>This will automate the process of identifying drug persistency for ABC pharma company thus helping the company to understand drug persistency as per physician prescription.</a:t>
            </a:r>
          </a:p>
        </p:txBody>
      </p:sp>
    </p:spTree>
    <p:extLst>
      <p:ext uri="{BB962C8B-B14F-4D97-AF65-F5344CB8AC3E}">
        <p14:creationId xmlns:p14="http://schemas.microsoft.com/office/powerpoint/2010/main" val="19889759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4D573-84F0-4B2C-9D85-F1047ECA4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635" y="681037"/>
            <a:ext cx="7394714" cy="1009651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6600"/>
                </a:solidFill>
              </a:rPr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26EF5-FCEF-4F25-A7DD-D00FA4153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the purpose of automating the process of drug persistency identification, the following machine learning models can be used:</a:t>
            </a:r>
          </a:p>
          <a:p>
            <a:r>
              <a:rPr lang="en-US" b="1" dirty="0"/>
              <a:t>Logistic regression </a:t>
            </a:r>
            <a:r>
              <a:rPr lang="en-US" dirty="0"/>
              <a:t>– It is a type of linear model that is used for binary classification. It predicts output which is a categorical dependent variable. Such predictions are like yes or no, A or B, etc.</a:t>
            </a:r>
          </a:p>
          <a:p>
            <a:r>
              <a:rPr lang="en-US" b="1" dirty="0" err="1"/>
              <a:t>LightGBM</a:t>
            </a:r>
            <a:r>
              <a:rPr lang="en-US" b="1" dirty="0"/>
              <a:t> Classifier </a:t>
            </a:r>
            <a:r>
              <a:rPr lang="en-US" dirty="0"/>
              <a:t>– This is high-performance gradient boosting framework based on decision tree that is used for classification.</a:t>
            </a:r>
          </a:p>
          <a:p>
            <a:r>
              <a:rPr lang="en-US" b="1" dirty="0"/>
              <a:t>Decision tree</a:t>
            </a:r>
            <a:r>
              <a:rPr lang="en-US" dirty="0"/>
              <a:t>-They are good classifiers which are robust against outliers</a:t>
            </a:r>
          </a:p>
        </p:txBody>
      </p:sp>
    </p:spTree>
    <p:extLst>
      <p:ext uri="{BB962C8B-B14F-4D97-AF65-F5344CB8AC3E}">
        <p14:creationId xmlns:p14="http://schemas.microsoft.com/office/powerpoint/2010/main" val="5908839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endParaRPr lang="en-US" b="1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2570" y="2481943"/>
            <a:ext cx="5558973" cy="1655762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Thank You</a:t>
            </a:r>
          </a:p>
          <a:p>
            <a:endParaRPr lang="en-US" sz="6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21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7C5BD-4078-48B1-BB22-E6D614D2C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0" y="681038"/>
            <a:ext cx="6400800" cy="935727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6600"/>
                </a:solidFill>
              </a:rPr>
              <a:t>Data Analysis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0120E-FBE0-4856-9EC8-9FEB96CDD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99" y="2557669"/>
            <a:ext cx="9077739" cy="3619293"/>
          </a:xfrm>
        </p:spPr>
        <p:txBody>
          <a:bodyPr>
            <a:normAutofit/>
          </a:bodyPr>
          <a:lstStyle/>
          <a:p>
            <a:r>
              <a:rPr lang="en-US" sz="2400" dirty="0"/>
              <a:t>Explore and Understand the data.</a:t>
            </a:r>
          </a:p>
          <a:p>
            <a:r>
              <a:rPr lang="en-US" sz="2400" dirty="0"/>
              <a:t>Prepare and clean the data.</a:t>
            </a:r>
          </a:p>
          <a:p>
            <a:r>
              <a:rPr lang="en-US" sz="2400" dirty="0"/>
              <a:t>Analyze the data and find the features/variables that affects drug persistency.</a:t>
            </a:r>
          </a:p>
          <a:p>
            <a:r>
              <a:rPr lang="en-US" sz="2400" dirty="0"/>
              <a:t>Give recommendations for the classification model that is to be built to automate the process of drug persistency identification.</a:t>
            </a:r>
          </a:p>
        </p:txBody>
      </p:sp>
    </p:spTree>
    <p:extLst>
      <p:ext uri="{BB962C8B-B14F-4D97-AF65-F5344CB8AC3E}">
        <p14:creationId xmlns:p14="http://schemas.microsoft.com/office/powerpoint/2010/main" val="2445891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50B51-A728-4977-80FF-339E52273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5148" y="681038"/>
            <a:ext cx="6440556" cy="922476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6600"/>
                </a:solidFill>
              </a:rPr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60283-D1DD-4DE9-846E-253BE419B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2504661"/>
            <a:ext cx="9157252" cy="3672301"/>
          </a:xfrm>
        </p:spPr>
        <p:txBody>
          <a:bodyPr>
            <a:normAutofit/>
          </a:bodyPr>
          <a:lstStyle/>
          <a:p>
            <a:r>
              <a:rPr lang="en-US" sz="2400" dirty="0"/>
              <a:t>One file used for the dataset</a:t>
            </a:r>
          </a:p>
          <a:p>
            <a:r>
              <a:rPr lang="en-US" sz="2400" dirty="0"/>
              <a:t>3,424 data points</a:t>
            </a:r>
          </a:p>
          <a:p>
            <a:r>
              <a:rPr lang="en-US" sz="2400" dirty="0"/>
              <a:t>75 features/variables (6 derived)</a:t>
            </a:r>
          </a:p>
        </p:txBody>
      </p:sp>
    </p:spTree>
    <p:extLst>
      <p:ext uri="{BB962C8B-B14F-4D97-AF65-F5344CB8AC3E}">
        <p14:creationId xmlns:p14="http://schemas.microsoft.com/office/powerpoint/2010/main" val="1071260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2159B86-49CB-4642-BC70-CBB58298DBF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ctr"/>
            <a:r>
              <a:rPr lang="en-US" dirty="0">
                <a:solidFill>
                  <a:srgbClr val="FF6600"/>
                </a:solidFill>
              </a:rPr>
              <a:t>Analysis of Numerical Features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F241D9-0BE2-483A-8D62-B509EF0C16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93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E2FB6-91FA-40DA-9E47-1EE8C2808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5148" y="681037"/>
            <a:ext cx="6414052" cy="1009651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 err="1">
                <a:solidFill>
                  <a:srgbClr val="FF6600"/>
                </a:solidFill>
              </a:rPr>
              <a:t>Dexa_Freq_During_Rx</a:t>
            </a:r>
            <a:r>
              <a:rPr lang="en-US" dirty="0">
                <a:solidFill>
                  <a:srgbClr val="FF6600"/>
                </a:solidFill>
              </a:rPr>
              <a:t> Analysis</a:t>
            </a:r>
            <a:endParaRPr lang="en-US" sz="4000" dirty="0">
              <a:solidFill>
                <a:srgbClr val="FF66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04A9FE-1AF7-43E5-B650-94BE7737FB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98" y="1895964"/>
            <a:ext cx="5020376" cy="3258005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15A0C58-081A-4693-A52C-37AC8952FC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174" y="1895964"/>
            <a:ext cx="4744112" cy="3038899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3D12ACE-0C23-4D04-99C0-755045488753}"/>
              </a:ext>
            </a:extLst>
          </p:cNvPr>
          <p:cNvSpPr txBox="1"/>
          <p:nvPr/>
        </p:nvSpPr>
        <p:spPr>
          <a:xfrm>
            <a:off x="1531257" y="5153969"/>
            <a:ext cx="91294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the descriptive analysis of the </a:t>
            </a:r>
            <a:r>
              <a:rPr lang="en-US" dirty="0" err="1"/>
              <a:t>dexa</a:t>
            </a:r>
            <a:r>
              <a:rPr lang="en-US" dirty="0"/>
              <a:t> scan (bone density scan) frequency during the prescription.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the diagrams above, we can see that most of the frequencies lie between 0 and 20</a:t>
            </a:r>
            <a:r>
              <a:rPr lang="en-US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</a:t>
            </a:r>
            <a:r>
              <a:rPr lang="en-US" dirty="0"/>
              <a:t>minimum frequency is 0 and the maximum is around 140.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 is highly skewed.</a:t>
            </a:r>
          </a:p>
        </p:txBody>
      </p:sp>
    </p:spTree>
    <p:extLst>
      <p:ext uri="{BB962C8B-B14F-4D97-AF65-F5344CB8AC3E}">
        <p14:creationId xmlns:p14="http://schemas.microsoft.com/office/powerpoint/2010/main" val="2053561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7C71D-4208-40D9-989B-64C92818D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0342" y="681037"/>
            <a:ext cx="6502401" cy="930049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4000" dirty="0" err="1">
                <a:solidFill>
                  <a:srgbClr val="FF6600"/>
                </a:solidFill>
              </a:rPr>
              <a:t>Count_Of_Risks</a:t>
            </a:r>
            <a:br>
              <a:rPr lang="en-US" sz="4000" dirty="0">
                <a:solidFill>
                  <a:srgbClr val="FF6600"/>
                </a:solidFill>
              </a:rPr>
            </a:br>
            <a:r>
              <a:rPr lang="en-US" sz="4000" dirty="0">
                <a:solidFill>
                  <a:srgbClr val="FF6600"/>
                </a:solidFill>
              </a:rPr>
              <a:t>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51043F-0584-4698-AC4C-987187C9AD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88" y="1795234"/>
            <a:ext cx="4725059" cy="326753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8CC6E6-8B85-4D80-8548-3D36024E99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837" y="1795234"/>
            <a:ext cx="4620270" cy="30293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0F8451-1966-49B5-89BE-B4C868951CA4}"/>
              </a:ext>
            </a:extLst>
          </p:cNvPr>
          <p:cNvSpPr txBox="1"/>
          <p:nvPr/>
        </p:nvSpPr>
        <p:spPr>
          <a:xfrm>
            <a:off x="1190171" y="5225143"/>
            <a:ext cx="96665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the descriptive analysis of count of risks for the patients.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of the count of risks lie between 0 and 1.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minimum count of risks is 0 while the maximum is 7.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 is slightly skewed.</a:t>
            </a:r>
          </a:p>
        </p:txBody>
      </p:sp>
    </p:spTree>
    <p:extLst>
      <p:ext uri="{BB962C8B-B14F-4D97-AF65-F5344CB8AC3E}">
        <p14:creationId xmlns:p14="http://schemas.microsoft.com/office/powerpoint/2010/main" val="2798815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E3701-8656-47B8-9754-0C1DE60E6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0" y="291548"/>
            <a:ext cx="6374296" cy="1325217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4000" dirty="0" err="1">
                <a:solidFill>
                  <a:srgbClr val="FF6600"/>
                </a:solidFill>
              </a:rPr>
              <a:t>Dexa_Freq_During_Rx</a:t>
            </a:r>
            <a:r>
              <a:rPr lang="en-US" sz="4000" dirty="0">
                <a:solidFill>
                  <a:srgbClr val="FF6600"/>
                </a:solidFill>
              </a:rPr>
              <a:t>   </a:t>
            </a:r>
            <a:br>
              <a:rPr lang="en-US" sz="4000" dirty="0">
                <a:solidFill>
                  <a:srgbClr val="FF6600"/>
                </a:solidFill>
              </a:rPr>
            </a:br>
            <a:r>
              <a:rPr lang="en-US" sz="4000" dirty="0">
                <a:solidFill>
                  <a:srgbClr val="FF6600"/>
                </a:solidFill>
              </a:rPr>
              <a:t>vs </a:t>
            </a:r>
            <a:br>
              <a:rPr lang="en-US" sz="4000" dirty="0">
                <a:solidFill>
                  <a:srgbClr val="FF6600"/>
                </a:solidFill>
              </a:rPr>
            </a:br>
            <a:r>
              <a:rPr lang="en-US" sz="4000" dirty="0" err="1">
                <a:solidFill>
                  <a:srgbClr val="FF6600"/>
                </a:solidFill>
              </a:rPr>
              <a:t>Persistency_Flag</a:t>
            </a:r>
            <a:endParaRPr lang="en-US" sz="4000" dirty="0">
              <a:solidFill>
                <a:srgbClr val="FF66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BF041B-35F2-459F-B4EE-0DF57AE571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086" y="1961322"/>
            <a:ext cx="6506817" cy="36747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85759E-E48E-43E8-91A5-103861A00BF7}"/>
              </a:ext>
            </a:extLst>
          </p:cNvPr>
          <p:cNvSpPr txBox="1"/>
          <p:nvPr/>
        </p:nvSpPr>
        <p:spPr>
          <a:xfrm>
            <a:off x="1444487" y="5587011"/>
            <a:ext cx="83621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There’s a huge difference in the distribution of the </a:t>
            </a:r>
            <a:r>
              <a:rPr lang="en-US" dirty="0" err="1"/>
              <a:t>dexa</a:t>
            </a:r>
            <a:r>
              <a:rPr lang="en-US" dirty="0"/>
              <a:t> scan frequency during prescription between persistent patient’s and non-persistent patients.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average, those who are persistent have a higher </a:t>
            </a:r>
            <a:r>
              <a:rPr lang="en-US" dirty="0" err="1"/>
              <a:t>dexa</a:t>
            </a:r>
            <a:r>
              <a:rPr lang="en-US" dirty="0"/>
              <a:t> scan frequency during prescription as compared to those who are non-persistent.</a:t>
            </a:r>
          </a:p>
        </p:txBody>
      </p:sp>
    </p:spTree>
    <p:extLst>
      <p:ext uri="{BB962C8B-B14F-4D97-AF65-F5344CB8AC3E}">
        <p14:creationId xmlns:p14="http://schemas.microsoft.com/office/powerpoint/2010/main" val="2747400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 Glacier Internship" id="{2B17C0A9-4F1A-394C-9305-82F12CA26E4F}" vid="{F9955FDF-826E-7C4D-B52C-017E9540C8B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 Glacier Internship</Template>
  <TotalTime>0</TotalTime>
  <Words>1373</Words>
  <Application>Microsoft Office PowerPoint</Application>
  <PresentationFormat>Widescreen</PresentationFormat>
  <Paragraphs>90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PowerPoint Presentation</vt:lpstr>
      <vt:lpstr>Background</vt:lpstr>
      <vt:lpstr>Problem Statement</vt:lpstr>
      <vt:lpstr>Data Analysis Approach</vt:lpstr>
      <vt:lpstr>Data Exploration</vt:lpstr>
      <vt:lpstr>Analysis of Numerical Features</vt:lpstr>
      <vt:lpstr>Dexa_Freq_During_Rx Analysis</vt:lpstr>
      <vt:lpstr>Count_Of_Risks Analysis</vt:lpstr>
      <vt:lpstr>Dexa_Freq_During_Rx    vs  Persistency_Flag</vt:lpstr>
      <vt:lpstr>Count_Of_Risks VS Persistency_Flag</vt:lpstr>
      <vt:lpstr>Numerical Features correlation with target feature</vt:lpstr>
      <vt:lpstr>Analysis of Categorical Features</vt:lpstr>
      <vt:lpstr>MUTUAL INFORMATION (MI) SCORE</vt:lpstr>
      <vt:lpstr>Class separation by categorical features</vt:lpstr>
      <vt:lpstr>Class separation by Dexa_During_Rx </vt:lpstr>
      <vt:lpstr>Class separation by Comorb_Long_Term_Current_Drug_Therapy </vt:lpstr>
      <vt:lpstr>Class separation by Comorb_Encounter_For_Screening_For_Malignant_Neoplasms</vt:lpstr>
      <vt:lpstr>Class separation by Comorb_Encounter_For_Immunization</vt:lpstr>
      <vt:lpstr>Class separation by Comorb_Encntr_For_General_Exam_W_O_Complaint,_Susp_Or_Reprtd_Dx</vt:lpstr>
      <vt:lpstr>Class separation by Comorb_Other_Disorders_Of_Bone_Density_And_Structure</vt:lpstr>
      <vt:lpstr>Class separation by Concom_Systemic_Corticosteroids_Plain</vt:lpstr>
      <vt:lpstr>Class separation by Ntm_Speciality</vt:lpstr>
      <vt:lpstr>Class separation by Comorb_Other_Joint_Disorder_Not_Elsewhere_Classified</vt:lpstr>
      <vt:lpstr>Class separation by Race</vt:lpstr>
      <vt:lpstr>Class separation by Risk_Excessive_Thinness</vt:lpstr>
      <vt:lpstr>Class separation by Ethnicity</vt:lpstr>
      <vt:lpstr>Correlations in the data</vt:lpstr>
      <vt:lpstr>Removing outliers in the data</vt:lpstr>
      <vt:lpstr>EDA Summary</vt:lpstr>
      <vt:lpstr>Recommendations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Jorn Okello</dc:creator>
  <cp:lastModifiedBy>Kelvin Mpofu (213572387)</cp:lastModifiedBy>
  <cp:revision>53</cp:revision>
  <dcterms:created xsi:type="dcterms:W3CDTF">2021-09-28T07:05:04Z</dcterms:created>
  <dcterms:modified xsi:type="dcterms:W3CDTF">2021-10-01T10:12:38Z</dcterms:modified>
</cp:coreProperties>
</file>