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82" r:id="rId4"/>
    <p:sldId id="283" r:id="rId5"/>
    <p:sldId id="259" r:id="rId6"/>
    <p:sldId id="258" r:id="rId7"/>
    <p:sldId id="285" r:id="rId8"/>
    <p:sldId id="286" r:id="rId9"/>
    <p:sldId id="261" r:id="rId10"/>
    <p:sldId id="287" r:id="rId11"/>
    <p:sldId id="288" r:id="rId12"/>
    <p:sldId id="28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AB662-776D-472A-BE70-35B0FAF9BE73}" v="1663" dt="2021-08-09T19:15:10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63" d="100"/>
          <a:sy n="63" d="100"/>
        </p:scale>
        <p:origin x="200" y="116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736494" cy="36317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500" dirty="0">
                <a:solidFill>
                  <a:srgbClr val="FF6600"/>
                </a:solidFill>
              </a:rPr>
              <a:t>Exploratory Data Analysis</a:t>
            </a:r>
            <a:endParaRPr lang="en-US" sz="6500" dirty="0">
              <a:solidFill>
                <a:srgbClr val="FF6600"/>
              </a:solidFill>
              <a:cs typeface="Calibri"/>
            </a:endParaRPr>
          </a:p>
          <a:p>
            <a:r>
              <a:rPr lang="en-US" sz="2500" dirty="0">
                <a:solidFill>
                  <a:srgbClr val="FF6600"/>
                </a:solidFill>
              </a:rPr>
              <a:t>G2M Case Study</a:t>
            </a:r>
            <a:endParaRPr lang="en-US" sz="2500">
              <a:cs typeface="Calibri"/>
            </a:endParaRPr>
          </a:p>
          <a:p>
            <a:endParaRPr lang="en-US" sz="2500" dirty="0">
              <a:solidFill>
                <a:srgbClr val="FF6600"/>
              </a:solidFill>
              <a:cs typeface="Calibri"/>
            </a:endParaRP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07-Aug-2021</a:t>
            </a:r>
          </a:p>
          <a:p>
            <a:endParaRPr lang="en-US" sz="2500" dirty="0">
              <a:solidFill>
                <a:srgbClr val="FF6600"/>
              </a:solidFill>
              <a:cs typeface="Calibri"/>
            </a:endParaRPr>
          </a:p>
          <a:p>
            <a:endParaRPr lang="en-US" sz="2500" dirty="0">
              <a:solidFill>
                <a:srgbClr val="FF6600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77D83-E765-4E89-8C8B-2F208EE75A8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AF0DD-367D-6B4B-97E6-2985AC7CE4BB}"/>
              </a:ext>
            </a:extLst>
          </p:cNvPr>
          <p:cNvSpPr txBox="1"/>
          <p:nvPr/>
        </p:nvSpPr>
        <p:spPr>
          <a:xfrm>
            <a:off x="10289708" y="1371600"/>
            <a:ext cx="19022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Multivariate Analysis       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3C5C3-7195-4B12-B835-0B32C2CAE638}"/>
              </a:ext>
            </a:extLst>
          </p:cNvPr>
          <p:cNvSpPr txBox="1"/>
          <p:nvPr/>
        </p:nvSpPr>
        <p:spPr>
          <a:xfrm>
            <a:off x="6248400" y="2950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8D87-1B35-4BAC-82ED-9C69E7C0A657}"/>
              </a:ext>
            </a:extLst>
          </p:cNvPr>
          <p:cNvSpPr txBox="1"/>
          <p:nvPr/>
        </p:nvSpPr>
        <p:spPr>
          <a:xfrm>
            <a:off x="6095574" y="2695005"/>
            <a:ext cx="39714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gender data doesnt show much significant changes</a:t>
            </a:r>
            <a:endParaRPr lang="en-US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DCE405C-8C6C-4B94-B880-C5A63926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19" y="2158702"/>
            <a:ext cx="4207667" cy="28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3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AF0DD-367D-6B4B-97E6-2985AC7CE4BB}"/>
              </a:ext>
            </a:extLst>
          </p:cNvPr>
          <p:cNvSpPr txBox="1"/>
          <p:nvPr/>
        </p:nvSpPr>
        <p:spPr>
          <a:xfrm>
            <a:off x="10289708" y="1371600"/>
            <a:ext cx="19022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Multivariate Analysis       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3C5C3-7195-4B12-B835-0B32C2CAE638}"/>
              </a:ext>
            </a:extLst>
          </p:cNvPr>
          <p:cNvSpPr txBox="1"/>
          <p:nvPr/>
        </p:nvSpPr>
        <p:spPr>
          <a:xfrm>
            <a:off x="6248400" y="2950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8D87-1B35-4BAC-82ED-9C69E7C0A657}"/>
              </a:ext>
            </a:extLst>
          </p:cNvPr>
          <p:cNvSpPr txBox="1"/>
          <p:nvPr/>
        </p:nvSpPr>
        <p:spPr>
          <a:xfrm>
            <a:off x="6095574" y="2695005"/>
            <a:ext cx="39714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Yellow and Pink cab users are similar in citywise data</a:t>
            </a:r>
            <a:endParaRPr lang="en-US"/>
          </a:p>
        </p:txBody>
      </p:sp>
      <p:pic>
        <p:nvPicPr>
          <p:cNvPr id="3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1F01173-95D9-493F-B16B-B29B66E5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2124255"/>
            <a:ext cx="4279105" cy="35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9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821531" y="1880771"/>
            <a:ext cx="11430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dirty="0"/>
          </a:p>
          <a:p>
            <a:r>
              <a:rPr lang="en-US" sz="1600" b="1"/>
              <a:t>We woukd recommend Yellow cab for investment.</a:t>
            </a:r>
            <a:endParaRPr lang="en-US" sz="1600" b="1">
              <a:cs typeface="Calibri"/>
            </a:endParaRP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51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000" dirty="0">
                <a:ea typeface="+mn-lt"/>
                <a:cs typeface="+mn-lt"/>
              </a:rPr>
              <a:t>XYZ is a private firm in US. Due to remarkable growth in the Cab Industry it is planning for an investment in Cab industry and as per their Go-to-Market(G2M) strategy they want to understand the market before taking final decision.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/>
                <a:cs typeface="Calibri"/>
              </a:rPr>
              <a:t>Summary –G2M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000" dirty="0">
                <a:ea typeface="+mn-lt"/>
                <a:cs typeface="+mn-lt"/>
              </a:rPr>
              <a:t>To help XYZ firm in identifying the right company for making investment based on the insights after analyzing the data provided</a:t>
            </a:r>
            <a:endParaRPr lang="en-US"/>
          </a:p>
          <a:p>
            <a:pPr>
              <a:buFont typeface="Arial"/>
              <a:buChar char="•"/>
            </a:pPr>
            <a:endParaRPr lang="en-US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000" dirty="0">
              <a:cs typeface="Calibri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/>
                <a:cs typeface="Calibri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6208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pPr marL="457200" indent="-457200"/>
            <a:r>
              <a:rPr lang="en-US" sz="3000">
                <a:ea typeface="+mn-lt"/>
                <a:cs typeface="+mn-lt"/>
              </a:rPr>
              <a:t>Data exploration – study the data received for its features, number of columns, types of columns</a:t>
            </a:r>
            <a:endParaRPr lang="en-US" sz="3000" dirty="0">
              <a:ea typeface="+mn-lt"/>
              <a:cs typeface="+mn-lt"/>
            </a:endParaRPr>
          </a:p>
          <a:p>
            <a:pPr marL="457200" indent="-457200"/>
            <a:r>
              <a:rPr lang="en-US" sz="3000">
                <a:ea typeface="+mn-lt"/>
                <a:cs typeface="+mn-lt"/>
              </a:rPr>
              <a:t>Transform any columns as required</a:t>
            </a:r>
            <a:endParaRPr lang="en-US" sz="3000" dirty="0">
              <a:ea typeface="+mn-lt"/>
              <a:cs typeface="+mn-lt"/>
            </a:endParaRPr>
          </a:p>
          <a:p>
            <a:pPr marL="457200" indent="-457200"/>
            <a:r>
              <a:rPr lang="en-US" sz="3000">
                <a:ea typeface="+mn-lt"/>
                <a:cs typeface="+mn-lt"/>
              </a:rPr>
              <a:t>Check for missing values</a:t>
            </a:r>
            <a:endParaRPr lang="en-US" sz="3000" dirty="0">
              <a:ea typeface="+mn-lt"/>
              <a:cs typeface="+mn-lt"/>
            </a:endParaRPr>
          </a:p>
          <a:p>
            <a:pPr marL="457200" indent="-457200"/>
            <a:r>
              <a:rPr lang="en-US" sz="3000">
                <a:cs typeface="Calibri"/>
              </a:rPr>
              <a:t>Univariate analysis</a:t>
            </a:r>
            <a:endParaRPr lang="en-US" sz="3000" dirty="0">
              <a:cs typeface="Calibri"/>
            </a:endParaRPr>
          </a:p>
          <a:p>
            <a:pPr marL="457200" indent="-457200"/>
            <a:r>
              <a:rPr lang="en-US" sz="3000">
                <a:cs typeface="Calibri"/>
              </a:rPr>
              <a:t>Check numerical columns against dependent variable,Profit</a:t>
            </a:r>
            <a:endParaRPr lang="en-US" sz="3000" dirty="0">
              <a:cs typeface="Calibri"/>
            </a:endParaRPr>
          </a:p>
          <a:p>
            <a:pPr marL="457200" indent="-457200"/>
            <a:r>
              <a:rPr lang="en-US" sz="3000">
                <a:cs typeface="Calibri"/>
              </a:rPr>
              <a:t>Check categorical columns against Profit</a:t>
            </a:r>
            <a:endParaRPr lang="en-US" sz="3000" dirty="0">
              <a:cs typeface="Calibri"/>
            </a:endParaRPr>
          </a:p>
          <a:p>
            <a:pPr marL="457200" indent="-457200"/>
            <a:r>
              <a:rPr lang="en-US" sz="3000">
                <a:cs typeface="Calibri"/>
              </a:rPr>
              <a:t>Multivariate analysis</a:t>
            </a:r>
            <a:endParaRPr lang="en-US" sz="3000" dirty="0">
              <a:cs typeface="Calibri"/>
            </a:endParaRPr>
          </a:p>
          <a:p>
            <a:pPr marL="457200" indent="-457200"/>
            <a:r>
              <a:rPr lang="en-US" sz="3000">
                <a:cs typeface="Calibri"/>
              </a:rPr>
              <a:t>Scale the columns if required</a:t>
            </a:r>
            <a:endParaRPr lang="en-US" sz="3000" dirty="0">
              <a:cs typeface="Calibri"/>
            </a:endParaRPr>
          </a:p>
          <a:p>
            <a:pPr marL="457200" indent="-457200"/>
            <a:r>
              <a:rPr lang="en-US" sz="3000">
                <a:cs typeface="Calibri"/>
              </a:rPr>
              <a:t>Analyse the graphs obtained for insights</a:t>
            </a:r>
            <a:endParaRPr lang="en-US" sz="3000" dirty="0">
              <a:cs typeface="Calibri"/>
            </a:endParaRPr>
          </a:p>
          <a:p>
            <a:pPr marL="457200" indent="-457200"/>
            <a:endParaRPr lang="en-US" sz="3000" dirty="0">
              <a:cs typeface="Calibri"/>
            </a:endParaRPr>
          </a:p>
          <a:p>
            <a:pPr marL="0" indent="0">
              <a:buNone/>
            </a:pPr>
            <a:endParaRPr lang="en-US" sz="30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accent2"/>
                </a:solidFill>
                <a:latin typeface="Calibri"/>
                <a:cs typeface="Calibri"/>
              </a:rPr>
              <a:t>Approach</a:t>
            </a:r>
            <a:endParaRPr lang="en-US" sz="3500" b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11057386" cy="59400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cs typeface="Calibri" panose="020F0502020204030204"/>
              </a:rPr>
              <a:t>4 files are used for analysis:</a:t>
            </a:r>
          </a:p>
          <a:p>
            <a:r>
              <a:rPr lang="en-US" sz="2200" dirty="0">
                <a:cs typeface="Calibri" panose="020F0502020204030204"/>
              </a:rPr>
              <a:t>      </a:t>
            </a:r>
            <a:r>
              <a:rPr lang="en-US" sz="2200" b="1" dirty="0">
                <a:ea typeface="+mn-lt"/>
                <a:cs typeface="+mn-lt"/>
              </a:rPr>
              <a:t>Cab_Data.csv – </a:t>
            </a:r>
            <a:r>
              <a:rPr lang="en-US" sz="2200" dirty="0">
                <a:ea typeface="+mn-lt"/>
                <a:cs typeface="+mn-lt"/>
              </a:rPr>
              <a:t>this file includes details of transaction for 2 cab companies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b="1" dirty="0">
                <a:ea typeface="+mn-lt"/>
                <a:cs typeface="+mn-lt"/>
              </a:rPr>
              <a:t>      Customer_ID.csv</a:t>
            </a:r>
            <a:r>
              <a:rPr lang="en-US" sz="2200" dirty="0">
                <a:ea typeface="+mn-lt"/>
                <a:cs typeface="+mn-lt"/>
              </a:rPr>
              <a:t> – this is a mapping table that contains a unique identifier which links the</a:t>
            </a:r>
          </a:p>
          <a:p>
            <a:r>
              <a:rPr lang="en-US" sz="2200" dirty="0">
                <a:ea typeface="+mn-lt"/>
                <a:cs typeface="+mn-lt"/>
              </a:rPr>
              <a:t>                    customer’s demographic details</a:t>
            </a:r>
            <a:endParaRPr lang="en-US" sz="2200" dirty="0"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      Transaction_ID.csv – </a:t>
            </a:r>
            <a:r>
              <a:rPr lang="en-US" sz="2200" dirty="0">
                <a:ea typeface="+mn-lt"/>
                <a:cs typeface="+mn-lt"/>
              </a:rPr>
              <a:t>this is a mapping table that contains transaction to customer mapping </a:t>
            </a:r>
          </a:p>
          <a:p>
            <a:r>
              <a:rPr lang="en-US" sz="2200" dirty="0">
                <a:ea typeface="+mn-lt"/>
                <a:cs typeface="+mn-lt"/>
              </a:rPr>
              <a:t>                    and payment mode</a:t>
            </a:r>
            <a:endParaRPr lang="en-US" sz="2200" dirty="0">
              <a:cs typeface="Calibri"/>
            </a:endParaRPr>
          </a:p>
          <a:p>
            <a:r>
              <a:rPr lang="en-US" sz="2200" b="1" dirty="0">
                <a:ea typeface="+mn-lt"/>
                <a:cs typeface="+mn-lt"/>
              </a:rPr>
              <a:t>      City.csv – </a:t>
            </a:r>
            <a:r>
              <a:rPr lang="en-US" sz="2200" dirty="0">
                <a:ea typeface="+mn-lt"/>
                <a:cs typeface="+mn-lt"/>
              </a:rPr>
              <a:t>this file contains list of US cities, their population and number of cab users</a:t>
            </a:r>
            <a:endParaRPr lang="en-US" sz="22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cs typeface="Calibri" panose="020F0502020204030204"/>
              </a:rPr>
              <a:t>The 4 files are merged together using the common index to get </a:t>
            </a:r>
            <a:r>
              <a:rPr lang="en-US" sz="2200">
                <a:cs typeface="Calibri" panose="020F0502020204030204"/>
              </a:rPr>
              <a:t>the</a:t>
            </a:r>
            <a:r>
              <a:rPr lang="en-US" sz="2200" dirty="0">
                <a:cs typeface="Calibri" panose="020F0502020204030204"/>
              </a:rPr>
              <a:t> final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Timeframe of the data: 2016-01-31 to 2018-12-31</a:t>
            </a:r>
            <a:endParaRPr lang="en-US" sz="2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Total data points :</a:t>
            </a:r>
            <a:r>
              <a:rPr lang="en-US" sz="2200" dirty="0">
                <a:ea typeface="+mn-lt"/>
                <a:cs typeface="+mn-lt"/>
              </a:rPr>
              <a:t>359392 and Total Columns :14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On checking we can confirm there are no missing values. </a:t>
            </a:r>
            <a:endParaRPr lang="en-US" sz="220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Columns like population and users should be converted to int values instead of object </a:t>
            </a:r>
            <a:endParaRPr lang="en-US" sz="220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Date</a:t>
            </a:r>
            <a:r>
              <a:rPr lang="en-US" sz="2200" dirty="0">
                <a:ea typeface="+mn-lt"/>
                <a:cs typeface="+mn-lt"/>
              </a:rPr>
              <a:t> of travel datetime variables should be in datetime format instead of int which gives the </a:t>
            </a:r>
            <a:endParaRPr lang="en-US" sz="2200">
              <a:latin typeface="Consolas"/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     advantage of extracting information from that.</a:t>
            </a:r>
            <a:endParaRPr lang="en-US" sz="2200" dirty="0">
              <a:latin typeface="Consola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 EDA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DCAE2C6-C186-4591-B2B8-9C04907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719073"/>
            <a:ext cx="2743200" cy="2207253"/>
          </a:xfrm>
          <a:prstGeom prst="rect">
            <a:avLst/>
          </a:prstGeom>
        </p:spPr>
      </p:pic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9D70CB-D2CC-486B-AE9F-333DC09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2765629"/>
            <a:ext cx="2743200" cy="2164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B3514-5E8A-4CEC-A7BA-C059E7B66584}"/>
              </a:ext>
            </a:extLst>
          </p:cNvPr>
          <p:cNvSpPr txBox="1"/>
          <p:nvPr/>
        </p:nvSpPr>
        <p:spPr>
          <a:xfrm>
            <a:off x="996950" y="1987550"/>
            <a:ext cx="7467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Profit analyzed with reference to Population and Users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 EDA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B3514-5E8A-4CEC-A7BA-C059E7B66584}"/>
              </a:ext>
            </a:extLst>
          </p:cNvPr>
          <p:cNvSpPr txBox="1"/>
          <p:nvPr/>
        </p:nvSpPr>
        <p:spPr>
          <a:xfrm>
            <a:off x="996950" y="1987550"/>
            <a:ext cx="7467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Profit analyzed with reference to Continous variables</a:t>
            </a:r>
            <a:endParaRPr lang="en-US" dirty="0">
              <a:cs typeface="Calibri"/>
            </a:endParaRPr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888DB3D-0881-4E08-A971-61FFEB7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04126"/>
            <a:ext cx="2743200" cy="1878349"/>
          </a:xfrm>
          <a:prstGeom prst="rect">
            <a:avLst/>
          </a:prstGeom>
        </p:spPr>
      </p:pic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5F4D93-260D-42CE-BB10-7C1EFADB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537881"/>
            <a:ext cx="2743200" cy="1897039"/>
          </a:xfrm>
          <a:prstGeom prst="rect">
            <a:avLst/>
          </a:prstGeo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112C1EA-47ED-485A-BCF2-E48D2BA1A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2632881"/>
            <a:ext cx="2743200" cy="1897039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CC6CEFC-0470-4CD6-BB03-7307DEEC9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75" y="4647418"/>
            <a:ext cx="2743200" cy="1897039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2BC994B-AA24-47E0-AB62-B63ABF919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462" y="2623356"/>
            <a:ext cx="2743200" cy="1897039"/>
          </a:xfrm>
          <a:prstGeom prst="rect">
            <a:avLst/>
          </a:prstGeom>
        </p:spPr>
      </p:pic>
      <p:pic>
        <p:nvPicPr>
          <p:cNvPr id="10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0706993F-0A70-4C78-A06F-C1D5A55A6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462" y="4539472"/>
            <a:ext cx="2743200" cy="18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 EDA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B3514-5E8A-4CEC-A7BA-C059E7B66584}"/>
              </a:ext>
            </a:extLst>
          </p:cNvPr>
          <p:cNvSpPr txBox="1"/>
          <p:nvPr/>
        </p:nvSpPr>
        <p:spPr>
          <a:xfrm>
            <a:off x="996950" y="1987550"/>
            <a:ext cx="7467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Profit analyzed with reference to Categorical variables</a:t>
            </a:r>
            <a:endParaRPr lang="en-US" dirty="0">
              <a:cs typeface="Calibri"/>
            </a:endParaRPr>
          </a:p>
        </p:txBody>
      </p:sp>
      <p:pic>
        <p:nvPicPr>
          <p:cNvPr id="5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320C24F-2299-4AC8-B2D8-03C72D77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" y="2618635"/>
            <a:ext cx="2743200" cy="2263669"/>
          </a:xfrm>
          <a:prstGeom prst="rect">
            <a:avLst/>
          </a:prstGeom>
        </p:spPr>
      </p:pic>
      <p:pic>
        <p:nvPicPr>
          <p:cNvPr id="7" name="Picture 11" descr="Chart&#10;&#10;Description automatically generated">
            <a:extLst>
              <a:ext uri="{FF2B5EF4-FFF2-40B4-BE49-F238E27FC236}">
                <a16:creationId xmlns:a16="http://schemas.microsoft.com/office/drawing/2014/main" id="{A1C47543-32DC-462D-92F6-C2EBBF79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626195"/>
            <a:ext cx="2743200" cy="2510486"/>
          </a:xfrm>
          <a:prstGeom prst="rect">
            <a:avLst/>
          </a:prstGeom>
        </p:spPr>
      </p:pic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47088A28-2D64-4A16-A027-C48810E9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869" y="2623402"/>
            <a:ext cx="2743200" cy="211125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E132EAC-B53C-4FF4-B6D1-FB7483215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62" y="4742528"/>
            <a:ext cx="2743200" cy="21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AF0DD-367D-6B4B-97E6-2985AC7CE4BB}"/>
              </a:ext>
            </a:extLst>
          </p:cNvPr>
          <p:cNvSpPr txBox="1"/>
          <p:nvPr/>
        </p:nvSpPr>
        <p:spPr>
          <a:xfrm>
            <a:off x="10289708" y="1371600"/>
            <a:ext cx="19022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C2959-59DB-F748-9A93-E5DF86BCF6D2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     Multivariate Analysis       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21E06CA-96EF-4889-A88E-B9046A95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31" y="1852877"/>
            <a:ext cx="3421856" cy="4116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3C5C3-7195-4B12-B835-0B32C2CAE638}"/>
              </a:ext>
            </a:extLst>
          </p:cNvPr>
          <p:cNvSpPr txBox="1"/>
          <p:nvPr/>
        </p:nvSpPr>
        <p:spPr>
          <a:xfrm>
            <a:off x="6248400" y="2950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58D87-1B35-4BAC-82ED-9C69E7C0A657}"/>
              </a:ext>
            </a:extLst>
          </p:cNvPr>
          <p:cNvSpPr txBox="1"/>
          <p:nvPr/>
        </p:nvSpPr>
        <p:spPr>
          <a:xfrm>
            <a:off x="6095574" y="2695005"/>
            <a:ext cx="39714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As per the graph obtained, </a:t>
            </a:r>
            <a:r>
              <a:rPr lang="en-US">
                <a:cs typeface="Calibri"/>
              </a:rPr>
              <a:t>we understand that Yellow cab has been more profitable for the last 3 years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57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1067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Summary –G2M case study</vt:lpstr>
      <vt:lpstr>Problem Statement</vt:lpstr>
      <vt:lpstr>Approach</vt:lpstr>
      <vt:lpstr>Data Exploration</vt:lpstr>
      <vt:lpstr>Profit Analysis</vt:lpstr>
      <vt:lpstr>Profit Analysis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Data Glacier</cp:lastModifiedBy>
  <cp:revision>354</cp:revision>
  <cp:lastPrinted>2019-08-24T08:13:50Z</cp:lastPrinted>
  <dcterms:created xsi:type="dcterms:W3CDTF">2019-08-19T15:39:24Z</dcterms:created>
  <dcterms:modified xsi:type="dcterms:W3CDTF">2021-08-09T19:15:32Z</dcterms:modified>
</cp:coreProperties>
</file>