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75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20" r:id="rId16"/>
    <p:sldId id="317" r:id="rId17"/>
    <p:sldId id="318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87247" autoAdjust="0"/>
  </p:normalViewPr>
  <p:slideViewPr>
    <p:cSldViewPr snapToGrid="0">
      <p:cViewPr varScale="1">
        <p:scale>
          <a:sx n="62" d="100"/>
          <a:sy n="6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0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4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1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8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8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4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99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9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1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0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6467661"/>
            <a:ext cx="1538362" cy="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Business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Thoroughly understand the problem or opportunity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high level requirements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data needed to support the business case (ROI)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with decision makers the high level return is worth the potential investment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likelihood project will be approved and if you should continue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pic>
        <p:nvPicPr>
          <p:cNvPr id="1032" name="Picture 8" descr="http://ftp.osuosl.org/pub/aqsis/images/phase/phas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8" y="359681"/>
            <a:ext cx="1905000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Determine Potential Solutions</a:t>
            </a:r>
            <a:endParaRPr lang="en-US" dirty="0"/>
          </a:p>
        </p:txBody>
      </p:sp>
      <p:pic>
        <p:nvPicPr>
          <p:cNvPr id="5122" name="Picture 2" descr="http://ftp.osuosl.org/pub/aqsis/images/phase/phas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4" y="36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1" y="2332861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all possible solutions to the problem.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 of project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before a return on investment is realized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*One of your solutions should be to do nothing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tp.osuosl.org/pub/aqsis/images/phase/ph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8" y="35968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Summary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Options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Cost-Benefit Analysis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Writing the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tp.osuosl.org/pub/aqsis/images/phase/phas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4" y="3411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problem statement justifies a call to action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all valid solutions are given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check cost-benefit analysis calculations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Objectively dissect your recommendation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any spelling or grammatical mistakes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 another person to closely review the document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project buy-in of two key stakeholders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Review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sch\AppData\Local\Temp\SNAGHTML1fb16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8" y="3411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Remind yourself, they haven’t seen this before</a:t>
            </a:r>
          </a:p>
          <a:p>
            <a:r>
              <a:rPr lang="en-US" sz="2800" dirty="0" smtClean="0"/>
              <a:t>Clearly define the problem and business need to act</a:t>
            </a:r>
          </a:p>
          <a:p>
            <a:r>
              <a:rPr lang="en-US" sz="2800" dirty="0" smtClean="0"/>
              <a:t>Give your recommendation</a:t>
            </a:r>
          </a:p>
          <a:p>
            <a:r>
              <a:rPr lang="en-US" sz="2800" dirty="0" smtClean="0"/>
              <a:t>Explain the return on investment (ROI)</a:t>
            </a:r>
          </a:p>
          <a:p>
            <a:r>
              <a:rPr lang="en-US" sz="2800" dirty="0" smtClean="0"/>
              <a:t>Touch on each risk, but unless asked, don’t dive in deep</a:t>
            </a:r>
          </a:p>
          <a:p>
            <a:r>
              <a:rPr lang="en-US" sz="2800" dirty="0" smtClean="0"/>
              <a:t>Mention your stakeholder backers</a:t>
            </a:r>
          </a:p>
          <a:p>
            <a:r>
              <a:rPr lang="en-US" sz="2800" dirty="0" smtClean="0"/>
              <a:t>Close the presentation summarizing the benefits and ROI</a:t>
            </a:r>
          </a:p>
          <a:p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Present the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What is a stakeholder?</a:t>
            </a:r>
          </a:p>
          <a:p>
            <a:pPr lvl="1"/>
            <a:r>
              <a:rPr lang="en-US" dirty="0" smtClean="0"/>
              <a:t>Project team members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Employees</a:t>
            </a:r>
          </a:p>
          <a:p>
            <a:pPr lvl="1"/>
            <a:r>
              <a:rPr lang="en-US" dirty="0" smtClean="0"/>
              <a:t>City/Community</a:t>
            </a:r>
          </a:p>
          <a:p>
            <a:pPr lvl="1"/>
            <a:r>
              <a:rPr lang="en-US" dirty="0" smtClean="0"/>
              <a:t>Professional organizations</a:t>
            </a:r>
          </a:p>
          <a:p>
            <a:pPr lvl="1"/>
            <a:r>
              <a:rPr lang="en-US" dirty="0" smtClean="0"/>
              <a:t>Any individual impacted by the project</a:t>
            </a:r>
          </a:p>
          <a:p>
            <a:pPr lvl="1"/>
            <a:r>
              <a:rPr lang="en-US" dirty="0" smtClean="0"/>
              <a:t>Any individual to support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Why identify stakeholders?</a:t>
            </a:r>
          </a:p>
          <a:p>
            <a:pPr lvl="1"/>
            <a:r>
              <a:rPr lang="en-US" dirty="0"/>
              <a:t>It increases the chances for success</a:t>
            </a:r>
          </a:p>
          <a:p>
            <a:pPr lvl="1"/>
            <a:r>
              <a:rPr lang="en-US" dirty="0" smtClean="0"/>
              <a:t>Additional ideas</a:t>
            </a:r>
          </a:p>
          <a:p>
            <a:pPr lvl="1"/>
            <a:r>
              <a:rPr lang="en-US" dirty="0" smtClean="0"/>
              <a:t>Varied perspectives</a:t>
            </a:r>
          </a:p>
          <a:p>
            <a:pPr lvl="1"/>
            <a:r>
              <a:rPr lang="en-US" dirty="0" smtClean="0"/>
              <a:t>Gains buy-in</a:t>
            </a:r>
          </a:p>
          <a:p>
            <a:pPr lvl="1"/>
            <a:r>
              <a:rPr lang="en-US" dirty="0" smtClean="0"/>
              <a:t>Increases credibility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How to identify stakeholders to my project?</a:t>
            </a:r>
          </a:p>
          <a:p>
            <a:pPr lvl="1"/>
            <a:r>
              <a:rPr lang="en-US" dirty="0" smtClean="0"/>
              <a:t>Walk through anticipated scope/process</a:t>
            </a:r>
          </a:p>
          <a:p>
            <a:pPr lvl="2"/>
            <a:r>
              <a:rPr lang="en-US" dirty="0" smtClean="0"/>
              <a:t>Beneficiaries of the effort</a:t>
            </a:r>
          </a:p>
          <a:p>
            <a:pPr lvl="2"/>
            <a:r>
              <a:rPr lang="en-US" dirty="0" smtClean="0"/>
              <a:t>Directly involved with the beneficiaries of the effort</a:t>
            </a:r>
          </a:p>
          <a:p>
            <a:pPr lvl="2"/>
            <a:r>
              <a:rPr lang="en-US" dirty="0" smtClean="0"/>
              <a:t>Jobs that may be affected by project or results</a:t>
            </a:r>
          </a:p>
          <a:p>
            <a:pPr lvl="2"/>
            <a:r>
              <a:rPr lang="en-US" dirty="0" smtClean="0"/>
              <a:t>Government officials</a:t>
            </a:r>
          </a:p>
          <a:p>
            <a:pPr lvl="2"/>
            <a:r>
              <a:rPr lang="en-US" dirty="0" smtClean="0"/>
              <a:t>Influencers</a:t>
            </a:r>
          </a:p>
          <a:p>
            <a:pPr lvl="2"/>
            <a:r>
              <a:rPr lang="en-US" dirty="0" smtClean="0"/>
              <a:t>Interest in outcome</a:t>
            </a:r>
          </a:p>
          <a:p>
            <a:pPr lvl="1"/>
            <a:r>
              <a:rPr lang="en-US" dirty="0" smtClean="0"/>
              <a:t>Get ideas from stakeholders as you identify them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607" y="3329567"/>
            <a:ext cx="7092834" cy="646606"/>
          </a:xfrm>
        </p:spPr>
        <p:txBody>
          <a:bodyPr/>
          <a:lstStyle/>
          <a:p>
            <a:pPr algn="l"/>
            <a:r>
              <a:rPr lang="en-US" sz="4000" dirty="0" smtClean="0"/>
              <a:t>Assigning  Stakeholders Responsibilities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08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Business Objective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2110" y="2189914"/>
            <a:ext cx="4744433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What is the purpose of the project?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What are the goals and objectives of this project?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smtClean="0"/>
              <a:t>In the eyes of this project, what is success, and how will it be measured?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Matrix: Why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691" y="2966936"/>
            <a:ext cx="5603747" cy="3501958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Critical tool to understand and align the responsibilities of stakeholders.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ritical-thinking.wikidot.com/local--files/lesson-3/puzz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77" y="2453608"/>
            <a:ext cx="2457939" cy="348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Matrix: Why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057" y="3015575"/>
            <a:ext cx="5983126" cy="3501958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Alleviates power struggles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22" name="Picture 6" descr="http://katiestilwell.files.wordpress.com/2014/04/powerstruggles1.jpg?w=5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693109"/>
            <a:ext cx="3688551" cy="23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Matrix: Why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51" y="3035031"/>
            <a:ext cx="5983126" cy="3501958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Reduces lack of ownership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http://kenoconnordata.files.wordpress.com/2009/11/disagreement.jpg?w=300&amp;h=2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785759"/>
            <a:ext cx="2857500" cy="2000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 Matrix: Why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77" y="3025302"/>
            <a:ext cx="5603747" cy="3501958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Sets clear expectations!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quickbase.intuit.com/blog/wp-content/uploads/sites/2/2015/10/Use-a-RACI-Matrix-for-Cross-functional-Succ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27" y="2836371"/>
            <a:ext cx="4546803" cy="2032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9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An Overview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0" y="2425643"/>
            <a:ext cx="9241277" cy="32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R.A.C.I.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88893" y="1908856"/>
            <a:ext cx="4698358" cy="35993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R</a:t>
            </a:r>
            <a:r>
              <a:rPr lang="en-US" dirty="0" smtClean="0"/>
              <a:t>esponsible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ccountable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C</a:t>
            </a:r>
            <a:r>
              <a:rPr lang="en-US" dirty="0" smtClean="0"/>
              <a:t>onsulted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I</a:t>
            </a:r>
            <a:r>
              <a:rPr lang="en-US" dirty="0" smtClean="0"/>
              <a:t>nformed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42" y="2208179"/>
            <a:ext cx="7890388" cy="27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R.A.C.I.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293163" y="2336873"/>
            <a:ext cx="4698358" cy="35993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R</a:t>
            </a:r>
            <a:r>
              <a:rPr lang="en-US" b="1" dirty="0" smtClean="0"/>
              <a:t>esponsible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Accountable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Consulted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Informed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02349" y="2152047"/>
            <a:ext cx="5157977" cy="359931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Who is/will be doing this task?</a:t>
            </a:r>
          </a:p>
          <a:p>
            <a:r>
              <a:rPr lang="en-US" sz="2000" dirty="0" smtClean="0"/>
              <a:t>Who is assigned to work on this task?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2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R.A.C.I.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293163" y="2336873"/>
            <a:ext cx="4698358" cy="35993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Responsible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</a:t>
            </a:r>
            <a:r>
              <a:rPr lang="en-US" b="1" dirty="0" smtClean="0"/>
              <a:t>ccountable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Consulted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Informed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2349" y="2550881"/>
            <a:ext cx="515797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Who’s head will roll if this goes wrong?</a:t>
            </a:r>
          </a:p>
          <a:p>
            <a:r>
              <a:rPr lang="en-US" sz="2000" dirty="0" smtClean="0"/>
              <a:t>Who has the authority to sign off the work?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R.A.C.I.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293163" y="2336873"/>
            <a:ext cx="4698358" cy="35993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Responsible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Accountable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C</a:t>
            </a:r>
            <a:r>
              <a:rPr lang="en-US" b="1" dirty="0" smtClean="0"/>
              <a:t>onsulted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Informed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2349" y="3025301"/>
            <a:ext cx="5157977" cy="312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Who can tell me more about this task?</a:t>
            </a:r>
          </a:p>
          <a:p>
            <a:r>
              <a:rPr lang="en-US" sz="2000" dirty="0" smtClean="0"/>
              <a:t>Who are the Subject Matter Experts?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82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R.A.C.I.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293163" y="2336873"/>
            <a:ext cx="4698358" cy="35993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Responsible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Accountable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Consulted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I</a:t>
            </a:r>
            <a:r>
              <a:rPr lang="en-US" b="1" dirty="0" smtClean="0"/>
              <a:t>nformed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2349" y="3492230"/>
            <a:ext cx="5157977" cy="265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Who’s work depends on this task?</a:t>
            </a:r>
          </a:p>
          <a:p>
            <a:r>
              <a:rPr lang="en-US" sz="2000" dirty="0" smtClean="0"/>
              <a:t>Who has to be kept update about the progress?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5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05901"/>
            <a:ext cx="8144134" cy="1373070"/>
          </a:xfrm>
        </p:spPr>
        <p:txBody>
          <a:bodyPr/>
          <a:lstStyle/>
          <a:p>
            <a:r>
              <a:rPr lang="en-US" dirty="0" smtClean="0"/>
              <a:t>Writing and Presenting a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Breakdown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05" y="2347419"/>
            <a:ext cx="786666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04" y="2347419"/>
            <a:ext cx="7866667" cy="346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05" y="2347419"/>
            <a:ext cx="7866667" cy="346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Matrix: </a:t>
            </a:r>
            <a:r>
              <a:rPr lang="en-US" dirty="0" smtClean="0"/>
              <a:t>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usiness Case Basics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Business Case?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it used?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is it used?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creates it?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Business Case?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decision-making tool used to determine the effects a particular decision will have on profitability.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7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a Business Case Used?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to convince key decision-makers of the merits of a particular course of action.</a:t>
            </a:r>
          </a:p>
        </p:txBody>
      </p:sp>
    </p:spTree>
    <p:extLst>
      <p:ext uri="{BB962C8B-B14F-4D97-AF65-F5344CB8AC3E}">
        <p14:creationId xmlns:p14="http://schemas.microsoft.com/office/powerpoint/2010/main" val="31772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is a Business Case Used?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business case is done on nearly every action, but not always in a written format.</a:t>
            </a:r>
          </a:p>
          <a:p>
            <a:pPr marL="0" indent="0" algn="ctr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business case is created prior to the project being started.  This frames up the return on investment prior to taking the action.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9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Creates a Business Case?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business case is generally created by a business executive, a business manager, or a business analyst.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6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Phases to an Effective Business Case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1 - Initial Analysis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 – Determine Potential Solutions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 – Write the Business Case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 – Review Business Case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5 – Present the Business Case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32739</TotalTime>
  <Words>742</Words>
  <Application>Microsoft Office PowerPoint</Application>
  <PresentationFormat>Widescreen</PresentationFormat>
  <Paragraphs>258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Trebuchet MS</vt:lpstr>
      <vt:lpstr>Berlin</vt:lpstr>
      <vt:lpstr>Understanding the Business Objective</vt:lpstr>
      <vt:lpstr>Understanding the Business Objective</vt:lpstr>
      <vt:lpstr>Writing and Presenting a Business Case</vt:lpstr>
      <vt:lpstr>Business Case Basics</vt:lpstr>
      <vt:lpstr>What is a Business Case?</vt:lpstr>
      <vt:lpstr>Why is a Business Case Used?</vt:lpstr>
      <vt:lpstr>When is a Business Case Used?</vt:lpstr>
      <vt:lpstr>Who Creates a Business Case?</vt:lpstr>
      <vt:lpstr>5 Phases to an Effective Business Case</vt:lpstr>
      <vt:lpstr>Initial Analysis</vt:lpstr>
      <vt:lpstr>Determine Potential Solutions</vt:lpstr>
      <vt:lpstr>Writing the Business Case</vt:lpstr>
      <vt:lpstr>Review Business Case</vt:lpstr>
      <vt:lpstr>Present the Business Case</vt:lpstr>
      <vt:lpstr>PowerPoint Presentation</vt:lpstr>
      <vt:lpstr>Identifying Stakeholders</vt:lpstr>
      <vt:lpstr>Identifying Stakeholders</vt:lpstr>
      <vt:lpstr>Identifying Stakeholders</vt:lpstr>
      <vt:lpstr>Assigning  Stakeholders Responsibilities</vt:lpstr>
      <vt:lpstr>RACI Matrix: Why is it used?</vt:lpstr>
      <vt:lpstr>RACI Matrix: Why is it used?</vt:lpstr>
      <vt:lpstr>RACI Matrix: Why is it used?</vt:lpstr>
      <vt:lpstr>RACI Matrix: Why is it used?</vt:lpstr>
      <vt:lpstr>RACI Matrix: An Overview</vt:lpstr>
      <vt:lpstr>RACI Matrix: R.A.C.I.</vt:lpstr>
      <vt:lpstr>RACI Matrix: R.A.C.I.</vt:lpstr>
      <vt:lpstr>RACI Matrix: R.A.C.I.</vt:lpstr>
      <vt:lpstr>RACI Matrix: R.A.C.I.</vt:lpstr>
      <vt:lpstr>RACI Matrix: R.A.C.I.</vt:lpstr>
      <vt:lpstr>RACI Matrix: Breakdown</vt:lpstr>
      <vt:lpstr>RACI Matrix: Breakdown</vt:lpstr>
      <vt:lpstr>RACI Matrix: Breakdown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212</cp:revision>
  <dcterms:created xsi:type="dcterms:W3CDTF">2015-08-23T18:17:47Z</dcterms:created>
  <dcterms:modified xsi:type="dcterms:W3CDTF">2016-12-15T15:47:07Z</dcterms:modified>
</cp:coreProperties>
</file>