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7"/>
  </p:notesMasterIdLst>
  <p:sldIdLst>
    <p:sldId id="256" r:id="rId2"/>
    <p:sldId id="266" r:id="rId3"/>
    <p:sldId id="279" r:id="rId4"/>
    <p:sldId id="280" r:id="rId5"/>
    <p:sldId id="264" r:id="rId6"/>
    <p:sldId id="265" r:id="rId7"/>
    <p:sldId id="258" r:id="rId8"/>
    <p:sldId id="267" r:id="rId9"/>
    <p:sldId id="316" r:id="rId10"/>
    <p:sldId id="269" r:id="rId11"/>
    <p:sldId id="270" r:id="rId12"/>
    <p:sldId id="276" r:id="rId13"/>
    <p:sldId id="271" r:id="rId14"/>
    <p:sldId id="272" r:id="rId15"/>
    <p:sldId id="273" r:id="rId16"/>
    <p:sldId id="274" r:id="rId17"/>
    <p:sldId id="275" r:id="rId18"/>
    <p:sldId id="277" r:id="rId19"/>
    <p:sldId id="281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20" r:id="rId30"/>
    <p:sldId id="283" r:id="rId31"/>
    <p:sldId id="301" r:id="rId32"/>
    <p:sldId id="302" r:id="rId33"/>
    <p:sldId id="303" r:id="rId34"/>
    <p:sldId id="300" r:id="rId35"/>
    <p:sldId id="304" r:id="rId36"/>
    <p:sldId id="322" r:id="rId37"/>
    <p:sldId id="289" r:id="rId38"/>
    <p:sldId id="321" r:id="rId39"/>
    <p:sldId id="307" r:id="rId40"/>
    <p:sldId id="308" r:id="rId41"/>
    <p:sldId id="315" r:id="rId42"/>
    <p:sldId id="317" r:id="rId43"/>
    <p:sldId id="291" r:id="rId44"/>
    <p:sldId id="293" r:id="rId45"/>
    <p:sldId id="29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2D3"/>
    <a:srgbClr val="D6EAEB"/>
    <a:srgbClr val="A2D0D3"/>
    <a:srgbClr val="D7ECEB"/>
    <a:srgbClr val="06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78784" autoAdjust="0"/>
  </p:normalViewPr>
  <p:slideViewPr>
    <p:cSldViewPr snapToGrid="0">
      <p:cViewPr varScale="1">
        <p:scale>
          <a:sx n="56" d="100"/>
          <a:sy n="56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78FAC-E2CB-4170-8787-17519B6BF7D7}" type="doc">
      <dgm:prSet loTypeId="urn:microsoft.com/office/officeart/2005/8/layout/hProcess9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4A569D-AE9B-427A-A3E4-C9EC5C1B796B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443296AB-3727-477E-8373-CC4238DB1C38}" type="parTrans" cxnId="{11122B63-6B36-412F-AB24-057DA18A8723}">
      <dgm:prSet/>
      <dgm:spPr/>
      <dgm:t>
        <a:bodyPr/>
        <a:lstStyle/>
        <a:p>
          <a:endParaRPr lang="en-US"/>
        </a:p>
      </dgm:t>
    </dgm:pt>
    <dgm:pt modelId="{0437E76A-33D9-4452-94FE-96B47998D9B4}" type="sibTrans" cxnId="{11122B63-6B36-412F-AB24-057DA18A8723}">
      <dgm:prSet/>
      <dgm:spPr/>
      <dgm:t>
        <a:bodyPr/>
        <a:lstStyle/>
        <a:p>
          <a:endParaRPr lang="en-US"/>
        </a:p>
      </dgm:t>
    </dgm:pt>
    <dgm:pt modelId="{6E034C98-704A-41B1-B00B-780382ABE026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F1883F59-83C4-4CEB-A686-FF3965DB5C8C}" type="parTrans" cxnId="{13C724A5-5EE3-421E-98EC-2CE574662C99}">
      <dgm:prSet/>
      <dgm:spPr/>
      <dgm:t>
        <a:bodyPr/>
        <a:lstStyle/>
        <a:p>
          <a:endParaRPr lang="en-US"/>
        </a:p>
      </dgm:t>
    </dgm:pt>
    <dgm:pt modelId="{3EA65A31-5530-4974-9AF1-54F20661425C}" type="sibTrans" cxnId="{13C724A5-5EE3-421E-98EC-2CE574662C99}">
      <dgm:prSet/>
      <dgm:spPr/>
      <dgm:t>
        <a:bodyPr/>
        <a:lstStyle/>
        <a:p>
          <a:endParaRPr lang="en-US"/>
        </a:p>
      </dgm:t>
    </dgm:pt>
    <dgm:pt modelId="{08303036-7DBB-4D40-BAE4-5D08C29A06EB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9F307FA0-A854-4A2D-9A56-2B3B59B3F5A9}" type="sibTrans" cxnId="{AFEB4FDE-F7F8-4633-87D2-7D72A062F58D}">
      <dgm:prSet/>
      <dgm:spPr/>
      <dgm:t>
        <a:bodyPr/>
        <a:lstStyle/>
        <a:p>
          <a:endParaRPr lang="en-US"/>
        </a:p>
      </dgm:t>
    </dgm:pt>
    <dgm:pt modelId="{DAB2874C-412C-473B-9C84-FB48530BCF39}" type="parTrans" cxnId="{AFEB4FDE-F7F8-4633-87D2-7D72A062F58D}">
      <dgm:prSet/>
      <dgm:spPr/>
      <dgm:t>
        <a:bodyPr/>
        <a:lstStyle/>
        <a:p>
          <a:endParaRPr lang="en-US"/>
        </a:p>
      </dgm:t>
    </dgm:pt>
    <dgm:pt modelId="{5C77AF81-E912-4552-9B2C-7DD46E4941FC}" type="pres">
      <dgm:prSet presAssocID="{31F78FAC-E2CB-4170-8787-17519B6BF7D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DB1C20-0D22-4675-91BA-E9708883D740}" type="pres">
      <dgm:prSet presAssocID="{31F78FAC-E2CB-4170-8787-17519B6BF7D7}" presName="arrow" presStyleLbl="bgShp" presStyleIdx="0" presStyleCnt="1"/>
      <dgm:spPr/>
    </dgm:pt>
    <dgm:pt modelId="{90103235-B338-418B-BB0E-F5BE606381A1}" type="pres">
      <dgm:prSet presAssocID="{31F78FAC-E2CB-4170-8787-17519B6BF7D7}" presName="linearProcess" presStyleCnt="0"/>
      <dgm:spPr/>
    </dgm:pt>
    <dgm:pt modelId="{3CE0BF7A-76C0-4AA9-B287-4B41B29BE99C}" type="pres">
      <dgm:prSet presAssocID="{EE4A569D-AE9B-427A-A3E4-C9EC5C1B796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78B81-6D0D-4069-88F4-1F5F54BB5A20}" type="pres">
      <dgm:prSet presAssocID="{0437E76A-33D9-4452-94FE-96B47998D9B4}" presName="sibTrans" presStyleCnt="0"/>
      <dgm:spPr/>
    </dgm:pt>
    <dgm:pt modelId="{ADB4B7BD-0165-4E24-A25B-359A53CF23F5}" type="pres">
      <dgm:prSet presAssocID="{6E034C98-704A-41B1-B00B-780382ABE02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32770-EB56-4FE1-8A6E-BB8B24631006}" type="pres">
      <dgm:prSet presAssocID="{3EA65A31-5530-4974-9AF1-54F20661425C}" presName="sibTrans" presStyleCnt="0"/>
      <dgm:spPr/>
    </dgm:pt>
    <dgm:pt modelId="{5DB91702-946D-4221-9E56-1F101E13B2EC}" type="pres">
      <dgm:prSet presAssocID="{08303036-7DBB-4D40-BAE4-5D08C29A06E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5AE210-B001-486A-B8E8-66D819F8C23A}" type="presOf" srcId="{31F78FAC-E2CB-4170-8787-17519B6BF7D7}" destId="{5C77AF81-E912-4552-9B2C-7DD46E4941FC}" srcOrd="0" destOrd="0" presId="urn:microsoft.com/office/officeart/2005/8/layout/hProcess9"/>
    <dgm:cxn modelId="{13C724A5-5EE3-421E-98EC-2CE574662C99}" srcId="{31F78FAC-E2CB-4170-8787-17519B6BF7D7}" destId="{6E034C98-704A-41B1-B00B-780382ABE026}" srcOrd="1" destOrd="0" parTransId="{F1883F59-83C4-4CEB-A686-FF3965DB5C8C}" sibTransId="{3EA65A31-5530-4974-9AF1-54F20661425C}"/>
    <dgm:cxn modelId="{60F42082-62FA-45EE-BB43-CE96C3BB9EF9}" type="presOf" srcId="{EE4A569D-AE9B-427A-A3E4-C9EC5C1B796B}" destId="{3CE0BF7A-76C0-4AA9-B287-4B41B29BE99C}" srcOrd="0" destOrd="0" presId="urn:microsoft.com/office/officeart/2005/8/layout/hProcess9"/>
    <dgm:cxn modelId="{D9222A44-7410-4834-954E-90973CCFB521}" type="presOf" srcId="{6E034C98-704A-41B1-B00B-780382ABE026}" destId="{ADB4B7BD-0165-4E24-A25B-359A53CF23F5}" srcOrd="0" destOrd="0" presId="urn:microsoft.com/office/officeart/2005/8/layout/hProcess9"/>
    <dgm:cxn modelId="{57CC0DED-599C-476E-A7F4-28AC1722FEC4}" type="presOf" srcId="{08303036-7DBB-4D40-BAE4-5D08C29A06EB}" destId="{5DB91702-946D-4221-9E56-1F101E13B2EC}" srcOrd="0" destOrd="0" presId="urn:microsoft.com/office/officeart/2005/8/layout/hProcess9"/>
    <dgm:cxn modelId="{AFEB4FDE-F7F8-4633-87D2-7D72A062F58D}" srcId="{31F78FAC-E2CB-4170-8787-17519B6BF7D7}" destId="{08303036-7DBB-4D40-BAE4-5D08C29A06EB}" srcOrd="2" destOrd="0" parTransId="{DAB2874C-412C-473B-9C84-FB48530BCF39}" sibTransId="{9F307FA0-A854-4A2D-9A56-2B3B59B3F5A9}"/>
    <dgm:cxn modelId="{11122B63-6B36-412F-AB24-057DA18A8723}" srcId="{31F78FAC-E2CB-4170-8787-17519B6BF7D7}" destId="{EE4A569D-AE9B-427A-A3E4-C9EC5C1B796B}" srcOrd="0" destOrd="0" parTransId="{443296AB-3727-477E-8373-CC4238DB1C38}" sibTransId="{0437E76A-33D9-4452-94FE-96B47998D9B4}"/>
    <dgm:cxn modelId="{E5AD9144-DCA4-4079-8177-9F464F985692}" type="presParOf" srcId="{5C77AF81-E912-4552-9B2C-7DD46E4941FC}" destId="{28DB1C20-0D22-4675-91BA-E9708883D740}" srcOrd="0" destOrd="0" presId="urn:microsoft.com/office/officeart/2005/8/layout/hProcess9"/>
    <dgm:cxn modelId="{3EAC0CE6-EC03-44BD-8B36-8349A6EEFE56}" type="presParOf" srcId="{5C77AF81-E912-4552-9B2C-7DD46E4941FC}" destId="{90103235-B338-418B-BB0E-F5BE606381A1}" srcOrd="1" destOrd="0" presId="urn:microsoft.com/office/officeart/2005/8/layout/hProcess9"/>
    <dgm:cxn modelId="{5AF48FEC-F923-4C8A-A0C1-102708BCF0A7}" type="presParOf" srcId="{90103235-B338-418B-BB0E-F5BE606381A1}" destId="{3CE0BF7A-76C0-4AA9-B287-4B41B29BE99C}" srcOrd="0" destOrd="0" presId="urn:microsoft.com/office/officeart/2005/8/layout/hProcess9"/>
    <dgm:cxn modelId="{D5401E61-F57B-45E6-A1A9-99251199075A}" type="presParOf" srcId="{90103235-B338-418B-BB0E-F5BE606381A1}" destId="{83478B81-6D0D-4069-88F4-1F5F54BB5A20}" srcOrd="1" destOrd="0" presId="urn:microsoft.com/office/officeart/2005/8/layout/hProcess9"/>
    <dgm:cxn modelId="{08EC546A-27AB-4B8C-AE3C-B2C19DC6194D}" type="presParOf" srcId="{90103235-B338-418B-BB0E-F5BE606381A1}" destId="{ADB4B7BD-0165-4E24-A25B-359A53CF23F5}" srcOrd="2" destOrd="0" presId="urn:microsoft.com/office/officeart/2005/8/layout/hProcess9"/>
    <dgm:cxn modelId="{DA62D484-F7DD-4AB0-9C13-80311B4307F7}" type="presParOf" srcId="{90103235-B338-418B-BB0E-F5BE606381A1}" destId="{A7032770-EB56-4FE1-8A6E-BB8B24631006}" srcOrd="3" destOrd="0" presId="urn:microsoft.com/office/officeart/2005/8/layout/hProcess9"/>
    <dgm:cxn modelId="{0CF55679-250D-4800-93CD-D0188A08B7A1}" type="presParOf" srcId="{90103235-B338-418B-BB0E-F5BE606381A1}" destId="{5DB91702-946D-4221-9E56-1F101E13B2E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78FAC-E2CB-4170-8787-17519B6BF7D7}" type="doc">
      <dgm:prSet loTypeId="urn:microsoft.com/office/officeart/2005/8/layout/hProcess9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4A569D-AE9B-427A-A3E4-C9EC5C1B796B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443296AB-3727-477E-8373-CC4238DB1C38}" type="parTrans" cxnId="{11122B63-6B36-412F-AB24-057DA18A8723}">
      <dgm:prSet/>
      <dgm:spPr/>
      <dgm:t>
        <a:bodyPr/>
        <a:lstStyle/>
        <a:p>
          <a:endParaRPr lang="en-US"/>
        </a:p>
      </dgm:t>
    </dgm:pt>
    <dgm:pt modelId="{0437E76A-33D9-4452-94FE-96B47998D9B4}" type="sibTrans" cxnId="{11122B63-6B36-412F-AB24-057DA18A8723}">
      <dgm:prSet/>
      <dgm:spPr/>
      <dgm:t>
        <a:bodyPr/>
        <a:lstStyle/>
        <a:p>
          <a:endParaRPr lang="en-US"/>
        </a:p>
      </dgm:t>
    </dgm:pt>
    <dgm:pt modelId="{6E034C98-704A-41B1-B00B-780382ABE026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F1883F59-83C4-4CEB-A686-FF3965DB5C8C}" type="parTrans" cxnId="{13C724A5-5EE3-421E-98EC-2CE574662C99}">
      <dgm:prSet/>
      <dgm:spPr/>
      <dgm:t>
        <a:bodyPr/>
        <a:lstStyle/>
        <a:p>
          <a:endParaRPr lang="en-US"/>
        </a:p>
      </dgm:t>
    </dgm:pt>
    <dgm:pt modelId="{3EA65A31-5530-4974-9AF1-54F20661425C}" type="sibTrans" cxnId="{13C724A5-5EE3-421E-98EC-2CE574662C99}">
      <dgm:prSet/>
      <dgm:spPr/>
      <dgm:t>
        <a:bodyPr/>
        <a:lstStyle/>
        <a:p>
          <a:endParaRPr lang="en-US"/>
        </a:p>
      </dgm:t>
    </dgm:pt>
    <dgm:pt modelId="{08303036-7DBB-4D40-BAE4-5D08C29A06EB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9F307FA0-A854-4A2D-9A56-2B3B59B3F5A9}" type="sibTrans" cxnId="{AFEB4FDE-F7F8-4633-87D2-7D72A062F58D}">
      <dgm:prSet/>
      <dgm:spPr/>
      <dgm:t>
        <a:bodyPr/>
        <a:lstStyle/>
        <a:p>
          <a:endParaRPr lang="en-US"/>
        </a:p>
      </dgm:t>
    </dgm:pt>
    <dgm:pt modelId="{DAB2874C-412C-473B-9C84-FB48530BCF39}" type="parTrans" cxnId="{AFEB4FDE-F7F8-4633-87D2-7D72A062F58D}">
      <dgm:prSet/>
      <dgm:spPr/>
      <dgm:t>
        <a:bodyPr/>
        <a:lstStyle/>
        <a:p>
          <a:endParaRPr lang="en-US"/>
        </a:p>
      </dgm:t>
    </dgm:pt>
    <dgm:pt modelId="{5C77AF81-E912-4552-9B2C-7DD46E4941FC}" type="pres">
      <dgm:prSet presAssocID="{31F78FAC-E2CB-4170-8787-17519B6BF7D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DB1C20-0D22-4675-91BA-E9708883D740}" type="pres">
      <dgm:prSet presAssocID="{31F78FAC-E2CB-4170-8787-17519B6BF7D7}" presName="arrow" presStyleLbl="bgShp" presStyleIdx="0" presStyleCnt="1"/>
      <dgm:spPr/>
    </dgm:pt>
    <dgm:pt modelId="{90103235-B338-418B-BB0E-F5BE606381A1}" type="pres">
      <dgm:prSet presAssocID="{31F78FAC-E2CB-4170-8787-17519B6BF7D7}" presName="linearProcess" presStyleCnt="0"/>
      <dgm:spPr/>
    </dgm:pt>
    <dgm:pt modelId="{3CE0BF7A-76C0-4AA9-B287-4B41B29BE99C}" type="pres">
      <dgm:prSet presAssocID="{EE4A569D-AE9B-427A-A3E4-C9EC5C1B796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78B81-6D0D-4069-88F4-1F5F54BB5A20}" type="pres">
      <dgm:prSet presAssocID="{0437E76A-33D9-4452-94FE-96B47998D9B4}" presName="sibTrans" presStyleCnt="0"/>
      <dgm:spPr/>
    </dgm:pt>
    <dgm:pt modelId="{ADB4B7BD-0165-4E24-A25B-359A53CF23F5}" type="pres">
      <dgm:prSet presAssocID="{6E034C98-704A-41B1-B00B-780382ABE02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32770-EB56-4FE1-8A6E-BB8B24631006}" type="pres">
      <dgm:prSet presAssocID="{3EA65A31-5530-4974-9AF1-54F20661425C}" presName="sibTrans" presStyleCnt="0"/>
      <dgm:spPr/>
    </dgm:pt>
    <dgm:pt modelId="{5DB91702-946D-4221-9E56-1F101E13B2EC}" type="pres">
      <dgm:prSet presAssocID="{08303036-7DBB-4D40-BAE4-5D08C29A06E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613BB1-642A-40B6-8548-EEF42776CBE6}" type="presOf" srcId="{31F78FAC-E2CB-4170-8787-17519B6BF7D7}" destId="{5C77AF81-E912-4552-9B2C-7DD46E4941FC}" srcOrd="0" destOrd="0" presId="urn:microsoft.com/office/officeart/2005/8/layout/hProcess9"/>
    <dgm:cxn modelId="{13C724A5-5EE3-421E-98EC-2CE574662C99}" srcId="{31F78FAC-E2CB-4170-8787-17519B6BF7D7}" destId="{6E034C98-704A-41B1-B00B-780382ABE026}" srcOrd="1" destOrd="0" parTransId="{F1883F59-83C4-4CEB-A686-FF3965DB5C8C}" sibTransId="{3EA65A31-5530-4974-9AF1-54F20661425C}"/>
    <dgm:cxn modelId="{A89AE763-EA5D-4AD3-843C-D3DD42984FE9}" type="presOf" srcId="{6E034C98-704A-41B1-B00B-780382ABE026}" destId="{ADB4B7BD-0165-4E24-A25B-359A53CF23F5}" srcOrd="0" destOrd="0" presId="urn:microsoft.com/office/officeart/2005/8/layout/hProcess9"/>
    <dgm:cxn modelId="{2D5E9910-F523-40CD-A609-2FE720A0696C}" type="presOf" srcId="{EE4A569D-AE9B-427A-A3E4-C9EC5C1B796B}" destId="{3CE0BF7A-76C0-4AA9-B287-4B41B29BE99C}" srcOrd="0" destOrd="0" presId="urn:microsoft.com/office/officeart/2005/8/layout/hProcess9"/>
    <dgm:cxn modelId="{AFEB4FDE-F7F8-4633-87D2-7D72A062F58D}" srcId="{31F78FAC-E2CB-4170-8787-17519B6BF7D7}" destId="{08303036-7DBB-4D40-BAE4-5D08C29A06EB}" srcOrd="2" destOrd="0" parTransId="{DAB2874C-412C-473B-9C84-FB48530BCF39}" sibTransId="{9F307FA0-A854-4A2D-9A56-2B3B59B3F5A9}"/>
    <dgm:cxn modelId="{11122B63-6B36-412F-AB24-057DA18A8723}" srcId="{31F78FAC-E2CB-4170-8787-17519B6BF7D7}" destId="{EE4A569D-AE9B-427A-A3E4-C9EC5C1B796B}" srcOrd="0" destOrd="0" parTransId="{443296AB-3727-477E-8373-CC4238DB1C38}" sibTransId="{0437E76A-33D9-4452-94FE-96B47998D9B4}"/>
    <dgm:cxn modelId="{A0227077-1B66-4883-903D-8CCD62FE9B00}" type="presOf" srcId="{08303036-7DBB-4D40-BAE4-5D08C29A06EB}" destId="{5DB91702-946D-4221-9E56-1F101E13B2EC}" srcOrd="0" destOrd="0" presId="urn:microsoft.com/office/officeart/2005/8/layout/hProcess9"/>
    <dgm:cxn modelId="{A64F1042-55A4-4AD2-A7A7-369049626C49}" type="presParOf" srcId="{5C77AF81-E912-4552-9B2C-7DD46E4941FC}" destId="{28DB1C20-0D22-4675-91BA-E9708883D740}" srcOrd="0" destOrd="0" presId="urn:microsoft.com/office/officeart/2005/8/layout/hProcess9"/>
    <dgm:cxn modelId="{8437DAD0-51F0-46EA-AB1E-C1A6E4A53962}" type="presParOf" srcId="{5C77AF81-E912-4552-9B2C-7DD46E4941FC}" destId="{90103235-B338-418B-BB0E-F5BE606381A1}" srcOrd="1" destOrd="0" presId="urn:microsoft.com/office/officeart/2005/8/layout/hProcess9"/>
    <dgm:cxn modelId="{037FB9A9-FB26-45BD-A7A0-64D011383C76}" type="presParOf" srcId="{90103235-B338-418B-BB0E-F5BE606381A1}" destId="{3CE0BF7A-76C0-4AA9-B287-4B41B29BE99C}" srcOrd="0" destOrd="0" presId="urn:microsoft.com/office/officeart/2005/8/layout/hProcess9"/>
    <dgm:cxn modelId="{7EB897AC-8185-4EA8-B19D-6C4F7AEA7BCE}" type="presParOf" srcId="{90103235-B338-418B-BB0E-F5BE606381A1}" destId="{83478B81-6D0D-4069-88F4-1F5F54BB5A20}" srcOrd="1" destOrd="0" presId="urn:microsoft.com/office/officeart/2005/8/layout/hProcess9"/>
    <dgm:cxn modelId="{6553FBAA-D9BF-4081-9635-82038423F5B6}" type="presParOf" srcId="{90103235-B338-418B-BB0E-F5BE606381A1}" destId="{ADB4B7BD-0165-4E24-A25B-359A53CF23F5}" srcOrd="2" destOrd="0" presId="urn:microsoft.com/office/officeart/2005/8/layout/hProcess9"/>
    <dgm:cxn modelId="{4C80F4E1-AE7D-4B15-BC3D-07A480E908AA}" type="presParOf" srcId="{90103235-B338-418B-BB0E-F5BE606381A1}" destId="{A7032770-EB56-4FE1-8A6E-BB8B24631006}" srcOrd="3" destOrd="0" presId="urn:microsoft.com/office/officeart/2005/8/layout/hProcess9"/>
    <dgm:cxn modelId="{DED82F00-CBFC-463C-B0A2-FF187B158426}" type="presParOf" srcId="{90103235-B338-418B-BB0E-F5BE606381A1}" destId="{5DB91702-946D-4221-9E56-1F101E13B2E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91E04-21CB-4150-A4F6-8181463F2BB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A80AF-78C0-4AD1-B16D-8DD6F6F68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0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5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9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1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0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4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0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1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80AF-78C0-4AD1-B16D-8DD6F6F680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49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9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3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3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5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8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E3B4885-81D5-4166-A4E4-16146D8594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594DBCA-EBDC-4B6B-918A-0DD69CA862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33000" y="5118100"/>
            <a:ext cx="2159000" cy="173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7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Development </a:t>
            </a:r>
            <a:br>
              <a:rPr lang="en-US" dirty="0" smtClean="0"/>
            </a:br>
            <a:r>
              <a:rPr lang="en-US" dirty="0" smtClean="0"/>
              <a:t>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Instructed By: Jeremy Aschenbrenner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64401"/>
            <a:ext cx="9872871" cy="4346055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Linear progression</a:t>
            </a:r>
          </a:p>
          <a:p>
            <a:r>
              <a:rPr lang="en-US" dirty="0"/>
              <a:t>“Traditional” model</a:t>
            </a:r>
          </a:p>
          <a:p>
            <a:r>
              <a:rPr lang="en-US" dirty="0" smtClean="0"/>
              <a:t>Next phase begins once previous phase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is complete </a:t>
            </a:r>
          </a:p>
          <a:p>
            <a:r>
              <a:rPr lang="en-US" dirty="0" smtClean="0"/>
              <a:t>Each phase begins with previous phase’s output</a:t>
            </a:r>
          </a:p>
          <a:p>
            <a:r>
              <a:rPr lang="en-US" dirty="0" smtClean="0"/>
              <a:t>No process to go back to previous phase</a:t>
            </a:r>
          </a:p>
          <a:p>
            <a:r>
              <a:rPr lang="en-US" dirty="0" smtClean="0"/>
              <a:t>Fully planned, including time schedule and budget</a:t>
            </a:r>
          </a:p>
          <a:p>
            <a:r>
              <a:rPr lang="en-US" dirty="0" smtClean="0"/>
              <a:t>Extensive written documentation and formal approval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950" y="1792648"/>
            <a:ext cx="1200000" cy="68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950" y="2045992"/>
            <a:ext cx="447619" cy="523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2562203"/>
            <a:ext cx="1142857" cy="666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807" y="2855568"/>
            <a:ext cx="457143" cy="457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188" y="3320310"/>
            <a:ext cx="1152381" cy="657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5547" y="4087297"/>
            <a:ext cx="1209524" cy="6476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7569" y="3668249"/>
            <a:ext cx="428571" cy="419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5071" y="4406665"/>
            <a:ext cx="419048" cy="4380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7265" y="4844760"/>
            <a:ext cx="1171429" cy="6380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8694" y="5163807"/>
            <a:ext cx="428571" cy="4285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5071" y="5567933"/>
            <a:ext cx="1171429" cy="638095"/>
          </a:xfrm>
          <a:prstGeom prst="rect">
            <a:avLst/>
          </a:prstGeom>
        </p:spPr>
      </p:pic>
      <p:pic>
        <p:nvPicPr>
          <p:cNvPr id="21" name="Picture 2" descr="http://www.clipartlord.com/wp-content/uploads/2013/09/waterfal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08" y="458452"/>
            <a:ext cx="1852628" cy="18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96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08473"/>
            <a:ext cx="1200000" cy="6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91" y="2574580"/>
            <a:ext cx="1142857" cy="666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43" y="3364488"/>
            <a:ext cx="1152381" cy="657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57" y="4105317"/>
            <a:ext cx="1209524" cy="647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1" y="4848079"/>
            <a:ext cx="1171429" cy="6380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1" y="5581317"/>
            <a:ext cx="1171429" cy="63809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21" name="Picture 2" descr="http://www.clipartlord.com/wp-content/uploads/2013/09/waterf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08" y="458452"/>
            <a:ext cx="1852628" cy="18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2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633884" y="1777260"/>
            <a:ext cx="5116745" cy="40386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Business needs analysis</a:t>
            </a:r>
          </a:p>
          <a:p>
            <a:r>
              <a:rPr lang="en-US" sz="2000" dirty="0" smtClean="0"/>
              <a:t>Elicit and document requirements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08473"/>
            <a:ext cx="1200000" cy="6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91" y="2574580"/>
            <a:ext cx="1142857" cy="666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43" y="3364488"/>
            <a:ext cx="1152381" cy="657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57" y="4105317"/>
            <a:ext cx="1209524" cy="647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1" y="4848079"/>
            <a:ext cx="1171429" cy="6380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1" y="5581317"/>
            <a:ext cx="1171429" cy="63809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7170" name="Picture 2" descr="C:\Users\Asch\AppData\Local\Temp\SNAGHTML1ed21d9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91" y="2574580"/>
            <a:ext cx="1169267" cy="376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lipartlord.com/wp-content/uploads/2013/09/waterf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08" y="458452"/>
            <a:ext cx="1852628" cy="18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633884" y="2264230"/>
            <a:ext cx="5584830" cy="355163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Design solution to meet requirements</a:t>
            </a:r>
          </a:p>
          <a:p>
            <a:r>
              <a:rPr lang="en-US" sz="2000" dirty="0" smtClean="0"/>
              <a:t>Determine hardware and system requirements</a:t>
            </a:r>
          </a:p>
          <a:p>
            <a:r>
              <a:rPr lang="en-US" sz="2000" dirty="0" smtClean="0"/>
              <a:t>Split design into segments</a:t>
            </a:r>
          </a:p>
          <a:p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08473"/>
            <a:ext cx="1200000" cy="6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91" y="2574580"/>
            <a:ext cx="1142857" cy="666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43" y="3364488"/>
            <a:ext cx="1152381" cy="657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57" y="4105317"/>
            <a:ext cx="1209524" cy="647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1" y="4848079"/>
            <a:ext cx="1171429" cy="6380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1" y="5581317"/>
            <a:ext cx="1171429" cy="63809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7170" name="Picture 2" descr="C:\Users\Asch\AppData\Local\Temp\SNAGHTML1ed21d9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91" y="3321640"/>
            <a:ext cx="1169267" cy="302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sch\AppData\Local\Temp\SNAGHTML1ed21d9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85" y="1699575"/>
            <a:ext cx="1169267" cy="8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lord.com/wp-content/uploads/2013/09/waterf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08" y="458452"/>
            <a:ext cx="1852628" cy="18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98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633884" y="3241247"/>
            <a:ext cx="5584830" cy="2574612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Develop/code each segment based on design</a:t>
            </a:r>
          </a:p>
          <a:p>
            <a:r>
              <a:rPr lang="en-US" sz="2000" dirty="0" smtClean="0"/>
              <a:t>Developers unit test each segment</a:t>
            </a:r>
          </a:p>
          <a:p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08473"/>
            <a:ext cx="1200000" cy="6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91" y="2574580"/>
            <a:ext cx="1142857" cy="666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43" y="3364488"/>
            <a:ext cx="1152381" cy="657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57" y="4105317"/>
            <a:ext cx="1209524" cy="647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1" y="4848079"/>
            <a:ext cx="1171429" cy="6380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1" y="5581317"/>
            <a:ext cx="1171429" cy="63809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7170" name="Picture 2" descr="C:\Users\Asch\AppData\Local\Temp\SNAGHTML1ed21d9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91" y="4067972"/>
            <a:ext cx="1169267" cy="227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sch\AppData\Local\Temp\SNAGHTML1ed21d9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85" y="1699575"/>
            <a:ext cx="1169267" cy="149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lord.com/wp-content/uploads/2013/09/waterf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08" y="458452"/>
            <a:ext cx="1852628" cy="18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633883" y="3799114"/>
            <a:ext cx="6259745" cy="2016745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System test each segment (QA or BA)</a:t>
            </a:r>
          </a:p>
          <a:p>
            <a:r>
              <a:rPr lang="en-US" sz="2000" dirty="0" smtClean="0"/>
              <a:t>User acceptance test each segment (Business)</a:t>
            </a:r>
          </a:p>
          <a:p>
            <a:r>
              <a:rPr lang="en-US" sz="2000" dirty="0" smtClean="0"/>
              <a:t>End-to-end test all segments together as one</a:t>
            </a:r>
          </a:p>
          <a:p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08473"/>
            <a:ext cx="1200000" cy="6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91" y="2574580"/>
            <a:ext cx="1142857" cy="666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43" y="3364488"/>
            <a:ext cx="1152381" cy="657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57" y="4105317"/>
            <a:ext cx="1209524" cy="647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1" y="4848079"/>
            <a:ext cx="1171429" cy="6380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1" y="5581317"/>
            <a:ext cx="1171429" cy="63809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7170" name="Picture 2" descr="C:\Users\Asch\AppData\Local\Temp\SNAGHTML1ed21d9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91" y="4836622"/>
            <a:ext cx="1169267" cy="15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sch\AppData\Local\Temp\SNAGHTML1ed21d9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85" y="1699574"/>
            <a:ext cx="1169267" cy="228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lord.com/wp-content/uploads/2013/09/waterf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08" y="458452"/>
            <a:ext cx="1852628" cy="18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85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633883" y="4528457"/>
            <a:ext cx="6259745" cy="1287402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Deploy software into production environment</a:t>
            </a:r>
          </a:p>
          <a:p>
            <a:pPr marL="45720" indent="0">
              <a:buNone/>
            </a:pPr>
            <a:r>
              <a:rPr lang="en-US" sz="2000" dirty="0" smtClean="0"/>
              <a:t>	or</a:t>
            </a:r>
          </a:p>
          <a:p>
            <a:r>
              <a:rPr lang="en-US" sz="2000" dirty="0" smtClean="0"/>
              <a:t>Release to market</a:t>
            </a:r>
          </a:p>
          <a:p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08473"/>
            <a:ext cx="1200000" cy="6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91" y="2574580"/>
            <a:ext cx="1142857" cy="666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43" y="3364488"/>
            <a:ext cx="1152381" cy="657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57" y="4105317"/>
            <a:ext cx="1209524" cy="647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1" y="4848079"/>
            <a:ext cx="1171429" cy="6380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1" y="5581317"/>
            <a:ext cx="1171429" cy="63809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7170" name="Picture 2" descr="C:\Users\Asch\AppData\Local\Temp\SNAGHTML1ed21d9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91" y="5581317"/>
            <a:ext cx="1169267" cy="76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sch\AppData\Local\Temp\SNAGHTML1ed21d9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85" y="1699574"/>
            <a:ext cx="1169267" cy="305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lord.com/wp-content/uploads/2013/09/waterf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08" y="458452"/>
            <a:ext cx="1852628" cy="18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4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622997" y="5486174"/>
            <a:ext cx="6259745" cy="1287402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Fix bugs with patches/releases</a:t>
            </a:r>
          </a:p>
          <a:p>
            <a:r>
              <a:rPr lang="en-US" sz="2000" dirty="0" smtClean="0"/>
              <a:t>Enhance the product to meet changing business needs</a:t>
            </a:r>
          </a:p>
          <a:p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08473"/>
            <a:ext cx="1200000" cy="6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91" y="2574580"/>
            <a:ext cx="1142857" cy="666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43" y="3364488"/>
            <a:ext cx="1152381" cy="657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57" y="4105317"/>
            <a:ext cx="1209524" cy="647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1" y="4848079"/>
            <a:ext cx="1171429" cy="6380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1" y="5581317"/>
            <a:ext cx="1171429" cy="63809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12" name="Picture 2" descr="C:\Users\Asch\AppData\Local\Temp\SNAGHTML1ed21d9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85" y="1699574"/>
            <a:ext cx="1169267" cy="37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lord.com/wp-content/uploads/2013/09/waterf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08" y="458452"/>
            <a:ext cx="1852628" cy="18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670"/>
          </a:xfrm>
        </p:spPr>
        <p:txBody>
          <a:bodyPr anchor="t"/>
          <a:lstStyle/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Clear expectations on schedule, budget, and resourcing needs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 smtClean="0">
                <a:solidFill>
                  <a:srgbClr val="00B050"/>
                </a:solidFill>
              </a:rPr>
              <a:t> Extensive documentation helps ensure quality, reliability, and maintainability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 smtClean="0">
                <a:solidFill>
                  <a:srgbClr val="00B050"/>
                </a:solidFill>
              </a:rPr>
              <a:t> Progress is easily measured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Inflexible and cumbersome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Long pole from project start to something tangible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Problems are discovered at user testing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Written documentation is never kept up-to-date, loses usefulness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Promotes gap between the business users and the development team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266" name="Picture 2" descr="http://www.clipartlord.com/wp-content/uploads/2013/09/waterf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08" y="458452"/>
            <a:ext cx="1852628" cy="18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38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Model: When to Use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67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Clear objectives and solution</a:t>
            </a:r>
          </a:p>
          <a:p>
            <a:r>
              <a:rPr lang="en-US" dirty="0"/>
              <a:t>Large, complicated, and expensive</a:t>
            </a:r>
          </a:p>
          <a:p>
            <a:r>
              <a:rPr lang="en-US" dirty="0" smtClean="0"/>
              <a:t>No pressure for immediate return on investment (ROI) from implementation</a:t>
            </a:r>
          </a:p>
          <a:p>
            <a:r>
              <a:rPr lang="en-US" dirty="0" smtClean="0"/>
              <a:t>Project team is fully knowledgeable about the solution application</a:t>
            </a:r>
          </a:p>
          <a:p>
            <a:r>
              <a:rPr lang="en-US" dirty="0" smtClean="0"/>
              <a:t>Requirements are stable and will be unchanged through development</a:t>
            </a:r>
          </a:p>
          <a:p>
            <a:r>
              <a:rPr lang="en-US" dirty="0" smtClean="0"/>
              <a:t>Resource constraints</a:t>
            </a:r>
          </a:p>
          <a:p>
            <a:r>
              <a:rPr lang="en-US" dirty="0" smtClean="0"/>
              <a:t>Strict requirement for formal approvals at milestones</a:t>
            </a:r>
            <a:endParaRPr lang="en-US" dirty="0"/>
          </a:p>
        </p:txBody>
      </p:sp>
      <p:pic>
        <p:nvPicPr>
          <p:cNvPr id="11266" name="Picture 2" descr="http://www.clipartlord.com/wp-content/uploads/2013/09/waterf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08" y="458452"/>
            <a:ext cx="1852628" cy="18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 Cycle </a:t>
            </a:r>
            <a:br>
              <a:rPr lang="en-US" dirty="0" smtClean="0"/>
            </a:br>
            <a:r>
              <a:rPr lang="en-US" dirty="0" smtClean="0"/>
              <a:t>(SDLC)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Process used to plan, create, test, and deploy an information system.</a:t>
            </a:r>
          </a:p>
          <a:p>
            <a:pPr marL="45720" indent="0">
              <a:buNone/>
            </a:pPr>
            <a:endParaRPr lang="en-US" sz="2400" dirty="0"/>
          </a:p>
        </p:txBody>
      </p:sp>
      <p:pic>
        <p:nvPicPr>
          <p:cNvPr id="2052" name="Picture 4" descr="Change, New Beginning, Renewal, Innovation, Novel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699317"/>
            <a:ext cx="12295163" cy="8597901"/>
          </a:xfrm>
          <a:prstGeom prst="rect">
            <a:avLst/>
          </a:prstGeom>
          <a:solidFill>
            <a:srgbClr val="069BFF"/>
          </a:solidFill>
        </p:spPr>
      </p:pic>
    </p:spTree>
    <p:extLst>
      <p:ext uri="{BB962C8B-B14F-4D97-AF65-F5344CB8AC3E}">
        <p14:creationId xmlns:p14="http://schemas.microsoft.com/office/powerpoint/2010/main" val="7618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Model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555880" y="778483"/>
          <a:ext cx="2800351" cy="288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rved Up Arrow 5"/>
          <p:cNvSpPr/>
          <p:nvPr/>
        </p:nvSpPr>
        <p:spPr>
          <a:xfrm flipH="1">
            <a:off x="7693992" y="2575583"/>
            <a:ext cx="2366964" cy="1285878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Notched Right Arrow 8"/>
          <p:cNvSpPr/>
          <p:nvPr/>
        </p:nvSpPr>
        <p:spPr>
          <a:xfrm rot="19383831">
            <a:off x="10130085" y="751914"/>
            <a:ext cx="1544429" cy="936084"/>
          </a:xfrm>
          <a:prstGeom prst="notchedRightArrow">
            <a:avLst>
              <a:gd name="adj1" fmla="val 44186"/>
              <a:gd name="adj2" fmla="val 5230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Deploy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51324" y="3604286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Iterate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Model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707572" y="2336544"/>
            <a:ext cx="9872871" cy="4346055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Combination of linear and iterative approaches</a:t>
            </a:r>
          </a:p>
          <a:p>
            <a:r>
              <a:rPr lang="en-US" dirty="0" smtClean="0"/>
              <a:t>Set of concrete steps (“mini waterfalls”) that are </a:t>
            </a:r>
          </a:p>
          <a:p>
            <a:pPr marL="45720" indent="0">
              <a:buNone/>
            </a:pPr>
            <a:r>
              <a:rPr lang="en-US" dirty="0" smtClean="0"/>
              <a:t>	worked through in an iterative fashion</a:t>
            </a:r>
          </a:p>
          <a:p>
            <a:r>
              <a:rPr lang="en-US" dirty="0" smtClean="0"/>
              <a:t>Allows for easier change of requirements</a:t>
            </a:r>
          </a:p>
          <a:p>
            <a:r>
              <a:rPr lang="en-US" dirty="0" smtClean="0"/>
              <a:t>Focuses on delivering customer value early in the project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555880" y="778483"/>
          <a:ext cx="2800351" cy="288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rved Up Arrow 5"/>
          <p:cNvSpPr/>
          <p:nvPr/>
        </p:nvSpPr>
        <p:spPr>
          <a:xfrm flipH="1">
            <a:off x="7693992" y="2575583"/>
            <a:ext cx="2366964" cy="1285878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Notched Right Arrow 8"/>
          <p:cNvSpPr/>
          <p:nvPr/>
        </p:nvSpPr>
        <p:spPr>
          <a:xfrm rot="19383831">
            <a:off x="10130085" y="751914"/>
            <a:ext cx="1544429" cy="936084"/>
          </a:xfrm>
          <a:prstGeom prst="notchedRightArrow">
            <a:avLst>
              <a:gd name="adj1" fmla="val 44186"/>
              <a:gd name="adj2" fmla="val 5230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Deploy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51324" y="3604286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Iterate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63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Model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670"/>
          </a:xfrm>
        </p:spPr>
        <p:txBody>
          <a:bodyPr anchor="t"/>
          <a:lstStyle/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Provides early value in the development life cycle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 Allows for requirement changes between iterations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 smtClean="0">
                <a:solidFill>
                  <a:srgbClr val="00B050"/>
                </a:solidFill>
              </a:rPr>
              <a:t> Problems can be detected earlier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dirty="0" smtClean="0">
                <a:solidFill>
                  <a:srgbClr val="00B050"/>
                </a:solidFill>
              </a:rPr>
              <a:t>Can utilize knowledge learned in an earlier iteration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Heavy documentation, especially around interfaces with other systems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Can lose track of the overall business problem 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Difficult problems tend to get pushed to future iterations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5842" name="Picture 2" descr="http://tse1.mm.bing.net/th?id=OIP.M3b68c088ef63376615d506a45848d2dao0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88" y="736600"/>
            <a:ext cx="2857500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8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Model: When to Use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67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Large projects where requirements are not understood</a:t>
            </a:r>
          </a:p>
          <a:p>
            <a:r>
              <a:rPr lang="en-US" dirty="0" smtClean="0"/>
              <a:t>Working in unfamiliar technical arenas</a:t>
            </a:r>
          </a:p>
          <a:p>
            <a:r>
              <a:rPr lang="en-US" dirty="0" smtClean="0"/>
              <a:t>Changing requirements due to rapidly changing technology, such as leading-edge applications</a:t>
            </a:r>
          </a:p>
          <a:p>
            <a:r>
              <a:rPr lang="en-US" dirty="0" smtClean="0"/>
              <a:t>Business user can be moderately to heavily engaged</a:t>
            </a:r>
          </a:p>
          <a:p>
            <a:r>
              <a:rPr lang="en-US" dirty="0" smtClean="0"/>
              <a:t>Need functional requirements turned into something tangible quickly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2" descr="http://tse1.mm.bing.net/th?id=OIP.M3b68c088ef63376615d506a45848d2dao0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745" y="736600"/>
            <a:ext cx="2276928" cy="1707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22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pic>
        <p:nvPicPr>
          <p:cNvPr id="25610" name="Picture 10" descr="Staircase, Spiral, Architecture, Interior, Build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265" y="743588"/>
            <a:ext cx="2707309" cy="1796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64401"/>
            <a:ext cx="9872871" cy="4346055"/>
          </a:xfrm>
        </p:spPr>
        <p:txBody>
          <a:bodyPr anchor="t"/>
          <a:lstStyle/>
          <a:p>
            <a:r>
              <a:rPr lang="en-US" dirty="0" smtClean="0"/>
              <a:t>Combination of linear and iterative</a:t>
            </a:r>
          </a:p>
          <a:p>
            <a:r>
              <a:rPr lang="en-US" dirty="0" smtClean="0"/>
              <a:t>Focuses heavily on risk assessment</a:t>
            </a:r>
          </a:p>
          <a:p>
            <a:r>
              <a:rPr lang="en-US" dirty="0" smtClean="0"/>
              <a:t>Minimized risk by breaking a project into smaller segments</a:t>
            </a:r>
          </a:p>
          <a:p>
            <a:r>
              <a:rPr lang="en-US" dirty="0" smtClean="0"/>
              <a:t>Each cycle begins with identifying stakeholders and what success looks like</a:t>
            </a:r>
          </a:p>
          <a:p>
            <a:r>
              <a:rPr lang="en-US" dirty="0" smtClean="0"/>
              <a:t>Each cycle ends with a review and a commitment</a:t>
            </a:r>
          </a:p>
          <a:p>
            <a:endParaRPr lang="en-US" dirty="0" smtClean="0"/>
          </a:p>
        </p:txBody>
      </p:sp>
      <p:pic>
        <p:nvPicPr>
          <p:cNvPr id="25610" name="Picture 10" descr="Staircase, Spiral, Architecture, Interior, Build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265" y="743588"/>
            <a:ext cx="2707309" cy="1796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8" descr="https://melsatar.files.wordpress.com/2012/03/spiral_model_boehc_19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15" y="928551"/>
            <a:ext cx="6782774" cy="557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250371"/>
            <a:ext cx="9875520" cy="1356360"/>
          </a:xfrm>
        </p:spPr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670"/>
          </a:xfrm>
        </p:spPr>
        <p:txBody>
          <a:bodyPr anchor="t"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Accurately manages and mitigates risks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 smtClean="0">
                <a:solidFill>
                  <a:srgbClr val="00B050"/>
                </a:solidFill>
              </a:rPr>
              <a:t> Issues are identified and solved early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 smtClean="0">
                <a:solidFill>
                  <a:srgbClr val="00B050"/>
                </a:solidFill>
              </a:rPr>
              <a:t> Estimates near the end of the project are very accurate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 Early involvement from developers increases successful design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Long time to get to finished product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High cost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Relies on special skills to identify and mitigate risks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Very customized solution limits reusability</a:t>
            </a: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10" descr="Staircase, Spiral, Architecture, Interior, Build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265" y="743588"/>
            <a:ext cx="2707309" cy="1796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6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Model: When to Use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64401"/>
            <a:ext cx="9872871" cy="4346055"/>
          </a:xfrm>
        </p:spPr>
        <p:txBody>
          <a:bodyPr anchor="t"/>
          <a:lstStyle/>
          <a:p>
            <a:r>
              <a:rPr lang="en-US" dirty="0" smtClean="0"/>
              <a:t>Risk identification and mitigation are extremely important</a:t>
            </a:r>
          </a:p>
          <a:p>
            <a:r>
              <a:rPr lang="en-US" dirty="0" smtClean="0"/>
              <a:t>Medium to high risk projects</a:t>
            </a:r>
          </a:p>
          <a:p>
            <a:r>
              <a:rPr lang="en-US" dirty="0" smtClean="0"/>
              <a:t>Users are unsure of their needs</a:t>
            </a:r>
          </a:p>
          <a:p>
            <a:r>
              <a:rPr lang="en-US" dirty="0"/>
              <a:t>Prototypes are needed</a:t>
            </a:r>
          </a:p>
          <a:p>
            <a:r>
              <a:rPr lang="en-US" dirty="0" smtClean="0"/>
              <a:t>Requirements are complex</a:t>
            </a:r>
          </a:p>
          <a:p>
            <a:r>
              <a:rPr lang="en-US" dirty="0" smtClean="0"/>
              <a:t>Time and cost are not as important</a:t>
            </a:r>
          </a:p>
          <a:p>
            <a:r>
              <a:rPr lang="en-US" dirty="0" smtClean="0"/>
              <a:t>Little to no experience in project’s area</a:t>
            </a:r>
          </a:p>
          <a:p>
            <a:endParaRPr lang="en-US" dirty="0" smtClean="0"/>
          </a:p>
        </p:txBody>
      </p:sp>
      <p:pic>
        <p:nvPicPr>
          <p:cNvPr id="25610" name="Picture 10" descr="Staircase, Spiral, Architecture, Interior, Build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265" y="743588"/>
            <a:ext cx="2707309" cy="1796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Model (Agile)</a:t>
            </a:r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1143000" y="2064401"/>
            <a:ext cx="9872871" cy="4346055"/>
          </a:xfrm>
        </p:spPr>
        <p:txBody>
          <a:bodyPr anchor="t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3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Misconception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191246"/>
            <a:ext cx="5390322" cy="3177209"/>
          </a:xfrm>
        </p:spPr>
        <p:txBody>
          <a:bodyPr anchor="t">
            <a:noAutofit/>
          </a:bodyPr>
          <a:lstStyle/>
          <a:p>
            <a:pPr marL="45720" indent="0" algn="ctr">
              <a:buNone/>
            </a:pPr>
            <a:r>
              <a:rPr lang="en-US" sz="2800" u="sng" dirty="0" smtClean="0"/>
              <a:t>Software</a:t>
            </a:r>
            <a:r>
              <a:rPr lang="en-US" sz="2800" dirty="0" smtClean="0"/>
              <a:t> Development Life Cycle</a:t>
            </a:r>
            <a:br>
              <a:rPr lang="en-US" sz="2800" dirty="0" smtClean="0"/>
            </a:br>
            <a:r>
              <a:rPr lang="en-US" sz="2800" dirty="0" smtClean="0"/>
              <a:t>(SDLC)</a:t>
            </a:r>
          </a:p>
          <a:p>
            <a:pPr marL="45720" indent="0" algn="ctr">
              <a:buNone/>
            </a:pPr>
            <a:endParaRPr lang="en-US" sz="800" dirty="0"/>
          </a:p>
          <a:p>
            <a:pPr marL="45720" indent="0" algn="ctr">
              <a:buNone/>
            </a:pPr>
            <a:r>
              <a:rPr lang="en-US" sz="2800" b="1" u="sng" dirty="0" smtClean="0"/>
              <a:t>vs</a:t>
            </a:r>
            <a:endParaRPr lang="en-US" sz="2800" dirty="0"/>
          </a:p>
          <a:p>
            <a:pPr marL="45720" indent="0" algn="ctr">
              <a:buNone/>
            </a:pPr>
            <a:endParaRPr lang="en-US" sz="800" u="sng" dirty="0" smtClean="0"/>
          </a:p>
          <a:p>
            <a:pPr marL="45720" indent="0" algn="ctr">
              <a:buNone/>
            </a:pPr>
            <a:r>
              <a:rPr lang="en-US" sz="2800" u="sng" dirty="0" smtClean="0"/>
              <a:t>Systems</a:t>
            </a:r>
            <a:r>
              <a:rPr lang="en-US" sz="2800" dirty="0" smtClean="0"/>
              <a:t> Development Life Cycle</a:t>
            </a:r>
            <a:br>
              <a:rPr lang="en-US" sz="2800" dirty="0" smtClean="0"/>
            </a:br>
            <a:r>
              <a:rPr lang="en-US" sz="2800" dirty="0" smtClean="0"/>
              <a:t>(SDLC)</a:t>
            </a:r>
          </a:p>
        </p:txBody>
      </p:sp>
      <p:pic>
        <p:nvPicPr>
          <p:cNvPr id="9218" name="Picture 2" descr="http://www.jokesandhumor.com/jokes/pictures/confu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532" y="1965960"/>
            <a:ext cx="3324225" cy="293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Model (Agile)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144" y="569687"/>
            <a:ext cx="4741770" cy="4208987"/>
          </a:xfrm>
          <a:prstGeom prst="rect">
            <a:avLst/>
          </a:prstGeom>
        </p:spPr>
      </p:pic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1143000" y="2064401"/>
            <a:ext cx="9872871" cy="4346055"/>
          </a:xfrm>
        </p:spPr>
        <p:txBody>
          <a:bodyPr anchor="t"/>
          <a:lstStyle/>
          <a:p>
            <a:r>
              <a:rPr lang="en-US" dirty="0" smtClean="0"/>
              <a:t>Uses iterative approach called sprints</a:t>
            </a:r>
          </a:p>
          <a:p>
            <a:r>
              <a:rPr lang="en-US" dirty="0" smtClean="0"/>
              <a:t>Flexible and adaptable, great for the unknown</a:t>
            </a:r>
          </a:p>
          <a:p>
            <a:r>
              <a:rPr lang="en-US" dirty="0" smtClean="0"/>
              <a:t>Values individuals and interactions over processes and tools</a:t>
            </a:r>
          </a:p>
          <a:p>
            <a:r>
              <a:rPr lang="en-US" dirty="0" smtClean="0"/>
              <a:t>Values working software over comprehensive documentation</a:t>
            </a:r>
          </a:p>
          <a:p>
            <a:r>
              <a:rPr lang="en-US" dirty="0" smtClean="0"/>
              <a:t>Values customer collaboration over contract negotiation</a:t>
            </a:r>
          </a:p>
          <a:p>
            <a:r>
              <a:rPr lang="en-US" dirty="0" smtClean="0"/>
              <a:t>Values responding to change over following a plan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One of many different Agile methods including; Extreme</a:t>
            </a:r>
          </a:p>
          <a:p>
            <a:pPr marL="45720" indent="0">
              <a:buNone/>
            </a:pPr>
            <a:r>
              <a:rPr lang="en-US" dirty="0"/>
              <a:t>	Programming, Crystal Clear, Feature Driven,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2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718457"/>
            <a:ext cx="2442985" cy="2168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Model (Agile)</a:t>
            </a:r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1143001" y="2064401"/>
            <a:ext cx="9449972" cy="4346055"/>
          </a:xfrm>
        </p:spPr>
        <p:txBody>
          <a:bodyPr anchor="t">
            <a:normAutofit lnSpcReduction="10000"/>
          </a:bodyPr>
          <a:lstStyle/>
          <a:p>
            <a:r>
              <a:rPr lang="en-US" u="sng" dirty="0" smtClean="0"/>
              <a:t>Project team </a:t>
            </a:r>
            <a:r>
              <a:rPr lang="en-US" dirty="0" smtClean="0"/>
              <a:t>completes </a:t>
            </a:r>
            <a:r>
              <a:rPr lang="en-US" u="sng" dirty="0" smtClean="0"/>
              <a:t>sprints</a:t>
            </a:r>
          </a:p>
          <a:p>
            <a:pPr lvl="1"/>
            <a:r>
              <a:rPr lang="en-US" dirty="0" smtClean="0"/>
              <a:t>A short iteration from analysis, development, testing and possibly to deployment of a product. (14-30 days long)</a:t>
            </a:r>
          </a:p>
          <a:p>
            <a:pPr lvl="1"/>
            <a:r>
              <a:rPr lang="en-US" dirty="0" smtClean="0"/>
              <a:t>Uses a subset of prioritized requirements that form a </a:t>
            </a:r>
            <a:r>
              <a:rPr lang="en-US" u="sng" dirty="0" smtClean="0"/>
              <a:t>sprint backlog</a:t>
            </a:r>
            <a:r>
              <a:rPr lang="en-US" dirty="0" smtClean="0"/>
              <a:t>. Requirements are derived from a </a:t>
            </a:r>
            <a:r>
              <a:rPr lang="en-US" u="sng" dirty="0" smtClean="0"/>
              <a:t>product backlog</a:t>
            </a:r>
          </a:p>
          <a:p>
            <a:r>
              <a:rPr lang="en-US" dirty="0" smtClean="0"/>
              <a:t>The project team is made of Product Owner, Scrum Dev Team, and Scrum Master</a:t>
            </a:r>
          </a:p>
          <a:p>
            <a:pPr lvl="1"/>
            <a:r>
              <a:rPr lang="en-US" u="sng" dirty="0" smtClean="0"/>
              <a:t>Product Owner</a:t>
            </a:r>
            <a:r>
              <a:rPr lang="en-US" dirty="0" smtClean="0"/>
              <a:t> is responsible for the return on investment (ROI).  </a:t>
            </a:r>
          </a:p>
          <a:p>
            <a:pPr lvl="2"/>
            <a:r>
              <a:rPr lang="en-US" dirty="0" smtClean="0"/>
              <a:t>Focuses on the requirements, the “what”</a:t>
            </a:r>
            <a:endParaRPr lang="en-US" u="sng" dirty="0" smtClean="0"/>
          </a:p>
          <a:p>
            <a:pPr lvl="1"/>
            <a:r>
              <a:rPr lang="en-US" u="sng" dirty="0" smtClean="0"/>
              <a:t>Scrum Dev Team</a:t>
            </a:r>
            <a:r>
              <a:rPr lang="en-US" dirty="0" smtClean="0"/>
              <a:t> is cross-functional.  </a:t>
            </a:r>
          </a:p>
          <a:p>
            <a:pPr lvl="2"/>
            <a:r>
              <a:rPr lang="en-US" dirty="0" smtClean="0"/>
              <a:t>Collaborates to build the product each sprint, the “how”</a:t>
            </a:r>
          </a:p>
          <a:p>
            <a:pPr lvl="1"/>
            <a:r>
              <a:rPr lang="en-US" u="sng" dirty="0" smtClean="0"/>
              <a:t>Scrum Master</a:t>
            </a:r>
            <a:r>
              <a:rPr lang="en-US" dirty="0" smtClean="0"/>
              <a:t> is the team facilitator, but has no power.  </a:t>
            </a:r>
          </a:p>
          <a:p>
            <a:pPr lvl="2"/>
            <a:r>
              <a:rPr lang="en-US" dirty="0" smtClean="0"/>
              <a:t>Removes roadblocks, sets timeframes, and provides visibility.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1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718457"/>
            <a:ext cx="2442985" cy="2168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Model (Agile): Artifacts</a:t>
            </a:r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1143000" y="2064401"/>
            <a:ext cx="10341429" cy="434605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 smtClean="0"/>
              <a:t>Product Backlog</a:t>
            </a:r>
          </a:p>
          <a:p>
            <a:pPr lvl="1"/>
            <a:r>
              <a:rPr lang="en-US" sz="2400" dirty="0" smtClean="0"/>
              <a:t>List of features that the business wants, force ranked by the Product </a:t>
            </a:r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Owner (one #1)</a:t>
            </a:r>
          </a:p>
          <a:p>
            <a:pPr lvl="1"/>
            <a:r>
              <a:rPr lang="en-US" sz="2400" dirty="0" smtClean="0"/>
              <a:t>Anyone can add items, could be user stories or use cases</a:t>
            </a:r>
          </a:p>
          <a:p>
            <a:pPr lvl="1"/>
            <a:r>
              <a:rPr lang="en-US" sz="2400" dirty="0" smtClean="0"/>
              <a:t>Does not contain tasks</a:t>
            </a:r>
          </a:p>
          <a:p>
            <a:r>
              <a:rPr lang="en-US" sz="2400" dirty="0" smtClean="0"/>
              <a:t>Sprint Backlog</a:t>
            </a:r>
          </a:p>
          <a:p>
            <a:pPr lvl="1"/>
            <a:r>
              <a:rPr lang="en-US" sz="2400" dirty="0" smtClean="0"/>
              <a:t>Committed features that will be completed within the current sprint</a:t>
            </a:r>
          </a:p>
          <a:p>
            <a:pPr lvl="1"/>
            <a:r>
              <a:rPr lang="en-US" sz="2400" dirty="0" smtClean="0"/>
              <a:t>Has a deadline to complete</a:t>
            </a:r>
          </a:p>
          <a:p>
            <a:pPr lvl="1"/>
            <a:r>
              <a:rPr lang="en-US" sz="2400" dirty="0" smtClean="0"/>
              <a:t>Tasks are tracked as</a:t>
            </a:r>
          </a:p>
          <a:p>
            <a:pPr lvl="2"/>
            <a:r>
              <a:rPr lang="en-US" sz="2200" dirty="0" smtClean="0"/>
              <a:t>Not started</a:t>
            </a:r>
          </a:p>
          <a:p>
            <a:pPr lvl="2"/>
            <a:r>
              <a:rPr lang="en-US" sz="2200" dirty="0" smtClean="0"/>
              <a:t>In Progress</a:t>
            </a:r>
          </a:p>
          <a:p>
            <a:pPr lvl="2"/>
            <a:r>
              <a:rPr lang="en-US" sz="2200" dirty="0" smtClean="0"/>
              <a:t>Completed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70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718457"/>
            <a:ext cx="2442985" cy="2168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Model (Agile): Meetings</a:t>
            </a:r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1143000" y="2064402"/>
            <a:ext cx="10341429" cy="3933628"/>
          </a:xfrm>
        </p:spPr>
        <p:txBody>
          <a:bodyPr anchor="t">
            <a:normAutofit/>
          </a:bodyPr>
          <a:lstStyle/>
          <a:p>
            <a:r>
              <a:rPr lang="en-US" sz="2200" dirty="0" smtClean="0"/>
              <a:t>Sprint Planning – Commit items to the sprint backlog</a:t>
            </a:r>
          </a:p>
          <a:p>
            <a:r>
              <a:rPr lang="en-US" dirty="0" smtClean="0"/>
              <a:t>Daily Scrum – Daily, 15 minutes.  Yesterday, today, roadblocks</a:t>
            </a:r>
          </a:p>
          <a:p>
            <a:r>
              <a:rPr lang="en-US" sz="2200" dirty="0" smtClean="0"/>
              <a:t>Sprint Review – Demonstrate product, get feedback</a:t>
            </a:r>
          </a:p>
          <a:p>
            <a:r>
              <a:rPr lang="en-US" dirty="0" smtClean="0"/>
              <a:t>Sprint Retrospective – Inspect last sprint. Lessons learned</a:t>
            </a:r>
          </a:p>
          <a:p>
            <a:r>
              <a:rPr lang="en-US" sz="2200" dirty="0" smtClean="0"/>
              <a:t>Product Backlog Refinement – Adjust, split, and determine </a:t>
            </a:r>
            <a:r>
              <a:rPr lang="en-US" dirty="0" smtClean="0"/>
              <a:t>dependencies </a:t>
            </a:r>
            <a:r>
              <a:rPr lang="en-US" sz="2200" dirty="0" smtClean="0"/>
              <a:t>of backlog items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803" y="4561115"/>
            <a:ext cx="6140940" cy="19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Model (Agile)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670"/>
          </a:xfrm>
        </p:spPr>
        <p:txBody>
          <a:bodyPr anchor="t"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Flexible and adaptable to changing requirements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 smtClean="0">
                <a:solidFill>
                  <a:srgbClr val="00B050"/>
                </a:solidFill>
              </a:rPr>
              <a:t> Gets workable product in-front of the business quicker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 smtClean="0">
                <a:solidFill>
                  <a:srgbClr val="00B050"/>
                </a:solidFill>
              </a:rPr>
              <a:t> Promotes collaboration between business and development teams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 Daily feedback on progress and roadblocks, stops “spinning wheels”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Leads to scope creep due to no defined end date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Relies on commitment of all team members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Challenging to initially adopt and train in an organization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Changing or leaving team members can have a drastically negative effect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718457"/>
            <a:ext cx="2442985" cy="21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Model (Agile): When to Use 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67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The project is unpredictable and will have changing requirements</a:t>
            </a:r>
          </a:p>
          <a:p>
            <a:r>
              <a:rPr lang="en-US" dirty="0" smtClean="0"/>
              <a:t>Using or creating leading edge technology</a:t>
            </a:r>
          </a:p>
          <a:p>
            <a:r>
              <a:rPr lang="en-US" dirty="0" smtClean="0"/>
              <a:t>Organization as an experienced Scrum Master</a:t>
            </a:r>
          </a:p>
          <a:p>
            <a:r>
              <a:rPr lang="en-US" dirty="0" smtClean="0"/>
              <a:t>Business has experienced resource that can dedicate time to the project</a:t>
            </a:r>
          </a:p>
          <a:p>
            <a:r>
              <a:rPr lang="en-US" dirty="0" smtClean="0"/>
              <a:t>Pressure to produce a tangible product quickly</a:t>
            </a:r>
          </a:p>
          <a:p>
            <a:r>
              <a:rPr lang="en-US" dirty="0" smtClean="0"/>
              <a:t>Little to no concerns on length of project or budget</a:t>
            </a:r>
          </a:p>
          <a:p>
            <a:r>
              <a:rPr lang="en-US" dirty="0" smtClean="0"/>
              <a:t>Development team doesn’t have resource constraints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29" y="718457"/>
            <a:ext cx="2442985" cy="21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Application Development (RAD)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115" y="2227217"/>
            <a:ext cx="1764323" cy="1560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Application Development (RAD)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64401"/>
            <a:ext cx="9872871" cy="4346055"/>
          </a:xfrm>
        </p:spPr>
        <p:txBody>
          <a:bodyPr anchor="t"/>
          <a:lstStyle/>
          <a:p>
            <a:r>
              <a:rPr lang="en-US" dirty="0" smtClean="0"/>
              <a:t>Incremental approach</a:t>
            </a:r>
          </a:p>
          <a:p>
            <a:r>
              <a:rPr lang="en-US" dirty="0" smtClean="0"/>
              <a:t>Components and functions are developed in parallel</a:t>
            </a:r>
          </a:p>
          <a:p>
            <a:r>
              <a:rPr lang="en-US" dirty="0" smtClean="0"/>
              <a:t>Developments have tight timeframes</a:t>
            </a:r>
          </a:p>
          <a:p>
            <a:r>
              <a:rPr lang="en-US" dirty="0" smtClean="0"/>
              <a:t>The mini projects are assembled into a working prototype</a:t>
            </a:r>
          </a:p>
          <a:p>
            <a:r>
              <a:rPr lang="en-US" dirty="0" smtClean="0"/>
              <a:t>Feedback is received and prototype is refined</a:t>
            </a:r>
          </a:p>
          <a:p>
            <a:r>
              <a:rPr lang="en-US" dirty="0" smtClean="0"/>
              <a:t>Repeated until product fully meets </a:t>
            </a:r>
            <a:r>
              <a:rPr lang="en-US" dirty="0"/>
              <a:t>r</a:t>
            </a:r>
            <a:r>
              <a:rPr lang="en-US" dirty="0" smtClean="0"/>
              <a:t>equirements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115" y="2227217"/>
            <a:ext cx="1764323" cy="1560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54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Application Development (RAD)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450057"/>
            <a:ext cx="6640476" cy="2636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040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be 19"/>
          <p:cNvSpPr/>
          <p:nvPr/>
        </p:nvSpPr>
        <p:spPr>
          <a:xfrm>
            <a:off x="5626594" y="3620082"/>
            <a:ext cx="1380172" cy="790510"/>
          </a:xfrm>
          <a:prstGeom prst="cube">
            <a:avLst/>
          </a:prstGeom>
          <a:solidFill>
            <a:schemeClr val="bg1"/>
          </a:solidFill>
          <a:ln>
            <a:solidFill>
              <a:srgbClr val="A2D0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27" y="3337380"/>
            <a:ext cx="1323810" cy="1380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Application Development (RAD)</a:t>
            </a:r>
            <a:endParaRPr lang="en-US" dirty="0"/>
          </a:p>
        </p:txBody>
      </p:sp>
      <p:sp>
        <p:nvSpPr>
          <p:cNvPr id="9" name="6-Point Star 8"/>
          <p:cNvSpPr/>
          <p:nvPr/>
        </p:nvSpPr>
        <p:spPr>
          <a:xfrm>
            <a:off x="3814697" y="3829275"/>
            <a:ext cx="424669" cy="422018"/>
          </a:xfrm>
          <a:prstGeom prst="star6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934" y="3234200"/>
            <a:ext cx="1723948" cy="13559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27" y="1965960"/>
            <a:ext cx="1323810" cy="1380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683" y="4743917"/>
            <a:ext cx="1323810" cy="1380952"/>
          </a:xfrm>
          <a:prstGeom prst="rect">
            <a:avLst/>
          </a:prstGeom>
        </p:spPr>
      </p:pic>
      <p:sp>
        <p:nvSpPr>
          <p:cNvPr id="18" name="6-Point Star 17"/>
          <p:cNvSpPr/>
          <p:nvPr/>
        </p:nvSpPr>
        <p:spPr>
          <a:xfrm>
            <a:off x="3814696" y="2455641"/>
            <a:ext cx="424669" cy="422018"/>
          </a:xfrm>
          <a:prstGeom prst="star6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6-Point Star 18"/>
          <p:cNvSpPr/>
          <p:nvPr/>
        </p:nvSpPr>
        <p:spPr>
          <a:xfrm>
            <a:off x="3829253" y="5223384"/>
            <a:ext cx="424669" cy="422018"/>
          </a:xfrm>
          <a:prstGeom prst="star6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 descr="C:\Users\Asch\AppData\Local\Temp\SNAGHTML206afb9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21" y="3564344"/>
            <a:ext cx="115824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720" y="3337380"/>
            <a:ext cx="2657143" cy="148571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4703493" y="2877659"/>
            <a:ext cx="706423" cy="686685"/>
          </a:xfrm>
          <a:prstGeom prst="straightConnector1">
            <a:avLst/>
          </a:prstGeom>
          <a:ln w="38100">
            <a:solidFill>
              <a:srgbClr val="A7D2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52547" y="4015337"/>
            <a:ext cx="654742" cy="16054"/>
          </a:xfrm>
          <a:prstGeom prst="straightConnector1">
            <a:avLst/>
          </a:prstGeom>
          <a:ln w="38100">
            <a:solidFill>
              <a:srgbClr val="A7D2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89119" y="4476043"/>
            <a:ext cx="618170" cy="844278"/>
          </a:xfrm>
          <a:prstGeom prst="straightConnector1">
            <a:avLst/>
          </a:prstGeom>
          <a:ln w="38100">
            <a:solidFill>
              <a:srgbClr val="A7D2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185" y="2584174"/>
            <a:ext cx="2779643" cy="135636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SDLC </a:t>
            </a:r>
            <a:br>
              <a:rPr lang="en-US" dirty="0" smtClean="0"/>
            </a:br>
            <a:r>
              <a:rPr lang="en-US" dirty="0" smtClean="0"/>
              <a:t>vs </a:t>
            </a:r>
            <a:br>
              <a:rPr lang="en-US" dirty="0" smtClean="0"/>
            </a:br>
            <a:r>
              <a:rPr lang="en-US" dirty="0" smtClean="0"/>
              <a:t>SDLC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828" y="463825"/>
            <a:ext cx="7672281" cy="59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Application Development (RAD)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670"/>
          </a:xfrm>
        </p:spPr>
        <p:txBody>
          <a:bodyPr anchor="t"/>
          <a:lstStyle/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Reduced time to develop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 Increased reusability of components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 Encourages customer feedback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 Tackling integration early avoids later issues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Need strong team to identify business requirements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System must be able to be modularized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High dependency on modeling skills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Requires highly skilled developers and designers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286" y="1965960"/>
            <a:ext cx="1764323" cy="1560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5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RAD: When to Use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64401"/>
            <a:ext cx="9872871" cy="4346055"/>
          </a:xfrm>
        </p:spPr>
        <p:txBody>
          <a:bodyPr anchor="t"/>
          <a:lstStyle/>
          <a:p>
            <a:r>
              <a:rPr lang="en-US" dirty="0" smtClean="0"/>
              <a:t>Need a system that can be modularized and completed in 2-3 months</a:t>
            </a:r>
          </a:p>
          <a:p>
            <a:r>
              <a:rPr lang="en-US" dirty="0" smtClean="0"/>
              <a:t>High availability of quality designers for modeling</a:t>
            </a:r>
          </a:p>
          <a:p>
            <a:r>
              <a:rPr lang="en-US" dirty="0" smtClean="0"/>
              <a:t>Large budget</a:t>
            </a:r>
          </a:p>
          <a:p>
            <a:r>
              <a:rPr lang="en-US" dirty="0" smtClean="0"/>
              <a:t>Resources with high business knowledge are available to dedicate to project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30" y="405418"/>
            <a:ext cx="1764323" cy="1560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8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pic>
        <p:nvPicPr>
          <p:cNvPr id="19458" name="Picture 2" descr="http://rowanpeter.com/wp-content/uploads/2014/07/q_1_4_cardboard_prototype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13" y="859972"/>
            <a:ext cx="2753631" cy="2065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0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64401"/>
            <a:ext cx="9872871" cy="4346055"/>
          </a:xfrm>
        </p:spPr>
        <p:txBody>
          <a:bodyPr anchor="t"/>
          <a:lstStyle/>
          <a:p>
            <a:r>
              <a:rPr lang="en-US" dirty="0" smtClean="0"/>
              <a:t>Iterative progression</a:t>
            </a:r>
          </a:p>
          <a:p>
            <a:r>
              <a:rPr lang="en-US" dirty="0" smtClean="0"/>
              <a:t>Used in conjunction with Spiral, Rapid Application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Development (RAD), and Incremental models</a:t>
            </a:r>
          </a:p>
          <a:p>
            <a:r>
              <a:rPr lang="en-US" dirty="0" smtClean="0"/>
              <a:t>Breaks project into segments and creates small-scale mock-ups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of the system, called prototypes</a:t>
            </a:r>
          </a:p>
          <a:p>
            <a:r>
              <a:rPr lang="en-US" dirty="0" smtClean="0"/>
              <a:t>Prototypes are iterated until they meet the requirements</a:t>
            </a:r>
          </a:p>
          <a:p>
            <a:r>
              <a:rPr lang="en-US" dirty="0" smtClean="0"/>
              <a:t>Final prototype usually discarded</a:t>
            </a:r>
          </a:p>
          <a:p>
            <a:r>
              <a:rPr lang="en-US" dirty="0" smtClean="0"/>
              <a:t>Business user is involved in the full process</a:t>
            </a:r>
          </a:p>
        </p:txBody>
      </p:sp>
      <p:pic>
        <p:nvPicPr>
          <p:cNvPr id="19458" name="Picture 2" descr="http://rowanpeter.com/wp-content/uploads/2014/07/q_1_4_cardboard_prototype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13" y="859972"/>
            <a:ext cx="2753631" cy="2065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Model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670"/>
          </a:xfrm>
        </p:spPr>
        <p:txBody>
          <a:bodyPr anchor="t"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Gives business users a visual of their wants and needs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 smtClean="0">
                <a:solidFill>
                  <a:srgbClr val="00B050"/>
                </a:solidFill>
              </a:rPr>
              <a:t> Promotes user participation and communication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 smtClean="0">
                <a:solidFill>
                  <a:srgbClr val="00B050"/>
                </a:solidFill>
              </a:rPr>
              <a:t> Allows progress even when unclear requirements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 Encourages innovation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Very loose approval and control process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Non-functional requirements are tough to identify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Can lead to poorly designed systems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- False expectations thinking the system is complete from prototype</a:t>
            </a: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2" descr="http://rowanpeter.com/wp-content/uploads/2014/07/q_1_4_cardboard_prototype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256" y="881743"/>
            <a:ext cx="2753631" cy="2065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Model: When to Use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67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Project objectives are unclear</a:t>
            </a:r>
          </a:p>
          <a:p>
            <a:r>
              <a:rPr lang="en-US" dirty="0" smtClean="0"/>
              <a:t>High pressure to implement “something”</a:t>
            </a:r>
          </a:p>
          <a:p>
            <a:r>
              <a:rPr lang="en-US" dirty="0" smtClean="0"/>
              <a:t>Frequent requirement changes</a:t>
            </a:r>
          </a:p>
          <a:p>
            <a:r>
              <a:rPr lang="en-US" dirty="0" smtClean="0"/>
              <a:t>Minimal resource constraints</a:t>
            </a:r>
          </a:p>
          <a:p>
            <a:r>
              <a:rPr lang="en-US" dirty="0" smtClean="0"/>
              <a:t>No strict approval processes needed</a:t>
            </a:r>
          </a:p>
          <a:p>
            <a:r>
              <a:rPr lang="en-US" dirty="0" smtClean="0"/>
              <a:t>Innovative, flexible designs that need to accommodate future changes</a:t>
            </a:r>
            <a:endParaRPr lang="en-US" dirty="0"/>
          </a:p>
        </p:txBody>
      </p:sp>
      <p:pic>
        <p:nvPicPr>
          <p:cNvPr id="6" name="Picture 2" descr="http://rowanpeter.com/wp-content/uploads/2014/07/q_1_4_cardboard_prototype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256" y="881743"/>
            <a:ext cx="2753631" cy="2065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 Cycle </a:t>
            </a:r>
            <a:br>
              <a:rPr lang="en-US" dirty="0" smtClean="0"/>
            </a:br>
            <a:r>
              <a:rPr lang="en-US" dirty="0" smtClean="0"/>
              <a:t>(SDLC)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8774" y="2070100"/>
            <a:ext cx="5664200" cy="4038600"/>
          </a:xfrm>
        </p:spPr>
        <p:txBody>
          <a:bodyPr anchor="t"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endParaRPr lang="en-US" sz="2800" dirty="0"/>
          </a:p>
          <a:p>
            <a:pPr marL="45720" indent="0" algn="ctr">
              <a:buNone/>
            </a:pPr>
            <a:r>
              <a:rPr lang="en-US" sz="2800" dirty="0" smtClean="0"/>
              <a:t>Process used to plan, create, test, and deploy an information system.</a:t>
            </a:r>
          </a:p>
          <a:p>
            <a:pPr marL="45720" indent="0">
              <a:buNone/>
            </a:pPr>
            <a:endParaRPr lang="en-US" sz="2400" dirty="0"/>
          </a:p>
        </p:txBody>
      </p:sp>
      <p:pic>
        <p:nvPicPr>
          <p:cNvPr id="2056" name="Picture 8" descr="Change, Arrows, District, Pear, Lamp, Light Bulb, Id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92" y="1965960"/>
            <a:ext cx="2806708" cy="27644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SDLC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smtClean="0"/>
              <a:t>Gather Requirements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smtClean="0"/>
              <a:t>Design Solution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smtClean="0"/>
              <a:t>Development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smtClean="0"/>
              <a:t>Deploy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smtClean="0"/>
              <a:t>Maintenance</a:t>
            </a:r>
            <a:endParaRPr lang="en-US" sz="2800" dirty="0"/>
          </a:p>
        </p:txBody>
      </p:sp>
      <p:pic>
        <p:nvPicPr>
          <p:cNvPr id="1030" name="Picture 6" descr="http://dseta.wikispaces.com/file/view/SDLC.jpg/180649087/SDL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53" y="1965960"/>
            <a:ext cx="3885372" cy="29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sz="1050" dirty="0" smtClean="0"/>
          </a:p>
          <a:p>
            <a:r>
              <a:rPr lang="en-US" dirty="0" smtClean="0"/>
              <a:t>Waterfall Model</a:t>
            </a:r>
          </a:p>
          <a:p>
            <a:r>
              <a:rPr lang="en-US" dirty="0" smtClean="0"/>
              <a:t>Spiral Model</a:t>
            </a:r>
          </a:p>
          <a:p>
            <a:r>
              <a:rPr lang="en-US" dirty="0" smtClean="0"/>
              <a:t>Incremental Model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Agile</a:t>
            </a:r>
          </a:p>
          <a:p>
            <a:pPr lvl="1"/>
            <a:r>
              <a:rPr lang="en-US" dirty="0"/>
              <a:t>Scrum Model</a:t>
            </a:r>
          </a:p>
          <a:p>
            <a:pPr lvl="1"/>
            <a:r>
              <a:rPr lang="en-US" dirty="0"/>
              <a:t>Rapid Application Development (RAD)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106" name="Picture 10" descr="http://static1.squarespace.com/static/524319e8e4b09f996d338ad6/t/5283ed94e4b0a2969a363449/1384377797719/Methodology_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99" y="1446804"/>
            <a:ext cx="4161735" cy="41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9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ambieandme.com/wp-content/uploads/2014/06/man-thinking-best-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81" y="-577236"/>
            <a:ext cx="12346781" cy="82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6309" y="1065617"/>
            <a:ext cx="5702300" cy="4038600"/>
          </a:xfrm>
        </p:spPr>
        <p:txBody>
          <a:bodyPr anchor="t">
            <a:normAutofit/>
          </a:bodyPr>
          <a:lstStyle/>
          <a:p>
            <a:pPr marL="45720" indent="0" algn="ctr">
              <a:buNone/>
            </a:pPr>
            <a:r>
              <a:rPr lang="en-US" sz="4400" dirty="0" smtClean="0"/>
              <a:t>Which methodology</a:t>
            </a:r>
          </a:p>
          <a:p>
            <a:pPr marL="45720" indent="0" algn="ctr">
              <a:buNone/>
            </a:pPr>
            <a:r>
              <a:rPr lang="en-US" sz="4400" dirty="0" smtClean="0"/>
              <a:t>is the BEST?</a:t>
            </a:r>
            <a:endParaRPr lang="en-US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7856" y="3538357"/>
            <a:ext cx="5159205" cy="403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Unfortunately, it’s not that easy</a:t>
            </a:r>
            <a:endParaRPr lang="en-US" sz="4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21" name="Picture 2" descr="http://www.clipartlord.com/wp-content/uploads/2013/09/waterf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08" y="458452"/>
            <a:ext cx="1852628" cy="18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B0F0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425414</TotalTime>
  <Words>1327</Words>
  <Application>Microsoft Office PowerPoint</Application>
  <PresentationFormat>Widescreen</PresentationFormat>
  <Paragraphs>284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Calibri</vt:lpstr>
      <vt:lpstr>Corbel</vt:lpstr>
      <vt:lpstr>Basis</vt:lpstr>
      <vt:lpstr>Software Development  Life cycle</vt:lpstr>
      <vt:lpstr>Software Development Life Cycle  (SDLC)</vt:lpstr>
      <vt:lpstr>Common Misconception</vt:lpstr>
      <vt:lpstr>SDLC  vs  SDLC</vt:lpstr>
      <vt:lpstr>Software Development Life Cycle  (SDLC)</vt:lpstr>
      <vt:lpstr>General SDLC Steps</vt:lpstr>
      <vt:lpstr>Methodologies</vt:lpstr>
      <vt:lpstr>PowerPoint Presentation</vt:lpstr>
      <vt:lpstr>Waterfall Model</vt:lpstr>
      <vt:lpstr>Waterfall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Waterfall Model</vt:lpstr>
      <vt:lpstr>Waterfall Model: When to Use</vt:lpstr>
      <vt:lpstr>Incremental Model</vt:lpstr>
      <vt:lpstr>Incremental Model</vt:lpstr>
      <vt:lpstr>Incremental Model</vt:lpstr>
      <vt:lpstr>Incremental Model: When to Use</vt:lpstr>
      <vt:lpstr>Spiral Model</vt:lpstr>
      <vt:lpstr>Spiral Model</vt:lpstr>
      <vt:lpstr>Spiral Model</vt:lpstr>
      <vt:lpstr>Spiral Model</vt:lpstr>
      <vt:lpstr>Spiral Model: When to Use</vt:lpstr>
      <vt:lpstr>Scrum Model (Agile)</vt:lpstr>
      <vt:lpstr>Scrum Model (Agile)</vt:lpstr>
      <vt:lpstr>Scrum Model (Agile)</vt:lpstr>
      <vt:lpstr>Scrum Model (Agile): Artifacts</vt:lpstr>
      <vt:lpstr>Scrum Model (Agile): Meetings</vt:lpstr>
      <vt:lpstr>Scrum Model (Agile)</vt:lpstr>
      <vt:lpstr>Scrum Model (Agile): When to Use </vt:lpstr>
      <vt:lpstr>Rapid Application Development (RAD)</vt:lpstr>
      <vt:lpstr>Rapid Application Development (RAD)</vt:lpstr>
      <vt:lpstr>Rapid Application Development (RAD)</vt:lpstr>
      <vt:lpstr>Rapid Application Development (RAD)</vt:lpstr>
      <vt:lpstr>Rapid Application Development (RAD)</vt:lpstr>
      <vt:lpstr>RAD: When to Use</vt:lpstr>
      <vt:lpstr>Prototyping</vt:lpstr>
      <vt:lpstr>Prototyping</vt:lpstr>
      <vt:lpstr>Prototype Model</vt:lpstr>
      <vt:lpstr>Prototype Model: When to 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aschenbrennerjeremy@gmail.com</dc:creator>
  <cp:lastModifiedBy>Jeremy Aschenbrenner</cp:lastModifiedBy>
  <cp:revision>65</cp:revision>
  <dcterms:created xsi:type="dcterms:W3CDTF">2015-09-16T02:13:15Z</dcterms:created>
  <dcterms:modified xsi:type="dcterms:W3CDTF">2016-12-15T15:37:14Z</dcterms:modified>
</cp:coreProperties>
</file>