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7"/>
  </p:notesMasterIdLst>
  <p:sldIdLst>
    <p:sldId id="402" r:id="rId2"/>
    <p:sldId id="258" r:id="rId3"/>
    <p:sldId id="403" r:id="rId4"/>
    <p:sldId id="400" r:id="rId5"/>
    <p:sldId id="401" r:id="rId6"/>
    <p:sldId id="291" r:id="rId7"/>
    <p:sldId id="266" r:id="rId8"/>
    <p:sldId id="349" r:id="rId9"/>
    <p:sldId id="352" r:id="rId10"/>
    <p:sldId id="350" r:id="rId11"/>
    <p:sldId id="353" r:id="rId12"/>
    <p:sldId id="351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298" r:id="rId21"/>
    <p:sldId id="299" r:id="rId22"/>
    <p:sldId id="301" r:id="rId23"/>
    <p:sldId id="303" r:id="rId24"/>
    <p:sldId id="305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87247" autoAdjust="0"/>
  </p:normalViewPr>
  <p:slideViewPr>
    <p:cSldViewPr snapToGrid="0">
      <p:cViewPr varScale="1">
        <p:scale>
          <a:sx n="62" d="100"/>
          <a:sy n="62" d="100"/>
        </p:scale>
        <p:origin x="6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6090E-1A7D-4D93-9632-5F592E872E8A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4A3089-73B1-4DBC-972E-AD6498AFC214}">
      <dgm:prSet/>
      <dgm:spPr/>
      <dgm:t>
        <a:bodyPr/>
        <a:lstStyle/>
        <a:p>
          <a:pPr rtl="0"/>
          <a:r>
            <a:rPr lang="en-US" smtClean="0"/>
            <a:t>Model the Organization</a:t>
          </a:r>
          <a:endParaRPr lang="en-US"/>
        </a:p>
      </dgm:t>
    </dgm:pt>
    <dgm:pt modelId="{F8250089-9EFE-4A76-8190-36AE8E6CDE2E}" type="parTrans" cxnId="{48FD1B28-13CF-4AFA-A613-C9464944BB63}">
      <dgm:prSet/>
      <dgm:spPr/>
      <dgm:t>
        <a:bodyPr/>
        <a:lstStyle/>
        <a:p>
          <a:endParaRPr lang="en-US"/>
        </a:p>
      </dgm:t>
    </dgm:pt>
    <dgm:pt modelId="{FF22CC2C-9D6A-4CB9-A9FA-BBCDEC3F5F9D}" type="sibTrans" cxnId="{48FD1B28-13CF-4AFA-A613-C9464944BB63}">
      <dgm:prSet/>
      <dgm:spPr/>
      <dgm:t>
        <a:bodyPr/>
        <a:lstStyle/>
        <a:p>
          <a:endParaRPr lang="en-US"/>
        </a:p>
      </dgm:t>
    </dgm:pt>
    <dgm:pt modelId="{719CC4B5-2C6B-489A-B93A-358A8653AB2E}">
      <dgm:prSet/>
      <dgm:spPr/>
      <dgm:t>
        <a:bodyPr/>
        <a:lstStyle/>
        <a:p>
          <a:pPr rtl="0"/>
          <a:r>
            <a:rPr lang="en-US" smtClean="0"/>
            <a:t>Understand Needed Capabilities</a:t>
          </a:r>
          <a:endParaRPr lang="en-US"/>
        </a:p>
      </dgm:t>
    </dgm:pt>
    <dgm:pt modelId="{294401AB-54CF-4934-A4B7-CF413499F505}" type="parTrans" cxnId="{21D2BE92-2B06-4B47-9CA1-0DE5E6076F63}">
      <dgm:prSet/>
      <dgm:spPr/>
      <dgm:t>
        <a:bodyPr/>
        <a:lstStyle/>
        <a:p>
          <a:endParaRPr lang="en-US"/>
        </a:p>
      </dgm:t>
    </dgm:pt>
    <dgm:pt modelId="{A22CEA2C-3171-4706-A021-AC66A0ED093F}" type="sibTrans" cxnId="{21D2BE92-2B06-4B47-9CA1-0DE5E6076F63}">
      <dgm:prSet/>
      <dgm:spPr/>
      <dgm:t>
        <a:bodyPr/>
        <a:lstStyle/>
        <a:p>
          <a:endParaRPr lang="en-US"/>
        </a:p>
      </dgm:t>
    </dgm:pt>
    <dgm:pt modelId="{C853B2BB-FE27-48D3-B0FB-DF6E471905CF}">
      <dgm:prSet/>
      <dgm:spPr/>
      <dgm:t>
        <a:bodyPr/>
        <a:lstStyle/>
        <a:p>
          <a:pPr rtl="0"/>
          <a:r>
            <a:rPr lang="en-US" smtClean="0"/>
            <a:t>Find New Opportunities</a:t>
          </a:r>
          <a:endParaRPr lang="en-US"/>
        </a:p>
      </dgm:t>
    </dgm:pt>
    <dgm:pt modelId="{539D9FEC-6378-4F79-A895-BFC7B88C507D}" type="parTrans" cxnId="{D3E84D4A-B229-4DF6-A3A6-843ED1161DA0}">
      <dgm:prSet/>
      <dgm:spPr/>
      <dgm:t>
        <a:bodyPr/>
        <a:lstStyle/>
        <a:p>
          <a:endParaRPr lang="en-US"/>
        </a:p>
      </dgm:t>
    </dgm:pt>
    <dgm:pt modelId="{2C6E01BF-AFFA-452A-8D3B-A61507DE3EBF}" type="sibTrans" cxnId="{D3E84D4A-B229-4DF6-A3A6-843ED1161DA0}">
      <dgm:prSet/>
      <dgm:spPr/>
      <dgm:t>
        <a:bodyPr/>
        <a:lstStyle/>
        <a:p>
          <a:endParaRPr lang="en-US"/>
        </a:p>
      </dgm:t>
    </dgm:pt>
    <dgm:pt modelId="{517811E0-4B0C-4772-9637-408A64522413}">
      <dgm:prSet/>
      <dgm:spPr/>
      <dgm:t>
        <a:bodyPr/>
        <a:lstStyle/>
        <a:p>
          <a:pPr rtl="0"/>
          <a:r>
            <a:rPr lang="en-US" smtClean="0"/>
            <a:t>Avoid Costs</a:t>
          </a:r>
          <a:endParaRPr lang="en-US"/>
        </a:p>
      </dgm:t>
    </dgm:pt>
    <dgm:pt modelId="{1F4AA2C9-E2B3-4B5D-B706-092F632A1F6F}" type="parTrans" cxnId="{CCEF1C7C-77E0-40E1-95D2-72AA0A0EED66}">
      <dgm:prSet/>
      <dgm:spPr/>
      <dgm:t>
        <a:bodyPr/>
        <a:lstStyle/>
        <a:p>
          <a:endParaRPr lang="en-US"/>
        </a:p>
      </dgm:t>
    </dgm:pt>
    <dgm:pt modelId="{F97B66AC-6243-435F-BBDE-34A886583124}" type="sibTrans" cxnId="{CCEF1C7C-77E0-40E1-95D2-72AA0A0EED66}">
      <dgm:prSet/>
      <dgm:spPr/>
      <dgm:t>
        <a:bodyPr/>
        <a:lstStyle/>
        <a:p>
          <a:endParaRPr lang="en-US"/>
        </a:p>
      </dgm:t>
    </dgm:pt>
    <dgm:pt modelId="{42A95752-C62B-4475-9627-4D409722D441}">
      <dgm:prSet/>
      <dgm:spPr/>
      <dgm:t>
        <a:bodyPr/>
        <a:lstStyle/>
        <a:p>
          <a:pPr rtl="0"/>
          <a:r>
            <a:rPr lang="en-US" smtClean="0"/>
            <a:t>Realize Benefits</a:t>
          </a:r>
          <a:endParaRPr lang="en-US"/>
        </a:p>
      </dgm:t>
    </dgm:pt>
    <dgm:pt modelId="{04B1AF92-F12F-4697-92A8-3AE4DF5FBE79}" type="parTrans" cxnId="{46F3ADB8-57A3-44C1-8E01-A960B126094A}">
      <dgm:prSet/>
      <dgm:spPr/>
      <dgm:t>
        <a:bodyPr/>
        <a:lstStyle/>
        <a:p>
          <a:endParaRPr lang="en-US"/>
        </a:p>
      </dgm:t>
    </dgm:pt>
    <dgm:pt modelId="{077CA3B2-127E-4AC6-8A32-16039A86B2AC}" type="sibTrans" cxnId="{46F3ADB8-57A3-44C1-8E01-A960B126094A}">
      <dgm:prSet/>
      <dgm:spPr/>
      <dgm:t>
        <a:bodyPr/>
        <a:lstStyle/>
        <a:p>
          <a:endParaRPr lang="en-US"/>
        </a:p>
      </dgm:t>
    </dgm:pt>
    <dgm:pt modelId="{72AADAED-D02B-4CA8-9E68-DF3B0309EEA8}" type="pres">
      <dgm:prSet presAssocID="{8B56090E-1A7D-4D93-9632-5F592E872E8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D70C1A-AF02-4CF9-90D3-2BFB582DCFCA}" type="pres">
      <dgm:prSet presAssocID="{F04A3089-73B1-4DBC-972E-AD6498AFC21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DD0D2-A596-463C-86B9-5947740A8BA9}" type="pres">
      <dgm:prSet presAssocID="{FF22CC2C-9D6A-4CB9-A9FA-BBCDEC3F5F9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C5884B5-F981-4941-9EEB-C1692DED8373}" type="pres">
      <dgm:prSet presAssocID="{FF22CC2C-9D6A-4CB9-A9FA-BBCDEC3F5F9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B410CB4-4BB2-4D1A-9435-CA8FEE5CA1B7}" type="pres">
      <dgm:prSet presAssocID="{719CC4B5-2C6B-489A-B93A-358A8653AB2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BA5C5-F1B1-46C3-9776-87544E9FE44F}" type="pres">
      <dgm:prSet presAssocID="{A22CEA2C-3171-4706-A021-AC66A0ED093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D1F9F8A-FDAC-4EE6-B07B-BCC85DD8AFD1}" type="pres">
      <dgm:prSet presAssocID="{A22CEA2C-3171-4706-A021-AC66A0ED093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D54DC0E-BA1B-42CA-B293-E162FF5ECD0B}" type="pres">
      <dgm:prSet presAssocID="{C853B2BB-FE27-48D3-B0FB-DF6E471905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FE13E-B6E6-4D7D-B78C-D5DC38A9016F}" type="pres">
      <dgm:prSet presAssocID="{2C6E01BF-AFFA-452A-8D3B-A61507DE3EB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693CE2C-F09E-4628-81D8-100557509E97}" type="pres">
      <dgm:prSet presAssocID="{2C6E01BF-AFFA-452A-8D3B-A61507DE3EB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4D3D8B9-E5F2-42C3-A144-E18F61A601DA}" type="pres">
      <dgm:prSet presAssocID="{517811E0-4B0C-4772-9637-408A6452241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2E5C1-6A0D-49D1-8FD1-1216C360581D}" type="pres">
      <dgm:prSet presAssocID="{F97B66AC-6243-435F-BBDE-34A88658312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5BC8D9E-64E5-4411-BA77-D62EF5BC070E}" type="pres">
      <dgm:prSet presAssocID="{F97B66AC-6243-435F-BBDE-34A886583124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0679B96B-7DC2-479D-9DBE-B91A3FD59C8F}" type="pres">
      <dgm:prSet presAssocID="{42A95752-C62B-4475-9627-4D409722D44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2BC09-61B7-4D3B-B3FF-0780296E6EDD}" type="pres">
      <dgm:prSet presAssocID="{077CA3B2-127E-4AC6-8A32-16039A86B2A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E9E77D3D-9A4B-443E-B19D-E201FC8500F1}" type="pres">
      <dgm:prSet presAssocID="{077CA3B2-127E-4AC6-8A32-16039A86B2A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6FE80C9C-BBF0-4872-853C-1F9418B066FF}" type="presOf" srcId="{A22CEA2C-3171-4706-A021-AC66A0ED093F}" destId="{3D1F9F8A-FDAC-4EE6-B07B-BCC85DD8AFD1}" srcOrd="1" destOrd="0" presId="urn:microsoft.com/office/officeart/2005/8/layout/cycle2"/>
    <dgm:cxn modelId="{1DE6A44A-D08A-4E2F-9097-B882620D0814}" type="presOf" srcId="{A22CEA2C-3171-4706-A021-AC66A0ED093F}" destId="{E0FBA5C5-F1B1-46C3-9776-87544E9FE44F}" srcOrd="0" destOrd="0" presId="urn:microsoft.com/office/officeart/2005/8/layout/cycle2"/>
    <dgm:cxn modelId="{BADC6179-4EDB-430D-AAC4-EED37A475246}" type="presOf" srcId="{077CA3B2-127E-4AC6-8A32-16039A86B2AC}" destId="{D112BC09-61B7-4D3B-B3FF-0780296E6EDD}" srcOrd="0" destOrd="0" presId="urn:microsoft.com/office/officeart/2005/8/layout/cycle2"/>
    <dgm:cxn modelId="{00188F9C-DAF1-4147-A1D8-F24BBF290DB0}" type="presOf" srcId="{F04A3089-73B1-4DBC-972E-AD6498AFC214}" destId="{A5D70C1A-AF02-4CF9-90D3-2BFB582DCFCA}" srcOrd="0" destOrd="0" presId="urn:microsoft.com/office/officeart/2005/8/layout/cycle2"/>
    <dgm:cxn modelId="{E2C07B5F-8115-4FDB-9DF3-7681E56E5D69}" type="presOf" srcId="{077CA3B2-127E-4AC6-8A32-16039A86B2AC}" destId="{E9E77D3D-9A4B-443E-B19D-E201FC8500F1}" srcOrd="1" destOrd="0" presId="urn:microsoft.com/office/officeart/2005/8/layout/cycle2"/>
    <dgm:cxn modelId="{5347BC7E-DCA4-4EC9-9125-6926C9ECFA91}" type="presOf" srcId="{2C6E01BF-AFFA-452A-8D3B-A61507DE3EBF}" destId="{044FE13E-B6E6-4D7D-B78C-D5DC38A9016F}" srcOrd="0" destOrd="0" presId="urn:microsoft.com/office/officeart/2005/8/layout/cycle2"/>
    <dgm:cxn modelId="{8B09CDAB-0B49-40F4-8E69-B8823537D975}" type="presOf" srcId="{F97B66AC-6243-435F-BBDE-34A886583124}" destId="{75BC8D9E-64E5-4411-BA77-D62EF5BC070E}" srcOrd="1" destOrd="0" presId="urn:microsoft.com/office/officeart/2005/8/layout/cycle2"/>
    <dgm:cxn modelId="{A5B79684-D13A-4A5C-8DAB-81373592AC0A}" type="presOf" srcId="{2C6E01BF-AFFA-452A-8D3B-A61507DE3EBF}" destId="{3693CE2C-F09E-4628-81D8-100557509E97}" srcOrd="1" destOrd="0" presId="urn:microsoft.com/office/officeart/2005/8/layout/cycle2"/>
    <dgm:cxn modelId="{1C634011-4957-45FF-9A56-89297C3884BC}" type="presOf" srcId="{C853B2BB-FE27-48D3-B0FB-DF6E471905CF}" destId="{2D54DC0E-BA1B-42CA-B293-E162FF5ECD0B}" srcOrd="0" destOrd="0" presId="urn:microsoft.com/office/officeart/2005/8/layout/cycle2"/>
    <dgm:cxn modelId="{AF22E469-E6FB-4D5E-83A7-324BF6E29D83}" type="presOf" srcId="{517811E0-4B0C-4772-9637-408A64522413}" destId="{44D3D8B9-E5F2-42C3-A144-E18F61A601DA}" srcOrd="0" destOrd="0" presId="urn:microsoft.com/office/officeart/2005/8/layout/cycle2"/>
    <dgm:cxn modelId="{D3E84D4A-B229-4DF6-A3A6-843ED1161DA0}" srcId="{8B56090E-1A7D-4D93-9632-5F592E872E8A}" destId="{C853B2BB-FE27-48D3-B0FB-DF6E471905CF}" srcOrd="2" destOrd="0" parTransId="{539D9FEC-6378-4F79-A895-BFC7B88C507D}" sibTransId="{2C6E01BF-AFFA-452A-8D3B-A61507DE3EBF}"/>
    <dgm:cxn modelId="{C9A60FB3-85B8-4FDB-B5D1-E4C6188BF455}" type="presOf" srcId="{42A95752-C62B-4475-9627-4D409722D441}" destId="{0679B96B-7DC2-479D-9DBE-B91A3FD59C8F}" srcOrd="0" destOrd="0" presId="urn:microsoft.com/office/officeart/2005/8/layout/cycle2"/>
    <dgm:cxn modelId="{CCC73A4B-E197-4DC1-8A1D-8347870EB09D}" type="presOf" srcId="{F97B66AC-6243-435F-BBDE-34A886583124}" destId="{1742E5C1-6A0D-49D1-8FD1-1216C360581D}" srcOrd="0" destOrd="0" presId="urn:microsoft.com/office/officeart/2005/8/layout/cycle2"/>
    <dgm:cxn modelId="{E6252B00-BB81-428A-B5A7-0317BD11A707}" type="presOf" srcId="{8B56090E-1A7D-4D93-9632-5F592E872E8A}" destId="{72AADAED-D02B-4CA8-9E68-DF3B0309EEA8}" srcOrd="0" destOrd="0" presId="urn:microsoft.com/office/officeart/2005/8/layout/cycle2"/>
    <dgm:cxn modelId="{B938330C-CA01-4CB1-A26C-A2F7BD8F5134}" type="presOf" srcId="{FF22CC2C-9D6A-4CB9-A9FA-BBCDEC3F5F9D}" destId="{FD9DD0D2-A596-463C-86B9-5947740A8BA9}" srcOrd="0" destOrd="0" presId="urn:microsoft.com/office/officeart/2005/8/layout/cycle2"/>
    <dgm:cxn modelId="{46F3ADB8-57A3-44C1-8E01-A960B126094A}" srcId="{8B56090E-1A7D-4D93-9632-5F592E872E8A}" destId="{42A95752-C62B-4475-9627-4D409722D441}" srcOrd="4" destOrd="0" parTransId="{04B1AF92-F12F-4697-92A8-3AE4DF5FBE79}" sibTransId="{077CA3B2-127E-4AC6-8A32-16039A86B2AC}"/>
    <dgm:cxn modelId="{48FD1B28-13CF-4AFA-A613-C9464944BB63}" srcId="{8B56090E-1A7D-4D93-9632-5F592E872E8A}" destId="{F04A3089-73B1-4DBC-972E-AD6498AFC214}" srcOrd="0" destOrd="0" parTransId="{F8250089-9EFE-4A76-8190-36AE8E6CDE2E}" sibTransId="{FF22CC2C-9D6A-4CB9-A9FA-BBCDEC3F5F9D}"/>
    <dgm:cxn modelId="{C11B9D6E-4580-45ED-A240-40A9AD75B673}" type="presOf" srcId="{719CC4B5-2C6B-489A-B93A-358A8653AB2E}" destId="{4B410CB4-4BB2-4D1A-9435-CA8FEE5CA1B7}" srcOrd="0" destOrd="0" presId="urn:microsoft.com/office/officeart/2005/8/layout/cycle2"/>
    <dgm:cxn modelId="{CCEF1C7C-77E0-40E1-95D2-72AA0A0EED66}" srcId="{8B56090E-1A7D-4D93-9632-5F592E872E8A}" destId="{517811E0-4B0C-4772-9637-408A64522413}" srcOrd="3" destOrd="0" parTransId="{1F4AA2C9-E2B3-4B5D-B706-092F632A1F6F}" sibTransId="{F97B66AC-6243-435F-BBDE-34A886583124}"/>
    <dgm:cxn modelId="{21D2BE92-2B06-4B47-9CA1-0DE5E6076F63}" srcId="{8B56090E-1A7D-4D93-9632-5F592E872E8A}" destId="{719CC4B5-2C6B-489A-B93A-358A8653AB2E}" srcOrd="1" destOrd="0" parTransId="{294401AB-54CF-4934-A4B7-CF413499F505}" sibTransId="{A22CEA2C-3171-4706-A021-AC66A0ED093F}"/>
    <dgm:cxn modelId="{B4D41DAF-CD0C-46FB-BCF5-71A15643B046}" type="presOf" srcId="{FF22CC2C-9D6A-4CB9-A9FA-BBCDEC3F5F9D}" destId="{2C5884B5-F981-4941-9EEB-C1692DED8373}" srcOrd="1" destOrd="0" presId="urn:microsoft.com/office/officeart/2005/8/layout/cycle2"/>
    <dgm:cxn modelId="{26432351-84DE-4996-B3B2-F60821E44557}" type="presParOf" srcId="{72AADAED-D02B-4CA8-9E68-DF3B0309EEA8}" destId="{A5D70C1A-AF02-4CF9-90D3-2BFB582DCFCA}" srcOrd="0" destOrd="0" presId="urn:microsoft.com/office/officeart/2005/8/layout/cycle2"/>
    <dgm:cxn modelId="{14CE00DF-3B0C-4B31-AA35-CACFF8254344}" type="presParOf" srcId="{72AADAED-D02B-4CA8-9E68-DF3B0309EEA8}" destId="{FD9DD0D2-A596-463C-86B9-5947740A8BA9}" srcOrd="1" destOrd="0" presId="urn:microsoft.com/office/officeart/2005/8/layout/cycle2"/>
    <dgm:cxn modelId="{3B97F804-5AC1-41DC-8E93-C57A25D71276}" type="presParOf" srcId="{FD9DD0D2-A596-463C-86B9-5947740A8BA9}" destId="{2C5884B5-F981-4941-9EEB-C1692DED8373}" srcOrd="0" destOrd="0" presId="urn:microsoft.com/office/officeart/2005/8/layout/cycle2"/>
    <dgm:cxn modelId="{6D177703-9FD1-4DB2-AA83-24DF90923323}" type="presParOf" srcId="{72AADAED-D02B-4CA8-9E68-DF3B0309EEA8}" destId="{4B410CB4-4BB2-4D1A-9435-CA8FEE5CA1B7}" srcOrd="2" destOrd="0" presId="urn:microsoft.com/office/officeart/2005/8/layout/cycle2"/>
    <dgm:cxn modelId="{E040DD5F-B02D-4584-A7B6-D42BF637219C}" type="presParOf" srcId="{72AADAED-D02B-4CA8-9E68-DF3B0309EEA8}" destId="{E0FBA5C5-F1B1-46C3-9776-87544E9FE44F}" srcOrd="3" destOrd="0" presId="urn:microsoft.com/office/officeart/2005/8/layout/cycle2"/>
    <dgm:cxn modelId="{925F0122-4DFD-4C49-B82D-E867BE0BE504}" type="presParOf" srcId="{E0FBA5C5-F1B1-46C3-9776-87544E9FE44F}" destId="{3D1F9F8A-FDAC-4EE6-B07B-BCC85DD8AFD1}" srcOrd="0" destOrd="0" presId="urn:microsoft.com/office/officeart/2005/8/layout/cycle2"/>
    <dgm:cxn modelId="{FD7352D6-6BCE-4D04-9468-EB67F7C8091C}" type="presParOf" srcId="{72AADAED-D02B-4CA8-9E68-DF3B0309EEA8}" destId="{2D54DC0E-BA1B-42CA-B293-E162FF5ECD0B}" srcOrd="4" destOrd="0" presId="urn:microsoft.com/office/officeart/2005/8/layout/cycle2"/>
    <dgm:cxn modelId="{969B6074-84AF-4D5D-9279-11D7272647A4}" type="presParOf" srcId="{72AADAED-D02B-4CA8-9E68-DF3B0309EEA8}" destId="{044FE13E-B6E6-4D7D-B78C-D5DC38A9016F}" srcOrd="5" destOrd="0" presId="urn:microsoft.com/office/officeart/2005/8/layout/cycle2"/>
    <dgm:cxn modelId="{5A3A9402-6166-4E8C-91F9-9455711FD48B}" type="presParOf" srcId="{044FE13E-B6E6-4D7D-B78C-D5DC38A9016F}" destId="{3693CE2C-F09E-4628-81D8-100557509E97}" srcOrd="0" destOrd="0" presId="urn:microsoft.com/office/officeart/2005/8/layout/cycle2"/>
    <dgm:cxn modelId="{07B78779-EF4C-4654-9737-FA4169172757}" type="presParOf" srcId="{72AADAED-D02B-4CA8-9E68-DF3B0309EEA8}" destId="{44D3D8B9-E5F2-42C3-A144-E18F61A601DA}" srcOrd="6" destOrd="0" presId="urn:microsoft.com/office/officeart/2005/8/layout/cycle2"/>
    <dgm:cxn modelId="{9B3E4FB9-22E0-4AAA-A45A-824D6D23F25C}" type="presParOf" srcId="{72AADAED-D02B-4CA8-9E68-DF3B0309EEA8}" destId="{1742E5C1-6A0D-49D1-8FD1-1216C360581D}" srcOrd="7" destOrd="0" presId="urn:microsoft.com/office/officeart/2005/8/layout/cycle2"/>
    <dgm:cxn modelId="{634C2BC4-8476-4F84-AB7B-DFAEEB842E2E}" type="presParOf" srcId="{1742E5C1-6A0D-49D1-8FD1-1216C360581D}" destId="{75BC8D9E-64E5-4411-BA77-D62EF5BC070E}" srcOrd="0" destOrd="0" presId="urn:microsoft.com/office/officeart/2005/8/layout/cycle2"/>
    <dgm:cxn modelId="{78F6B7A8-03B1-4254-B4CA-92A154DFAA86}" type="presParOf" srcId="{72AADAED-D02B-4CA8-9E68-DF3B0309EEA8}" destId="{0679B96B-7DC2-479D-9DBE-B91A3FD59C8F}" srcOrd="8" destOrd="0" presId="urn:microsoft.com/office/officeart/2005/8/layout/cycle2"/>
    <dgm:cxn modelId="{455603AD-B154-4FDE-970D-57C7CAA4C79C}" type="presParOf" srcId="{72AADAED-D02B-4CA8-9E68-DF3B0309EEA8}" destId="{D112BC09-61B7-4D3B-B3FF-0780296E6EDD}" srcOrd="9" destOrd="0" presId="urn:microsoft.com/office/officeart/2005/8/layout/cycle2"/>
    <dgm:cxn modelId="{75091F06-215A-4292-944C-10531DA4E788}" type="presParOf" srcId="{D112BC09-61B7-4D3B-B3FF-0780296E6EDD}" destId="{E9E77D3D-9A4B-443E-B19D-E201FC8500F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70C1A-AF02-4CF9-90D3-2BFB582DCFCA}">
      <dsp:nvSpPr>
        <dsp:cNvPr id="0" name=""/>
        <dsp:cNvSpPr/>
      </dsp:nvSpPr>
      <dsp:spPr>
        <a:xfrm>
          <a:off x="2005909" y="1641"/>
          <a:ext cx="1307835" cy="13078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Model the Organization</a:t>
          </a:r>
          <a:endParaRPr lang="en-US" sz="1100" kern="1200"/>
        </a:p>
      </dsp:txBody>
      <dsp:txXfrm>
        <a:off x="2197437" y="193169"/>
        <a:ext cx="924779" cy="924779"/>
      </dsp:txXfrm>
    </dsp:sp>
    <dsp:sp modelId="{FD9DD0D2-A596-463C-86B9-5947740A8BA9}">
      <dsp:nvSpPr>
        <dsp:cNvPr id="0" name=""/>
        <dsp:cNvSpPr/>
      </dsp:nvSpPr>
      <dsp:spPr>
        <a:xfrm rot="2160000">
          <a:off x="3272205" y="1005767"/>
          <a:ext cx="346811" cy="441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282140" y="1063469"/>
        <a:ext cx="242768" cy="264836"/>
      </dsp:txXfrm>
    </dsp:sp>
    <dsp:sp modelId="{4B410CB4-4BB2-4D1A-9435-CA8FEE5CA1B7}">
      <dsp:nvSpPr>
        <dsp:cNvPr id="0" name=""/>
        <dsp:cNvSpPr/>
      </dsp:nvSpPr>
      <dsp:spPr>
        <a:xfrm>
          <a:off x="3593359" y="1154991"/>
          <a:ext cx="1307835" cy="13078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Understand Needed Capabilities</a:t>
          </a:r>
          <a:endParaRPr lang="en-US" sz="1100" kern="1200"/>
        </a:p>
      </dsp:txBody>
      <dsp:txXfrm>
        <a:off x="3784887" y="1346519"/>
        <a:ext cx="924779" cy="924779"/>
      </dsp:txXfrm>
    </dsp:sp>
    <dsp:sp modelId="{E0FBA5C5-F1B1-46C3-9776-87544E9FE44F}">
      <dsp:nvSpPr>
        <dsp:cNvPr id="0" name=""/>
        <dsp:cNvSpPr/>
      </dsp:nvSpPr>
      <dsp:spPr>
        <a:xfrm rot="6480000">
          <a:off x="3773728" y="2511956"/>
          <a:ext cx="346811" cy="441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841825" y="2550760"/>
        <a:ext cx="242768" cy="264836"/>
      </dsp:txXfrm>
    </dsp:sp>
    <dsp:sp modelId="{2D54DC0E-BA1B-42CA-B293-E162FF5ECD0B}">
      <dsp:nvSpPr>
        <dsp:cNvPr id="0" name=""/>
        <dsp:cNvSpPr/>
      </dsp:nvSpPr>
      <dsp:spPr>
        <a:xfrm>
          <a:off x="2987007" y="3021150"/>
          <a:ext cx="1307835" cy="13078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Find New Opportunities</a:t>
          </a:r>
          <a:endParaRPr lang="en-US" sz="1100" kern="1200"/>
        </a:p>
      </dsp:txBody>
      <dsp:txXfrm>
        <a:off x="3178535" y="3212678"/>
        <a:ext cx="924779" cy="924779"/>
      </dsp:txXfrm>
    </dsp:sp>
    <dsp:sp modelId="{044FE13E-B6E6-4D7D-B78C-D5DC38A9016F}">
      <dsp:nvSpPr>
        <dsp:cNvPr id="0" name=""/>
        <dsp:cNvSpPr/>
      </dsp:nvSpPr>
      <dsp:spPr>
        <a:xfrm rot="10800000">
          <a:off x="2496237" y="3454370"/>
          <a:ext cx="346811" cy="441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600280" y="3542649"/>
        <a:ext cx="242768" cy="264836"/>
      </dsp:txXfrm>
    </dsp:sp>
    <dsp:sp modelId="{44D3D8B9-E5F2-42C3-A144-E18F61A601DA}">
      <dsp:nvSpPr>
        <dsp:cNvPr id="0" name=""/>
        <dsp:cNvSpPr/>
      </dsp:nvSpPr>
      <dsp:spPr>
        <a:xfrm>
          <a:off x="1024812" y="3021150"/>
          <a:ext cx="1307835" cy="13078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Avoid Costs</a:t>
          </a:r>
          <a:endParaRPr lang="en-US" sz="1100" kern="1200"/>
        </a:p>
      </dsp:txBody>
      <dsp:txXfrm>
        <a:off x="1216340" y="3212678"/>
        <a:ext cx="924779" cy="924779"/>
      </dsp:txXfrm>
    </dsp:sp>
    <dsp:sp modelId="{1742E5C1-6A0D-49D1-8FD1-1216C360581D}">
      <dsp:nvSpPr>
        <dsp:cNvPr id="0" name=""/>
        <dsp:cNvSpPr/>
      </dsp:nvSpPr>
      <dsp:spPr>
        <a:xfrm rot="15120000">
          <a:off x="1205181" y="2530626"/>
          <a:ext cx="346811" cy="441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273278" y="2668380"/>
        <a:ext cx="242768" cy="264836"/>
      </dsp:txXfrm>
    </dsp:sp>
    <dsp:sp modelId="{0679B96B-7DC2-479D-9DBE-B91A3FD59C8F}">
      <dsp:nvSpPr>
        <dsp:cNvPr id="0" name=""/>
        <dsp:cNvSpPr/>
      </dsp:nvSpPr>
      <dsp:spPr>
        <a:xfrm>
          <a:off x="418460" y="1154991"/>
          <a:ext cx="1307835" cy="13078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Realize Benefits</a:t>
          </a:r>
          <a:endParaRPr lang="en-US" sz="1100" kern="1200"/>
        </a:p>
      </dsp:txBody>
      <dsp:txXfrm>
        <a:off x="609988" y="1346519"/>
        <a:ext cx="924779" cy="924779"/>
      </dsp:txXfrm>
    </dsp:sp>
    <dsp:sp modelId="{D112BC09-61B7-4D3B-B3FF-0780296E6EDD}">
      <dsp:nvSpPr>
        <dsp:cNvPr id="0" name=""/>
        <dsp:cNvSpPr/>
      </dsp:nvSpPr>
      <dsp:spPr>
        <a:xfrm rot="19440000">
          <a:off x="1684756" y="1017306"/>
          <a:ext cx="346811" cy="441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694691" y="1136162"/>
        <a:ext cx="242768" cy="264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B6B-D106-418A-8CED-C108F8461AB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EE8-35E9-4A3F-8693-814793B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21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4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4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40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6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1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04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4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8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8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3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97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5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6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3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6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2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81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5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9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8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05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3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2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2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338" y="2336873"/>
            <a:ext cx="9133490" cy="35993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2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Tasks of a Business Analyst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Identify problems and opportunities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Determine and document the requirements</a:t>
            </a:r>
          </a:p>
          <a:p>
            <a:r>
              <a:rPr lang="en-US" b="1" dirty="0" smtClean="0"/>
              <a:t>Define/design the solution that best achieves the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Implement the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 the solution to verify the requirements </a:t>
            </a:r>
            <a:r>
              <a:rPr lang="en-US" dirty="0">
                <a:solidFill>
                  <a:schemeClr val="bg1"/>
                </a:solidFill>
              </a:rPr>
              <a:t>have been met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Validate the end result achieves the original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Tasks of a Business Analyst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Identify problems and opportunities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Determine and document the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Define/design the solution that best achieves the requirements</a:t>
            </a:r>
          </a:p>
          <a:p>
            <a:r>
              <a:rPr lang="en-US" b="1" dirty="0"/>
              <a:t>Implement the solution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 the solution to verify the requirements </a:t>
            </a:r>
            <a:r>
              <a:rPr lang="en-US" dirty="0">
                <a:solidFill>
                  <a:schemeClr val="bg1"/>
                </a:solidFill>
              </a:rPr>
              <a:t>have been met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Validate the end result achieves the original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Tasks of a Business Analyst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Identify problems and opportunities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Determine and document the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Define/design the solution that best achieves the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Implement the solution</a:t>
            </a:r>
          </a:p>
          <a:p>
            <a:r>
              <a:rPr lang="en-US" b="1" dirty="0" smtClean="0"/>
              <a:t>Test the solution to verify the requirements </a:t>
            </a:r>
            <a:r>
              <a:rPr lang="en-US" b="1" dirty="0"/>
              <a:t>have been met</a:t>
            </a:r>
            <a:endParaRPr lang="en-US" b="1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Validate the end result achieves the original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Tasks of a Business Analyst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Identify problems and opportunities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Determine and document the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Define/design the solution that best achieves the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Implement the solution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 the solution to verify the requirements </a:t>
            </a:r>
            <a:r>
              <a:rPr lang="en-US" dirty="0">
                <a:solidFill>
                  <a:schemeClr val="bg1"/>
                </a:solidFill>
              </a:rPr>
              <a:t>have been met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/>
              <a:t>Validate the end result achieves the original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Asch Inc Example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b="1" dirty="0" smtClean="0"/>
              <a:t>Identify problems and opportunities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Determine and document the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Define/design the solution that best achieves the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Implement the solution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 the solution to verify the requirements </a:t>
            </a:r>
            <a:r>
              <a:rPr lang="en-US" dirty="0">
                <a:solidFill>
                  <a:schemeClr val="bg1"/>
                </a:solidFill>
              </a:rPr>
              <a:t>have been met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Validate the end result achieves the original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Asch Inc Example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Identify problems and opportunities</a:t>
            </a:r>
          </a:p>
          <a:p>
            <a:r>
              <a:rPr lang="en-US" b="1" dirty="0" smtClean="0"/>
              <a:t>Determine and document the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Define/design the solution that best achieves the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Implement the solution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 the solution to verify the requirements </a:t>
            </a:r>
            <a:r>
              <a:rPr lang="en-US" dirty="0">
                <a:solidFill>
                  <a:schemeClr val="bg1"/>
                </a:solidFill>
              </a:rPr>
              <a:t>have been met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Validate the end result achieves the original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Asch Inc Example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Identify problems and opportunities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Determine and document the requirements</a:t>
            </a:r>
          </a:p>
          <a:p>
            <a:r>
              <a:rPr lang="en-US" b="1" dirty="0" smtClean="0"/>
              <a:t>Define/design the solution that best achieves the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Implement the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 the solution to verify the requirements </a:t>
            </a:r>
            <a:r>
              <a:rPr lang="en-US" dirty="0">
                <a:solidFill>
                  <a:schemeClr val="bg1"/>
                </a:solidFill>
              </a:rPr>
              <a:t>have been met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Validate the end result achieves the original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Asch Inc Example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Identify problems and opportunities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Determine and document the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Define/design the solution that best achieves the requirements</a:t>
            </a:r>
          </a:p>
          <a:p>
            <a:r>
              <a:rPr lang="en-US" b="1" dirty="0"/>
              <a:t>Implement the solution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 the solution to verify the requirements </a:t>
            </a:r>
            <a:r>
              <a:rPr lang="en-US" dirty="0">
                <a:solidFill>
                  <a:schemeClr val="bg1"/>
                </a:solidFill>
              </a:rPr>
              <a:t>have been met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Validate the end result achieves the original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Asch Inc Example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Identify problems and opportunities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Determine and document the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Define/design the solution that best achieves the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Implement the solution</a:t>
            </a:r>
          </a:p>
          <a:p>
            <a:r>
              <a:rPr lang="en-US" b="1" dirty="0" smtClean="0"/>
              <a:t>Test the solution to verify the requirements </a:t>
            </a:r>
            <a:r>
              <a:rPr lang="en-US" b="1" dirty="0"/>
              <a:t>have been met</a:t>
            </a:r>
            <a:endParaRPr lang="en-US" b="1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Validate the end result achieves the original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Asch Inc Example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Identify problems and opportunities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Determine and document the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Define/design the solution that best achieves the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Implement the solution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 the solution to verify the requirements </a:t>
            </a:r>
            <a:r>
              <a:rPr lang="en-US" dirty="0">
                <a:solidFill>
                  <a:schemeClr val="bg1"/>
                </a:solidFill>
              </a:rPr>
              <a:t>have been met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/>
              <a:t>Validate the end result achieves the original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338" y="2336873"/>
            <a:ext cx="9133490" cy="35993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400" i="1" dirty="0" smtClean="0"/>
              <a:t>“Business </a:t>
            </a:r>
            <a:r>
              <a:rPr lang="en-US" sz="2400" i="1" dirty="0"/>
              <a:t>Analysis is the practice of enabling change in an organizational context, by defining needs and recommending solutions that deliver value to stakeholders</a:t>
            </a:r>
            <a:r>
              <a:rPr lang="en-US" sz="2400" i="1" dirty="0" smtClean="0"/>
              <a:t>.”     </a:t>
            </a:r>
          </a:p>
          <a:p>
            <a:pPr marL="0" indent="0" algn="ctr">
              <a:buNone/>
            </a:pPr>
            <a:r>
              <a:rPr lang="en-US" sz="2400" i="1" dirty="0" smtClean="0"/>
              <a:t>                                              - IIBA BABOK</a:t>
            </a:r>
          </a:p>
          <a:p>
            <a:pPr marL="0" indent="0">
              <a:buNone/>
            </a:pPr>
            <a:endParaRPr lang="en-US" sz="2400" i="1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01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Business Analyst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Business Process Analyst</a:t>
            </a:r>
          </a:p>
          <a:p>
            <a:r>
              <a:rPr lang="en-US" dirty="0" smtClean="0"/>
              <a:t>Requirements Analyst</a:t>
            </a:r>
          </a:p>
          <a:p>
            <a:r>
              <a:rPr lang="en-US" dirty="0" smtClean="0"/>
              <a:t>Systems Analyst</a:t>
            </a:r>
          </a:p>
          <a:p>
            <a:r>
              <a:rPr lang="en-US" dirty="0" smtClean="0"/>
              <a:t>Data Analyst</a:t>
            </a:r>
          </a:p>
          <a:p>
            <a:r>
              <a:rPr lang="en-US" dirty="0" smtClean="0"/>
              <a:t>User Experience Analyst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Business Analyst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sz="2400" b="1" dirty="0" smtClean="0"/>
              <a:t>Business Process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Requirements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Systems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Data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User Experience Analyst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Models business processes</a:t>
            </a:r>
          </a:p>
          <a:p>
            <a:r>
              <a:rPr lang="en-US" dirty="0" smtClean="0"/>
              <a:t>Compares </a:t>
            </a:r>
            <a:r>
              <a:rPr lang="en-US" dirty="0"/>
              <a:t>“as-is” and “to-be” </a:t>
            </a:r>
            <a:r>
              <a:rPr lang="en-US" dirty="0" smtClean="0"/>
              <a:t>models</a:t>
            </a:r>
          </a:p>
          <a:p>
            <a:r>
              <a:rPr lang="en-US" dirty="0"/>
              <a:t>Uses workflow and process </a:t>
            </a:r>
            <a:r>
              <a:rPr lang="en-US" dirty="0" smtClean="0"/>
              <a:t>engines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123" y="3747897"/>
            <a:ext cx="5142088" cy="1743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207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Business Analyst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Business Process Analyst</a:t>
            </a:r>
          </a:p>
          <a:p>
            <a:r>
              <a:rPr lang="en-US" sz="2400" b="1" dirty="0" smtClean="0"/>
              <a:t>Requirements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Systems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Data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User Experience Analyst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Elicits/analyzes requirements</a:t>
            </a:r>
          </a:p>
          <a:p>
            <a:r>
              <a:rPr lang="en-US" dirty="0" smtClean="0"/>
              <a:t>Bridges </a:t>
            </a:r>
            <a:r>
              <a:rPr lang="en-US" dirty="0"/>
              <a:t>the gap between the business and IT</a:t>
            </a:r>
          </a:p>
          <a:p>
            <a:r>
              <a:rPr lang="en-US" dirty="0" smtClean="0"/>
              <a:t>Solves </a:t>
            </a:r>
            <a:r>
              <a:rPr lang="en-US" dirty="0"/>
              <a:t>problems with information technology solutions</a:t>
            </a:r>
          </a:p>
          <a:p>
            <a:r>
              <a:rPr lang="en-US" dirty="0"/>
              <a:t>Can be involved in functional design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123" y="4643437"/>
            <a:ext cx="5000625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Business Analyst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Business Process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Requirements Analyst</a:t>
            </a:r>
          </a:p>
          <a:p>
            <a:r>
              <a:rPr lang="en-US" sz="2400" b="1" dirty="0" smtClean="0"/>
              <a:t>Systems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Data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User Experience Analyst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Receives documented requirements</a:t>
            </a:r>
          </a:p>
          <a:p>
            <a:r>
              <a:rPr lang="en-US" dirty="0"/>
              <a:t>Creates functional specifications</a:t>
            </a:r>
          </a:p>
          <a:p>
            <a:r>
              <a:rPr lang="en-US" dirty="0"/>
              <a:t>Defines “how” a system will do the “what”</a:t>
            </a:r>
          </a:p>
          <a:p>
            <a:r>
              <a:rPr lang="en-US" dirty="0"/>
              <a:t>Works </a:t>
            </a:r>
            <a:r>
              <a:rPr lang="en-US" dirty="0" smtClean="0"/>
              <a:t>with </a:t>
            </a:r>
            <a:r>
              <a:rPr lang="en-US" dirty="0"/>
              <a:t>the technical team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4" y="4271131"/>
            <a:ext cx="3933825" cy="239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33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Business Analyst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Business Process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Requirements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Systems Analyst</a:t>
            </a:r>
          </a:p>
          <a:p>
            <a:r>
              <a:rPr lang="en-US" sz="2400" b="1" dirty="0" smtClean="0"/>
              <a:t>Data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User Experience Analyst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Performs logical data modeling</a:t>
            </a:r>
          </a:p>
          <a:p>
            <a:r>
              <a:rPr lang="en-US" dirty="0"/>
              <a:t>Identifies patterns in data</a:t>
            </a:r>
          </a:p>
          <a:p>
            <a:r>
              <a:rPr lang="en-US" dirty="0"/>
              <a:t>Designs and creates reports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67" y="3739284"/>
            <a:ext cx="3015233" cy="25853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823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Business Analyst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Business Process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Requirements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Systems Analyst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Data Analyst</a:t>
            </a:r>
          </a:p>
          <a:p>
            <a:r>
              <a:rPr lang="en-US" sz="2400" b="1" dirty="0" smtClean="0"/>
              <a:t>User Experience Analyst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Designs the user interface look and interaction</a:t>
            </a:r>
          </a:p>
          <a:p>
            <a:r>
              <a:rPr lang="en-US" dirty="0"/>
              <a:t>Focuses on efficiency and ease of use</a:t>
            </a:r>
          </a:p>
          <a:p>
            <a:r>
              <a:rPr lang="en-US" dirty="0"/>
              <a:t>Understands the end-user’s behavior</a:t>
            </a:r>
          </a:p>
          <a:p>
            <a:endParaRPr lang="en-US" dirty="0"/>
          </a:p>
        </p:txBody>
      </p:sp>
      <p:pic>
        <p:nvPicPr>
          <p:cNvPr id="5" name="Picture 4" descr="http://www.yangdan.info/images/aff_sketch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817" y="3952875"/>
            <a:ext cx="605790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338" y="2336873"/>
            <a:ext cx="9133490" cy="35993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2400" i="1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sz="22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 smtClean="0"/>
              <a:t>Business </a:t>
            </a:r>
            <a:r>
              <a:rPr lang="en-US" sz="2400" dirty="0"/>
              <a:t>Analysis is the practice of </a:t>
            </a:r>
            <a:r>
              <a:rPr lang="en-US" sz="2400" u="sng" dirty="0"/>
              <a:t>enabling change</a:t>
            </a:r>
            <a:r>
              <a:rPr lang="en-US" sz="2400" dirty="0"/>
              <a:t> in an organizational context, by </a:t>
            </a:r>
            <a:r>
              <a:rPr lang="en-US" sz="2400" u="sng" dirty="0"/>
              <a:t>defining needs</a:t>
            </a:r>
            <a:r>
              <a:rPr lang="en-US" sz="2400" dirty="0"/>
              <a:t> and </a:t>
            </a:r>
            <a:r>
              <a:rPr lang="en-US" sz="2400" u="sng" dirty="0"/>
              <a:t>recommending solutions</a:t>
            </a:r>
            <a:r>
              <a:rPr lang="en-US" sz="2400" dirty="0"/>
              <a:t> that </a:t>
            </a:r>
            <a:r>
              <a:rPr lang="en-US" sz="2400" u="sng" dirty="0"/>
              <a:t>deliver value</a:t>
            </a:r>
            <a:r>
              <a:rPr lang="en-US" sz="2400" dirty="0"/>
              <a:t> to stakeholders.     </a:t>
            </a:r>
          </a:p>
          <a:p>
            <a:pPr marL="0" indent="0">
              <a:buNone/>
            </a:pPr>
            <a:endParaRPr lang="en-US" sz="2400" i="1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99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Business Analyst?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05342"/>
            <a:ext cx="9304507" cy="3599316"/>
          </a:xfrm>
        </p:spPr>
        <p:txBody>
          <a:bodyPr anchor="t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Someone that practices Business Analysis</a:t>
            </a:r>
          </a:p>
          <a:p>
            <a:pPr lvl="1"/>
            <a:r>
              <a:rPr lang="en-US" sz="2000" dirty="0" smtClean="0"/>
              <a:t>Title is not always present</a:t>
            </a:r>
            <a:endParaRPr lang="en-US" dirty="0"/>
          </a:p>
          <a:p>
            <a:pPr marL="228600" lvl="1">
              <a:spcBef>
                <a:spcPts val="1000"/>
              </a:spcBef>
            </a:pPr>
            <a:endParaRPr lang="en-US" sz="2400" dirty="0" smtClean="0"/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A </a:t>
            </a:r>
            <a:r>
              <a:rPr lang="en-US" sz="2400" dirty="0"/>
              <a:t>high level problem solver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35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Business Analyst?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05342"/>
            <a:ext cx="9304507" cy="35993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The only constant in business is change picture</a:t>
            </a:r>
          </a:p>
          <a:p>
            <a:endParaRPr lang="en-US" sz="22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0"/>
            <a:ext cx="12192000" cy="81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the Business Analyst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4748066"/>
              </p:ext>
            </p:extLst>
          </p:nvPr>
        </p:nvGraphicFramePr>
        <p:xfrm>
          <a:off x="3071869" y="2184473"/>
          <a:ext cx="5319655" cy="4330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50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Tasks of a Business Analyst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Identify problems and opportunities</a:t>
            </a:r>
          </a:p>
          <a:p>
            <a:r>
              <a:rPr lang="en-US" dirty="0" smtClean="0"/>
              <a:t>Determine and document the requirements</a:t>
            </a:r>
          </a:p>
          <a:p>
            <a:r>
              <a:rPr lang="en-US" dirty="0" smtClean="0"/>
              <a:t>Define/design the solution that best achieves the requirements</a:t>
            </a:r>
          </a:p>
          <a:p>
            <a:r>
              <a:rPr lang="en-US" dirty="0" smtClean="0"/>
              <a:t>Test the solution to verify the requirements </a:t>
            </a:r>
            <a:r>
              <a:rPr lang="en-US" dirty="0"/>
              <a:t>have been met</a:t>
            </a:r>
            <a:endParaRPr lang="en-US" dirty="0" smtClean="0"/>
          </a:p>
          <a:p>
            <a:r>
              <a:rPr lang="en-US" dirty="0" smtClean="0"/>
              <a:t>Implement the </a:t>
            </a:r>
            <a:r>
              <a:rPr lang="en-US" dirty="0"/>
              <a:t>solution</a:t>
            </a:r>
          </a:p>
          <a:p>
            <a:r>
              <a:rPr lang="en-US" dirty="0" smtClean="0"/>
              <a:t>Validate the end result achieves the original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Tasks of a Business Analyst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b="1" dirty="0" smtClean="0"/>
              <a:t>Identify problems and opportunities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Determine and document the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Define/design the solution that best achieves the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Implement the solution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 the solution to verify the requirements </a:t>
            </a:r>
            <a:r>
              <a:rPr lang="en-US" dirty="0">
                <a:solidFill>
                  <a:schemeClr val="bg1"/>
                </a:solidFill>
              </a:rPr>
              <a:t>have been met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Validate the end result achieves the original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Tasks of a Business Analyst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Identify problems and opportunities</a:t>
            </a:r>
          </a:p>
          <a:p>
            <a:r>
              <a:rPr lang="en-US" b="1" dirty="0" smtClean="0"/>
              <a:t>Determine and document the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Define/design the solution that best achieves the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Implement the solution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 the solution to verify the requirements </a:t>
            </a:r>
            <a:r>
              <a:rPr lang="en-US" dirty="0">
                <a:solidFill>
                  <a:schemeClr val="bg1"/>
                </a:solidFill>
              </a:rPr>
              <a:t>have been met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Validate the end result achieves the original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27648</TotalTime>
  <Words>850</Words>
  <Application>Microsoft Office PowerPoint</Application>
  <PresentationFormat>Widescreen</PresentationFormat>
  <Paragraphs>206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Berlin</vt:lpstr>
      <vt:lpstr>What is Business Analysis?</vt:lpstr>
      <vt:lpstr>What is Business Analysis?</vt:lpstr>
      <vt:lpstr>What is Business Analysis?</vt:lpstr>
      <vt:lpstr>What is a Business Analyst?</vt:lpstr>
      <vt:lpstr>What is a Business Analyst?</vt:lpstr>
      <vt:lpstr>Value of the Business Analyst</vt:lpstr>
      <vt:lpstr>High Level Tasks of a Business Analyst</vt:lpstr>
      <vt:lpstr>High Level Tasks of a Business Analyst</vt:lpstr>
      <vt:lpstr>High Level Tasks of a Business Analyst</vt:lpstr>
      <vt:lpstr>High Level Tasks of a Business Analyst</vt:lpstr>
      <vt:lpstr>High Level Tasks of a Business Analyst</vt:lpstr>
      <vt:lpstr>High Level Tasks of a Business Analyst</vt:lpstr>
      <vt:lpstr>High Level Tasks of a Business Analyst</vt:lpstr>
      <vt:lpstr>Asch Inc Example</vt:lpstr>
      <vt:lpstr>Asch Inc Example</vt:lpstr>
      <vt:lpstr>Asch Inc Example</vt:lpstr>
      <vt:lpstr>Asch Inc Example</vt:lpstr>
      <vt:lpstr>Asch Inc Example</vt:lpstr>
      <vt:lpstr>Asch Inc Example</vt:lpstr>
      <vt:lpstr>Types of Business Analyst Roles</vt:lpstr>
      <vt:lpstr>Types of Business Analyst Roles</vt:lpstr>
      <vt:lpstr>Types of Business Analyst Roles</vt:lpstr>
      <vt:lpstr>Types of Business Analyst Roles</vt:lpstr>
      <vt:lpstr>Types of Business Analyst Roles</vt:lpstr>
      <vt:lpstr>Types of Business Analyst Roles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Jeremy Aschenbrenner</cp:lastModifiedBy>
  <cp:revision>158</cp:revision>
  <dcterms:created xsi:type="dcterms:W3CDTF">2015-08-23T18:17:47Z</dcterms:created>
  <dcterms:modified xsi:type="dcterms:W3CDTF">2016-12-15T14:49:48Z</dcterms:modified>
</cp:coreProperties>
</file>