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80" r:id="rId3"/>
    <p:sldId id="278" r:id="rId4"/>
    <p:sldId id="262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2" r:id="rId15"/>
    <p:sldId id="272" r:id="rId16"/>
    <p:sldId id="273" r:id="rId17"/>
    <p:sldId id="274" r:id="rId18"/>
    <p:sldId id="275" r:id="rId19"/>
    <p:sldId id="276" r:id="rId20"/>
    <p:sldId id="277" r:id="rId21"/>
    <p:sldId id="283" r:id="rId22"/>
    <p:sldId id="284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8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06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83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58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234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846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96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839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44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14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1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15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4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8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1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4E17A16-DB13-4F1F-A2B9-B222AD78B5E3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DFD0C94-0C41-4EB2-B26A-3B9BC3C91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180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Untitled2.ipynb#Salary-does-not-show-directly-proportional-relationship-with-10th,12th,or-collegeGPA-scores-of-employee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E174-7C82-D275-4C87-574800A30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ED94C-C296-D7AE-270D-0A2460399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821173-1D6A-D89F-4D5E-7A0723A0A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0AB9C-68DD-7D5B-6F2D-2985F66321C5}"/>
              </a:ext>
            </a:extLst>
          </p:cNvPr>
          <p:cNvSpPr txBox="1"/>
          <p:nvPr/>
        </p:nvSpPr>
        <p:spPr>
          <a:xfrm>
            <a:off x="2413535" y="4060586"/>
            <a:ext cx="792399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Aspiring Minds(AMEO) 2015 Employment Outcome Data</a:t>
            </a:r>
            <a:b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33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7258D-5FD9-64D4-D77A-DD22772E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872"/>
            <a:ext cx="8426883" cy="2667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99219-F01B-6BE8-DA62-0B1EFE621BEF}"/>
              </a:ext>
            </a:extLst>
          </p:cNvPr>
          <p:cNvSpPr txBox="1"/>
          <p:nvPr/>
        </p:nvSpPr>
        <p:spPr>
          <a:xfrm>
            <a:off x="269507" y="284720"/>
            <a:ext cx="990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Scores in 10</a:t>
            </a:r>
            <a:r>
              <a:rPr lang="en-IN" sz="2400" b="1" baseline="30000" dirty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,12</a:t>
            </a:r>
            <a:r>
              <a:rPr lang="en-IN" sz="2400" b="1" baseline="30000" dirty="0">
                <a:solidFill>
                  <a:schemeClr val="accent6">
                    <a:lumMod val="50000"/>
                  </a:schemeClr>
                </a:solidFill>
              </a:rPr>
              <a:t>th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and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CollegeGPA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:</a:t>
            </a:r>
            <a:r>
              <a:rPr lang="en-IN" sz="2400" dirty="0"/>
              <a:t> 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And    Ages Of </a:t>
            </a:r>
            <a:r>
              <a:rPr lang="en-IN" sz="2400" b="1" dirty="0" err="1">
                <a:solidFill>
                  <a:schemeClr val="accent1">
                    <a:lumMod val="50000"/>
                  </a:schemeClr>
                </a:solidFill>
              </a:rPr>
              <a:t>Employeees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18585-015A-3092-131C-125D28312E0E}"/>
              </a:ext>
            </a:extLst>
          </p:cNvPr>
          <p:cNvSpPr txBox="1"/>
          <p:nvPr/>
        </p:nvSpPr>
        <p:spPr>
          <a:xfrm>
            <a:off x="8426883" y="1544660"/>
            <a:ext cx="3765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Most of the Employees Performed better in 10th grade and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collegeGPA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shows less performance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comparitively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0EFDE8-4988-7EAE-F3A0-8B69C65B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8" y="3881341"/>
            <a:ext cx="8157376" cy="28639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B13B40-F6A6-95CE-911C-81B364C128C2}"/>
              </a:ext>
            </a:extLst>
          </p:cNvPr>
          <p:cNvSpPr txBox="1"/>
          <p:nvPr/>
        </p:nvSpPr>
        <p:spPr>
          <a:xfrm>
            <a:off x="8499107" y="4321024"/>
            <a:ext cx="36928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Majority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Employess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are in the age of 20 to 30 years.one outlier below 20 and few above 30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922BF-93AF-C74F-1FD1-88B34669B4E6}"/>
              </a:ext>
            </a:extLst>
          </p:cNvPr>
          <p:cNvSpPr txBox="1"/>
          <p:nvPr/>
        </p:nvSpPr>
        <p:spPr>
          <a:xfrm>
            <a:off x="8739739" y="3599849"/>
            <a:ext cx="273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Ages: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16AEA-190C-3291-E075-177AB4960166}"/>
              </a:ext>
            </a:extLst>
          </p:cNvPr>
          <p:cNvSpPr txBox="1"/>
          <p:nvPr/>
        </p:nvSpPr>
        <p:spPr>
          <a:xfrm>
            <a:off x="8662737" y="931872"/>
            <a:ext cx="310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2">
                    <a:lumMod val="50000"/>
                  </a:schemeClr>
                </a:solidFill>
              </a:rPr>
              <a:t>Scores:</a:t>
            </a:r>
          </a:p>
        </p:txBody>
      </p:sp>
    </p:spTree>
    <p:extLst>
      <p:ext uri="{BB962C8B-B14F-4D97-AF65-F5344CB8AC3E}">
        <p14:creationId xmlns:p14="http://schemas.microsoft.com/office/powerpoint/2010/main" val="153102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7B2B5A-C12E-2FC6-CBC9-07FCDCFD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247"/>
            <a:ext cx="6293173" cy="3142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8DDA2D-F5F4-03B6-BDD1-80CCEADCCF06}"/>
              </a:ext>
            </a:extLst>
          </p:cNvPr>
          <p:cNvSpPr txBox="1"/>
          <p:nvPr/>
        </p:nvSpPr>
        <p:spPr>
          <a:xfrm>
            <a:off x="308008" y="336884"/>
            <a:ext cx="4918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Graduation Year: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3F06B-F60F-43EC-A1C1-1272F3708485}"/>
              </a:ext>
            </a:extLst>
          </p:cNvPr>
          <p:cNvSpPr txBox="1"/>
          <p:nvPr/>
        </p:nvSpPr>
        <p:spPr>
          <a:xfrm>
            <a:off x="195569" y="4388401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Majority Employees are 2013 Graduates followed by 2014 and 2012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A2E57-BEAB-4B85-A449-07B91CDF5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52" y="1157743"/>
            <a:ext cx="4676636" cy="3337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A6DE57-6EDD-FB1B-3F89-B667F18BC59A}"/>
              </a:ext>
            </a:extLst>
          </p:cNvPr>
          <p:cNvSpPr txBox="1"/>
          <p:nvPr/>
        </p:nvSpPr>
        <p:spPr>
          <a:xfrm>
            <a:off x="6901314" y="336884"/>
            <a:ext cx="456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Experience: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61FA5-8961-80E3-B15D-7124E1D665C5}"/>
              </a:ext>
            </a:extLst>
          </p:cNvPr>
          <p:cNvSpPr txBox="1"/>
          <p:nvPr/>
        </p:nvSpPr>
        <p:spPr>
          <a:xfrm>
            <a:off x="6787052" y="4854192"/>
            <a:ext cx="52093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Experience on a density plot showing the distribution pattern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4112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96055-1F59-4479-1E91-7C7141264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5" y="1969422"/>
            <a:ext cx="4648439" cy="3111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1521DF-CCDB-044D-2878-A70AF4B3FC43}"/>
              </a:ext>
            </a:extLst>
          </p:cNvPr>
          <p:cNvSpPr txBox="1"/>
          <p:nvPr/>
        </p:nvSpPr>
        <p:spPr>
          <a:xfrm>
            <a:off x="404261" y="298383"/>
            <a:ext cx="4648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BIVARIATE ANALYSIS: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AB18E-926B-740B-335B-AC1593C07144}"/>
              </a:ext>
            </a:extLst>
          </p:cNvPr>
          <p:cNvSpPr txBox="1"/>
          <p:nvPr/>
        </p:nvSpPr>
        <p:spPr>
          <a:xfrm>
            <a:off x="404261" y="1001027"/>
            <a:ext cx="3349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Salary by Gender: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96E47-2E64-66B9-3E02-B45041B848FE}"/>
              </a:ext>
            </a:extLst>
          </p:cNvPr>
          <p:cNvSpPr txBox="1"/>
          <p:nvPr/>
        </p:nvSpPr>
        <p:spPr>
          <a:xfrm>
            <a:off x="55108" y="5280035"/>
            <a:ext cx="4697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b="1" dirty="0"/>
              <a:t>Average salary earned by Male is little </a:t>
            </a:r>
          </a:p>
          <a:p>
            <a:r>
              <a:rPr lang="en-IN" b="1" dirty="0"/>
              <a:t>higher than female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D01B36-7252-87D9-362D-7106875DC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07" y="1990651"/>
            <a:ext cx="6229670" cy="28766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FB11FE-8D5E-E399-4F88-4CF2353359AE}"/>
              </a:ext>
            </a:extLst>
          </p:cNvPr>
          <p:cNvSpPr txBox="1"/>
          <p:nvPr/>
        </p:nvSpPr>
        <p:spPr>
          <a:xfrm>
            <a:off x="6275672" y="1001027"/>
            <a:ext cx="410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Salary by Age</a:t>
            </a:r>
            <a:r>
              <a:rPr lang="en-IN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662F3-10F8-337C-4724-841E000E4F4E}"/>
              </a:ext>
            </a:extLst>
          </p:cNvPr>
          <p:cNvSpPr txBox="1"/>
          <p:nvPr/>
        </p:nvSpPr>
        <p:spPr>
          <a:xfrm>
            <a:off x="5907506" y="528003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Age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doesnot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show a direct relation to salary</a:t>
            </a:r>
          </a:p>
        </p:txBody>
      </p:sp>
    </p:spTree>
    <p:extLst>
      <p:ext uri="{BB962C8B-B14F-4D97-AF65-F5344CB8AC3E}">
        <p14:creationId xmlns:p14="http://schemas.microsoft.com/office/powerpoint/2010/main" val="214121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552FE1-3741-09EC-B862-4D9E5E4F9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02065"/>
            <a:ext cx="7401827" cy="49265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262AA9-85EB-2CD3-0935-313D45FF34FF}"/>
              </a:ext>
            </a:extLst>
          </p:cNvPr>
          <p:cNvSpPr txBox="1"/>
          <p:nvPr/>
        </p:nvSpPr>
        <p:spPr>
          <a:xfrm>
            <a:off x="596766" y="529389"/>
            <a:ext cx="492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Specialization by Gender</a:t>
            </a:r>
            <a:r>
              <a:rPr lang="en-IN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19BCE6-F3E6-A6FC-65C9-21030CCFDEF3}"/>
              </a:ext>
            </a:extLst>
          </p:cNvPr>
          <p:cNvSpPr txBox="1"/>
          <p:nvPr/>
        </p:nvSpPr>
        <p:spPr>
          <a:xfrm>
            <a:off x="7401827" y="1630913"/>
            <a:ext cx="43121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This shows female proportion is considerably less in every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specialisation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.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A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nd in few like Mechanical engineering ,automobile/automotive engineering females are very scarce.</a:t>
            </a:r>
          </a:p>
        </p:txBody>
      </p:sp>
    </p:spTree>
    <p:extLst>
      <p:ext uri="{BB962C8B-B14F-4D97-AF65-F5344CB8AC3E}">
        <p14:creationId xmlns:p14="http://schemas.microsoft.com/office/powerpoint/2010/main" val="423938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06285-752F-07FD-B175-71E9A20F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6" y="1418540"/>
            <a:ext cx="7550538" cy="5299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7F55CA-E3E3-9D7B-4B1D-E43377A838CA}"/>
              </a:ext>
            </a:extLst>
          </p:cNvPr>
          <p:cNvSpPr txBox="1"/>
          <p:nvPr/>
        </p:nvSpPr>
        <p:spPr>
          <a:xfrm>
            <a:off x="259882" y="375385"/>
            <a:ext cx="5836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Swarm Plot showing the outliers in each specialisation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5B15A-6315-E51D-5DD0-AFAA2022F0DA}"/>
              </a:ext>
            </a:extLst>
          </p:cNvPr>
          <p:cNvSpPr txBox="1"/>
          <p:nvPr/>
        </p:nvSpPr>
        <p:spPr>
          <a:xfrm>
            <a:off x="8056345" y="1491916"/>
            <a:ext cx="4019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This shows the maximum salary outliers of 40 lakh CTC are from Computer Engineering and computer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8934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8670F-3C97-6024-BCA8-691B7DF3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9" y="1522523"/>
            <a:ext cx="5112013" cy="4159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C3944D-E8B7-D6CB-CB5D-241CC963E133}"/>
              </a:ext>
            </a:extLst>
          </p:cNvPr>
          <p:cNvSpPr txBox="1"/>
          <p:nvPr/>
        </p:nvSpPr>
        <p:spPr>
          <a:xfrm>
            <a:off x="433137" y="500514"/>
            <a:ext cx="4841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Salary By Designation: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93381-78AC-5A7B-DDAC-DFE8CF3B7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20" y="1509823"/>
            <a:ext cx="5092962" cy="41721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4D86DF-741E-E5CA-95EE-AC6267892995}"/>
              </a:ext>
            </a:extLst>
          </p:cNvPr>
          <p:cNvSpPr txBox="1"/>
          <p:nvPr/>
        </p:nvSpPr>
        <p:spPr>
          <a:xfrm>
            <a:off x="6814686" y="500514"/>
            <a:ext cx="4466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Average Salaries in each Designation:</a:t>
            </a:r>
          </a:p>
        </p:txBody>
      </p:sp>
    </p:spTree>
    <p:extLst>
      <p:ext uri="{BB962C8B-B14F-4D97-AF65-F5344CB8AC3E}">
        <p14:creationId xmlns:p14="http://schemas.microsoft.com/office/powerpoint/2010/main" val="3880956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9011B-27B3-4AB5-4E85-1EB954C65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031"/>
            <a:ext cx="5473981" cy="3543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AC63BB-AB21-2F04-C0DC-AC013FCA6017}"/>
              </a:ext>
            </a:extLst>
          </p:cNvPr>
          <p:cNvSpPr txBox="1"/>
          <p:nvPr/>
        </p:nvSpPr>
        <p:spPr>
          <a:xfrm>
            <a:off x="182880" y="365760"/>
            <a:ext cx="4292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Designation by Sum of salaries: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9C570-0DCE-6BE7-5A05-45337950C5CF}"/>
              </a:ext>
            </a:extLst>
          </p:cNvPr>
          <p:cNvSpPr txBox="1"/>
          <p:nvPr/>
        </p:nvSpPr>
        <p:spPr>
          <a:xfrm>
            <a:off x="113097" y="5103674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Maximum salaries are drawn by senior software engineers n automation engineer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Total maximum sum of salaries are taken by software engineer and system engineer</a:t>
            </a:r>
          </a:p>
          <a:p>
            <a:pPr algn="l" rtl="0"/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FInding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 relation between salary and the specialization of the students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B7542-5309-1930-6953-E77B9EE37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869" y="1164752"/>
            <a:ext cx="6197919" cy="37403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95574-8852-5968-BE7E-D0BFD697015A}"/>
              </a:ext>
            </a:extLst>
          </p:cNvPr>
          <p:cNvSpPr txBox="1"/>
          <p:nvPr/>
        </p:nvSpPr>
        <p:spPr>
          <a:xfrm>
            <a:off x="6596512" y="490888"/>
            <a:ext cx="481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Cities With Maximum Salaries: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9201C-3257-1119-49E3-FA3C11DA425F}"/>
              </a:ext>
            </a:extLst>
          </p:cNvPr>
          <p:cNvSpPr txBox="1"/>
          <p:nvPr/>
        </p:nvSpPr>
        <p:spPr>
          <a:xfrm>
            <a:off x="6331017" y="5323916"/>
            <a:ext cx="5402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Cities with maximum salaried jobs are </a:t>
            </a:r>
            <a:r>
              <a:rPr lang="en-IN" b="1" dirty="0" err="1"/>
              <a:t>Gurgaon,New</a:t>
            </a:r>
            <a:r>
              <a:rPr lang="en-IN" b="1" dirty="0"/>
              <a:t> </a:t>
            </a:r>
            <a:r>
              <a:rPr lang="en-IN" b="1" dirty="0" err="1"/>
              <a:t>delhi,pune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31972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AC5B7-5DA5-BD8C-5FF4-BAAFB1CC9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5" y="1043055"/>
            <a:ext cx="5363939" cy="4502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A76D38-659E-457F-4F29-6E40B39CF232}"/>
              </a:ext>
            </a:extLst>
          </p:cNvPr>
          <p:cNvSpPr txBox="1"/>
          <p:nvPr/>
        </p:nvSpPr>
        <p:spPr>
          <a:xfrm>
            <a:off x="266840" y="368764"/>
            <a:ext cx="5720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Specialization with maximum Salary</a:t>
            </a:r>
            <a:r>
              <a:rPr lang="en-IN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0C839-76BA-7FD9-9A1A-F782AA3B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491" y="1177808"/>
            <a:ext cx="6202674" cy="3477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E0E67D-3DC0-0B35-89A1-A3C164B7D08F}"/>
              </a:ext>
            </a:extLst>
          </p:cNvPr>
          <p:cNvSpPr txBox="1"/>
          <p:nvPr/>
        </p:nvSpPr>
        <p:spPr>
          <a:xfrm>
            <a:off x="6331017" y="36876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Specialization with maximum </a:t>
            </a:r>
            <a:r>
              <a:rPr lang="en-IN" sz="1800" b="1" dirty="0" err="1"/>
              <a:t>Avg</a:t>
            </a:r>
            <a:r>
              <a:rPr lang="en-IN" sz="1800" b="1" dirty="0"/>
              <a:t> Salary: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1DF91-A4B3-181E-BB1D-02B2F7ECBC22}"/>
              </a:ext>
            </a:extLst>
          </p:cNvPr>
          <p:cNvSpPr txBox="1"/>
          <p:nvPr/>
        </p:nvSpPr>
        <p:spPr>
          <a:xfrm>
            <a:off x="356134" y="5565906"/>
            <a:ext cx="116176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Specialisations with maximum salaries are computer </a:t>
            </a:r>
            <a:r>
              <a:rPr lang="en-IN" b="1" dirty="0" err="1"/>
              <a:t>engineering,computer</a:t>
            </a:r>
            <a:r>
              <a:rPr lang="en-IN" b="1" dirty="0"/>
              <a:t> </a:t>
            </a:r>
            <a:r>
              <a:rPr lang="en-IN" b="1" dirty="0" err="1"/>
              <a:t>application,electronics</a:t>
            </a:r>
            <a:r>
              <a:rPr lang="en-IN" b="1" dirty="0"/>
              <a:t> and communication engineering</a:t>
            </a:r>
          </a:p>
          <a:p>
            <a:r>
              <a:rPr lang="en-IN" b="1" dirty="0"/>
              <a:t>Specialisations with Maximum average salaries are polymer </a:t>
            </a:r>
            <a:r>
              <a:rPr lang="en-IN" b="1" dirty="0" err="1"/>
              <a:t>technology,computer</a:t>
            </a:r>
            <a:r>
              <a:rPr lang="en-IN" b="1" dirty="0"/>
              <a:t> networking and information science</a:t>
            </a:r>
          </a:p>
        </p:txBody>
      </p:sp>
    </p:spTree>
    <p:extLst>
      <p:ext uri="{BB962C8B-B14F-4D97-AF65-F5344CB8AC3E}">
        <p14:creationId xmlns:p14="http://schemas.microsoft.com/office/powerpoint/2010/main" val="3421948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700030-E468-AECB-A20B-8A2A6B72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7" y="1275625"/>
            <a:ext cx="10337534" cy="47979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481889-F171-027B-F94A-56E8CE2ED752}"/>
              </a:ext>
            </a:extLst>
          </p:cNvPr>
          <p:cNvSpPr txBox="1"/>
          <p:nvPr/>
        </p:nvSpPr>
        <p:spPr>
          <a:xfrm>
            <a:off x="616017" y="394636"/>
            <a:ext cx="5621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Salaries by city showing the outliers:</a:t>
            </a:r>
          </a:p>
        </p:txBody>
      </p:sp>
    </p:spTree>
    <p:extLst>
      <p:ext uri="{BB962C8B-B14F-4D97-AF65-F5344CB8AC3E}">
        <p14:creationId xmlns:p14="http://schemas.microsoft.com/office/powerpoint/2010/main" val="231022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E781A-7930-0B8F-9CF7-F26972F1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742"/>
            <a:ext cx="5255394" cy="3854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BF6476-FB46-2DEA-D0AF-CBD1E2E9904A}"/>
              </a:ext>
            </a:extLst>
          </p:cNvPr>
          <p:cNvSpPr txBox="1"/>
          <p:nvPr/>
        </p:nvSpPr>
        <p:spPr>
          <a:xfrm>
            <a:off x="365760" y="529390"/>
            <a:ext cx="386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Salary by 10percentage: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13A19-22F0-6991-D921-D489C3022A78}"/>
              </a:ext>
            </a:extLst>
          </p:cNvPr>
          <p:cNvSpPr txBox="1"/>
          <p:nvPr/>
        </p:nvSpPr>
        <p:spPr>
          <a:xfrm>
            <a:off x="74596" y="5342362"/>
            <a:ext cx="4154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Salary does not show directly proportional relation to 10thscore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F819EF-86E5-C5D8-EB12-E1153D4BC0C0}"/>
              </a:ext>
            </a:extLst>
          </p:cNvPr>
          <p:cNvSpPr txBox="1"/>
          <p:nvPr/>
        </p:nvSpPr>
        <p:spPr>
          <a:xfrm>
            <a:off x="5539688" y="5405280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Salary does not show directly proportional relationship with 10th,12th,or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collegeGPA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scores of employees</a:t>
            </a:r>
            <a:r>
              <a:rPr lang="en-US" b="1" i="0" u="none" strike="noStrike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¶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71ED1-309B-9090-1AC1-0E2CC2F57CB8}"/>
              </a:ext>
            </a:extLst>
          </p:cNvPr>
          <p:cNvSpPr txBox="1"/>
          <p:nvPr/>
        </p:nvSpPr>
        <p:spPr>
          <a:xfrm>
            <a:off x="5539688" y="529390"/>
            <a:ext cx="636676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Salary by Scores of students in 10</a:t>
            </a:r>
            <a:r>
              <a:rPr lang="en-IN" sz="2000" b="1" baseline="30000" dirty="0"/>
              <a:t>th</a:t>
            </a:r>
            <a:r>
              <a:rPr lang="en-IN" sz="2000" b="1" dirty="0"/>
              <a:t>,12</a:t>
            </a:r>
            <a:r>
              <a:rPr lang="en-IN" sz="2000" b="1" baseline="30000" dirty="0"/>
              <a:t>th</a:t>
            </a:r>
            <a:r>
              <a:rPr lang="en-IN" sz="2000" b="1" dirty="0"/>
              <a:t>,collegeGPA</a:t>
            </a:r>
            <a:r>
              <a:rPr lang="en-IN" dirty="0"/>
              <a:t>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86B85-A5D9-2608-0465-89A3E55E3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867" y="1275339"/>
            <a:ext cx="5848651" cy="3854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F82CB-E562-6AA1-F4B4-9DF09F9A2E1F}"/>
              </a:ext>
            </a:extLst>
          </p:cNvPr>
          <p:cNvSpPr txBox="1"/>
          <p:nvPr/>
        </p:nvSpPr>
        <p:spPr>
          <a:xfrm>
            <a:off x="5683867" y="211756"/>
            <a:ext cx="481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Multivariate Analysis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0419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9AA876-90A6-93DE-A966-4ECCFD8F9FFE}"/>
              </a:ext>
            </a:extLst>
          </p:cNvPr>
          <p:cNvSpPr txBox="1"/>
          <p:nvPr/>
        </p:nvSpPr>
        <p:spPr>
          <a:xfrm>
            <a:off x="86627" y="1230804"/>
            <a:ext cx="120315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fontAlgn="base">
              <a:spcBef>
                <a:spcPts val="0"/>
              </a:spcBef>
            </a:pPr>
            <a:r>
              <a:rPr lang="en-IN" sz="2400" dirty="0">
                <a:solidFill>
                  <a:schemeClr val="accent6">
                    <a:lumMod val="50000"/>
                  </a:schemeClr>
                </a:solidFill>
                <a:effectLst/>
              </a:rPr>
              <a:t>       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  I am </a:t>
            </a:r>
            <a:r>
              <a:rPr lang="en-I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Reshma </a:t>
            </a:r>
            <a:r>
              <a:rPr lang="en-IN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Moturi</a:t>
            </a:r>
            <a:r>
              <a:rPr lang="en-IN" sz="2400" dirty="0" err="1"/>
              <a:t>.I</a:t>
            </a:r>
            <a:r>
              <a:rPr lang="en-IN" sz="2400" dirty="0"/>
              <a:t> completed my masters in Biotechnology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  (</a:t>
            </a:r>
            <a:r>
              <a:rPr lang="en-IN" sz="2400" dirty="0" err="1">
                <a:solidFill>
                  <a:srgbClr val="002060"/>
                </a:solidFill>
              </a:rPr>
              <a:t>MSc.Biotech</a:t>
            </a:r>
            <a:r>
              <a:rPr lang="en-IN" sz="2400" dirty="0">
                <a:solidFill>
                  <a:srgbClr val="002060"/>
                </a:solidFill>
              </a:rPr>
              <a:t>) </a:t>
            </a:r>
            <a:r>
              <a:rPr lang="en-IN" sz="2400" dirty="0"/>
              <a:t>from </a:t>
            </a:r>
            <a:r>
              <a:rPr lang="en-IN" sz="2400" dirty="0" err="1"/>
              <a:t>bangalore</a:t>
            </a:r>
            <a:r>
              <a:rPr lang="en-IN" sz="2400" dirty="0"/>
              <a:t> </a:t>
            </a:r>
            <a:r>
              <a:rPr lang="en-IN" sz="2400" dirty="0" err="1"/>
              <a:t>university.And</a:t>
            </a:r>
            <a:r>
              <a:rPr lang="en-IN" sz="2400" dirty="0"/>
              <a:t> graduated in Computer applications from Osmania University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 why </a:t>
            </a:r>
            <a:r>
              <a:rPr lang="en-IN" sz="2400" dirty="0" err="1"/>
              <a:t>DataScience</a:t>
            </a:r>
            <a:r>
              <a:rPr lang="en-IN" sz="2400" dirty="0"/>
              <a:t> is Because it interests me and has wide and  very interesting applications  across many </a:t>
            </a:r>
            <a:r>
              <a:rPr lang="en-IN" sz="2400" dirty="0" err="1"/>
              <a:t>disciplines.It</a:t>
            </a:r>
            <a:r>
              <a:rPr lang="en-IN" sz="2400" dirty="0"/>
              <a:t> plays a major role in understanding the business processes.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Work Experience: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Worked as a </a:t>
            </a:r>
            <a:r>
              <a:rPr lang="en-IN" sz="2400" dirty="0" err="1"/>
              <a:t>processs</a:t>
            </a:r>
            <a:r>
              <a:rPr lang="en-IN" sz="2400" dirty="0"/>
              <a:t> developer in general electric in the finance department.</a:t>
            </a:r>
          </a:p>
          <a:p>
            <a:pPr marL="1200150" lvl="2" indent="-285750" algn="just" fontAlgn="base">
              <a:buFont typeface="Arial" panose="020B0604020202020204" pitchFamily="34" charset="0"/>
              <a:buChar char="•"/>
            </a:pPr>
            <a:endParaRPr lang="en-US" sz="2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257300" lvl="2" indent="-342900" algn="just" fontAlgn="base">
              <a:buFont typeface="Arial" panose="020B0604020202020204" pitchFamily="34" charset="0"/>
              <a:buChar char="•"/>
            </a:pPr>
            <a:r>
              <a:rPr lang="nn-NO" sz="2400" dirty="0"/>
              <a:t>https://www.linkedin.com/in/reshmamoturi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7E196-341F-62A8-6A6D-76F7BF5A7EAD}"/>
              </a:ext>
            </a:extLst>
          </p:cNvPr>
          <p:cNvSpPr txBox="1"/>
          <p:nvPr/>
        </p:nvSpPr>
        <p:spPr>
          <a:xfrm>
            <a:off x="1164657" y="943276"/>
            <a:ext cx="3811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About me:</a:t>
            </a:r>
          </a:p>
        </p:txBody>
      </p:sp>
    </p:spTree>
    <p:extLst>
      <p:ext uri="{BB962C8B-B14F-4D97-AF65-F5344CB8AC3E}">
        <p14:creationId xmlns:p14="http://schemas.microsoft.com/office/powerpoint/2010/main" val="2886638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D58BEC-1695-D05D-7942-10B33150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47" y="1171459"/>
            <a:ext cx="11478106" cy="4515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A05FDA-8978-D9F3-F746-6AFEB846C38D}"/>
              </a:ext>
            </a:extLst>
          </p:cNvPr>
          <p:cNvSpPr txBox="1"/>
          <p:nvPr/>
        </p:nvSpPr>
        <p:spPr>
          <a:xfrm>
            <a:off x="606391" y="375385"/>
            <a:ext cx="8710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Pair plot Showing the relation between Salary and various AMCAT </a:t>
            </a:r>
            <a:r>
              <a:rPr lang="en-IN" sz="2000" b="1" dirty="0" err="1"/>
              <a:t>Scores: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</a:rPr>
              <a:t>Multivariate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79828-7EDE-374B-0AD7-4B3352F30998}"/>
              </a:ext>
            </a:extLst>
          </p:cNvPr>
          <p:cNvSpPr txBox="1"/>
          <p:nvPr/>
        </p:nvSpPr>
        <p:spPr>
          <a:xfrm>
            <a:off x="302394" y="5966393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The first line of graph shows that salary has no relation with all these </a:t>
            </a:r>
            <a:r>
              <a:rPr lang="en-IN" sz="1800" b="1" dirty="0"/>
              <a:t>AMCAT Scores:</a:t>
            </a:r>
          </a:p>
        </p:txBody>
      </p:sp>
    </p:spTree>
    <p:extLst>
      <p:ext uri="{BB962C8B-B14F-4D97-AF65-F5344CB8AC3E}">
        <p14:creationId xmlns:p14="http://schemas.microsoft.com/office/powerpoint/2010/main" val="3421214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FE25B-17B2-E1BD-7A01-FBA081D25A62}"/>
              </a:ext>
            </a:extLst>
          </p:cNvPr>
          <p:cNvSpPr txBox="1"/>
          <p:nvPr/>
        </p:nvSpPr>
        <p:spPr>
          <a:xfrm>
            <a:off x="818148" y="271002"/>
            <a:ext cx="4475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Conclusion: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E7108-EDC3-2A0E-2C5C-E92239FA14AC}"/>
              </a:ext>
            </a:extLst>
          </p:cNvPr>
          <p:cNvSpPr txBox="1"/>
          <p:nvPr/>
        </p:nvSpPr>
        <p:spPr>
          <a:xfrm>
            <a:off x="510139" y="1139353"/>
            <a:ext cx="103664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These visuals indicate the relationship between the Variables And the Salary that is drawn by the employee indicate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accent1">
                    <a:lumMod val="50000"/>
                  </a:schemeClr>
                </a:solidFill>
              </a:rPr>
              <a:t>Avrearge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Salary</a:t>
            </a:r>
            <a:r>
              <a:rPr lang="en-IN" dirty="0"/>
              <a:t> of employees is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3.07 Lakh CTC </a:t>
            </a:r>
            <a:r>
              <a:rPr lang="en-IN" dirty="0"/>
              <a:t>With outliers form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6.6 to 40 lakh</a:t>
            </a:r>
            <a:r>
              <a:rPr lang="en-IN" dirty="0"/>
              <a:t> CTC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Majority of Students are Male in Specialisations as well as in job </a:t>
            </a:r>
            <a:r>
              <a:rPr lang="en-IN" dirty="0" err="1"/>
              <a:t>Designations.And</a:t>
            </a:r>
            <a:r>
              <a:rPr lang="en-IN" dirty="0"/>
              <a:t> There is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gender specific selection in specialization where females are very scarce in</a:t>
            </a:r>
          </a:p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</a:rPr>
              <a:t>Mechanical,automobile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and automotive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 has no relation to the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Experience does show </a:t>
            </a:r>
            <a:r>
              <a:rPr lang="en-IN" dirty="0" err="1"/>
              <a:t>relation,with</a:t>
            </a:r>
            <a:r>
              <a:rPr lang="en-IN" dirty="0"/>
              <a:t> higher experience the salaries are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Major cities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with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maximum jobs are 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</a:rPr>
              <a:t>Bangalore,Noida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and Hyderabad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of the Employees are from the 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</a:rPr>
              <a:t>B.Tech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/B.E ,and few from MCA </a:t>
            </a:r>
            <a:r>
              <a:rPr lang="en-IN" dirty="0"/>
              <a:t>and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students are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2013 </a:t>
            </a:r>
            <a:r>
              <a:rPr lang="en-IN" dirty="0"/>
              <a:t>Graduates followed by 2014 and 2012</a:t>
            </a:r>
          </a:p>
        </p:txBody>
      </p:sp>
    </p:spTree>
    <p:extLst>
      <p:ext uri="{BB962C8B-B14F-4D97-AF65-F5344CB8AC3E}">
        <p14:creationId xmlns:p14="http://schemas.microsoft.com/office/powerpoint/2010/main" val="4246044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2320CC-5A25-E61A-393C-A0E11D761D8A}"/>
              </a:ext>
            </a:extLst>
          </p:cNvPr>
          <p:cNvSpPr txBox="1"/>
          <p:nvPr/>
        </p:nvSpPr>
        <p:spPr>
          <a:xfrm>
            <a:off x="231007" y="1030749"/>
            <a:ext cx="117813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students are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2013 </a:t>
            </a:r>
            <a:r>
              <a:rPr lang="en-IN" dirty="0"/>
              <a:t>Graduates followed by 2014 and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Scores including 10</a:t>
            </a:r>
            <a:r>
              <a:rPr lang="en-IN" baseline="30000" dirty="0"/>
              <a:t>th</a:t>
            </a:r>
            <a:r>
              <a:rPr lang="en-IN" dirty="0"/>
              <a:t> ,12</a:t>
            </a:r>
            <a:r>
              <a:rPr lang="en-IN" baseline="30000" dirty="0"/>
              <a:t>th</a:t>
            </a:r>
            <a:r>
              <a:rPr lang="en-IN" dirty="0"/>
              <a:t>,college and Various AMCAT scores does not show any relation to the salary 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Major Designations Earning Average high salaries are Senior Developer ,junior manager  and data </a:t>
            </a:r>
            <a:r>
              <a:rPr lang="en-IN" dirty="0" err="1"/>
              <a:t>scientist.whereas</a:t>
            </a:r>
            <a:r>
              <a:rPr lang="en-IN" dirty="0"/>
              <a:t> highest salaried designation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is Senior software 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</a:rPr>
              <a:t>engineer,automation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engineer ,And assistant system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Major Specialisations with highest average salary are polymer </a:t>
            </a:r>
            <a:r>
              <a:rPr lang="en-IN" dirty="0" err="1"/>
              <a:t>technology,computer</a:t>
            </a:r>
            <a:r>
              <a:rPr lang="en-IN" dirty="0"/>
              <a:t> networking and information science whereas highest salaries are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from Computer 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</a:rPr>
              <a:t>Engineering,Computer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Application and Electronics and communication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168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18CE67-3F12-E941-7F6F-DA7CEA2271FA}"/>
              </a:ext>
            </a:extLst>
          </p:cNvPr>
          <p:cNvSpPr txBox="1"/>
          <p:nvPr/>
        </p:nvSpPr>
        <p:spPr>
          <a:xfrm>
            <a:off x="3048802" y="3246740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>
                <a:solidFill>
                  <a:srgbClr val="C00000"/>
                </a:solidFill>
                <a:effectLst/>
                <a:latin typeface="Libre Baskerville" panose="02000000000000000000" pitchFamily="2" charset="0"/>
              </a:rPr>
              <a:t>THANK YOU</a:t>
            </a:r>
            <a:endParaRPr lang="en-IN" b="0">
              <a:effectLst/>
            </a:endParaRPr>
          </a:p>
          <a:p>
            <a:br>
              <a:rPr lang="en-IN"/>
            </a:b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359A22-B194-8B82-F564-69C7EF438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2791326"/>
            <a:ext cx="5611528" cy="359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34B83C-9CE6-C939-6B1D-CFEDA8A4A509}"/>
              </a:ext>
            </a:extLst>
          </p:cNvPr>
          <p:cNvSpPr txBox="1"/>
          <p:nvPr/>
        </p:nvSpPr>
        <p:spPr>
          <a:xfrm>
            <a:off x="4186991" y="840870"/>
            <a:ext cx="5197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5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851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74C077-0B2C-89CB-767E-05D2E04BD0F6}"/>
              </a:ext>
            </a:extLst>
          </p:cNvPr>
          <p:cNvSpPr txBox="1"/>
          <p:nvPr/>
        </p:nvSpPr>
        <p:spPr>
          <a:xfrm>
            <a:off x="48126" y="74235"/>
            <a:ext cx="1209574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Objective:</a:t>
            </a:r>
          </a:p>
          <a:p>
            <a:pPr marR="469900" algn="just"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469900" algn="just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dirty="0"/>
              <a:t>The project aims to get </a:t>
            </a:r>
            <a:r>
              <a:rPr lang="en-IN" sz="1800" dirty="0" err="1"/>
              <a:t>usefull</a:t>
            </a:r>
            <a:r>
              <a:rPr lang="en-IN" sz="1800" dirty="0"/>
              <a:t> insights into the employment data that was released by 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469900" algn="just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469900" indent="0" algn="just">
              <a:spcBef>
                <a:spcPts val="0"/>
              </a:spcBef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Aspiring Minds from the Aspiring Mind Employment Outcome 2015 (AMEO) to understand the current trend </a:t>
            </a:r>
          </a:p>
          <a:p>
            <a:pPr marL="0" marR="469900" indent="0" algn="just">
              <a:spcBef>
                <a:spcPts val="0"/>
              </a:spcBef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469900" indent="0" algn="just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   at that time In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employement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for various disciplines of engineering students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469900" algn="just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469900" algn="just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Summary:</a:t>
            </a:r>
          </a:p>
          <a:p>
            <a:pPr marR="469900" algn="just"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4699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study is primarily limited  only to students with engineering disciplines.</a:t>
            </a:r>
          </a:p>
          <a:p>
            <a:pPr marR="469900" algn="just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469900"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dataset contains the employment outcomes of engineering graduates as dependent</a:t>
            </a:r>
          </a:p>
          <a:p>
            <a:pPr marR="469900" algn="just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variables (Salary, Job Titles, and Job Locations) along with the standardized scores from three different areas – cognitive skills, technical skills and personality skills.</a:t>
            </a:r>
          </a:p>
          <a:p>
            <a:pPr marR="469900" algn="just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469900" algn="just">
              <a:spcBef>
                <a:spcPts val="0"/>
              </a:spcBef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dataset also contains demographic features. The dataset  contains  around  40 independent variables and 4000 data points.  The independent variables are both continuous and categorical in nature. The dataset contains a unique identifier for each candidate.</a:t>
            </a:r>
          </a:p>
          <a:p>
            <a:endParaRPr lang="en-IN" sz="1800" b="1" dirty="0">
              <a:solidFill>
                <a:schemeClr val="accent6">
                  <a:lumMod val="50000"/>
                </a:schemeClr>
              </a:solidFill>
            </a:endParaRPr>
          </a:p>
          <a:p>
            <a:pPr marR="469900" algn="just"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469900" algn="just">
              <a:spcBef>
                <a:spcPts val="0"/>
              </a:spcBef>
            </a:pPr>
            <a:br>
              <a:rPr lang="en-US" sz="1800" dirty="0"/>
            </a:b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8918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CA5DB0-68CE-1072-EB47-3619507ECAD9}"/>
              </a:ext>
            </a:extLst>
          </p:cNvPr>
          <p:cNvSpPr txBox="1"/>
          <p:nvPr/>
        </p:nvSpPr>
        <p:spPr>
          <a:xfrm>
            <a:off x="770021" y="702644"/>
            <a:ext cx="921137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Exploratory Data Analysis:</a:t>
            </a:r>
          </a:p>
          <a:p>
            <a:endParaRPr lang="en-IN" dirty="0"/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Data Cleaning:</a:t>
            </a:r>
          </a:p>
          <a:p>
            <a:r>
              <a:rPr lang="en-IN" dirty="0"/>
              <a:t>         This includes clear understanding of the given data set regarding the employment details of all the employees .Data cleaning process includes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Checking the shape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Datatypes of each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Data Manipulation: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Here int his dataset DOB ,DOJ,DOL  are the date columns that required type </a:t>
            </a:r>
            <a:r>
              <a:rPr lang="en-IN" dirty="0" err="1"/>
              <a:t>convertion</a:t>
            </a:r>
            <a:r>
              <a:rPr lang="en-IN" dirty="0"/>
              <a:t> to </a:t>
            </a:r>
            <a:r>
              <a:rPr lang="en-IN" dirty="0" err="1"/>
              <a:t>datetime.and</a:t>
            </a:r>
            <a:r>
              <a:rPr lang="en-IN" dirty="0"/>
              <a:t> Age and Experience columns are derived out of these columns so they could be </a:t>
            </a:r>
            <a:r>
              <a:rPr lang="en-IN" dirty="0" err="1"/>
              <a:t>usefull</a:t>
            </a:r>
            <a:r>
              <a:rPr lang="en-IN" dirty="0"/>
              <a:t> for the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                      Few other categorical columns like JOBCITY and SPECIALIZATION needed some cleaning to handle the null values that are represented by -1.under specialization few records needed to be merged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</a:t>
            </a:r>
          </a:p>
          <a:p>
            <a:r>
              <a:rPr lang="en-IN" dirty="0"/>
              <a:t>      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97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C25547-84AF-124A-559B-1BE8B60ADCB2}"/>
              </a:ext>
            </a:extLst>
          </p:cNvPr>
          <p:cNvSpPr txBox="1"/>
          <p:nvPr/>
        </p:nvSpPr>
        <p:spPr>
          <a:xfrm>
            <a:off x="789271" y="423512"/>
            <a:ext cx="9644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UNIVARIATE ANALYSIS:</a:t>
            </a:r>
          </a:p>
          <a:p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Salary:</a:t>
            </a:r>
          </a:p>
          <a:p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B0E37-53CD-0858-D642-37D4AA48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71048"/>
            <a:ext cx="11916077" cy="4197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C0FFB-B8EB-FD94-CFF8-38F352D3DADC}"/>
              </a:ext>
            </a:extLst>
          </p:cNvPr>
          <p:cNvSpPr txBox="1"/>
          <p:nvPr/>
        </p:nvSpPr>
        <p:spPr>
          <a:xfrm>
            <a:off x="539015" y="594881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Histplot</a:t>
            </a:r>
            <a:r>
              <a:rPr lang="en-IN" dirty="0"/>
              <a:t> and </a:t>
            </a:r>
            <a:r>
              <a:rPr lang="en-IN" dirty="0" err="1"/>
              <a:t>kde</a:t>
            </a:r>
            <a:r>
              <a:rPr lang="en-IN" dirty="0"/>
              <a:t> plot showing the distribution of the salary values</a:t>
            </a:r>
          </a:p>
          <a:p>
            <a:r>
              <a:rPr lang="en-IN" dirty="0"/>
              <a:t>And box plot showing the outliers in salary</a:t>
            </a:r>
          </a:p>
        </p:txBody>
      </p:sp>
    </p:spTree>
    <p:extLst>
      <p:ext uri="{BB962C8B-B14F-4D97-AF65-F5344CB8AC3E}">
        <p14:creationId xmlns:p14="http://schemas.microsoft.com/office/powerpoint/2010/main" val="386769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274C0-11F9-9DC8-C911-63043DEE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1" y="945007"/>
            <a:ext cx="9740224" cy="4377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0738AE-B9DE-7374-FD31-77F2243F8B49}"/>
              </a:ext>
            </a:extLst>
          </p:cNvPr>
          <p:cNvSpPr txBox="1"/>
          <p:nvPr/>
        </p:nvSpPr>
        <p:spPr>
          <a:xfrm>
            <a:off x="240632" y="221381"/>
            <a:ext cx="958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Scatter plot showing the outliers in the salary: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74866-E232-D7DD-8368-4E5DB35EAF82}"/>
              </a:ext>
            </a:extLst>
          </p:cNvPr>
          <p:cNvSpPr txBox="1"/>
          <p:nvPr/>
        </p:nvSpPr>
        <p:spPr>
          <a:xfrm>
            <a:off x="240632" y="5584732"/>
            <a:ext cx="10202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We Have 109 Outliers in Salary variable ranging from 6.6 to 40 lakh CTC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And the average salary is 3.07 lakh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66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CE46EF-158D-29D8-CCBB-68C99279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2" y="2148437"/>
            <a:ext cx="3973438" cy="3340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86552A-CD90-B78B-404B-BFBCAAD3C91D}"/>
              </a:ext>
            </a:extLst>
          </p:cNvPr>
          <p:cNvSpPr txBox="1"/>
          <p:nvPr/>
        </p:nvSpPr>
        <p:spPr>
          <a:xfrm>
            <a:off x="279133" y="288758"/>
            <a:ext cx="2666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GENDER: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BE720-4678-2651-B760-0B8574CC9B89}"/>
              </a:ext>
            </a:extLst>
          </p:cNvPr>
          <p:cNvSpPr txBox="1"/>
          <p:nvPr/>
        </p:nvSpPr>
        <p:spPr>
          <a:xfrm>
            <a:off x="103472" y="848876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Majority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Eployees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are Male 76% 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                          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and Female 23%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C81DE-DB2D-FDBE-8241-16F060A3850C}"/>
              </a:ext>
            </a:extLst>
          </p:cNvPr>
          <p:cNvSpPr txBox="1"/>
          <p:nvPr/>
        </p:nvSpPr>
        <p:spPr>
          <a:xfrm>
            <a:off x="5678905" y="365760"/>
            <a:ext cx="5188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chemeClr val="accent6">
                    <a:lumMod val="50000"/>
                  </a:schemeClr>
                </a:solidFill>
                <a:effectLst/>
                <a:latin typeface="Helvetica Neue"/>
              </a:rPr>
              <a:t>Specialization: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F0B7C1-1333-9F18-D994-75C866A1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580" y="2784942"/>
            <a:ext cx="7692948" cy="39431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E08178-9150-E7AA-96BA-74FE30E40515}"/>
              </a:ext>
            </a:extLst>
          </p:cNvPr>
          <p:cNvSpPr txBox="1"/>
          <p:nvPr/>
        </p:nvSpPr>
        <p:spPr>
          <a:xfrm>
            <a:off x="5782398" y="941011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The data shows 45 different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specialisations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..Majority of students have done specializations in the field 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BB0861-8C76-183E-D356-B3619D948E38}"/>
              </a:ext>
            </a:extLst>
          </p:cNvPr>
          <p:cNvSpPr txBox="1"/>
          <p:nvPr/>
        </p:nvSpPr>
        <p:spPr>
          <a:xfrm>
            <a:off x="5990924" y="1470293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1:electronics and communication engineering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2:computer science &amp; engineering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3: information technology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4: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9232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910FF-359A-D5F2-80DA-925A6F0E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160"/>
            <a:ext cx="6015790" cy="4172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F01BD4-4EDE-92EF-9BFB-EE0BC43AE000}"/>
              </a:ext>
            </a:extLst>
          </p:cNvPr>
          <p:cNvSpPr txBox="1"/>
          <p:nvPr/>
        </p:nvSpPr>
        <p:spPr>
          <a:xfrm>
            <a:off x="567891" y="423512"/>
            <a:ext cx="392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Designation: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CC418-4E0E-CFA1-7169-A4C40F068E95}"/>
              </a:ext>
            </a:extLst>
          </p:cNvPr>
          <p:cNvSpPr txBox="1"/>
          <p:nvPr/>
        </p:nvSpPr>
        <p:spPr>
          <a:xfrm>
            <a:off x="392229" y="539530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Majority Job Designations are Software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engineer,followed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by software developer and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system engineer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5B0DD-1009-CA85-76A2-F99858938B91}"/>
              </a:ext>
            </a:extLst>
          </p:cNvPr>
          <p:cNvSpPr txBox="1"/>
          <p:nvPr/>
        </p:nvSpPr>
        <p:spPr>
          <a:xfrm>
            <a:off x="7190072" y="500514"/>
            <a:ext cx="384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Degree: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25DF6-3F29-A778-C091-A85991739A44}"/>
              </a:ext>
            </a:extLst>
          </p:cNvPr>
          <p:cNvSpPr txBox="1"/>
          <p:nvPr/>
        </p:nvSpPr>
        <p:spPr>
          <a:xfrm>
            <a:off x="6489833" y="5386401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92% of the employees are from B.Tech,6% are from MCA,1% are from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M.Tech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/M.E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C04108-42D6-60A1-56FD-7CBEF7C9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054" y="1222430"/>
            <a:ext cx="5471963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9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E3A9A9-42A8-D1C9-6F63-2466BF9B85C0}"/>
              </a:ext>
            </a:extLst>
          </p:cNvPr>
          <p:cNvSpPr txBox="1"/>
          <p:nvPr/>
        </p:nvSpPr>
        <p:spPr>
          <a:xfrm>
            <a:off x="500514" y="510138"/>
            <a:ext cx="4793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JOBCITY: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C5A515-89EF-E94E-00A1-CEE8E06FC500}"/>
              </a:ext>
            </a:extLst>
          </p:cNvPr>
          <p:cNvSpPr txBox="1"/>
          <p:nvPr/>
        </p:nvSpPr>
        <p:spPr>
          <a:xfrm>
            <a:off x="0" y="5489154"/>
            <a:ext cx="5962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Banglore</a:t>
            </a:r>
            <a:r>
              <a:rPr lang="en-IN" b="1" dirty="0"/>
              <a:t> city Has most Number of jobs followed by Noida and Hyderabad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6FCE5-5B7F-E225-AA58-72DF206C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9" y="1122038"/>
            <a:ext cx="5035738" cy="4181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79A57A-82C1-C99B-3AD0-7C3C7A1C6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651" y="1122038"/>
            <a:ext cx="6553320" cy="4181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1C8B64-0312-FF48-D5DE-72FDE0953D42}"/>
              </a:ext>
            </a:extLst>
          </p:cNvPr>
          <p:cNvSpPr txBox="1"/>
          <p:nvPr/>
        </p:nvSpPr>
        <p:spPr>
          <a:xfrm>
            <a:off x="5505651" y="393642"/>
            <a:ext cx="5111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College State and City Tier:</a:t>
            </a:r>
          </a:p>
        </p:txBody>
      </p:sp>
    </p:spTree>
    <p:extLst>
      <p:ext uri="{BB962C8B-B14F-4D97-AF65-F5344CB8AC3E}">
        <p14:creationId xmlns:p14="http://schemas.microsoft.com/office/powerpoint/2010/main" val="303046769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363</TotalTime>
  <Words>1133</Words>
  <Application>Microsoft Office PowerPoint</Application>
  <PresentationFormat>Widescreen</PresentationFormat>
  <Paragraphs>137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Helvetica Neue</vt:lpstr>
      <vt:lpstr>inherit</vt:lpstr>
      <vt:lpstr>Libre Baskerville</vt:lpstr>
      <vt:lpstr>Wingdings 3</vt:lpstr>
      <vt:lpstr>Slice</vt:lpstr>
      <vt:lpstr>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</dc:title>
  <dc:creator>reshma moturi</dc:creator>
  <cp:lastModifiedBy>reshma moturi</cp:lastModifiedBy>
  <cp:revision>46</cp:revision>
  <dcterms:created xsi:type="dcterms:W3CDTF">2024-02-22T17:33:17Z</dcterms:created>
  <dcterms:modified xsi:type="dcterms:W3CDTF">2024-02-23T06:55:01Z</dcterms:modified>
</cp:coreProperties>
</file>