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Reshma.k</a:t>
            </a:r>
            <a:endParaRPr lang="en-US" sz="2400" dirty="0"/>
          </a:p>
          <a:p>
            <a:r>
              <a:rPr lang="en-US" sz="2400" dirty="0"/>
              <a:t>REGISTER NO: 122204032</a:t>
            </a:r>
          </a:p>
          <a:p>
            <a:r>
              <a:rPr lang="en-US" sz="2400" dirty="0"/>
              <a:t>DEPARTMENT: Bcom cs</a:t>
            </a:r>
          </a:p>
          <a:p>
            <a:r>
              <a:rPr lang="en-US" sz="2400" dirty="0"/>
              <a:t>COLLEGE Shri Krishnaswamy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4AA53B7-2F17-6943-D6C9-D8BEABF082C9}"/>
              </a:ext>
            </a:extLst>
          </p:cNvPr>
          <p:cNvSpPr txBox="1"/>
          <p:nvPr/>
        </p:nvSpPr>
        <p:spPr>
          <a:xfrm>
            <a:off x="484380" y="1432057"/>
            <a:ext cx="6101718" cy="1200329"/>
          </a:xfrm>
          <a:prstGeom prst="rect">
            <a:avLst/>
          </a:prstGeom>
          <a:noFill/>
        </p:spPr>
        <p:txBody>
          <a:bodyPr wrap="square">
            <a:spAutoFit/>
          </a:bodyPr>
          <a:lstStyle/>
          <a:p>
            <a:r>
              <a:rPr lang="en-US" b="1"/>
              <a:t>Objective:</a:t>
            </a:r>
            <a:endParaRPr lang="en-US"/>
          </a:p>
          <a:p>
            <a:pPr>
              <a:buFont typeface="Arial" panose="020B0604020202020204" pitchFamily="34" charset="0"/>
              <a:buChar char="•"/>
            </a:pPr>
            <a:r>
              <a:rPr lang="en-US"/>
              <a:t>To create models that help analyze and predict gender distribution trends, identify patterns, and assess the impact of gender diversity on various organizational outcomes.</a:t>
            </a:r>
          </a:p>
        </p:txBody>
      </p:sp>
      <p:sp>
        <p:nvSpPr>
          <p:cNvPr id="7" name="TextBox 6">
            <a:extLst>
              <a:ext uri="{FF2B5EF4-FFF2-40B4-BE49-F238E27FC236}">
                <a16:creationId xmlns:a16="http://schemas.microsoft.com/office/drawing/2014/main" id="{D0595AC3-8A8E-FFB4-82F8-7DED56FD2D6A}"/>
              </a:ext>
            </a:extLst>
          </p:cNvPr>
          <p:cNvSpPr txBox="1"/>
          <p:nvPr/>
        </p:nvSpPr>
        <p:spPr>
          <a:xfrm>
            <a:off x="992820" y="4509134"/>
            <a:ext cx="6101718" cy="1477328"/>
          </a:xfrm>
          <a:prstGeom prst="rect">
            <a:avLst/>
          </a:prstGeom>
          <a:noFill/>
        </p:spPr>
        <p:txBody>
          <a:bodyPr wrap="square">
            <a:spAutoFit/>
          </a:bodyPr>
          <a:lstStyle/>
          <a:p>
            <a:r>
              <a:rPr lang="en-US" b="1"/>
              <a:t>Data Preparation:</a:t>
            </a:r>
            <a:endParaRPr lang="en-US"/>
          </a:p>
          <a:p>
            <a:pPr>
              <a:buFont typeface="Arial" panose="020B0604020202020204" pitchFamily="34" charset="0"/>
              <a:buChar char="•"/>
            </a:pPr>
            <a:r>
              <a:rPr lang="en-US"/>
              <a:t>Clean and preprocess the dataset to handle missing values, outliers, and ensure consistency.</a:t>
            </a:r>
          </a:p>
          <a:p>
            <a:pPr>
              <a:buFont typeface="Arial" panose="020B0604020202020204" pitchFamily="34" charset="0"/>
              <a:buChar char="•"/>
            </a:pPr>
            <a:r>
              <a:rPr lang="en-US"/>
              <a:t>Feature engineering to create relevant variables for modeling (e.g., tenure categories, job level indicators).</a:t>
            </a:r>
          </a:p>
        </p:txBody>
      </p:sp>
      <p:sp>
        <p:nvSpPr>
          <p:cNvPr id="11" name="TextBox 10">
            <a:extLst>
              <a:ext uri="{FF2B5EF4-FFF2-40B4-BE49-F238E27FC236}">
                <a16:creationId xmlns:a16="http://schemas.microsoft.com/office/drawing/2014/main" id="{396F4B0D-2036-9210-2345-3838F550A570}"/>
              </a:ext>
            </a:extLst>
          </p:cNvPr>
          <p:cNvSpPr txBox="1"/>
          <p:nvPr/>
        </p:nvSpPr>
        <p:spPr>
          <a:xfrm>
            <a:off x="1666875" y="2832096"/>
            <a:ext cx="6101718" cy="1477328"/>
          </a:xfrm>
          <a:prstGeom prst="rect">
            <a:avLst/>
          </a:prstGeom>
          <a:noFill/>
        </p:spPr>
        <p:txBody>
          <a:bodyPr wrap="square">
            <a:spAutoFit/>
          </a:bodyPr>
          <a:lstStyle/>
          <a:p>
            <a:r>
              <a:rPr lang="en-US" b="1"/>
              <a:t>Model Selection:</a:t>
            </a:r>
            <a:endParaRPr lang="en-US"/>
          </a:p>
          <a:p>
            <a:pPr>
              <a:buFont typeface="Arial" panose="020B0604020202020204" pitchFamily="34" charset="0"/>
              <a:buChar char="•"/>
            </a:pPr>
            <a:r>
              <a:rPr lang="en-US"/>
              <a:t>Choose appropriate modeling techniques based on the analysis objectives and data characteristics.</a:t>
            </a:r>
          </a:p>
          <a:p>
            <a:pPr>
              <a:buFont typeface="Arial" panose="020B0604020202020204" pitchFamily="34" charset="0"/>
              <a:buChar char="•"/>
            </a:pPr>
            <a:r>
              <a:rPr lang="en-US"/>
              <a:t>Validate models using cross-validation and other techniques to ensure accuracy and reliability.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28BAFF7-D008-D6D2-0F68-4E01A4E37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18" y="1579740"/>
            <a:ext cx="8128000" cy="4497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39119" y="48346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FA7E35-A302-BF9C-6E4D-AA8049688075}"/>
              </a:ext>
            </a:extLst>
          </p:cNvPr>
          <p:cNvSpPr txBox="1"/>
          <p:nvPr/>
        </p:nvSpPr>
        <p:spPr>
          <a:xfrm>
            <a:off x="939119" y="1792619"/>
            <a:ext cx="6101718" cy="2031325"/>
          </a:xfrm>
          <a:prstGeom prst="rect">
            <a:avLst/>
          </a:prstGeom>
          <a:noFill/>
        </p:spPr>
        <p:txBody>
          <a:bodyPr wrap="square">
            <a:spAutoFit/>
          </a:bodyPr>
          <a:lstStyle/>
          <a:p>
            <a:r>
              <a:rPr lang="en-US"/>
              <a:t>The Employee Gender Analysis has provided valuable insights into the gender distribution within the organization, highlighting key areas of imbalance and potential opportunities for improvement. By analyzing gender representation across different departments and job levels, we have identified specific trends and disparities that could impact organizational performance and employee satisfaction.</a:t>
            </a:r>
          </a:p>
        </p:txBody>
      </p:sp>
      <p:sp>
        <p:nvSpPr>
          <p:cNvPr id="6" name="TextBox 5">
            <a:extLst>
              <a:ext uri="{FF2B5EF4-FFF2-40B4-BE49-F238E27FC236}">
                <a16:creationId xmlns:a16="http://schemas.microsoft.com/office/drawing/2014/main" id="{D69A674A-A2C3-A2C6-D316-7A977AB8D4CD}"/>
              </a:ext>
            </a:extLst>
          </p:cNvPr>
          <p:cNvSpPr txBox="1"/>
          <p:nvPr/>
        </p:nvSpPr>
        <p:spPr>
          <a:xfrm>
            <a:off x="1881159" y="4244073"/>
            <a:ext cx="6101718" cy="1477328"/>
          </a:xfrm>
          <a:prstGeom prst="rect">
            <a:avLst/>
          </a:prstGeom>
          <a:noFill/>
        </p:spPr>
        <p:txBody>
          <a:bodyPr wrap="square">
            <a:spAutoFit/>
          </a:bodyPr>
          <a:lstStyle/>
          <a:p>
            <a:r>
              <a:rPr lang="en-US"/>
              <a:t>Overall, this analysis equips the organization with a clear understanding of its current gender dynamics and actionable steps to foster a more inclusive and balanced environment, ultimately contributing to a more effective and supportive workplace culture.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2290726-E4F1-62FC-8399-702ED5EA68AF}"/>
              </a:ext>
            </a:extLst>
          </p:cNvPr>
          <p:cNvSpPr txBox="1"/>
          <p:nvPr/>
        </p:nvSpPr>
        <p:spPr>
          <a:xfrm>
            <a:off x="676275" y="1857375"/>
            <a:ext cx="6101718" cy="923330"/>
          </a:xfrm>
          <a:prstGeom prst="rect">
            <a:avLst/>
          </a:prstGeom>
          <a:noFill/>
        </p:spPr>
        <p:txBody>
          <a:bodyPr wrap="square">
            <a:spAutoFit/>
          </a:bodyPr>
          <a:lstStyle/>
          <a:p>
            <a:r>
              <a:rPr lang="en-US" b="1"/>
              <a:t>Data Collection:</a:t>
            </a:r>
            <a:r>
              <a:rPr lang="en-US"/>
              <a:t> Gather data on employee demographics, including gender, job titles, departments, compensation, years of service, performance evaluations, and promotion history.</a:t>
            </a:r>
          </a:p>
        </p:txBody>
      </p:sp>
      <p:sp>
        <p:nvSpPr>
          <p:cNvPr id="13" name="TextBox 12">
            <a:extLst>
              <a:ext uri="{FF2B5EF4-FFF2-40B4-BE49-F238E27FC236}">
                <a16:creationId xmlns:a16="http://schemas.microsoft.com/office/drawing/2014/main" id="{1452892F-A7A2-FE30-98FE-5C39706F186F}"/>
              </a:ext>
            </a:extLst>
          </p:cNvPr>
          <p:cNvSpPr txBox="1"/>
          <p:nvPr/>
        </p:nvSpPr>
        <p:spPr>
          <a:xfrm>
            <a:off x="676275" y="2923180"/>
            <a:ext cx="6101718" cy="923330"/>
          </a:xfrm>
          <a:prstGeom prst="rect">
            <a:avLst/>
          </a:prstGeom>
          <a:noFill/>
        </p:spPr>
        <p:txBody>
          <a:bodyPr wrap="square">
            <a:spAutoFit/>
          </a:bodyPr>
          <a:lstStyle/>
          <a:p>
            <a:r>
              <a:rPr lang="en-US" b="1"/>
              <a:t>Data Analysis:</a:t>
            </a:r>
            <a:r>
              <a:rPr lang="en-US"/>
              <a:t> Perform statistical analysis to determine the gender distribution across different departments, job levels, and other dimensions.</a:t>
            </a:r>
          </a:p>
        </p:txBody>
      </p:sp>
      <p:sp>
        <p:nvSpPr>
          <p:cNvPr id="17" name="TextBox 16">
            <a:extLst>
              <a:ext uri="{FF2B5EF4-FFF2-40B4-BE49-F238E27FC236}">
                <a16:creationId xmlns:a16="http://schemas.microsoft.com/office/drawing/2014/main" id="{DB122BC5-32B3-5036-5E9E-5D6FE40E3110}"/>
              </a:ext>
            </a:extLst>
          </p:cNvPr>
          <p:cNvSpPr txBox="1"/>
          <p:nvPr/>
        </p:nvSpPr>
        <p:spPr>
          <a:xfrm>
            <a:off x="649054" y="3909876"/>
            <a:ext cx="5821913" cy="1200329"/>
          </a:xfrm>
          <a:prstGeom prst="rect">
            <a:avLst/>
          </a:prstGeom>
          <a:noFill/>
        </p:spPr>
        <p:txBody>
          <a:bodyPr wrap="square">
            <a:spAutoFit/>
          </a:bodyPr>
          <a:lstStyle/>
          <a:p>
            <a:r>
              <a:rPr lang="en-US" b="1"/>
              <a:t>Impact Assessment:</a:t>
            </a:r>
            <a:r>
              <a:rPr lang="en-US"/>
              <a:t> Evaluate the potential impact of observed gender imbalances on organizational performance, employee satisfaction, and career advancement opportunities</a:t>
            </a:r>
          </a:p>
        </p:txBody>
      </p:sp>
      <p:sp>
        <p:nvSpPr>
          <p:cNvPr id="19" name="TextBox 18">
            <a:extLst>
              <a:ext uri="{FF2B5EF4-FFF2-40B4-BE49-F238E27FC236}">
                <a16:creationId xmlns:a16="http://schemas.microsoft.com/office/drawing/2014/main" id="{1CC94A8D-5075-6388-C1CA-289A160FD934}"/>
              </a:ext>
            </a:extLst>
          </p:cNvPr>
          <p:cNvSpPr txBox="1"/>
          <p:nvPr/>
        </p:nvSpPr>
        <p:spPr>
          <a:xfrm>
            <a:off x="751519" y="5267920"/>
            <a:ext cx="6101718" cy="923330"/>
          </a:xfrm>
          <a:prstGeom prst="rect">
            <a:avLst/>
          </a:prstGeom>
          <a:noFill/>
        </p:spPr>
        <p:txBody>
          <a:bodyPr wrap="square">
            <a:spAutoFit/>
          </a:bodyPr>
          <a:lstStyle/>
          <a:p>
            <a:r>
              <a:rPr lang="en-US" b="1"/>
              <a:t>Trend Identification:</a:t>
            </a:r>
            <a:r>
              <a:rPr lang="en-US"/>
              <a:t> Identify trends and patterns in gender distribution, such as underrepresentation in certain roles or departments.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814BBD8-F155-B803-553A-4B8C9C0ED642}"/>
              </a:ext>
            </a:extLst>
          </p:cNvPr>
          <p:cNvSpPr txBox="1"/>
          <p:nvPr/>
        </p:nvSpPr>
        <p:spPr>
          <a:xfrm>
            <a:off x="882175" y="1813362"/>
            <a:ext cx="8264683" cy="923330"/>
          </a:xfrm>
          <a:prstGeom prst="rect">
            <a:avLst/>
          </a:prstGeom>
          <a:noFill/>
        </p:spPr>
        <p:txBody>
          <a:bodyPr wrap="square">
            <a:spAutoFit/>
          </a:bodyPr>
          <a:lstStyle/>
          <a:p>
            <a:r>
              <a:rPr lang="en-US" b="1"/>
              <a:t>Scope:</a:t>
            </a:r>
            <a:r>
              <a:rPr lang="en-US"/>
              <a:t> This project focuses on:</a:t>
            </a:r>
          </a:p>
          <a:p>
            <a:pPr>
              <a:buFont typeface="Arial" panose="020B0604020202020204" pitchFamily="34" charset="0"/>
              <a:buChar char="•"/>
            </a:pPr>
            <a:r>
              <a:rPr lang="en-US"/>
              <a:t>Collecting and analyzing data related to employee gender, including distribution by department, job level, and tenure.</a:t>
            </a:r>
          </a:p>
        </p:txBody>
      </p:sp>
      <p:sp>
        <p:nvSpPr>
          <p:cNvPr id="14" name="TextBox 13">
            <a:extLst>
              <a:ext uri="{FF2B5EF4-FFF2-40B4-BE49-F238E27FC236}">
                <a16:creationId xmlns:a16="http://schemas.microsoft.com/office/drawing/2014/main" id="{76DA10B9-5EA9-271E-150A-D8670D848302}"/>
              </a:ext>
            </a:extLst>
          </p:cNvPr>
          <p:cNvSpPr txBox="1"/>
          <p:nvPr/>
        </p:nvSpPr>
        <p:spPr>
          <a:xfrm>
            <a:off x="882175" y="2808677"/>
            <a:ext cx="7924800" cy="923330"/>
          </a:xfrm>
          <a:prstGeom prst="rect">
            <a:avLst/>
          </a:prstGeom>
          <a:noFill/>
        </p:spPr>
        <p:txBody>
          <a:bodyPr wrap="square">
            <a:spAutoFit/>
          </a:bodyPr>
          <a:lstStyle/>
          <a:p>
            <a:r>
              <a:rPr lang="en-US" b="1"/>
              <a:t>Deliverables:</a:t>
            </a:r>
            <a:endParaRPr lang="en-US"/>
          </a:p>
          <a:p>
            <a:pPr>
              <a:buFont typeface="Arial" panose="020B0604020202020204" pitchFamily="34" charset="0"/>
              <a:buChar char="•"/>
            </a:pPr>
            <a:r>
              <a:rPr lang="en-US"/>
              <a:t>A comprehensive report detailing the findings of the gender analysis.</a:t>
            </a:r>
          </a:p>
          <a:p>
            <a:pPr>
              <a:buFont typeface="Arial" panose="020B0604020202020204" pitchFamily="34" charset="0"/>
              <a:buChar char="•"/>
            </a:pPr>
            <a:r>
              <a:rPr lang="en-US"/>
              <a:t>Visualizations (e.g., charts, graphs) to illustrate key insights and trends.</a:t>
            </a:r>
          </a:p>
        </p:txBody>
      </p:sp>
      <p:sp>
        <p:nvSpPr>
          <p:cNvPr id="18" name="TextBox 17">
            <a:extLst>
              <a:ext uri="{FF2B5EF4-FFF2-40B4-BE49-F238E27FC236}">
                <a16:creationId xmlns:a16="http://schemas.microsoft.com/office/drawing/2014/main" id="{D8EC1B0F-4284-2599-CB1B-F0DFEC065E7F}"/>
              </a:ext>
            </a:extLst>
          </p:cNvPr>
          <p:cNvSpPr txBox="1"/>
          <p:nvPr/>
        </p:nvSpPr>
        <p:spPr>
          <a:xfrm>
            <a:off x="882175" y="3873814"/>
            <a:ext cx="6089465" cy="1477328"/>
          </a:xfrm>
          <a:prstGeom prst="rect">
            <a:avLst/>
          </a:prstGeom>
          <a:noFill/>
        </p:spPr>
        <p:txBody>
          <a:bodyPr wrap="square">
            <a:spAutoFit/>
          </a:bodyPr>
          <a:lstStyle/>
          <a:p>
            <a:r>
              <a:rPr lang="en-US" b="1"/>
              <a:t>Expected Outcome:</a:t>
            </a:r>
            <a:r>
              <a:rPr lang="en-US"/>
              <a:t> The project aims to provide a clear understanding of the current gender distribution within the organization, highlight any areas of concern, and offer strategic recommendations to promote a more balanced and inclusive workplace.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A4EAAA8-D9E9-C5A9-BF13-4316395366BB}"/>
              </a:ext>
            </a:extLst>
          </p:cNvPr>
          <p:cNvSpPr txBox="1"/>
          <p:nvPr/>
        </p:nvSpPr>
        <p:spPr>
          <a:xfrm>
            <a:off x="955691" y="1695451"/>
            <a:ext cx="8191168" cy="923330"/>
          </a:xfrm>
          <a:prstGeom prst="rect">
            <a:avLst/>
          </a:prstGeom>
          <a:noFill/>
        </p:spPr>
        <p:txBody>
          <a:bodyPr wrap="square">
            <a:spAutoFit/>
          </a:bodyPr>
          <a:lstStyle/>
          <a:p>
            <a:r>
              <a:rPr lang="en-US" b="1"/>
              <a:t>HR Department:</a:t>
            </a:r>
            <a:endParaRPr lang="en-US"/>
          </a:p>
          <a:p>
            <a:pPr>
              <a:buFont typeface="Arial" panose="020B0604020202020204" pitchFamily="34" charset="0"/>
              <a:buChar char="•"/>
            </a:pPr>
            <a:r>
              <a:rPr lang="en-US" b="1"/>
              <a:t>Purpose:</a:t>
            </a:r>
            <a:r>
              <a:rPr lang="en-US"/>
              <a:t> To use the findings to inform diversity and inclusion strategies, recruitment practices, and employee development programs.</a:t>
            </a:r>
          </a:p>
        </p:txBody>
      </p:sp>
      <p:sp>
        <p:nvSpPr>
          <p:cNvPr id="11" name="TextBox 10">
            <a:extLst>
              <a:ext uri="{FF2B5EF4-FFF2-40B4-BE49-F238E27FC236}">
                <a16:creationId xmlns:a16="http://schemas.microsoft.com/office/drawing/2014/main" id="{560C5892-860E-817F-2283-78E1E7A7AF94}"/>
              </a:ext>
            </a:extLst>
          </p:cNvPr>
          <p:cNvSpPr txBox="1"/>
          <p:nvPr/>
        </p:nvSpPr>
        <p:spPr>
          <a:xfrm>
            <a:off x="955691" y="2828835"/>
            <a:ext cx="6101718" cy="1200329"/>
          </a:xfrm>
          <a:prstGeom prst="rect">
            <a:avLst/>
          </a:prstGeom>
          <a:noFill/>
        </p:spPr>
        <p:txBody>
          <a:bodyPr wrap="square">
            <a:spAutoFit/>
          </a:bodyPr>
          <a:lstStyle/>
          <a:p>
            <a:r>
              <a:rPr lang="en-US" b="1"/>
              <a:t>Senior Management and Executives:</a:t>
            </a:r>
            <a:endParaRPr lang="en-US"/>
          </a:p>
          <a:p>
            <a:pPr>
              <a:buFont typeface="Arial" panose="020B0604020202020204" pitchFamily="34" charset="0"/>
              <a:buChar char="•"/>
            </a:pPr>
            <a:r>
              <a:rPr lang="en-US" b="1"/>
              <a:t>Purpose:</a:t>
            </a:r>
            <a:r>
              <a:rPr lang="en-US"/>
              <a:t> To understand the implications of gender distribution on organizational performance, and to make informed decisions about policies and initiatives.</a:t>
            </a:r>
          </a:p>
        </p:txBody>
      </p:sp>
      <p:sp>
        <p:nvSpPr>
          <p:cNvPr id="13" name="TextBox 12">
            <a:extLst>
              <a:ext uri="{FF2B5EF4-FFF2-40B4-BE49-F238E27FC236}">
                <a16:creationId xmlns:a16="http://schemas.microsoft.com/office/drawing/2014/main" id="{D75E8AD3-DEC6-45F3-8B7E-1DBB7935A291}"/>
              </a:ext>
            </a:extLst>
          </p:cNvPr>
          <p:cNvSpPr txBox="1"/>
          <p:nvPr/>
        </p:nvSpPr>
        <p:spPr>
          <a:xfrm>
            <a:off x="955691" y="4136055"/>
            <a:ext cx="6101718" cy="1200329"/>
          </a:xfrm>
          <a:prstGeom prst="rect">
            <a:avLst/>
          </a:prstGeom>
          <a:noFill/>
        </p:spPr>
        <p:txBody>
          <a:bodyPr wrap="square">
            <a:spAutoFit/>
          </a:bodyPr>
          <a:lstStyle/>
          <a:p>
            <a:r>
              <a:rPr lang="en-US" b="1"/>
              <a:t>Department Heads and Managers:</a:t>
            </a:r>
            <a:endParaRPr lang="en-US"/>
          </a:p>
          <a:p>
            <a:pPr>
              <a:buFont typeface="Arial" panose="020B0604020202020204" pitchFamily="34" charset="0"/>
              <a:buChar char="•"/>
            </a:pPr>
            <a:r>
              <a:rPr lang="en-US" b="1"/>
              <a:t>Purpose:</a:t>
            </a:r>
            <a:r>
              <a:rPr lang="en-US"/>
              <a:t> To gain insights into gender representation within their teams and departments and to support efforts to achieve greater gender balance.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271F38F-D12A-A30E-5169-915600142C49}"/>
              </a:ext>
            </a:extLst>
          </p:cNvPr>
          <p:cNvSpPr txBox="1"/>
          <p:nvPr/>
        </p:nvSpPr>
        <p:spPr>
          <a:xfrm>
            <a:off x="2819400" y="1730523"/>
            <a:ext cx="6101718" cy="1200329"/>
          </a:xfrm>
          <a:prstGeom prst="rect">
            <a:avLst/>
          </a:prstGeom>
          <a:noFill/>
        </p:spPr>
        <p:txBody>
          <a:bodyPr wrap="square">
            <a:spAutoFit/>
          </a:bodyPr>
          <a:lstStyle/>
          <a:p>
            <a:r>
              <a:rPr lang="en-US" b="1"/>
              <a:t>Data Collection and Preparation:</a:t>
            </a:r>
            <a:endParaRPr lang="en-US"/>
          </a:p>
          <a:p>
            <a:pPr>
              <a:buFont typeface="Arial" panose="020B0604020202020204" pitchFamily="34" charset="0"/>
              <a:buChar char="•"/>
            </a:pPr>
            <a:r>
              <a:rPr lang="en-US"/>
              <a:t>Gather detailed data on employees, including gender, department, job level, tenure, and other relevant metrics.</a:t>
            </a:r>
          </a:p>
          <a:p>
            <a:pPr>
              <a:buFont typeface="Arial" panose="020B0604020202020204" pitchFamily="34" charset="0"/>
              <a:buChar char="•"/>
            </a:pPr>
            <a:r>
              <a:rPr lang="en-US"/>
              <a:t>Ensure data accuracy and completeness.</a:t>
            </a:r>
          </a:p>
        </p:txBody>
      </p:sp>
      <p:sp>
        <p:nvSpPr>
          <p:cNvPr id="12" name="TextBox 11">
            <a:extLst>
              <a:ext uri="{FF2B5EF4-FFF2-40B4-BE49-F238E27FC236}">
                <a16:creationId xmlns:a16="http://schemas.microsoft.com/office/drawing/2014/main" id="{D9A62242-E2B7-EC35-369E-CF93684958A8}"/>
              </a:ext>
            </a:extLst>
          </p:cNvPr>
          <p:cNvSpPr txBox="1"/>
          <p:nvPr/>
        </p:nvSpPr>
        <p:spPr>
          <a:xfrm>
            <a:off x="3026355" y="3279867"/>
            <a:ext cx="6101718" cy="1200329"/>
          </a:xfrm>
          <a:prstGeom prst="rect">
            <a:avLst/>
          </a:prstGeom>
          <a:noFill/>
        </p:spPr>
        <p:txBody>
          <a:bodyPr wrap="square">
            <a:spAutoFit/>
          </a:bodyPr>
          <a:lstStyle/>
          <a:p>
            <a:r>
              <a:rPr lang="en-US" b="1"/>
              <a:t>Analysis and Reporting:</a:t>
            </a:r>
            <a:endParaRPr lang="en-US"/>
          </a:p>
          <a:p>
            <a:pPr>
              <a:buFont typeface="Arial" panose="020B0604020202020204" pitchFamily="34" charset="0"/>
              <a:buChar char="•"/>
            </a:pPr>
            <a:r>
              <a:rPr lang="en-US"/>
              <a:t>Perform statistical analysis to assess gender distribution across various departments, job levels, and tenure.</a:t>
            </a:r>
          </a:p>
          <a:p>
            <a:pPr>
              <a:buFont typeface="Arial" panose="020B0604020202020204" pitchFamily="34" charset="0"/>
              <a:buChar char="•"/>
            </a:pPr>
            <a:r>
              <a:rPr lang="en-US"/>
              <a:t>Identify trends, patterns, and potential imbalances.</a:t>
            </a:r>
          </a:p>
        </p:txBody>
      </p:sp>
      <p:sp>
        <p:nvSpPr>
          <p:cNvPr id="14" name="TextBox 13">
            <a:extLst>
              <a:ext uri="{FF2B5EF4-FFF2-40B4-BE49-F238E27FC236}">
                <a16:creationId xmlns:a16="http://schemas.microsoft.com/office/drawing/2014/main" id="{88E06663-665C-89D7-A097-86C1139B457C}"/>
              </a:ext>
            </a:extLst>
          </p:cNvPr>
          <p:cNvSpPr txBox="1"/>
          <p:nvPr/>
        </p:nvSpPr>
        <p:spPr>
          <a:xfrm>
            <a:off x="3026355" y="4827463"/>
            <a:ext cx="5894764" cy="1200329"/>
          </a:xfrm>
          <a:prstGeom prst="rect">
            <a:avLst/>
          </a:prstGeom>
          <a:noFill/>
        </p:spPr>
        <p:txBody>
          <a:bodyPr wrap="square">
            <a:spAutoFit/>
          </a:bodyPr>
          <a:lstStyle/>
          <a:p>
            <a:r>
              <a:rPr lang="en-US" b="1"/>
              <a:t>Visualization and Communication:</a:t>
            </a:r>
            <a:endParaRPr lang="en-US"/>
          </a:p>
          <a:p>
            <a:pPr>
              <a:buFont typeface="Arial" panose="020B0604020202020204" pitchFamily="34" charset="0"/>
              <a:buChar char="•"/>
            </a:pPr>
            <a:r>
              <a:rPr lang="en-US"/>
              <a:t>Create visualizations (charts, graphs) to clearly convey findings and trends.</a:t>
            </a:r>
          </a:p>
          <a:p>
            <a:pPr>
              <a:buFont typeface="Arial" panose="020B0604020202020204" pitchFamily="34" charset="0"/>
              <a:buChar char="•"/>
            </a:pPr>
            <a:r>
              <a:rPr lang="en-US"/>
              <a:t>Present findings in a user-friendly format for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D4C2093-5C20-BE20-514B-B34230354FEA}"/>
              </a:ext>
            </a:extLst>
          </p:cNvPr>
          <p:cNvSpPr txBox="1"/>
          <p:nvPr/>
        </p:nvSpPr>
        <p:spPr>
          <a:xfrm>
            <a:off x="643662" y="1432056"/>
            <a:ext cx="6101718" cy="1200329"/>
          </a:xfrm>
          <a:prstGeom prst="rect">
            <a:avLst/>
          </a:prstGeom>
          <a:noFill/>
        </p:spPr>
        <p:txBody>
          <a:bodyPr wrap="square">
            <a:spAutoFit/>
          </a:bodyPr>
          <a:lstStyle/>
          <a:p>
            <a:r>
              <a:rPr lang="en-US" b="1"/>
              <a:t>Dataset Overview:</a:t>
            </a:r>
            <a:endParaRPr lang="en-US"/>
          </a:p>
          <a:p>
            <a:pPr>
              <a:buFont typeface="Arial" panose="020B0604020202020204" pitchFamily="34" charset="0"/>
              <a:buChar char="•"/>
            </a:pPr>
            <a:r>
              <a:rPr lang="en-US"/>
              <a:t>The dataset contains information on employees within the organization, with a focus on attributes related to gender and its impact on various organizational factors.</a:t>
            </a:r>
          </a:p>
        </p:txBody>
      </p:sp>
      <p:sp>
        <p:nvSpPr>
          <p:cNvPr id="8" name="TextBox 7">
            <a:extLst>
              <a:ext uri="{FF2B5EF4-FFF2-40B4-BE49-F238E27FC236}">
                <a16:creationId xmlns:a16="http://schemas.microsoft.com/office/drawing/2014/main" id="{31447A10-B9E2-3E0E-3FAF-E4E26BDE6245}"/>
              </a:ext>
            </a:extLst>
          </p:cNvPr>
          <p:cNvSpPr txBox="1"/>
          <p:nvPr/>
        </p:nvSpPr>
        <p:spPr>
          <a:xfrm>
            <a:off x="545642" y="4442435"/>
            <a:ext cx="6101718" cy="1477328"/>
          </a:xfrm>
          <a:prstGeom prst="rect">
            <a:avLst/>
          </a:prstGeom>
          <a:noFill/>
        </p:spPr>
        <p:txBody>
          <a:bodyPr wrap="square">
            <a:spAutoFit/>
          </a:bodyPr>
          <a:lstStyle/>
          <a:p>
            <a:r>
              <a:rPr lang="en-US" b="1"/>
              <a:t>Data Quality:</a:t>
            </a:r>
            <a:endParaRPr lang="en-US"/>
          </a:p>
          <a:p>
            <a:pPr>
              <a:buFont typeface="Arial" panose="020B0604020202020204" pitchFamily="34" charset="0"/>
              <a:buChar char="•"/>
            </a:pPr>
            <a:r>
              <a:rPr lang="en-US" b="1"/>
              <a:t>Completeness:</a:t>
            </a:r>
            <a:r>
              <a:rPr lang="en-US"/>
              <a:t> Ensure all records have complete information, with no missing values for critical attributes.</a:t>
            </a:r>
          </a:p>
          <a:p>
            <a:pPr>
              <a:buFont typeface="Arial" panose="020B0604020202020204" pitchFamily="34" charset="0"/>
              <a:buChar char="•"/>
            </a:pPr>
            <a:r>
              <a:rPr lang="en-US" b="1"/>
              <a:t>Accuracy:</a:t>
            </a:r>
            <a:r>
              <a:rPr lang="en-US"/>
              <a:t> Verify that gender information and other attributes are recorded correctly and consistently.</a:t>
            </a:r>
          </a:p>
        </p:txBody>
      </p:sp>
      <p:sp>
        <p:nvSpPr>
          <p:cNvPr id="10" name="TextBox 9">
            <a:extLst>
              <a:ext uri="{FF2B5EF4-FFF2-40B4-BE49-F238E27FC236}">
                <a16:creationId xmlns:a16="http://schemas.microsoft.com/office/drawing/2014/main" id="{C37A0CC1-DA5A-9B20-DC9A-1317717B7527}"/>
              </a:ext>
            </a:extLst>
          </p:cNvPr>
          <p:cNvSpPr txBox="1"/>
          <p:nvPr/>
        </p:nvSpPr>
        <p:spPr>
          <a:xfrm>
            <a:off x="1231779" y="2660247"/>
            <a:ext cx="6101718" cy="1754326"/>
          </a:xfrm>
          <a:prstGeom prst="rect">
            <a:avLst/>
          </a:prstGeom>
          <a:noFill/>
        </p:spPr>
        <p:txBody>
          <a:bodyPr wrap="square">
            <a:spAutoFit/>
          </a:bodyPr>
          <a:lstStyle/>
          <a:p>
            <a:r>
              <a:rPr lang="en-US" b="1"/>
              <a:t>Attributes:</a:t>
            </a:r>
            <a:endParaRPr lang="en-US"/>
          </a:p>
          <a:p>
            <a:pPr>
              <a:buFont typeface="Arial" panose="020B0604020202020204" pitchFamily="34" charset="0"/>
              <a:buChar char="•"/>
            </a:pPr>
            <a:r>
              <a:rPr lang="en-US" b="1"/>
              <a:t>Employee ID:</a:t>
            </a:r>
            <a:r>
              <a:rPr lang="en-US"/>
              <a:t> A unique identifier for each employee.</a:t>
            </a:r>
          </a:p>
          <a:p>
            <a:pPr>
              <a:buFont typeface="Arial" panose="020B0604020202020204" pitchFamily="34" charset="0"/>
              <a:buChar char="•"/>
            </a:pPr>
            <a:r>
              <a:rPr lang="en-US" b="1"/>
              <a:t>Gender:</a:t>
            </a:r>
            <a:r>
              <a:rPr lang="en-US"/>
              <a:t> The gender of the employee (e.g., Male, Female, Non-binary, Prefer not to say).</a:t>
            </a:r>
          </a:p>
          <a:p>
            <a:pPr>
              <a:buFont typeface="Arial" panose="020B0604020202020204" pitchFamily="34" charset="0"/>
              <a:buChar char="•"/>
            </a:pPr>
            <a:r>
              <a:rPr lang="en-US" b="1"/>
              <a:t>Department:</a:t>
            </a:r>
            <a:r>
              <a:rPr lang="en-US"/>
              <a:t> The department in which the employee works (e.g., Sales, HR, 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F83F383-0BDB-4EEB-443A-85866203C478}"/>
              </a:ext>
            </a:extLst>
          </p:cNvPr>
          <p:cNvSpPr txBox="1"/>
          <p:nvPr/>
        </p:nvSpPr>
        <p:spPr>
          <a:xfrm>
            <a:off x="398614" y="1467598"/>
            <a:ext cx="6101718" cy="1477328"/>
          </a:xfrm>
          <a:prstGeom prst="rect">
            <a:avLst/>
          </a:prstGeom>
          <a:noFill/>
        </p:spPr>
        <p:txBody>
          <a:bodyPr wrap="square">
            <a:spAutoFit/>
          </a:bodyPr>
          <a:lstStyle/>
          <a:p>
            <a:r>
              <a:rPr lang="en-US" b="1"/>
              <a:t>Comprehensive Insights:</a:t>
            </a:r>
            <a:endParaRPr lang="en-US"/>
          </a:p>
          <a:p>
            <a:pPr>
              <a:buFont typeface="Arial" panose="020B0604020202020204" pitchFamily="34" charset="0"/>
              <a:buChar char="•"/>
            </a:pPr>
            <a:r>
              <a:rPr lang="en-US" b="1"/>
              <a:t>Deep Dive Analysis:</a:t>
            </a:r>
            <a:r>
              <a:rPr lang="en-US"/>
              <a:t> Offers a granular analysis of gender distribution across multiple dimensions (departments, job levels, tenure), providing a detailed view of organizational dynamics.</a:t>
            </a:r>
          </a:p>
        </p:txBody>
      </p:sp>
      <p:sp>
        <p:nvSpPr>
          <p:cNvPr id="13" name="TextBox 12">
            <a:extLst>
              <a:ext uri="{FF2B5EF4-FFF2-40B4-BE49-F238E27FC236}">
                <a16:creationId xmlns:a16="http://schemas.microsoft.com/office/drawing/2014/main" id="{E1E76E39-5BFC-1701-F1F1-35260708BFD8}"/>
              </a:ext>
            </a:extLst>
          </p:cNvPr>
          <p:cNvSpPr txBox="1"/>
          <p:nvPr/>
        </p:nvSpPr>
        <p:spPr>
          <a:xfrm>
            <a:off x="2199722" y="3102526"/>
            <a:ext cx="6101718" cy="1200329"/>
          </a:xfrm>
          <a:prstGeom prst="rect">
            <a:avLst/>
          </a:prstGeom>
          <a:noFill/>
        </p:spPr>
        <p:txBody>
          <a:bodyPr wrap="square">
            <a:spAutoFit/>
          </a:bodyPr>
          <a:lstStyle/>
          <a:p>
            <a:r>
              <a:rPr lang="en-US" b="1"/>
              <a:t>Actionable Recommendations:</a:t>
            </a:r>
            <a:endParaRPr lang="en-US"/>
          </a:p>
          <a:p>
            <a:pPr>
              <a:buFont typeface="Arial" panose="020B0604020202020204" pitchFamily="34" charset="0"/>
              <a:buChar char="•"/>
            </a:pPr>
            <a:r>
              <a:rPr lang="en-US" b="1"/>
              <a:t>Tailored Strategies:</a:t>
            </a:r>
            <a:r>
              <a:rPr lang="en-US"/>
              <a:t> Provides customized recommendations based on specific findings, such as targeted diversity programs and policy adjustments.</a:t>
            </a:r>
          </a:p>
        </p:txBody>
      </p:sp>
      <p:sp>
        <p:nvSpPr>
          <p:cNvPr id="15" name="TextBox 14">
            <a:extLst>
              <a:ext uri="{FF2B5EF4-FFF2-40B4-BE49-F238E27FC236}">
                <a16:creationId xmlns:a16="http://schemas.microsoft.com/office/drawing/2014/main" id="{E7B3EDB3-5291-517C-44E1-EE7525BBD15D}"/>
              </a:ext>
            </a:extLst>
          </p:cNvPr>
          <p:cNvSpPr txBox="1"/>
          <p:nvPr/>
        </p:nvSpPr>
        <p:spPr>
          <a:xfrm>
            <a:off x="3251832" y="4941134"/>
            <a:ext cx="6101718" cy="1200329"/>
          </a:xfrm>
          <a:prstGeom prst="rect">
            <a:avLst/>
          </a:prstGeom>
          <a:noFill/>
        </p:spPr>
        <p:txBody>
          <a:bodyPr wrap="square">
            <a:spAutoFit/>
          </a:bodyPr>
          <a:lstStyle/>
          <a:p>
            <a:r>
              <a:rPr lang="en-US" b="1"/>
              <a:t>Predictive Analytics:</a:t>
            </a:r>
            <a:endParaRPr lang="en-US"/>
          </a:p>
          <a:p>
            <a:pPr>
              <a:buFont typeface="Arial" panose="020B0604020202020204" pitchFamily="34" charset="0"/>
              <a:buChar char="•"/>
            </a:pPr>
            <a:r>
              <a:rPr lang="en-US" b="1"/>
              <a:t>Trend Forecasting:</a:t>
            </a:r>
            <a:r>
              <a:rPr lang="en-US"/>
              <a:t> Utilizes predictive models to forecast future gender distribution trends and potential impacts on organizational performance, enabling proactive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reshmareshu2806@gmail.com</cp:lastModifiedBy>
  <cp:revision>13</cp:revision>
  <dcterms:created xsi:type="dcterms:W3CDTF">2024-03-29T15:07:22Z</dcterms:created>
  <dcterms:modified xsi:type="dcterms:W3CDTF">2024-09-05T05:55:38Z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