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68" r:id="rId12"/>
    <p:sldId id="2146847056"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D019D6-7E13-497E-AA2C-D6A0E2911F23}" v="2" dt="2024-04-04T04:53:24.5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78" d="100"/>
          <a:sy n="78" d="100"/>
        </p:scale>
        <p:origin x="1003"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nataraj" userId="4143c3a11a0aa911" providerId="LiveId" clId="{489BC384-C6CE-4705-B913-B593A9FCD099}"/>
    <pc:docChg chg="modSld">
      <pc:chgData name="Krishna nataraj" userId="4143c3a11a0aa911" providerId="LiveId" clId="{489BC384-C6CE-4705-B913-B593A9FCD099}" dt="2024-04-03T04:42:46.271" v="24" actId="1038"/>
      <pc:docMkLst>
        <pc:docMk/>
      </pc:docMkLst>
      <pc:sldChg chg="modSp mod">
        <pc:chgData name="Krishna nataraj" userId="4143c3a11a0aa911" providerId="LiveId" clId="{489BC384-C6CE-4705-B913-B593A9FCD099}" dt="2024-04-03T04:42:46.271" v="24" actId="1038"/>
        <pc:sldMkLst>
          <pc:docMk/>
          <pc:sldMk cId="1483293388" sldId="267"/>
        </pc:sldMkLst>
        <pc:picChg chg="mod">
          <ac:chgData name="Krishna nataraj" userId="4143c3a11a0aa911" providerId="LiveId" clId="{489BC384-C6CE-4705-B913-B593A9FCD099}" dt="2024-04-03T04:42:46.271" v="24" actId="1038"/>
          <ac:picMkLst>
            <pc:docMk/>
            <pc:sldMk cId="1483293388" sldId="267"/>
            <ac:picMk id="4" creationId="{1646BC9A-16A0-F5FD-BCDE-F38B1BE07327}"/>
          </ac:picMkLst>
        </pc:picChg>
        <pc:picChg chg="mod">
          <ac:chgData name="Krishna nataraj" userId="4143c3a11a0aa911" providerId="LiveId" clId="{489BC384-C6CE-4705-B913-B593A9FCD099}" dt="2024-04-03T04:42:40.399" v="0" actId="14826"/>
          <ac:picMkLst>
            <pc:docMk/>
            <pc:sldMk cId="1483293388" sldId="267"/>
            <ac:picMk id="7" creationId="{9D69B11B-ACC9-43F7-5293-C1B8C17CB028}"/>
          </ac:picMkLst>
        </pc:picChg>
      </pc:sldChg>
    </pc:docChg>
  </pc:docChgLst>
  <pc:docChgLst>
    <pc:chgData name="Krishna nataraj" userId="4143c3a11a0aa911" providerId="LiveId" clId="{FCD019D6-7E13-497E-AA2C-D6A0E2911F23}"/>
    <pc:docChg chg="undo custSel modSld">
      <pc:chgData name="Krishna nataraj" userId="4143c3a11a0aa911" providerId="LiveId" clId="{FCD019D6-7E13-497E-AA2C-D6A0E2911F23}" dt="2024-04-04T05:01:34.854" v="69" actId="20577"/>
      <pc:docMkLst>
        <pc:docMk/>
      </pc:docMkLst>
      <pc:sldChg chg="modSp mod">
        <pc:chgData name="Krishna nataraj" userId="4143c3a11a0aa911" providerId="LiveId" clId="{FCD019D6-7E13-497E-AA2C-D6A0E2911F23}" dt="2024-04-04T05:01:34.854" v="69" actId="20577"/>
        <pc:sldMkLst>
          <pc:docMk/>
          <pc:sldMk cId="953325580" sldId="256"/>
        </pc:sldMkLst>
        <pc:spChg chg="mod">
          <ac:chgData name="Krishna nataraj" userId="4143c3a11a0aa911" providerId="LiveId" clId="{FCD019D6-7E13-497E-AA2C-D6A0E2911F23}" dt="2024-04-04T05:01:34.854" v="69" actId="20577"/>
          <ac:spMkLst>
            <pc:docMk/>
            <pc:sldMk cId="953325580" sldId="256"/>
            <ac:spMk id="5" creationId="{DEF0AD26-5B4D-E8D4-F3C5-8F2CDE415475}"/>
          </ac:spMkLst>
        </pc:spChg>
      </pc:sldChg>
      <pc:sldChg chg="modSp">
        <pc:chgData name="Krishna nataraj" userId="4143c3a11a0aa911" providerId="LiveId" clId="{FCD019D6-7E13-497E-AA2C-D6A0E2911F23}" dt="2024-04-04T04:53:24.579" v="18" actId="14826"/>
        <pc:sldMkLst>
          <pc:docMk/>
          <pc:sldMk cId="1483293388" sldId="267"/>
        </pc:sldMkLst>
        <pc:picChg chg="mod">
          <ac:chgData name="Krishna nataraj" userId="4143c3a11a0aa911" providerId="LiveId" clId="{FCD019D6-7E13-497E-AA2C-D6A0E2911F23}" dt="2024-04-04T04:53:24.579" v="18" actId="14826"/>
          <ac:picMkLst>
            <pc:docMk/>
            <pc:sldMk cId="1483293388" sldId="267"/>
            <ac:picMk id="7" creationId="{9D69B11B-ACC9-43F7-5293-C1B8C17CB0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302411" y="1851132"/>
            <a:ext cx="9144000" cy="977778"/>
          </a:xfrm>
        </p:spPr>
        <p:txBody>
          <a:bodyPr>
            <a:normAutofit/>
          </a:bodyPr>
          <a:lstStyle/>
          <a:p>
            <a:pPr algn="ctr"/>
            <a:r>
              <a:rPr lang="en-US" sz="5400" b="1" dirty="0">
                <a:solidFill>
                  <a:schemeClr val="accent4">
                    <a:lumMod val="75000"/>
                  </a:schemeClr>
                </a:solidFill>
                <a:latin typeface="Arial" panose="020B0604020202020204" pitchFamily="34" charset="0"/>
                <a:cs typeface="Arial" panose="020B0604020202020204" pitchFamily="34" charset="0"/>
              </a:rPr>
              <a:t>KEYLOGGER &amp; SECURITY</a:t>
            </a:r>
          </a:p>
        </p:txBody>
      </p:sp>
      <p:sp>
        <p:nvSpPr>
          <p:cNvPr id="3" name="TextBox 2"/>
          <p:cNvSpPr txBox="1"/>
          <p:nvPr/>
        </p:nvSpPr>
        <p:spPr>
          <a:xfrm>
            <a:off x="357908" y="1641245"/>
            <a:ext cx="3004294" cy="400110"/>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CAPSTONE PROJECT</a:t>
            </a:r>
          </a:p>
        </p:txBody>
      </p:sp>
      <p:sp>
        <p:nvSpPr>
          <p:cNvPr id="5" name="TextBox 4">
            <a:extLst>
              <a:ext uri="{FF2B5EF4-FFF2-40B4-BE49-F238E27FC236}">
                <a16:creationId xmlns:a16="http://schemas.microsoft.com/office/drawing/2014/main" id="{DEF0AD26-5B4D-E8D4-F3C5-8F2CDE415475}"/>
              </a:ext>
            </a:extLst>
          </p:cNvPr>
          <p:cNvSpPr txBox="1"/>
          <p:nvPr/>
        </p:nvSpPr>
        <p:spPr>
          <a:xfrm>
            <a:off x="482484" y="4950158"/>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err="1">
                <a:solidFill>
                  <a:schemeClr val="bg1"/>
                </a:solidFill>
                <a:latin typeface="Arial"/>
                <a:cs typeface="Arial"/>
              </a:rPr>
              <a:t>Reshmaa</a:t>
            </a:r>
            <a:r>
              <a:rPr lang="en-US" sz="2000" b="1" dirty="0">
                <a:solidFill>
                  <a:schemeClr val="bg1"/>
                </a:solidFill>
                <a:latin typeface="Arial"/>
                <a:cs typeface="Arial"/>
              </a:rPr>
              <a:t>  Sree </a:t>
            </a:r>
            <a:r>
              <a:rPr lang="en-US" sz="2000" b="1">
                <a:solidFill>
                  <a:schemeClr val="bg1"/>
                </a:solidFill>
                <a:latin typeface="Arial"/>
                <a:cs typeface="Arial"/>
              </a:rPr>
              <a:t>.V ,</a:t>
            </a:r>
            <a:endParaRPr lang="en-US" sz="2000" b="1" dirty="0">
              <a:solidFill>
                <a:schemeClr val="bg1"/>
              </a:solidFill>
              <a:latin typeface="Arial"/>
              <a:cs typeface="Arial"/>
            </a:endParaRPr>
          </a:p>
          <a:p>
            <a:r>
              <a:rPr lang="en-US" sz="2000" b="1" dirty="0">
                <a:solidFill>
                  <a:schemeClr val="bg1"/>
                </a:solidFill>
                <a:latin typeface="Arial"/>
                <a:cs typeface="Arial"/>
              </a:rPr>
              <a:t>University college of engineering </a:t>
            </a:r>
            <a:r>
              <a:rPr lang="en-US" sz="2000" b="1" dirty="0" err="1">
                <a:solidFill>
                  <a:schemeClr val="bg1"/>
                </a:solidFill>
                <a:latin typeface="Arial"/>
                <a:cs typeface="Arial"/>
              </a:rPr>
              <a:t>Ramanathapuram</a:t>
            </a:r>
            <a:r>
              <a:rPr lang="en-US" sz="2000" b="1" dirty="0">
                <a:solidFill>
                  <a:schemeClr val="bg1"/>
                </a:solidFill>
                <a:latin typeface="Arial"/>
                <a:cs typeface="Arial"/>
              </a:rPr>
              <a:t>,</a:t>
            </a:r>
          </a:p>
          <a:p>
            <a:r>
              <a:rPr lang="en-US" sz="2000" b="1" dirty="0">
                <a:solidFill>
                  <a:schemeClr val="bg1"/>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endParaRPr lang="en-US" sz="2000" b="1" dirty="0">
              <a:solidFill>
                <a:schemeClr val="tx1"/>
              </a:solidFill>
            </a:endParaRP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Machine Learning-Based Detection:</a:t>
            </a:r>
            <a:r>
              <a:rPr lang="en-US" sz="2000" b="0" i="0" dirty="0">
                <a:solidFill>
                  <a:schemeClr val="tx1"/>
                </a:solidFill>
                <a:effectLst/>
                <a:latin typeface="Times New Roman" panose="02020603050405020304" pitchFamily="18" charset="0"/>
                <a:cs typeface="Times New Roman" panose="02020603050405020304" pitchFamily="18" charset="0"/>
              </a:rPr>
              <a:t> Integration of machine learning algorithms to analyze keystroke patterns and identify anomalous behavior indicative of keylogging activity.</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Cross-Platform Compatibility:</a:t>
            </a:r>
            <a:r>
              <a:rPr lang="en-US" sz="2000" b="0" i="0" dirty="0">
                <a:solidFill>
                  <a:schemeClr val="tx1"/>
                </a:solidFill>
                <a:effectLst/>
                <a:latin typeface="Times New Roman" panose="02020603050405020304" pitchFamily="18" charset="0"/>
                <a:cs typeface="Times New Roman" panose="02020603050405020304" pitchFamily="18" charset="0"/>
              </a:rPr>
              <a:t> Extending the keylogger to support multiple operating systems and devices, ensuring comprehensive protection across diverse environments.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Advanced Evasion Techniques:</a:t>
            </a:r>
            <a:r>
              <a:rPr lang="en-US" sz="2000" b="0" i="0" dirty="0">
                <a:solidFill>
                  <a:schemeClr val="tx1"/>
                </a:solidFill>
                <a:effectLst/>
                <a:latin typeface="Times New Roman" panose="02020603050405020304" pitchFamily="18" charset="0"/>
                <a:cs typeface="Times New Roman" panose="02020603050405020304" pitchFamily="18" charset="0"/>
              </a:rPr>
              <a:t> Researching and implementing advanced evasion techniques employed by keyloggers to enhance detection and mitigation capabilities.</a:t>
            </a:r>
          </a:p>
          <a:p>
            <a:pPr>
              <a:lnSpc>
                <a:spcPct val="150000"/>
              </a:lnSpc>
            </a:pPr>
            <a:r>
              <a:rPr lang="en-US" sz="2000" b="1" i="0" dirty="0">
                <a:solidFill>
                  <a:schemeClr val="tx1"/>
                </a:solidFill>
                <a:effectLst/>
                <a:latin typeface="Times New Roman" panose="02020603050405020304" pitchFamily="18" charset="0"/>
                <a:cs typeface="Times New Roman" panose="02020603050405020304" pitchFamily="18" charset="0"/>
              </a:rPr>
              <a:t>User Education and Awareness:</a:t>
            </a:r>
            <a:r>
              <a:rPr lang="en-US" sz="2000" b="0" i="0" dirty="0">
                <a:solidFill>
                  <a:schemeClr val="tx1"/>
                </a:solidFill>
                <a:effectLst/>
                <a:latin typeface="Times New Roman" panose="02020603050405020304" pitchFamily="18" charset="0"/>
                <a:cs typeface="Times New Roman" panose="02020603050405020304" pitchFamily="18" charset="0"/>
              </a:rPr>
              <a:t> Developing educational resources and raising awareness among users about the risks of keyloggers and best practices for mitigating these threats.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8265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82870" y="1412946"/>
            <a:ext cx="11029615" cy="4673324"/>
          </a:xfrm>
        </p:spPr>
        <p:txBody>
          <a:bodyPr>
            <a:normAutofit/>
          </a:bodyPr>
          <a:lstStyle/>
          <a:p>
            <a:r>
              <a:rPr lang="en-IN" sz="2400" b="0" i="0" dirty="0">
                <a:solidFill>
                  <a:schemeClr val="tx1"/>
                </a:solidFill>
                <a:effectLst/>
                <a:latin typeface="Times New Roman" panose="02020603050405020304" pitchFamily="18" charset="0"/>
                <a:cs typeface="Times New Roman" panose="02020603050405020304" pitchFamily="18" charset="0"/>
              </a:rPr>
              <a:t>Zhang, Y., &amp; Lee, W. (2021). A Survey on Keylogger and Its Detection Techniques. Journal of Cybersecurity, 15(2), 123-140.</a:t>
            </a:r>
          </a:p>
          <a:p>
            <a:r>
              <a:rPr lang="en-IN" sz="2400" b="0" i="0" dirty="0">
                <a:solidFill>
                  <a:schemeClr val="tx1"/>
                </a:solidFill>
                <a:effectLst/>
                <a:latin typeface="Times New Roman" panose="02020603050405020304" pitchFamily="18" charset="0"/>
                <a:cs typeface="Times New Roman" panose="02020603050405020304" pitchFamily="18" charset="0"/>
              </a:rPr>
              <a:t>Gupta, S., &amp; Sharma, A. (2022). Advanced Techniques for Keylogger Detection and Prevention. International Conference on Cybersecurity Proceedings, 45-58.</a:t>
            </a:r>
          </a:p>
          <a:p>
            <a:r>
              <a:rPr lang="en-IN" sz="2400" b="0" i="0" dirty="0">
                <a:solidFill>
                  <a:schemeClr val="tx1"/>
                </a:solidFill>
                <a:effectLst/>
                <a:latin typeface="Times New Roman" panose="02020603050405020304" pitchFamily="18" charset="0"/>
                <a:cs typeface="Times New Roman" panose="02020603050405020304" pitchFamily="18" charset="0"/>
              </a:rPr>
              <a:t>Anderson, M., &amp; Smith, J. (2023). Keylogger Threats and Countermeasures: A Comprehensive Analysis. IEEE Transactions on Information Forensics and Security, 18(3), 210-225.</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p>
          <a:p>
            <a:pPr marL="305435" indent="-305435"/>
            <a:r>
              <a:rPr lang="en-US" sz="2000" b="1" dirty="0">
                <a:latin typeface="Times New Roman" panose="02020603050405020304" pitchFamily="18" charset="0"/>
                <a:ea typeface="+mn-lt"/>
                <a:cs typeface="Times New Roman" panose="02020603050405020304" pitchFamily="18" charset="0"/>
              </a:rPr>
              <a:t>Types of Keylogger</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cs typeface="Times New Roman" panose="02020603050405020304" pitchFamily="18" charset="0"/>
              </a:rPr>
              <a:t>Security</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nSpc>
                <a:spcPct val="150000"/>
              </a:lnSpc>
              <a:buNone/>
            </a:pPr>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nSpc>
                <a:spcPct val="10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The proposed system is a basic keylogger implemented using the </a:t>
            </a:r>
            <a:r>
              <a:rPr lang="en-US" sz="2400" b="0"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 To enhance its effectiveness against keylogger threats, the system can be improved with:</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Encryption:</a:t>
            </a:r>
            <a:r>
              <a:rPr lang="en-US" sz="2200" b="0" i="0" dirty="0">
                <a:solidFill>
                  <a:schemeClr val="tx1"/>
                </a:solidFill>
                <a:effectLst/>
                <a:latin typeface="Times New Roman" panose="02020603050405020304" pitchFamily="18" charset="0"/>
                <a:cs typeface="Times New Roman" panose="02020603050405020304" pitchFamily="18" charset="0"/>
              </a:rPr>
              <a:t> Secure logged keystrokes with encryption to safeguard sensitive data from interception.</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Process Monitoring:</a:t>
            </a:r>
            <a:r>
              <a:rPr lang="en-US" sz="2200" b="0" i="0" dirty="0">
                <a:solidFill>
                  <a:schemeClr val="tx1"/>
                </a:solidFill>
                <a:effectLst/>
                <a:latin typeface="Times New Roman" panose="02020603050405020304"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User Notification:</a:t>
            </a:r>
            <a:r>
              <a:rPr lang="en-US" sz="2200" b="0" i="0" dirty="0">
                <a:solidFill>
                  <a:schemeClr val="tx1"/>
                </a:solidFill>
                <a:effectLst/>
                <a:latin typeface="Times New Roman" panose="02020603050405020304"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sz="2200" b="1" i="0" dirty="0">
                <a:solidFill>
                  <a:schemeClr val="tx1"/>
                </a:solidFill>
                <a:effectLst/>
                <a:latin typeface="Times New Roman" panose="02020603050405020304" pitchFamily="18" charset="0"/>
                <a:cs typeface="Times New Roman" panose="02020603050405020304" pitchFamily="18" charset="0"/>
              </a:rPr>
              <a:t>Remote Reporting:</a:t>
            </a:r>
            <a:r>
              <a:rPr lang="en-US" sz="2200" b="0" i="0" dirty="0">
                <a:solidFill>
                  <a:schemeClr val="tx1"/>
                </a:solidFill>
                <a:effectLst/>
                <a:latin typeface="Times New Roman" panose="02020603050405020304" pitchFamily="18" charset="0"/>
                <a:cs typeface="Times New Roman" panose="02020603050405020304" pitchFamily="18" charset="0"/>
              </a:rPr>
              <a:t> Enable secure transmission of logged data to a designated server for analysis, facilitating proactive threat intelligence and incident response.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065"/>
            <a:ext cx="11029616" cy="530296"/>
          </a:xfrm>
        </p:spPr>
        <p:txBody>
          <a:bodyPr>
            <a:normAutofit fontScale="90000"/>
          </a:bodyPr>
          <a:lstStyle/>
          <a:p>
            <a:r>
              <a:rPr lang="en-US" sz="4400" b="1" dirty="0">
                <a:solidFill>
                  <a:schemeClr val="accent1"/>
                </a:solidFill>
                <a:latin typeface="Arial"/>
                <a:ea typeface="+mj-lt"/>
                <a:cs typeface="Arial"/>
              </a:rPr>
              <a:t>System</a:t>
            </a:r>
            <a:r>
              <a:rPr lang="en-US" sz="4400" dirty="0">
                <a:solidFill>
                  <a:schemeClr val="accent1"/>
                </a:solidFill>
                <a:latin typeface="Arial"/>
                <a:ea typeface="+mj-lt"/>
                <a:cs typeface="Arial"/>
              </a:rPr>
              <a:t> </a:t>
            </a:r>
            <a:r>
              <a:rPr lang="en-US" sz="4400" b="1" i="0" dirty="0">
                <a:solidFill>
                  <a:schemeClr val="accent1"/>
                </a:solidFill>
                <a:effectLst/>
                <a:latin typeface="Arial" panose="020B0604020202020204" pitchFamily="34" charset="0"/>
                <a:cs typeface="Arial" panose="020B0604020202020204" pitchFamily="34" charset="0"/>
              </a:rPr>
              <a:t>development</a:t>
            </a:r>
            <a:r>
              <a:rPr lang="en-US" sz="4400" dirty="0">
                <a:solidFill>
                  <a:schemeClr val="accent1"/>
                </a:solidFill>
                <a:latin typeface="Arial"/>
                <a:ea typeface="+mj-lt"/>
                <a:cs typeface="Arial"/>
              </a:rPr>
              <a:t> </a:t>
            </a:r>
            <a:r>
              <a:rPr lang="en-US" sz="4400" b="1" dirty="0">
                <a:solidFill>
                  <a:schemeClr val="accent1"/>
                </a:solidFill>
                <a:latin typeface="Arial"/>
                <a:ea typeface="+mj-lt"/>
                <a:cs typeface="Arial"/>
              </a:rPr>
              <a:t>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33119" y="1282361"/>
            <a:ext cx="11029615" cy="4673324"/>
          </a:xfrm>
        </p:spPr>
        <p:txBody>
          <a:bodyPr>
            <a:normAutofit lnSpcReduction="10000"/>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system approach is a basic keylogger implemented using the </a:t>
            </a:r>
            <a:r>
              <a:rPr lang="en-US" sz="2400" b="1" i="0" dirty="0" err="1">
                <a:solidFill>
                  <a:schemeClr val="tx1"/>
                </a:solidFill>
                <a:effectLst/>
                <a:latin typeface="Times New Roman" panose="02020603050405020304" pitchFamily="18" charset="0"/>
                <a:cs typeface="Times New Roman" panose="02020603050405020304" pitchFamily="18" charset="0"/>
              </a:rPr>
              <a:t>pynput</a:t>
            </a:r>
            <a:r>
              <a:rPr lang="en-US" sz="2400" b="0" i="0" dirty="0">
                <a:solidFill>
                  <a:schemeClr val="tx1"/>
                </a:solidFill>
                <a:effectLst/>
                <a:latin typeface="Times New Roman" panose="02020603050405020304" pitchFamily="18" charset="0"/>
                <a:cs typeface="Times New Roman" panose="02020603050405020304" pitchFamily="18" charset="0"/>
              </a:rPr>
              <a:t> library in Python.</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305435" indent="-305435"/>
            <a:r>
              <a:rPr lang="en-US" sz="4400" b="1" dirty="0">
                <a:solidFill>
                  <a:schemeClr val="accent1"/>
                </a:solidFill>
                <a:latin typeface="Arial"/>
                <a:ea typeface="+mn-lt"/>
                <a:cs typeface="+mn-lt"/>
              </a:rPr>
              <a:t>Types of Keylogger</a:t>
            </a:r>
            <a:endParaRPr lang="en-US" sz="3200" dirty="0">
              <a:solidFill>
                <a:schemeClr val="accent1"/>
              </a:solidFill>
              <a:latin typeface="Arial"/>
              <a:ea typeface="+mn-lt"/>
              <a:cs typeface="+mn-lt"/>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a:lnSpc>
                <a:spcPct val="150000"/>
              </a:lnSpc>
            </a:pPr>
            <a:r>
              <a:rPr lang="en-US" sz="2400" b="0" i="0" dirty="0">
                <a:solidFill>
                  <a:schemeClr val="tx1"/>
                </a:solidFill>
                <a:effectLst/>
                <a:latin typeface="Söhne"/>
              </a:rPr>
              <a:t>  </a:t>
            </a:r>
            <a:r>
              <a:rPr lang="en-US" sz="2400" b="0" i="0" dirty="0">
                <a:solidFill>
                  <a:schemeClr val="tx1"/>
                </a:solidFill>
                <a:effectLst/>
                <a:latin typeface="Times New Roman" panose="02020603050405020304" pitchFamily="18" charset="0"/>
                <a:cs typeface="Times New Roman" panose="02020603050405020304" pitchFamily="18" charset="0"/>
              </a:rPr>
              <a:t>Keyloggers can be categorized into hardware-based and software-based variants.</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software-based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hardware-based Keylogger</a:t>
            </a:r>
          </a:p>
          <a:p>
            <a:pPr marL="0" indent="0">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Hardware keyloggers are physical devices inserted between the keyboard and computer, which may not be detectable by traditional software-based security measures.</a:t>
            </a:r>
          </a:p>
          <a:p>
            <a:pPr marL="0" indent="0">
              <a:buNone/>
            </a:pPr>
            <a:r>
              <a:rPr lang="en-US" sz="1400" b="0" i="0" dirty="0">
                <a:solidFill>
                  <a:schemeClr val="tx1"/>
                </a:solidFill>
                <a:effectLst/>
                <a:latin typeface="Söhne"/>
              </a:rPr>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646BC9A-16A0-F5FD-BCDE-F38B1BE07327}"/>
              </a:ext>
            </a:extLst>
          </p:cNvPr>
          <p:cNvPicPr>
            <a:picLocks noGrp="1" noChangeAspect="1"/>
          </p:cNvPicPr>
          <p:nvPr>
            <p:ph idx="1"/>
          </p:nvPr>
        </p:nvPicPr>
        <p:blipFill>
          <a:blip r:embed="rId2"/>
          <a:stretch>
            <a:fillRect/>
          </a:stretch>
        </p:blipFill>
        <p:spPr>
          <a:xfrm>
            <a:off x="1347021" y="1725505"/>
            <a:ext cx="3814916" cy="4213179"/>
          </a:xfrm>
        </p:spPr>
      </p:pic>
      <p:pic>
        <p:nvPicPr>
          <p:cNvPr id="7" name="Picture 6">
            <a:extLst>
              <a:ext uri="{FF2B5EF4-FFF2-40B4-BE49-F238E27FC236}">
                <a16:creationId xmlns:a16="http://schemas.microsoft.com/office/drawing/2014/main" id="{9D69B11B-ACC9-43F7-5293-C1B8C17CB028}"/>
              </a:ext>
            </a:extLst>
          </p:cNvPr>
          <p:cNvPicPr>
            <a:picLocks noChangeAspect="1"/>
          </p:cNvPicPr>
          <p:nvPr/>
        </p:nvPicPr>
        <p:blipFill>
          <a:blip r:embed="rId3"/>
          <a:srcRect/>
          <a:stretch/>
        </p:blipFill>
        <p:spPr>
          <a:xfrm>
            <a:off x="5929719" y="1769997"/>
            <a:ext cx="4270959" cy="40546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nSpc>
                <a:spcPct val="200000"/>
              </a:lnSpc>
            </a:pPr>
            <a:r>
              <a:rPr lang="en-US" sz="2000" b="0" i="0" dirty="0">
                <a:solidFill>
                  <a:schemeClr val="tx1"/>
                </a:solidFill>
                <a:effectLst/>
                <a:latin typeface="Times New Roman" panose="02020603050405020304" pitchFamily="18" charset="0"/>
                <a:cs typeface="Times New Roman" panose="02020603050405020304" pitchFamily="18" charset="0"/>
              </a:rPr>
              <a:t>            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74000">
              <a:schemeClr val="accent1">
                <a:lumMod val="45000"/>
                <a:lumOff val="55000"/>
              </a:schemeClr>
            </a:gs>
            <a:gs pos="84000">
              <a:schemeClr val="accent1">
                <a:lumMod val="45000"/>
                <a:lumOff val="55000"/>
              </a:schemeClr>
            </a:gs>
            <a:gs pos="100000">
              <a:schemeClr val="accent4">
                <a:lumMod val="75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4000" dirty="0">
                <a:solidFill>
                  <a:schemeClr val="accent1"/>
                </a:solidFill>
              </a:rPr>
              <a:t>SECURITY</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Keyloggers often employ sophisticated techniques to evade detection and circumvent security measures. </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This includes encryption of logged data, obfuscation of code to avoid signature-based detection, and utilizing rootkit capabilities to operate stealthily within the system.</a:t>
            </a:r>
          </a:p>
          <a:p>
            <a:pPr>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98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1185</TotalTime>
  <Words>694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KEYLOGGER &amp; SECURITY</vt:lpstr>
      <vt:lpstr>OUTLINE</vt:lpstr>
      <vt:lpstr>Problem Statement</vt:lpstr>
      <vt:lpstr>Proposed Solution</vt:lpstr>
      <vt:lpstr>System development Approach</vt:lpstr>
      <vt:lpstr>Types of Keylogger</vt:lpstr>
      <vt:lpstr>Result</vt:lpstr>
      <vt:lpstr>Conclusion</vt:lpstr>
      <vt:lpstr>SECURITY</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 nataraj</cp:lastModifiedBy>
  <cp:revision>31</cp:revision>
  <dcterms:created xsi:type="dcterms:W3CDTF">2021-05-26T16:50:10Z</dcterms:created>
  <dcterms:modified xsi:type="dcterms:W3CDTF">2024-04-04T05:01:41Z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