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nton" charset="1" panose="00000500000000000000"/>
      <p:regular r:id="rId22"/>
    </p:embeddedFont>
    <p:embeddedFont>
      <p:font typeface="Trebuchet MS" charset="1" panose="020B0603020202020204"/>
      <p:regular r:id="rId23"/>
    </p:embeddedFont>
    <p:embeddedFont>
      <p:font typeface="League Spartan" charset="1" panose="00000800000000000000"/>
      <p:regular r:id="rId24"/>
    </p:embeddedFont>
    <p:embeddedFont>
      <p:font typeface="Trebuchet MS Bold" charset="1" panose="020B0703020202020204"/>
      <p:regular r:id="rId25"/>
    </p:embeddedFont>
    <p:embeddedFont>
      <p:font typeface="Arial Bold" charset="1" panose="020B0802020202020204"/>
      <p:regular r:id="rId26"/>
    </p:embeddedFont>
    <p:embeddedFont>
      <p:font typeface="Arial" charset="1" panose="020B0502020202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5C4C4"/>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457200" y="692785"/>
            <a:ext cx="13487400" cy="552450"/>
          </a:xfrm>
          <a:prstGeom prst="rect">
            <a:avLst/>
          </a:prstGeom>
        </p:spPr>
        <p:txBody>
          <a:bodyPr anchor="t" rtlCol="false" tIns="0" lIns="0" bIns="0" rIns="0">
            <a:spAutoFit/>
          </a:bodyPr>
          <a:lstStyle/>
          <a:p>
            <a:pPr algn="l">
              <a:lnSpc>
                <a:spcPts val="4320"/>
              </a:lnSpc>
            </a:pPr>
            <a:r>
              <a:rPr lang="en-US" sz="3600">
                <a:solidFill>
                  <a:srgbClr val="0F0F0F"/>
                </a:solidFill>
                <a:latin typeface="Anton"/>
                <a:ea typeface="Anton"/>
                <a:cs typeface="Anton"/>
                <a:sym typeface="Anton"/>
              </a:rPr>
              <a:t>    Salary and Compensation Analysis Through Excel Data Modeling</a:t>
            </a:r>
          </a:p>
        </p:txBody>
      </p:sp>
      <p:sp>
        <p:nvSpPr>
          <p:cNvPr name="Freeform 23" id="23"/>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4" id="24"/>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25" id="25"/>
          <p:cNvSpPr txBox="true"/>
          <p:nvPr/>
        </p:nvSpPr>
        <p:spPr>
          <a:xfrm rot="0">
            <a:off x="3137953" y="4162425"/>
            <a:ext cx="14676120" cy="3257550"/>
          </a:xfrm>
          <a:prstGeom prst="rect">
            <a:avLst/>
          </a:prstGeom>
        </p:spPr>
        <p:txBody>
          <a:bodyPr anchor="t" rtlCol="false" tIns="0" lIns="0" bIns="0" rIns="0">
            <a:spAutoFit/>
          </a:bodyPr>
          <a:lstStyle/>
          <a:p>
            <a:pPr algn="l">
              <a:lnSpc>
                <a:spcPts val="4320"/>
              </a:lnSpc>
            </a:pPr>
            <a:r>
              <a:rPr lang="en-US" sz="3600" spc="33">
                <a:solidFill>
                  <a:srgbClr val="000000"/>
                </a:solidFill>
                <a:latin typeface="League Spartan"/>
                <a:ea typeface="League Spartan"/>
                <a:cs typeface="League Spartan"/>
                <a:sym typeface="League Spartan"/>
              </a:rPr>
              <a:t>STUDENT NAME : R. Reshma </a:t>
            </a:r>
          </a:p>
          <a:p>
            <a:pPr algn="l">
              <a:lnSpc>
                <a:spcPts val="4320"/>
              </a:lnSpc>
            </a:pPr>
            <a:r>
              <a:rPr lang="en-US" sz="3600" spc="33">
                <a:solidFill>
                  <a:srgbClr val="000000"/>
                </a:solidFill>
                <a:latin typeface="League Spartan"/>
                <a:ea typeface="League Spartan"/>
                <a:cs typeface="League Spartan"/>
                <a:sym typeface="League Spartan"/>
              </a:rPr>
              <a:t>REGISTER NO:312200800</a:t>
            </a:r>
          </a:p>
          <a:p>
            <a:pPr algn="l">
              <a:lnSpc>
                <a:spcPts val="4320"/>
              </a:lnSpc>
            </a:pPr>
            <a:r>
              <a:rPr lang="en-US" sz="3600" spc="33">
                <a:solidFill>
                  <a:srgbClr val="000000"/>
                </a:solidFill>
                <a:latin typeface="League Spartan"/>
                <a:ea typeface="League Spartan"/>
                <a:cs typeface="League Spartan"/>
                <a:sym typeface="League Spartan"/>
              </a:rPr>
              <a:t>DEPARTMENT : Commerce</a:t>
            </a:r>
          </a:p>
          <a:p>
            <a:pPr algn="l">
              <a:lnSpc>
                <a:spcPts val="4320"/>
              </a:lnSpc>
            </a:pPr>
            <a:r>
              <a:rPr lang="en-US" sz="3600" spc="32">
                <a:solidFill>
                  <a:srgbClr val="000000"/>
                </a:solidFill>
                <a:latin typeface="League Spartan"/>
                <a:ea typeface="League Spartan"/>
                <a:cs typeface="League Spartan"/>
                <a:sym typeface="League Spartan"/>
              </a:rPr>
              <a:t>COLLEGE :pachaiyappa's College for women, </a:t>
            </a:r>
          </a:p>
          <a:p>
            <a:pPr algn="l">
              <a:lnSpc>
                <a:spcPts val="4320"/>
              </a:lnSpc>
            </a:pPr>
            <a:r>
              <a:rPr lang="en-US" sz="3600" spc="33">
                <a:solidFill>
                  <a:srgbClr val="000000"/>
                </a:solidFill>
                <a:latin typeface="League Spartan"/>
                <a:ea typeface="League Spartan"/>
                <a:cs typeface="League Spartan"/>
                <a:sym typeface="League Spartan"/>
              </a:rPr>
              <a:t>                       Kanchipuram</a:t>
            </a:r>
          </a:p>
          <a:p>
            <a:pPr algn="l">
              <a:lnSpc>
                <a:spcPts val="4320"/>
              </a:lnSpc>
            </a:pPr>
            <a:r>
              <a:rPr lang="en-US" sz="3600" spc="33">
                <a:solidFill>
                  <a:srgbClr val="000000"/>
                </a:solidFill>
                <a:latin typeface="League Spartan"/>
                <a:ea typeface="League Spartan"/>
                <a:cs typeface="League Spartan"/>
                <a:sym typeface="League Spartan"/>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75C4C4"/>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028700" y="1956435"/>
            <a:ext cx="12149139" cy="1095375"/>
          </a:xfrm>
          <a:prstGeom prst="rect">
            <a:avLst/>
          </a:prstGeom>
        </p:spPr>
        <p:txBody>
          <a:bodyPr anchor="t" rtlCol="false" tIns="0" lIns="0" bIns="0" rIns="0">
            <a:spAutoFit/>
          </a:bodyPr>
          <a:lstStyle/>
          <a:p>
            <a:pPr algn="l">
              <a:lnSpc>
                <a:spcPts val="8640"/>
              </a:lnSpc>
            </a:pPr>
            <a:r>
              <a:rPr lang="en-US" sz="7200">
                <a:solidFill>
                  <a:srgbClr val="0D0D0D"/>
                </a:solidFill>
                <a:latin typeface="League Spartan"/>
                <a:ea typeface="League Spartan"/>
                <a:cs typeface="League Spartan"/>
                <a:sym typeface="League Spartan"/>
              </a:rPr>
              <a:t>REFINE AND CALIBRATE</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005840" y="4046220"/>
            <a:ext cx="13533120" cy="2867025"/>
          </a:xfrm>
          <a:prstGeom prst="rect">
            <a:avLst/>
          </a:prstGeom>
        </p:spPr>
        <p:txBody>
          <a:bodyPr anchor="t" rtlCol="false" tIns="0" lIns="0" bIns="0" rIns="0">
            <a:spAutoFit/>
          </a:bodyPr>
          <a:lstStyle/>
          <a:p>
            <a:pPr algn="l">
              <a:lnSpc>
                <a:spcPts val="3240"/>
              </a:lnSpc>
            </a:pPr>
            <a:r>
              <a:rPr lang="en-US" sz="2700" spc="25">
                <a:solidFill>
                  <a:srgbClr val="000000"/>
                </a:solidFill>
                <a:latin typeface="League Spartan"/>
                <a:ea typeface="League Spartan"/>
                <a:cs typeface="League Spartan"/>
                <a:sym typeface="League Spartan"/>
              </a:rPr>
              <a:t>Refine and calibrate This is where the "art" of sales compensation comes into play, where you adjust the plan inputs to determine how much they shift the outputs. At this stage, all the work setting up the model to feed as many dynamic inputs as possible pays off. Adjusting the rate or the payout curve automatically results in the updated pay and updated outputs to review, so you can quickly see if your adjustments have the desired effect on outcomes.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75C4C4"/>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26" id="26"/>
          <p:cNvSpPr txBox="true"/>
          <p:nvPr/>
        </p:nvSpPr>
        <p:spPr>
          <a:xfrm rot="0">
            <a:off x="1028700" y="2061210"/>
            <a:ext cx="12377739" cy="923925"/>
          </a:xfrm>
          <a:prstGeom prst="rect">
            <a:avLst/>
          </a:prstGeom>
        </p:spPr>
        <p:txBody>
          <a:bodyPr anchor="t" rtlCol="false" tIns="0" lIns="0" bIns="0" rIns="0">
            <a:spAutoFit/>
          </a:bodyPr>
          <a:lstStyle/>
          <a:p>
            <a:pPr algn="l">
              <a:lnSpc>
                <a:spcPts val="7200"/>
              </a:lnSpc>
            </a:pPr>
            <a:r>
              <a:rPr lang="en-US" sz="6000">
                <a:solidFill>
                  <a:srgbClr val="000000"/>
                </a:solidFill>
                <a:latin typeface="League Spartan"/>
                <a:ea typeface="League Spartan"/>
                <a:cs typeface="League Spartan"/>
                <a:sym typeface="League Spartan"/>
              </a:rPr>
              <a:t>MONITOR CONTINUOUSLY</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463040" y="3931920"/>
            <a:ext cx="12176930" cy="4914900"/>
          </a:xfrm>
          <a:prstGeom prst="rect">
            <a:avLst/>
          </a:prstGeom>
        </p:spPr>
        <p:txBody>
          <a:bodyPr anchor="t" rtlCol="false" tIns="0" lIns="0" bIns="0" rIns="0">
            <a:spAutoFit/>
          </a:bodyPr>
          <a:lstStyle/>
          <a:p>
            <a:pPr algn="l">
              <a:lnSpc>
                <a:spcPts val="3240"/>
              </a:lnSpc>
            </a:pPr>
            <a:r>
              <a:rPr lang="en-US" sz="2700" spc="25">
                <a:solidFill>
                  <a:srgbClr val="000000"/>
                </a:solidFill>
                <a:latin typeface="League Spartan"/>
                <a:ea typeface="League Spartan"/>
                <a:cs typeface="League Spartan"/>
                <a:sym typeface="League Spartan"/>
              </a:rPr>
              <a:t>Monitor continuously This is where the modeling stops for many organizations, but they are missing a huge opportunity by doing so. We recommend our clients approach their comp plan modeling as an ongoing exercise, which turns the hypothetical model into a real-time measure of realized performance. </a:t>
            </a:r>
          </a:p>
          <a:p>
            <a:pPr algn="l">
              <a:lnSpc>
                <a:spcPts val="3240"/>
              </a:lnSpc>
            </a:pPr>
          </a:p>
          <a:p>
            <a:pPr algn="l">
              <a:lnSpc>
                <a:spcPts val="3240"/>
              </a:lnSpc>
            </a:pPr>
            <a:r>
              <a:rPr lang="en-US" sz="2700" spc="25">
                <a:solidFill>
                  <a:srgbClr val="000000"/>
                </a:solidFill>
                <a:latin typeface="League Spartan"/>
                <a:ea typeface="League Spartan"/>
                <a:cs typeface="League Spartan"/>
                <a:sym typeface="League Spartan"/>
              </a:rPr>
              <a:t>As data is produced throughout the year, update the inputs section of your model to see how actual performance is tracking against your modeled outcomes, adjusting the calculations to iron out any discrepancies you find. That will allow you to forecast end-of-year results with greater accuracy and make your model more reliable in the future.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75C4C4"/>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0044112" y="2543175"/>
            <a:ext cx="471488" cy="485775"/>
            <a:chOff x="0" y="0"/>
            <a:chExt cx="628650" cy="647700"/>
          </a:xfrm>
        </p:grpSpPr>
        <p:sp>
          <p:nvSpPr>
            <p:cNvPr name="Freeform 23" id="23"/>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7" id="27"/>
          <p:cNvSpPr txBox="true"/>
          <p:nvPr/>
        </p:nvSpPr>
        <p:spPr>
          <a:xfrm rot="0">
            <a:off x="1600200" y="1137285"/>
            <a:ext cx="3655695"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28" id="28"/>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29" id="29"/>
          <p:cNvPicPr>
            <a:picLocks noChangeAspect="true"/>
          </p:cNvPicPr>
          <p:nvPr/>
        </p:nvPicPr>
        <p:blipFill>
          <a:blip r:embed="rId3"/>
          <a:stretch>
            <a:fillRect/>
          </a:stretch>
        </p:blipFill>
        <p:spPr>
          <a:xfrm rot="0">
            <a:off x="548640" y="1120140"/>
            <a:ext cx="13990320" cy="850392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p:cSld>
    <p:bg>
      <p:bgPr>
        <a:solidFill>
          <a:srgbClr val="75C4C4"/>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800102" y="1590675"/>
            <a:ext cx="13373100" cy="923925"/>
          </a:xfrm>
          <a:prstGeom prst="rect">
            <a:avLst/>
          </a:prstGeom>
        </p:spPr>
        <p:txBody>
          <a:bodyPr anchor="t" rtlCol="false" tIns="0" lIns="0" bIns="0" rIns="0">
            <a:spAutoFit/>
          </a:bodyPr>
          <a:lstStyle/>
          <a:p>
            <a:pPr algn="l">
              <a:lnSpc>
                <a:spcPts val="7200"/>
              </a:lnSpc>
            </a:pPr>
            <a:r>
              <a:rPr lang="en-US" sz="6000">
                <a:solidFill>
                  <a:srgbClr val="000000"/>
                </a:solidFill>
                <a:latin typeface="League Spartan"/>
                <a:ea typeface="League Spartan"/>
                <a:cs typeface="League Spartan"/>
                <a:sym typeface="League Spartan"/>
              </a:rPr>
              <a:t>CONCLUSION</a:t>
            </a:r>
          </a:p>
        </p:txBody>
      </p:sp>
      <p:sp>
        <p:nvSpPr>
          <p:cNvPr name="TextBox 23" id="23"/>
          <p:cNvSpPr txBox="true"/>
          <p:nvPr/>
        </p:nvSpPr>
        <p:spPr>
          <a:xfrm rot="0">
            <a:off x="777240" y="3360420"/>
            <a:ext cx="13761720" cy="4095750"/>
          </a:xfrm>
          <a:prstGeom prst="rect">
            <a:avLst/>
          </a:prstGeom>
        </p:spPr>
        <p:txBody>
          <a:bodyPr anchor="t" rtlCol="false" tIns="0" lIns="0" bIns="0" rIns="0">
            <a:spAutoFit/>
          </a:bodyPr>
          <a:lstStyle/>
          <a:p>
            <a:pPr algn="just">
              <a:lnSpc>
                <a:spcPts val="3240"/>
              </a:lnSpc>
            </a:pPr>
            <a:r>
              <a:rPr lang="en-US" sz="2700" spc="25">
                <a:solidFill>
                  <a:srgbClr val="000000"/>
                </a:solidFill>
                <a:latin typeface="League Spartan"/>
                <a:ea typeface="League Spartan"/>
                <a:cs typeface="League Spartan"/>
                <a:sym typeface="League Spartan"/>
              </a:rPr>
              <a:t>The "</a:t>
            </a:r>
            <a:r>
              <a:rPr lang="en-US" sz="2700" spc="25">
                <a:solidFill>
                  <a:srgbClr val="0F0F0F"/>
                </a:solidFill>
                <a:latin typeface="League Spartan"/>
                <a:ea typeface="League Spartan"/>
                <a:cs typeface="League Spartan"/>
                <a:sym typeface="League Spartan"/>
              </a:rPr>
              <a:t>Salary and Compensation Analysis Through Excel Data Modeling</a:t>
            </a:r>
            <a:r>
              <a:rPr lang="en-US" sz="2700" spc="25">
                <a:solidFill>
                  <a:srgbClr val="000000"/>
                </a:solidFill>
                <a:latin typeface="League Spartan"/>
                <a:ea typeface="League Spartan"/>
                <a:cs typeface="League Spartan"/>
                <a:sym typeface="League Spartan"/>
              </a:rPr>
              <a:t>"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5C4C4"/>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75C4C4"/>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700087" y="1214380"/>
            <a:ext cx="8954081" cy="1018121"/>
          </a:xfrm>
          <a:prstGeom prst="rect">
            <a:avLst/>
          </a:prstGeom>
        </p:spPr>
        <p:txBody>
          <a:bodyPr anchor="t" rtlCol="false" tIns="0" lIns="0" bIns="0" rIns="0">
            <a:spAutoFit/>
          </a:bodyPr>
          <a:lstStyle/>
          <a:p>
            <a:pPr algn="l">
              <a:lnSpc>
                <a:spcPts val="8016"/>
              </a:lnSpc>
            </a:pPr>
            <a:r>
              <a:rPr lang="en-US" sz="6680" spc="7">
                <a:solidFill>
                  <a:srgbClr val="000000"/>
                </a:solidFill>
                <a:latin typeface="League Spartan"/>
                <a:ea typeface="League Spartan"/>
                <a:cs typeface="League Spartan"/>
                <a:sym typeface="League Spartan"/>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230626"/>
            <a:ext cx="12706962" cy="3000375"/>
          </a:xfrm>
          <a:prstGeom prst="rect">
            <a:avLst/>
          </a:prstGeom>
        </p:spPr>
        <p:txBody>
          <a:bodyPr anchor="t" rtlCol="false" tIns="0" lIns="0" bIns="0" rIns="0">
            <a:spAutoFit/>
          </a:bodyPr>
          <a:lstStyle/>
          <a:p>
            <a:pPr algn="ctr">
              <a:lnSpc>
                <a:spcPts val="7920"/>
              </a:lnSpc>
            </a:pPr>
            <a:r>
              <a:rPr lang="en-US" sz="6600">
                <a:solidFill>
                  <a:srgbClr val="0F0F0F"/>
                </a:solidFill>
                <a:latin typeface="League Spartan"/>
                <a:ea typeface="League Spartan"/>
                <a:cs typeface="League Spartan"/>
                <a:sym typeface="League Spartan"/>
              </a:rPr>
              <a:t>Salary and Compensation Analysis Through Excel Data Modeling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5C4C4"/>
        </a:solidFill>
      </p:bgPr>
    </p:bg>
    <p:spTree>
      <p:nvGrpSpPr>
        <p:cNvPr id="1" name=""/>
        <p:cNvGrpSpPr/>
        <p:nvPr/>
      </p:nvGrpSpPr>
      <p:grpSpPr>
        <a:xfrm>
          <a:off x="0" y="0"/>
          <a:ext cx="0" cy="0"/>
          <a:chOff x="0" y="0"/>
          <a:chExt cx="0" cy="0"/>
        </a:xfrm>
      </p:grpSpPr>
      <p:grpSp>
        <p:nvGrpSpPr>
          <p:cNvPr name="Group 2" id="2"/>
          <p:cNvGrpSpPr/>
          <p:nvPr/>
        </p:nvGrpSpPr>
        <p:grpSpPr>
          <a:xfrm rot="0">
            <a:off x="0" y="-1143000"/>
            <a:ext cx="18722570" cy="11430000"/>
            <a:chOff x="0" y="0"/>
            <a:chExt cx="24963426" cy="15240000"/>
          </a:xfrm>
        </p:grpSpPr>
        <p:sp>
          <p:nvSpPr>
            <p:cNvPr name="Freeform 3" id="3"/>
            <p:cNvSpPr/>
            <p:nvPr/>
          </p:nvSpPr>
          <p:spPr>
            <a:xfrm flipH="false" flipV="false" rot="0">
              <a:off x="0" y="0"/>
              <a:ext cx="24963374" cy="15240000"/>
            </a:xfrm>
            <a:custGeom>
              <a:avLst/>
              <a:gdLst/>
              <a:ahLst/>
              <a:cxnLst/>
              <a:rect r="r" b="b" t="t" l="l"/>
              <a:pathLst>
                <a:path h="15240000" w="24963374">
                  <a:moveTo>
                    <a:pt x="24963374" y="0"/>
                  </a:moveTo>
                  <a:lnTo>
                    <a:pt x="0" y="0"/>
                  </a:lnTo>
                  <a:lnTo>
                    <a:pt x="0" y="15240000"/>
                  </a:lnTo>
                  <a:lnTo>
                    <a:pt x="24963374" y="15240000"/>
                  </a:lnTo>
                  <a:lnTo>
                    <a:pt x="24963374" y="0"/>
                  </a:lnTo>
                  <a:close/>
                </a:path>
              </a:pathLst>
            </a:custGeom>
            <a:solidFill>
              <a:srgbClr val="75C4C4"/>
            </a:solidFill>
          </p:spPr>
        </p:sp>
      </p:grpSp>
      <p:sp>
        <p:nvSpPr>
          <p:cNvPr name="Freeform 4" id="4"/>
          <p:cNvSpPr/>
          <p:nvPr/>
        </p:nvSpPr>
        <p:spPr>
          <a:xfrm flipH="false" flipV="false" rot="0">
            <a:off x="11165774" y="0"/>
            <a:ext cx="7465126" cy="10287223"/>
          </a:xfrm>
          <a:custGeom>
            <a:avLst/>
            <a:gdLst/>
            <a:ahLst/>
            <a:cxnLst/>
            <a:rect r="r" b="b" t="t" l="l"/>
            <a:pathLst>
              <a:path h="10287223" w="7465126">
                <a:moveTo>
                  <a:pt x="0" y="0"/>
                </a:moveTo>
                <a:lnTo>
                  <a:pt x="7465127" y="0"/>
                </a:lnTo>
                <a:lnTo>
                  <a:pt x="7465127" y="10287223"/>
                </a:lnTo>
                <a:lnTo>
                  <a:pt x="0" y="10287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TextBox 12" id="12"/>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3" id="1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4" id="14"/>
          <p:cNvSpPr txBox="true"/>
          <p:nvPr/>
        </p:nvSpPr>
        <p:spPr>
          <a:xfrm rot="0">
            <a:off x="3291840" y="1750695"/>
            <a:ext cx="11475720" cy="5038725"/>
          </a:xfrm>
          <a:prstGeom prst="rect">
            <a:avLst/>
          </a:prstGeom>
        </p:spPr>
        <p:txBody>
          <a:bodyPr anchor="t" rtlCol="false" tIns="0" lIns="0" bIns="0" rIns="0">
            <a:spAutoFit/>
          </a:bodyPr>
          <a:lstStyle/>
          <a:p>
            <a:pPr algn="l">
              <a:lnSpc>
                <a:spcPts val="3600"/>
              </a:lnSpc>
            </a:pPr>
          </a:p>
          <a:p>
            <a:pPr algn="l" marL="542925" indent="-271462" lvl="1">
              <a:lnSpc>
                <a:spcPts val="3600"/>
              </a:lnSpc>
              <a:buAutoNum type="arabicPeriod" startAt="1"/>
            </a:pPr>
            <a:r>
              <a:rPr lang="en-US" sz="3000">
                <a:solidFill>
                  <a:srgbClr val="0D0D0D"/>
                </a:solidFill>
                <a:latin typeface="League Spartan"/>
                <a:ea typeface="League Spartan"/>
                <a:cs typeface="League Spartan"/>
                <a:sym typeface="League Spartan"/>
              </a:rPr>
              <a:t>Design Your Sales Compensation Plan</a:t>
            </a:r>
          </a:p>
          <a:p>
            <a:pPr algn="l" marL="542925" indent="-271462" lvl="1">
              <a:lnSpc>
                <a:spcPts val="3600"/>
              </a:lnSpc>
              <a:buAutoNum type="arabicPeriod" startAt="1"/>
            </a:pPr>
            <a:r>
              <a:rPr lang="en-US" sz="3000">
                <a:solidFill>
                  <a:srgbClr val="0D0D0D"/>
                </a:solidFill>
                <a:latin typeface="League Spartan"/>
                <a:ea typeface="League Spartan"/>
                <a:cs typeface="League Spartan"/>
                <a:sym typeface="League Spartan"/>
              </a:rPr>
              <a:t>Modeling Prevents Misalignment </a:t>
            </a:r>
          </a:p>
          <a:p>
            <a:pPr algn="l" marL="542925" indent="-271462" lvl="1">
              <a:lnSpc>
                <a:spcPts val="3600"/>
              </a:lnSpc>
              <a:buAutoNum type="arabicPeriod" startAt="1"/>
            </a:pPr>
            <a:r>
              <a:rPr lang="en-US" sz="3000">
                <a:solidFill>
                  <a:srgbClr val="0D0D0D"/>
                </a:solidFill>
                <a:latin typeface="League Spartan"/>
                <a:ea typeface="League Spartan"/>
                <a:cs typeface="League Spartan"/>
                <a:sym typeface="League Spartan"/>
              </a:rPr>
              <a:t>How to Model Incentive Compensation Plan Outcomes in Excel </a:t>
            </a:r>
          </a:p>
          <a:p>
            <a:pPr algn="l" marL="542925" indent="-271462" lvl="1">
              <a:lnSpc>
                <a:spcPts val="3600"/>
              </a:lnSpc>
              <a:buAutoNum type="arabicPeriod" startAt="1"/>
            </a:pPr>
            <a:r>
              <a:rPr lang="en-US" sz="3000">
                <a:solidFill>
                  <a:srgbClr val="0D0D0D"/>
                </a:solidFill>
                <a:latin typeface="League Spartan"/>
                <a:ea typeface="League Spartan"/>
                <a:cs typeface="League Spartan"/>
                <a:sym typeface="League Spartan"/>
              </a:rPr>
              <a:t>Model outputs</a:t>
            </a:r>
          </a:p>
          <a:p>
            <a:pPr algn="l" marL="542925" indent="-271462" lvl="1">
              <a:lnSpc>
                <a:spcPts val="3600"/>
              </a:lnSpc>
              <a:buAutoNum type="arabicPeriod" startAt="1"/>
            </a:pPr>
            <a:r>
              <a:rPr lang="en-US" sz="3000">
                <a:solidFill>
                  <a:srgbClr val="0D0D0D"/>
                </a:solidFill>
                <a:latin typeface="League Spartan"/>
                <a:ea typeface="League Spartan"/>
                <a:cs typeface="League Spartan"/>
                <a:sym typeface="League Spartan"/>
              </a:rPr>
              <a:t>Refine and calibrate</a:t>
            </a:r>
          </a:p>
          <a:p>
            <a:pPr algn="l" marL="542925" indent="-271462" lvl="1">
              <a:lnSpc>
                <a:spcPts val="3600"/>
              </a:lnSpc>
              <a:buAutoNum type="arabicPeriod" startAt="1"/>
            </a:pPr>
            <a:r>
              <a:rPr lang="en-US" sz="3000">
                <a:solidFill>
                  <a:srgbClr val="000000"/>
                </a:solidFill>
                <a:latin typeface="League Spartan"/>
                <a:ea typeface="League Spartan"/>
                <a:cs typeface="League Spartan"/>
                <a:sym typeface="League Spartan"/>
              </a:rPr>
              <a:t>Monitor continuously</a:t>
            </a:r>
          </a:p>
          <a:p>
            <a:pPr algn="l" marL="542925" indent="-271462" lvl="1">
              <a:lnSpc>
                <a:spcPts val="3600"/>
              </a:lnSpc>
              <a:buAutoNum type="arabicPeriod" startAt="1"/>
            </a:pPr>
            <a:r>
              <a:rPr lang="en-US" sz="3000">
                <a:solidFill>
                  <a:srgbClr val="000000"/>
                </a:solidFill>
                <a:latin typeface="League Spartan"/>
                <a:ea typeface="League Spartan"/>
                <a:cs typeface="League Spartan"/>
                <a:sym typeface="League Spartan"/>
              </a:rPr>
              <a:t>Results</a:t>
            </a:r>
          </a:p>
          <a:p>
            <a:pPr algn="l" marL="542925" indent="-271462" lvl="1">
              <a:lnSpc>
                <a:spcPts val="3600"/>
              </a:lnSpc>
              <a:buAutoNum type="arabicPeriod" startAt="1"/>
            </a:pPr>
            <a:r>
              <a:rPr lang="en-US" sz="3000">
                <a:solidFill>
                  <a:srgbClr val="000000"/>
                </a:solidFill>
                <a:latin typeface="League Spartan"/>
                <a:ea typeface="League Spartan"/>
                <a:cs typeface="League Spartan"/>
                <a:sym typeface="League Spartan"/>
              </a:rPr>
              <a:t>Conclusion</a:t>
            </a:r>
          </a:p>
          <a:p>
            <a:pPr algn="l" marL="542925" indent="-271462" lvl="1">
              <a:lnSpc>
                <a:spcPts val="36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75C4C4"/>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12007692" cy="1285875"/>
          </a:xfrm>
          <a:prstGeom prst="rect">
            <a:avLst/>
          </a:prstGeom>
        </p:spPr>
        <p:txBody>
          <a:bodyPr anchor="t" rtlCol="false" tIns="0" lIns="0" bIns="0" rIns="0">
            <a:spAutoFit/>
          </a:bodyPr>
          <a:lstStyle/>
          <a:p>
            <a:pPr algn="l">
              <a:lnSpc>
                <a:spcPts val="5040"/>
              </a:lnSpc>
            </a:pPr>
            <a:r>
              <a:rPr lang="en-US" sz="4200">
                <a:solidFill>
                  <a:srgbClr val="0D0D0D"/>
                </a:solidFill>
                <a:latin typeface="League Spartan"/>
                <a:ea typeface="League Spartan"/>
                <a:cs typeface="League Spartan"/>
                <a:sym typeface="League Spartan"/>
              </a:rPr>
              <a:t>DESIGN YOUR SALES COMPENSATION PLAN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777240" y="2331720"/>
            <a:ext cx="11018519" cy="4886325"/>
          </a:xfrm>
          <a:prstGeom prst="rect">
            <a:avLst/>
          </a:prstGeom>
        </p:spPr>
        <p:txBody>
          <a:bodyPr anchor="t" rtlCol="false" tIns="0" lIns="0" bIns="0" rIns="0">
            <a:spAutoFit/>
          </a:bodyPr>
          <a:lstStyle/>
          <a:p>
            <a:pPr algn="just">
              <a:lnSpc>
                <a:spcPts val="4320"/>
              </a:lnSpc>
            </a:pPr>
            <a:r>
              <a:rPr lang="en-US" sz="3600" spc="33">
                <a:solidFill>
                  <a:srgbClr val="000000"/>
                </a:solidFill>
                <a:latin typeface="League Spartan"/>
                <a:ea typeface="League Spartan"/>
                <a:cs typeface="League Spartan"/>
                <a:sym typeface="League Spartan"/>
              </a:rPr>
              <a:t>Before we dive into the mechanics, you should have completed the incentive plan design phase, including:Setting metrics that are strategically aligned with the business objectives/priorities and market best practicesDeciding on the overall incentive plan structure (e.g., target pay, performance measures, weights, measurement, period, frequency, etc.)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5C4C4"/>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1544300" y="2743200"/>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028700" y="2645410"/>
            <a:ext cx="9520238" cy="1447800"/>
          </a:xfrm>
          <a:prstGeom prst="rect">
            <a:avLst/>
          </a:prstGeom>
        </p:spPr>
        <p:txBody>
          <a:bodyPr anchor="t" rtlCol="false" tIns="0" lIns="0" bIns="0" rIns="0">
            <a:spAutoFit/>
          </a:bodyPr>
          <a:lstStyle/>
          <a:p>
            <a:pPr algn="l">
              <a:lnSpc>
                <a:spcPts val="5759"/>
              </a:lnSpc>
            </a:pPr>
            <a:r>
              <a:rPr lang="en-US" sz="4800">
                <a:solidFill>
                  <a:srgbClr val="0D0D0D"/>
                </a:solidFill>
                <a:latin typeface="League Spartan"/>
                <a:ea typeface="League Spartan"/>
                <a:cs typeface="League Spartan"/>
                <a:sym typeface="League Spartan"/>
              </a:rPr>
              <a:t>Modeling Prevents Misalignment </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577340" y="3246120"/>
            <a:ext cx="11704320" cy="108585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D0D0D"/>
                </a:solidFill>
                <a:latin typeface="League Spartan"/>
                <a:ea typeface="League Spartan"/>
                <a:cs typeface="League Spartan"/>
                <a:sym typeface="League Spartan"/>
              </a:rPr>
              <a:t>.</a:t>
            </a:r>
          </a:p>
          <a:p>
            <a:pPr algn="l" marL="651510" indent="-325755" lvl="1">
              <a:lnSpc>
                <a:spcPts val="4320"/>
              </a:lnSpc>
            </a:pPr>
          </a:p>
        </p:txBody>
      </p:sp>
      <p:sp>
        <p:nvSpPr>
          <p:cNvPr name="TextBox 33" id="33"/>
          <p:cNvSpPr txBox="true"/>
          <p:nvPr/>
        </p:nvSpPr>
        <p:spPr>
          <a:xfrm rot="0">
            <a:off x="1105853" y="3808095"/>
            <a:ext cx="12534117" cy="4124325"/>
          </a:xfrm>
          <a:prstGeom prst="rect">
            <a:avLst/>
          </a:prstGeom>
        </p:spPr>
        <p:txBody>
          <a:bodyPr anchor="t" rtlCol="false" tIns="0" lIns="0" bIns="0" rIns="0">
            <a:spAutoFit/>
          </a:bodyPr>
          <a:lstStyle/>
          <a:p>
            <a:pPr algn="just">
              <a:lnSpc>
                <a:spcPts val="3600"/>
              </a:lnSpc>
            </a:pPr>
            <a:r>
              <a:rPr lang="en-US" sz="3000" spc="28">
                <a:solidFill>
                  <a:srgbClr val="000000"/>
                </a:solidFill>
                <a:latin typeface="League Spartan"/>
                <a:ea typeface="League Spartan"/>
                <a:cs typeface="League Spartan"/>
                <a:sym typeface="League Spartan"/>
              </a:rPr>
              <a:t>Modeling Prevents Misalign mentOnce you have determined all those elements, you are ready to cost model the incentive plan and assess the impact this plan will have on individuals' pay, the cost to the company, and whether it will motivate the right behaviors .Invest the time in modeling as many scenarios as possible; Incorrectly modeling a plan or skipping this step in the design process can result in profound cost implications for the company and misaligned goals that can impact results and demotivate your sales team.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5C4C4"/>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3030200" y="800100"/>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914400" y="2064385"/>
            <a:ext cx="12552522" cy="1285875"/>
          </a:xfrm>
          <a:prstGeom prst="rect">
            <a:avLst/>
          </a:prstGeom>
        </p:spPr>
        <p:txBody>
          <a:bodyPr anchor="t" rtlCol="false" tIns="0" lIns="0" bIns="0" rIns="0">
            <a:spAutoFit/>
          </a:bodyPr>
          <a:lstStyle/>
          <a:p>
            <a:pPr algn="l">
              <a:lnSpc>
                <a:spcPts val="5040"/>
              </a:lnSpc>
            </a:pPr>
            <a:r>
              <a:rPr lang="en-US" sz="4200">
                <a:solidFill>
                  <a:srgbClr val="0D0D0D"/>
                </a:solidFill>
                <a:latin typeface="League Spartan"/>
                <a:ea typeface="League Spartan"/>
                <a:cs typeface="League Spartan"/>
                <a:sym typeface="League Spartan"/>
              </a:rPr>
              <a:t>HOW TO MODEL INCENTIVE COMPENSATION PLAN OUTCOMES IN EXCEL </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005840" y="4446270"/>
            <a:ext cx="12933045" cy="2597199"/>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Step 1: Data collection First, we must collect all of the data that is relevant and informative to our model.</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Employee Details </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Compensation Data</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Performance Data</a:t>
            </a:r>
          </a:p>
          <a:p>
            <a:pPr algn="l" marL="488632" indent="-244316" lvl="1">
              <a:lnSpc>
                <a:spcPts val="32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5C4C4"/>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3716000" y="914400"/>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2"/>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0" id="30"/>
          <p:cNvSpPr txBox="true"/>
          <p:nvPr/>
        </p:nvSpPr>
        <p:spPr>
          <a:xfrm rot="0">
            <a:off x="4434840" y="2274570"/>
            <a:ext cx="8846820" cy="4259193"/>
          </a:xfrm>
          <a:prstGeom prst="rect">
            <a:avLst/>
          </a:prstGeom>
        </p:spPr>
        <p:txBody>
          <a:bodyPr anchor="t" rtlCol="false" tIns="0" lIns="0" bIns="0" rIns="0">
            <a:spAutoFit/>
          </a:bodyPr>
          <a:lstStyle/>
          <a:p>
            <a:pPr algn="l">
              <a:lnSpc>
                <a:spcPts val="3240"/>
              </a:lnSpc>
            </a:pP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Step 2: Define your model inputs Create a section in your workbook for all the plan inputs you want to model. These inputs will be used to calculate the pay under the new plan and will be calibrated, adjusted, and refined to get the desired outcome. </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Example</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Target Pay Mix (used if % split of base salary/target incentive is being modeled) - e.g., 70% base salary / 30% target incentive/variable compensation</a:t>
            </a:r>
            <a:r>
              <a:rPr lang="en-US" sz="2700">
                <a:solidFill>
                  <a:srgbClr val="000000"/>
                </a:solidFill>
                <a:latin typeface="Arial"/>
                <a:ea typeface="Arial"/>
                <a:cs typeface="Arial"/>
                <a:sym typeface="Arial"/>
              </a:rPr>
              <a:t>.</a:t>
            </a:r>
          </a:p>
        </p:txBody>
      </p:sp>
      <p:sp>
        <p:nvSpPr>
          <p:cNvPr name="Freeform 31" id="31" descr="Businessman getting salary growth Animated Illustration"/>
          <p:cNvSpPr/>
          <p:nvPr/>
        </p:nvSpPr>
        <p:spPr>
          <a:xfrm flipH="false" flipV="false" rot="0">
            <a:off x="457200" y="3429000"/>
            <a:ext cx="3128962" cy="3286125"/>
          </a:xfrm>
          <a:custGeom>
            <a:avLst/>
            <a:gdLst/>
            <a:ahLst/>
            <a:cxnLst/>
            <a:rect r="r" b="b" t="t" l="l"/>
            <a:pathLst>
              <a:path h="3286125" w="3128962">
                <a:moveTo>
                  <a:pt x="0" y="0"/>
                </a:moveTo>
                <a:lnTo>
                  <a:pt x="3128962" y="0"/>
                </a:lnTo>
                <a:lnTo>
                  <a:pt x="3128962" y="3286125"/>
                </a:lnTo>
                <a:lnTo>
                  <a:pt x="0" y="3286125"/>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75C4C4"/>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0140" y="4046220"/>
            <a:ext cx="12390120" cy="1638300"/>
          </a:xfrm>
          <a:prstGeom prst="rect">
            <a:avLst/>
          </a:prstGeom>
        </p:spPr>
        <p:txBody>
          <a:bodyPr anchor="t" rtlCol="false" tIns="0" lIns="0" bIns="0" rIns="0">
            <a:spAutoFit/>
          </a:bodyPr>
          <a:lstStyle/>
          <a:p>
            <a:pPr algn="l">
              <a:lnSpc>
                <a:spcPts val="3240"/>
              </a:lnSpc>
            </a:pPr>
            <a:r>
              <a:rPr lang="en-US" sz="2700">
                <a:solidFill>
                  <a:srgbClr val="202124"/>
                </a:solidFill>
                <a:latin typeface="League Spartan"/>
                <a:ea typeface="League Spartan"/>
                <a:cs typeface="League Spartan"/>
                <a:sym typeface="League Spartan"/>
              </a:rPr>
              <a:t>Step 3: Model calculations Once you have all the necessary data and plan    inputs set up, you are ready to model the plan and calculate</a:t>
            </a:r>
          </a:p>
          <a:p>
            <a:pPr algn="l">
              <a:lnSpc>
                <a:spcPts val="3240"/>
              </a:lnSpc>
            </a:pPr>
            <a:r>
              <a:rPr lang="en-US" sz="2700">
                <a:solidFill>
                  <a:srgbClr val="202124"/>
                </a:solidFill>
                <a:latin typeface="League Spartan"/>
                <a:ea typeface="League Spartan"/>
                <a:cs typeface="League Spartan"/>
                <a:sym typeface="League Spartan"/>
              </a:rPr>
              <a:t> the new payouts for each individual using historical </a:t>
            </a:r>
          </a:p>
          <a:p>
            <a:pPr algn="l">
              <a:lnSpc>
                <a:spcPts val="3240"/>
              </a:lnSpc>
            </a:pPr>
            <a:r>
              <a:rPr lang="en-US" sz="2700">
                <a:solidFill>
                  <a:srgbClr val="202124"/>
                </a:solidFill>
                <a:latin typeface="League Spartan"/>
                <a:ea typeface="League Spartan"/>
                <a:cs typeface="League Spartan"/>
                <a:sym typeface="League Spartan"/>
              </a:rPr>
              <a:t>performance as a proxy for future sales performance.</a:t>
            </a:r>
            <a:r>
              <a:rPr lang="en-US" sz="2700">
                <a:solidFill>
                  <a:srgbClr val="3C4043"/>
                </a:solidFill>
                <a:latin typeface="League Spartan"/>
                <a:ea typeface="League Spartan"/>
                <a:cs typeface="League Spartan"/>
                <a:sym typeface="League Spartan"/>
              </a:rPr>
              <a:t>.</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75C4C4"/>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7" id="27"/>
          <p:cNvSpPr txBox="true"/>
          <p:nvPr/>
        </p:nvSpPr>
        <p:spPr>
          <a:xfrm rot="0">
            <a:off x="1109662" y="998917"/>
            <a:ext cx="12720638" cy="1000125"/>
          </a:xfrm>
          <a:prstGeom prst="rect">
            <a:avLst/>
          </a:prstGeom>
        </p:spPr>
        <p:txBody>
          <a:bodyPr anchor="t" rtlCol="false" tIns="0" lIns="0" bIns="0" rIns="0">
            <a:spAutoFit/>
          </a:bodyPr>
          <a:lstStyle/>
          <a:p>
            <a:pPr algn="l">
              <a:lnSpc>
                <a:spcPts val="7920"/>
              </a:lnSpc>
            </a:pPr>
            <a:r>
              <a:rPr lang="en-US" sz="6600">
                <a:solidFill>
                  <a:srgbClr val="0D0D0D"/>
                </a:solidFill>
                <a:latin typeface="League Spartan"/>
                <a:ea typeface="League Spartan"/>
                <a:cs typeface="League Spartan"/>
                <a:sym typeface="League Spartan"/>
              </a:rPr>
              <a:t>MODEL OUTPUTS</a:t>
            </a:r>
          </a:p>
        </p:txBody>
      </p:sp>
      <p:sp>
        <p:nvSpPr>
          <p:cNvPr name="TextBox 28" id="28"/>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29" id="29"/>
          <p:cNvSpPr txBox="true"/>
          <p:nvPr/>
        </p:nvSpPr>
        <p:spPr>
          <a:xfrm rot="0">
            <a:off x="2948940" y="2388870"/>
            <a:ext cx="9875520" cy="4767024"/>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Create different outputs to aggregate and summarize new incentive plan results. That will help ensure the plan is structured correctly to align with overall outcomes. Review by role, individual (most significant increases and decreases in pay), and team or region, if appropriate. </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The goals of this phase are:</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Ensure average and top performers can adjust their performance to succeed under the new comp plan design . </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Ensure who receives the earnings makes sense, given historical performance levels and your priorities around activities and behavior.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DAGPZKk53M0</dc:identifier>
  <dcterms:modified xsi:type="dcterms:W3CDTF">2011-08-01T06:04:30Z</dcterms:modified>
  <cp:revision>1</cp:revision>
  <dc:title>Salary and Compensation Analysis Through Excel Data Modeling.pptx</dc:title>
</cp:coreProperties>
</file>