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
      <p:font typeface="Arimo" charset="1" panose="020B0604020202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F.Reshma fathima</a:t>
            </a:r>
          </a:p>
          <a:p>
            <a:pPr algn="l">
              <a:lnSpc>
                <a:spcPts val="4320"/>
              </a:lnSpc>
            </a:pPr>
            <a:r>
              <a:rPr lang="en-US" sz="3600" spc="33">
                <a:solidFill>
                  <a:srgbClr val="000000"/>
                </a:solidFill>
                <a:latin typeface="TT Rounds Condensed"/>
                <a:ea typeface="TT Rounds Condensed"/>
                <a:cs typeface="TT Rounds Condensed"/>
                <a:sym typeface="TT Rounds Condensed"/>
              </a:rPr>
              <a:t>REGISTER NO:12237 ( asunm1323132200055)</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 (cooperation)</a:t>
            </a:r>
          </a:p>
          <a:p>
            <a:pPr algn="l">
              <a:lnSpc>
                <a:spcPts val="4320"/>
              </a:lnSpc>
            </a:pPr>
            <a:r>
              <a:rPr lang="en-US" sz="3600" spc="33">
                <a:solidFill>
                  <a:srgbClr val="000000"/>
                </a:solidFill>
                <a:latin typeface="TT Rounds Condensed"/>
                <a:ea typeface="TT Rounds Condensed"/>
                <a:cs typeface="TT Rounds Condensed"/>
                <a:sym typeface="TT Rounds Condensed"/>
              </a:rPr>
              <a:t>COLLEGE: The Quaide Milleth College For Men</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grpSp>
        <p:nvGrpSpPr>
          <p:cNvPr name="Group 26" id="26"/>
          <p:cNvGrpSpPr/>
          <p:nvPr/>
        </p:nvGrpSpPr>
        <p:grpSpPr>
          <a:xfrm rot="0">
            <a:off x="15087600" y="787712"/>
            <a:ext cx="685800" cy="685800"/>
            <a:chOff x="0" y="0"/>
            <a:chExt cx="914400" cy="914400"/>
          </a:xfrm>
        </p:grpSpPr>
        <p:sp>
          <p:nvSpPr>
            <p:cNvPr name="Freeform 27" id="27"/>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8" id="28"/>
          <p:cNvSpPr txBox="true"/>
          <p:nvPr/>
        </p:nvSpPr>
        <p:spPr>
          <a:xfrm rot="0">
            <a:off x="1132998" y="559116"/>
            <a:ext cx="16022002" cy="2235042"/>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MODELLING</a:t>
            </a:r>
          </a:p>
          <a:p>
            <a:pPr algn="l">
              <a:lnSpc>
                <a:spcPts val="8640"/>
              </a:lnSpc>
            </a:pPr>
          </a:p>
        </p:txBody>
      </p:sp>
      <p:sp>
        <p:nvSpPr>
          <p:cNvPr name="TextBox 29" id="29"/>
          <p:cNvSpPr txBox="true"/>
          <p:nvPr/>
        </p:nvSpPr>
        <p:spPr>
          <a:xfrm rot="0">
            <a:off x="914400" y="2337435"/>
            <a:ext cx="16459200" cy="6122551"/>
          </a:xfrm>
          <a:prstGeom prst="rect">
            <a:avLst/>
          </a:prstGeom>
        </p:spPr>
        <p:txBody>
          <a:bodyPr anchor="t" rtlCol="false" tIns="0" lIns="0" bIns="0" rIns="0">
            <a:spAutoFit/>
          </a:bodyPr>
          <a:lstStyle/>
          <a:p>
            <a:pPr algn="l">
              <a:lnSpc>
                <a:spcPts val="4320"/>
              </a:lnSpc>
            </a:pPr>
            <a:r>
              <a:rPr lang="en-US" sz="3600">
                <a:solidFill>
                  <a:srgbClr val="000000"/>
                </a:solidFill>
                <a:latin typeface="Arimo"/>
                <a:ea typeface="Arimo"/>
                <a:cs typeface="Arimo"/>
                <a:sym typeface="Arimo"/>
              </a:rPr>
              <a:t>1.Data collection :</a:t>
            </a:r>
          </a:p>
          <a:p>
            <a:pPr algn="l" marL="651510" indent="-325755" lvl="1">
              <a:lnSpc>
                <a:spcPts val="4320"/>
              </a:lnSpc>
              <a:buFont typeface="Arial"/>
              <a:buChar char="•"/>
            </a:pPr>
            <a:r>
              <a:rPr lang="en-US" sz="3600">
                <a:solidFill>
                  <a:srgbClr val="000000"/>
                </a:solidFill>
                <a:latin typeface="Arimo"/>
                <a:ea typeface="Arimo"/>
                <a:cs typeface="Arimo"/>
                <a:sym typeface="Arimo"/>
              </a:rPr>
              <a:t>it is downloaded from kaggle</a:t>
            </a:r>
          </a:p>
          <a:p>
            <a:pPr algn="l" marL="651510" indent="-325755" lvl="1">
              <a:lnSpc>
                <a:spcPts val="4320"/>
              </a:lnSpc>
              <a:buFont typeface="Arial"/>
              <a:buChar char="•"/>
            </a:pPr>
            <a:r>
              <a:rPr lang="en-US" sz="3600">
                <a:solidFill>
                  <a:srgbClr val="000000"/>
                </a:solidFill>
                <a:latin typeface="Arimo"/>
                <a:ea typeface="Arimo"/>
                <a:cs typeface="Arimo"/>
                <a:sym typeface="Arimo"/>
              </a:rPr>
              <a:t>it is also downloaded from edunet dashboard and compared with each other.</a:t>
            </a:r>
          </a:p>
          <a:p>
            <a:pPr algn="l" marL="651510" indent="-325755" lvl="1">
              <a:lnSpc>
                <a:spcPts val="4320"/>
              </a:lnSpc>
              <a:buFont typeface="Arial"/>
              <a:buChar char="•"/>
            </a:pPr>
            <a:r>
              <a:rPr lang="en-US" sz="3600">
                <a:solidFill>
                  <a:srgbClr val="000000"/>
                </a:solidFill>
                <a:latin typeface="Arimo"/>
                <a:ea typeface="Arimo"/>
                <a:cs typeface="Arimo"/>
                <a:sym typeface="Arimo"/>
              </a:rPr>
              <a:t>After comparison the data sets from kaggle is used.</a:t>
            </a:r>
          </a:p>
          <a:p>
            <a:pPr algn="l" marL="651510" indent="-325755" lvl="1">
              <a:lnSpc>
                <a:spcPts val="4320"/>
              </a:lnSpc>
            </a:pPr>
            <a:r>
              <a:rPr lang="en-US" sz="3600">
                <a:solidFill>
                  <a:srgbClr val="000000"/>
                </a:solidFill>
                <a:latin typeface="Arimo"/>
                <a:ea typeface="Arimo"/>
                <a:cs typeface="Arimo"/>
                <a:sym typeface="Arimo"/>
              </a:rPr>
              <a:t>2.Data cleaning :</a:t>
            </a:r>
          </a:p>
          <a:p>
            <a:pPr algn="l" marL="651510" indent="-325755" lvl="1">
              <a:lnSpc>
                <a:spcPts val="4320"/>
              </a:lnSpc>
              <a:buFont typeface="Arial"/>
              <a:buChar char="•"/>
            </a:pPr>
            <a:r>
              <a:rPr lang="en-US" sz="3600">
                <a:solidFill>
                  <a:srgbClr val="000000"/>
                </a:solidFill>
                <a:latin typeface="Arimo"/>
                <a:ea typeface="Arimo"/>
                <a:cs typeface="Arimo"/>
                <a:sym typeface="Arimo"/>
              </a:rPr>
              <a:t>After downloading the data sets, the necessary data are filtered out. </a:t>
            </a:r>
          </a:p>
          <a:p>
            <a:pPr algn="l" marL="651510" indent="-325755" lvl="1">
              <a:lnSpc>
                <a:spcPts val="4320"/>
              </a:lnSpc>
            </a:pPr>
            <a:r>
              <a:rPr lang="en-US" sz="3600">
                <a:solidFill>
                  <a:srgbClr val="000000"/>
                </a:solidFill>
                <a:latin typeface="Arimo"/>
                <a:ea typeface="Arimo"/>
                <a:cs typeface="Arimo"/>
                <a:sym typeface="Arimo"/>
              </a:rPr>
              <a:t>3.Summary :</a:t>
            </a:r>
          </a:p>
          <a:p>
            <a:pPr algn="l" marL="651510" indent="-325755" lvl="1">
              <a:lnSpc>
                <a:spcPts val="4320"/>
              </a:lnSpc>
              <a:buFont typeface="Arial"/>
              <a:buChar char="•"/>
            </a:pPr>
            <a:r>
              <a:rPr lang="en-US" sz="3600">
                <a:solidFill>
                  <a:srgbClr val="000000"/>
                </a:solidFill>
                <a:latin typeface="Arimo"/>
                <a:ea typeface="Arimo"/>
                <a:cs typeface="Arimo"/>
                <a:sym typeface="Arimo"/>
              </a:rPr>
              <a:t>After filtering out the data the pivot table is used for the summarization of the analysis.</a:t>
            </a:r>
          </a:p>
          <a:p>
            <a:pPr algn="l" marL="651510" indent="-325755" lvl="1">
              <a:lnSpc>
                <a:spcPts val="4320"/>
              </a:lnSpc>
            </a:pPr>
            <a:r>
              <a:rPr lang="en-US" sz="3600">
                <a:solidFill>
                  <a:srgbClr val="000000"/>
                </a:solidFill>
                <a:latin typeface="Arimo"/>
                <a:ea typeface="Arimo"/>
                <a:cs typeface="Arimo"/>
                <a:sym typeface="Arimo"/>
              </a:rPr>
              <a:t> 4.Visualization:</a:t>
            </a:r>
          </a:p>
          <a:p>
            <a:pPr algn="l" marL="651510" indent="-325755" lvl="1">
              <a:lnSpc>
                <a:spcPts val="4320"/>
              </a:lnSpc>
            </a:pPr>
            <a:r>
              <a:rPr lang="en-US" sz="3600">
                <a:solidFill>
                  <a:srgbClr val="000000"/>
                </a:solidFill>
                <a:latin typeface="Arimo"/>
                <a:ea typeface="Arimo"/>
                <a:cs typeface="Arimo"/>
                <a:sym typeface="Arimo"/>
              </a:rPr>
              <a:t> After entering pivot table, graph is used for the Visualization of the analysis.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16022002"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31" id="31"/>
          <p:cNvPicPr>
            <a:picLocks noChangeAspect="true"/>
          </p:cNvPicPr>
          <p:nvPr/>
        </p:nvPicPr>
        <p:blipFill>
          <a:blip r:embed="rId3"/>
          <a:stretch>
            <a:fillRect/>
          </a:stretch>
        </p:blipFill>
        <p:spPr>
          <a:xfrm rot="0">
            <a:off x="2263140" y="1805940"/>
            <a:ext cx="12618720" cy="736092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2400300" y="2337435"/>
            <a:ext cx="11772900" cy="1136571"/>
          </a:xfrm>
          <a:prstGeom prst="rect">
            <a:avLst/>
          </a:prstGeom>
        </p:spPr>
        <p:txBody>
          <a:bodyPr anchor="t" rtlCol="false" tIns="0" lIns="0" bIns="0" rIns="0">
            <a:spAutoFit/>
          </a:bodyPr>
          <a:lstStyle/>
          <a:p>
            <a:pPr algn="l">
              <a:lnSpc>
                <a:spcPts val="4320"/>
              </a:lnSpc>
            </a:pPr>
            <a:r>
              <a:rPr lang="en-US" sz="3600">
                <a:solidFill>
                  <a:srgbClr val="000000"/>
                </a:solidFill>
                <a:latin typeface="Arimo"/>
                <a:ea typeface="Arimo"/>
                <a:cs typeface="Arimo"/>
                <a:sym typeface="Arimo"/>
              </a:rPr>
              <a:t>The given data is the analysis of satisfaction level of the employee for better working and running of the company.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Satisfaction Analysis Using Excel Charts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32998" y="1378585"/>
            <a:ext cx="16022002" cy="999059"/>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TextBox 30" id="30"/>
          <p:cNvSpPr txBox="true"/>
          <p:nvPr/>
        </p:nvSpPr>
        <p:spPr>
          <a:xfrm rot="0">
            <a:off x="1143000" y="3057525"/>
            <a:ext cx="11430000" cy="2244567"/>
          </a:xfrm>
          <a:prstGeom prst="rect">
            <a:avLst/>
          </a:prstGeom>
        </p:spPr>
        <p:txBody>
          <a:bodyPr anchor="t" rtlCol="false" tIns="0" lIns="0" bIns="0" rIns="0">
            <a:spAutoFit/>
          </a:bodyPr>
          <a:lstStyle/>
          <a:p>
            <a:pPr algn="just" marL="651510" indent="-325755" lvl="1">
              <a:lnSpc>
                <a:spcPts val="4320"/>
              </a:lnSpc>
              <a:buAutoNum type="arabicPeriod" startAt="1"/>
            </a:pPr>
            <a:r>
              <a:rPr lang="en-US" sz="3600">
                <a:solidFill>
                  <a:srgbClr val="000000"/>
                </a:solidFill>
                <a:latin typeface="Arimo"/>
                <a:ea typeface="Arimo"/>
                <a:cs typeface="Arimo"/>
                <a:sym typeface="Arimo"/>
              </a:rPr>
              <a:t>Improve employee satisfaction scores within the next .</a:t>
            </a:r>
          </a:p>
          <a:p>
            <a:pPr algn="just" marL="651510" indent="-325755" lvl="1">
              <a:lnSpc>
                <a:spcPts val="4320"/>
              </a:lnSpc>
              <a:buAutoNum type="arabicPeriod" startAt="1"/>
            </a:pPr>
            <a:r>
              <a:rPr lang="en-US" sz="3600">
                <a:solidFill>
                  <a:srgbClr val="000000"/>
                </a:solidFill>
                <a:latin typeface="Arimo"/>
                <a:ea typeface="Arimo"/>
                <a:cs typeface="Arimo"/>
                <a:sym typeface="Arimo"/>
              </a:rPr>
              <a:t>Increase employee engagement and productivity.</a:t>
            </a:r>
          </a:p>
          <a:p>
            <a:pPr algn="just" marL="651510" indent="-325755" lvl="1">
              <a:lnSpc>
                <a:spcPts val="4320"/>
              </a:lnSpc>
              <a:buAutoNum type="arabicPeriod" startAt="1"/>
            </a:pPr>
            <a:r>
              <a:rPr lang="en-US" sz="3600">
                <a:solidFill>
                  <a:srgbClr val="000000"/>
                </a:solidFill>
                <a:latin typeface="Arimo"/>
                <a:ea typeface="Arimo"/>
                <a:cs typeface="Arimo"/>
                <a:sym typeface="Arimo"/>
              </a:rPr>
              <a:t>Enhance our organization’s reputation as a great place to work.</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Freeform 32" id="32"/>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33000" y="1264285"/>
            <a:ext cx="13154502" cy="999059"/>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TextBox 30" id="30"/>
          <p:cNvSpPr txBox="true"/>
          <p:nvPr/>
        </p:nvSpPr>
        <p:spPr>
          <a:xfrm rot="0">
            <a:off x="1257300" y="3171825"/>
            <a:ext cx="12573000" cy="2798564"/>
          </a:xfrm>
          <a:prstGeom prst="rect">
            <a:avLst/>
          </a:prstGeom>
        </p:spPr>
        <p:txBody>
          <a:bodyPr anchor="t" rtlCol="false" tIns="0" lIns="0" bIns="0" rIns="0">
            <a:spAutoFit/>
          </a:bodyPr>
          <a:lstStyle/>
          <a:p>
            <a:pPr algn="just">
              <a:lnSpc>
                <a:spcPts val="4320"/>
              </a:lnSpc>
            </a:pPr>
            <a:r>
              <a:rPr lang="en-US" sz="3600">
                <a:solidFill>
                  <a:srgbClr val="000000"/>
                </a:solidFill>
                <a:latin typeface="Arimo"/>
                <a:ea typeface="Arimo"/>
                <a:cs typeface="Arimo"/>
                <a:sym typeface="Arimo"/>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Freeform 32" id="32"/>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3" id="33"/>
          <p:cNvSpPr txBox="true"/>
          <p:nvPr/>
        </p:nvSpPr>
        <p:spPr>
          <a:xfrm rot="0">
            <a:off x="1577340" y="3169920"/>
            <a:ext cx="11704320" cy="1231256"/>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a:t>
            </a:r>
          </a:p>
          <a:p>
            <a:pPr algn="l" marL="651510" indent="-325755" lvl="1">
              <a:lnSpc>
                <a:spcPts val="43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132998" y="585151"/>
            <a:ext cx="16022002" cy="1130300"/>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TextBox 29" id="29"/>
          <p:cNvSpPr txBox="true"/>
          <p:nvPr/>
        </p:nvSpPr>
        <p:spPr>
          <a:xfrm rot="0">
            <a:off x="914400" y="2337435"/>
            <a:ext cx="16459200" cy="2244567"/>
          </a:xfrm>
          <a:prstGeom prst="rect">
            <a:avLst/>
          </a:prstGeom>
        </p:spPr>
        <p:txBody>
          <a:bodyPr anchor="t" rtlCol="false" tIns="0" lIns="0" bIns="0" rIns="0">
            <a:spAutoFit/>
          </a:bodyPr>
          <a:lstStyle/>
          <a:p>
            <a:pPr algn="l" marL="651510" indent="-325755" lvl="1">
              <a:lnSpc>
                <a:spcPts val="4320"/>
              </a:lnSpc>
              <a:buAutoNum type="arabicPeriod" startAt="1"/>
            </a:pPr>
            <a:r>
              <a:rPr lang="en-US" sz="3600">
                <a:solidFill>
                  <a:srgbClr val="000000"/>
                </a:solidFill>
                <a:latin typeface="Arimo"/>
                <a:ea typeface="Arimo"/>
                <a:cs typeface="Arimo"/>
                <a:sym typeface="Arimo"/>
              </a:rPr>
              <a:t>Owner </a:t>
            </a:r>
          </a:p>
          <a:p>
            <a:pPr algn="l" marL="651510" indent="-325755" lvl="1">
              <a:lnSpc>
                <a:spcPts val="4320"/>
              </a:lnSpc>
              <a:buAutoNum type="arabicPeriod" startAt="1"/>
            </a:pPr>
            <a:r>
              <a:rPr lang="en-US" sz="3600">
                <a:solidFill>
                  <a:srgbClr val="000000"/>
                </a:solidFill>
                <a:latin typeface="Arimo"/>
                <a:ea typeface="Arimo"/>
                <a:cs typeface="Arimo"/>
                <a:sym typeface="Arimo"/>
              </a:rPr>
              <a:t>Shareholders</a:t>
            </a:r>
          </a:p>
          <a:p>
            <a:pPr algn="l" marL="651510" indent="-325755" lvl="1">
              <a:lnSpc>
                <a:spcPts val="4320"/>
              </a:lnSpc>
              <a:buAutoNum type="arabicPeriod" startAt="1"/>
            </a:pPr>
            <a:r>
              <a:rPr lang="en-US" sz="3600">
                <a:solidFill>
                  <a:srgbClr val="000000"/>
                </a:solidFill>
                <a:latin typeface="Arimo"/>
                <a:ea typeface="Arimo"/>
                <a:cs typeface="Arimo"/>
                <a:sym typeface="Arimo"/>
              </a:rPr>
              <a:t>Employees                                                </a:t>
            </a:r>
          </a:p>
          <a:p>
            <a:pPr algn="l" marL="651510" indent="-325755" lvl="1">
              <a:lnSpc>
                <a:spcPts val="4320"/>
              </a:lnSpc>
              <a:buAutoNum type="arabicPeriod" startAt="1"/>
            </a:pPr>
            <a:r>
              <a:rPr lang="en-US" sz="3600">
                <a:solidFill>
                  <a:srgbClr val="000000"/>
                </a:solidFill>
                <a:latin typeface="Arimo"/>
                <a:ea typeface="Arimo"/>
                <a:cs typeface="Arimo"/>
                <a:sym typeface="Arimo"/>
              </a:rPr>
              <a:t>Customers </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31" id="31"/>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32998" y="1146810"/>
            <a:ext cx="16022002" cy="847384"/>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TextBox 30" id="30"/>
          <p:cNvSpPr txBox="true"/>
          <p:nvPr/>
        </p:nvSpPr>
        <p:spPr>
          <a:xfrm rot="0">
            <a:off x="4114800" y="3400425"/>
            <a:ext cx="10058400" cy="3352561"/>
          </a:xfrm>
          <a:prstGeom prst="rect">
            <a:avLst/>
          </a:prstGeom>
        </p:spPr>
        <p:txBody>
          <a:bodyPr anchor="t" rtlCol="false" tIns="0" lIns="0" bIns="0" rIns="0">
            <a:spAutoFit/>
          </a:bodyPr>
          <a:lstStyle/>
          <a:p>
            <a:pPr algn="l">
              <a:lnSpc>
                <a:spcPts val="4320"/>
              </a:lnSpc>
            </a:pPr>
            <a:r>
              <a:rPr lang="en-US" sz="3600">
                <a:solidFill>
                  <a:srgbClr val="000000"/>
                </a:solidFill>
                <a:latin typeface="Arimo"/>
                <a:ea typeface="Arimo"/>
                <a:cs typeface="Arimo"/>
                <a:sym typeface="Arimo"/>
              </a:rPr>
              <a:t>Our solution: </a:t>
            </a:r>
          </a:p>
          <a:p>
            <a:pPr algn="l" marL="651510" indent="-325755" lvl="1">
              <a:lnSpc>
                <a:spcPts val="4320"/>
              </a:lnSpc>
              <a:buFont typeface="Arial"/>
              <a:buChar char="•"/>
            </a:pPr>
            <a:r>
              <a:rPr lang="en-US" sz="3600">
                <a:solidFill>
                  <a:srgbClr val="000000"/>
                </a:solidFill>
                <a:latin typeface="Arimo"/>
                <a:ea typeface="Arimo"/>
                <a:cs typeface="Arimo"/>
                <a:sym typeface="Arimo"/>
              </a:rPr>
              <a:t>Filtering : filtering out the data which is needed.</a:t>
            </a:r>
          </a:p>
          <a:p>
            <a:pPr algn="l" marL="651510" indent="-325755" lvl="1">
              <a:lnSpc>
                <a:spcPts val="4320"/>
              </a:lnSpc>
              <a:buFont typeface="Arial"/>
              <a:buChar char="•"/>
            </a:pPr>
            <a:r>
              <a:rPr lang="en-US" sz="3600">
                <a:solidFill>
                  <a:srgbClr val="000000"/>
                </a:solidFill>
                <a:latin typeface="Arimo"/>
                <a:ea typeface="Arimo"/>
                <a:cs typeface="Arimo"/>
                <a:sym typeface="Arimo"/>
              </a:rPr>
              <a:t>Pivot table : pivot table is used to understand the summary of the analysis.</a:t>
            </a:r>
          </a:p>
          <a:p>
            <a:pPr algn="l" marL="651510" indent="-325755" lvl="1">
              <a:lnSpc>
                <a:spcPts val="4320"/>
              </a:lnSpc>
              <a:buFont typeface="Arial"/>
              <a:buChar char="•"/>
            </a:pPr>
            <a:r>
              <a:rPr lang="en-US" sz="3600">
                <a:solidFill>
                  <a:srgbClr val="000000"/>
                </a:solidFill>
                <a:latin typeface="Arimo"/>
                <a:ea typeface="Arimo"/>
                <a:cs typeface="Arimo"/>
                <a:sym typeface="Arimo"/>
              </a:rPr>
              <a:t> Graph : graph is used for the visualization of the analysis.</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Freeform 32" id="32"/>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914400" y="2337435"/>
            <a:ext cx="16459200" cy="3906559"/>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00000"/>
                </a:solidFill>
                <a:latin typeface="Arimo"/>
                <a:ea typeface="Arimo"/>
                <a:cs typeface="Arimo"/>
                <a:sym typeface="Arimo"/>
              </a:rPr>
              <a:t>Employees Dataset is downloaded from the kaggle website. </a:t>
            </a:r>
          </a:p>
          <a:p>
            <a:pPr algn="l" marL="651510" indent="-325755" lvl="1">
              <a:lnSpc>
                <a:spcPts val="4320"/>
              </a:lnSpc>
              <a:buFont typeface="Arial"/>
              <a:buChar char="•"/>
            </a:pPr>
            <a:r>
              <a:rPr lang="en-US" sz="3600">
                <a:solidFill>
                  <a:srgbClr val="000000"/>
                </a:solidFill>
                <a:latin typeface="Arimo"/>
                <a:ea typeface="Arimo"/>
                <a:cs typeface="Arimo"/>
                <a:sym typeface="Arimo"/>
              </a:rPr>
              <a:t>There were 10 features.</a:t>
            </a:r>
          </a:p>
          <a:p>
            <a:pPr algn="l" marL="651510" indent="-325755" lvl="1">
              <a:lnSpc>
                <a:spcPts val="4320"/>
              </a:lnSpc>
              <a:buFont typeface="Arial"/>
              <a:buChar char="•"/>
            </a:pPr>
            <a:r>
              <a:rPr lang="en-US" sz="3600">
                <a:solidFill>
                  <a:srgbClr val="000000"/>
                </a:solidFill>
                <a:latin typeface="Arimo"/>
                <a:ea typeface="Arimo"/>
                <a:cs typeface="Arimo"/>
                <a:sym typeface="Arimo"/>
              </a:rPr>
              <a:t> Only 4 features were taken for the analysis.</a:t>
            </a:r>
          </a:p>
          <a:p>
            <a:pPr algn="l" marL="651510" indent="-325755" lvl="1">
              <a:lnSpc>
                <a:spcPts val="4320"/>
              </a:lnSpc>
              <a:buFont typeface="Arial"/>
              <a:buChar char="•"/>
            </a:pPr>
            <a:r>
              <a:rPr lang="en-US" sz="3600">
                <a:solidFill>
                  <a:srgbClr val="000000"/>
                </a:solidFill>
                <a:latin typeface="Arimo"/>
                <a:ea typeface="Arimo"/>
                <a:cs typeface="Arimo"/>
                <a:sym typeface="Arimo"/>
              </a:rPr>
              <a:t> Employee number in numerical order.</a:t>
            </a:r>
          </a:p>
          <a:p>
            <a:pPr algn="l" marL="651510" indent="-325755" lvl="1">
              <a:lnSpc>
                <a:spcPts val="4320"/>
              </a:lnSpc>
              <a:buFont typeface="Arial"/>
              <a:buChar char="•"/>
            </a:pPr>
            <a:r>
              <a:rPr lang="en-US" sz="3600">
                <a:solidFill>
                  <a:srgbClr val="000000"/>
                </a:solidFill>
                <a:latin typeface="Arimo"/>
                <a:ea typeface="Arimo"/>
                <a:cs typeface="Arimo"/>
                <a:sym typeface="Arimo"/>
              </a:rPr>
              <a:t> Environment Satisfaction  level.</a:t>
            </a:r>
          </a:p>
          <a:p>
            <a:pPr algn="l" marL="651510" indent="-325755" lvl="1">
              <a:lnSpc>
                <a:spcPts val="4320"/>
              </a:lnSpc>
              <a:buFont typeface="Arial"/>
              <a:buChar char="•"/>
            </a:pPr>
            <a:r>
              <a:rPr lang="en-US" sz="3600">
                <a:solidFill>
                  <a:srgbClr val="000000"/>
                </a:solidFill>
                <a:latin typeface="Arimo"/>
                <a:ea typeface="Arimo"/>
                <a:cs typeface="Arimo"/>
                <a:sym typeface="Arimo"/>
              </a:rPr>
              <a:t>Job Satisfaction level.</a:t>
            </a:r>
          </a:p>
          <a:p>
            <a:pPr algn="l" marL="651510" indent="-325755" lvl="1">
              <a:lnSpc>
                <a:spcPts val="4320"/>
              </a:lnSpc>
              <a:buFont typeface="Arial"/>
              <a:buChar char="•"/>
            </a:pPr>
            <a:r>
              <a:rPr lang="en-US" sz="3600">
                <a:solidFill>
                  <a:srgbClr val="000000"/>
                </a:solidFill>
                <a:latin typeface="Arimo"/>
                <a:ea typeface="Arimo"/>
                <a:cs typeface="Arimo"/>
                <a:sym typeface="Arimo"/>
              </a:rPr>
              <a:t>Worker life Balance.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43000" y="1035685"/>
            <a:ext cx="16022002"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943100" y="2257425"/>
            <a:ext cx="11772900" cy="2244567"/>
          </a:xfrm>
          <a:prstGeom prst="rect">
            <a:avLst/>
          </a:prstGeom>
        </p:spPr>
        <p:txBody>
          <a:bodyPr anchor="t" rtlCol="false" tIns="0" lIns="0" bIns="0" rIns="0">
            <a:spAutoFit/>
          </a:bodyPr>
          <a:lstStyle/>
          <a:p>
            <a:pPr algn="just">
              <a:lnSpc>
                <a:spcPts val="4320"/>
              </a:lnSpc>
            </a:pPr>
            <a:r>
              <a:rPr lang="en-US" sz="3600">
                <a:solidFill>
                  <a:srgbClr val="000000"/>
                </a:solidFill>
                <a:latin typeface="Arimo"/>
                <a:ea typeface="Arimo"/>
                <a:cs typeface="Arimo"/>
                <a:sym typeface="Arimo"/>
              </a:rPr>
              <a:t>The wow is the analysis to show the satisfaction level of the employee and the results tell how to increase the employee satisfaction level and develop the profit level of the company.</a:t>
            </a:r>
          </a:p>
        </p:txBody>
      </p:sp>
      <p:sp>
        <p:nvSpPr>
          <p:cNvPr name="TextBox 32" id="32"/>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DAGPxXWqgPM</dc:identifier>
  <dcterms:modified xsi:type="dcterms:W3CDTF">2011-08-01T06:04:30Z</dcterms:modified>
  <cp:revision>1</cp:revision>
  <dc:title>others 5</dc:title>
</cp:coreProperties>
</file>