
<file path=[Content_Types].xml><?xml version="1.0" encoding="utf-8"?>
<Types xmlns="http://schemas.openxmlformats.org/package/2006/content-types">
  <Default ContentType="application/x-fontdata" Extension="fntdata"/>
  <Default ContentType="image/jpeg" Extension="jpe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Lst>
  <p:sldSz cx="18288000" cy="10287000"/>
  <p:notesSz cx="6858000" cy="9144000"/>
  <p:embeddedFontLst>
    <p:embeddedFont>
      <p:font typeface="Genty Sans" charset="1" panose="00000600000000000000"/>
      <p:regular r:id="rId12"/>
    </p:embeddedFont>
    <p:embeddedFont>
      <p:font typeface="Glacial Indifference" charset="1" panose="00000000000000000000"/>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fonts/font12.fntdata" Type="http://schemas.openxmlformats.org/officeDocument/2006/relationships/font"/><Relationship Id="rId13" Target="fonts/font13.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DE59"/>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9540" y="0"/>
                  </a:moveTo>
                  <a:lnTo>
                    <a:pt x="4265186" y="0"/>
                  </a:lnTo>
                  <a:cubicBezTo>
                    <a:pt x="4270455" y="0"/>
                    <a:pt x="4274726" y="4271"/>
                    <a:pt x="4274726" y="9540"/>
                  </a:cubicBezTo>
                  <a:lnTo>
                    <a:pt x="4274726" y="2157927"/>
                  </a:lnTo>
                  <a:cubicBezTo>
                    <a:pt x="4274726" y="2163195"/>
                    <a:pt x="4270455" y="2167467"/>
                    <a:pt x="4265186" y="2167467"/>
                  </a:cubicBezTo>
                  <a:lnTo>
                    <a:pt x="9540" y="2167467"/>
                  </a:lnTo>
                  <a:cubicBezTo>
                    <a:pt x="7010" y="2167467"/>
                    <a:pt x="4583" y="2166462"/>
                    <a:pt x="2794" y="2164673"/>
                  </a:cubicBezTo>
                  <a:cubicBezTo>
                    <a:pt x="1005" y="2162883"/>
                    <a:pt x="0" y="2160457"/>
                    <a:pt x="0" y="2157927"/>
                  </a:cubicBezTo>
                  <a:lnTo>
                    <a:pt x="0" y="9540"/>
                  </a:lnTo>
                  <a:cubicBezTo>
                    <a:pt x="0" y="4271"/>
                    <a:pt x="4271" y="0"/>
                    <a:pt x="9540" y="0"/>
                  </a:cubicBezTo>
                  <a:close/>
                </a:path>
              </a:pathLst>
            </a:custGeom>
            <a:solidFill>
              <a:srgbClr val="FF914D"/>
            </a:solidFill>
            <a:ln w="38100" cap="sq">
              <a:solidFill>
                <a:srgbClr val="000000"/>
              </a:solidFill>
              <a:prstDash val="solid"/>
              <a:miter/>
            </a:ln>
          </p:spPr>
        </p:sp>
        <p:sp>
          <p:nvSpPr>
            <p:cNvPr name="TextBox 4" id="4"/>
            <p:cNvSpPr txBox="true"/>
            <p:nvPr/>
          </p:nvSpPr>
          <p:spPr>
            <a:xfrm>
              <a:off x="0" y="-57150"/>
              <a:ext cx="4274726" cy="2224617"/>
            </a:xfrm>
            <a:prstGeom prst="rect">
              <a:avLst/>
            </a:prstGeom>
          </p:spPr>
          <p:txBody>
            <a:bodyPr anchor="ctr" rtlCol="false" tIns="50800" lIns="50800" bIns="50800" rIns="50800"/>
            <a:lstStyle/>
            <a:p>
              <a:pPr algn="ctr">
                <a:lnSpc>
                  <a:spcPts val="4199"/>
                </a:lnSpc>
              </a:pPr>
            </a:p>
          </p:txBody>
        </p:sp>
      </p:grpSp>
      <p:grpSp>
        <p:nvGrpSpPr>
          <p:cNvPr name="Group 5" id="5"/>
          <p:cNvGrpSpPr/>
          <p:nvPr/>
        </p:nvGrpSpPr>
        <p:grpSpPr>
          <a:xfrm rot="0">
            <a:off x="1358836" y="1365438"/>
            <a:ext cx="15570329" cy="7556123"/>
            <a:chOff x="0" y="0"/>
            <a:chExt cx="4100827" cy="1990090"/>
          </a:xfrm>
        </p:grpSpPr>
        <p:sp>
          <p:nvSpPr>
            <p:cNvPr name="Freeform 6" id="6"/>
            <p:cNvSpPr/>
            <p:nvPr/>
          </p:nvSpPr>
          <p:spPr>
            <a:xfrm flipH="false" flipV="false" rot="0">
              <a:off x="0" y="0"/>
              <a:ext cx="4100827" cy="1990090"/>
            </a:xfrm>
            <a:custGeom>
              <a:avLst/>
              <a:gdLst/>
              <a:ahLst/>
              <a:cxnLst/>
              <a:rect r="r" b="b" t="t" l="l"/>
              <a:pathLst>
                <a:path h="1990090" w="4100827">
                  <a:moveTo>
                    <a:pt x="9944" y="0"/>
                  </a:moveTo>
                  <a:lnTo>
                    <a:pt x="4090883" y="0"/>
                  </a:lnTo>
                  <a:cubicBezTo>
                    <a:pt x="4096375" y="0"/>
                    <a:pt x="4100827" y="4452"/>
                    <a:pt x="4100827" y="9944"/>
                  </a:cubicBezTo>
                  <a:lnTo>
                    <a:pt x="4100827" y="1980146"/>
                  </a:lnTo>
                  <a:cubicBezTo>
                    <a:pt x="4100827" y="1982783"/>
                    <a:pt x="4099780" y="1985313"/>
                    <a:pt x="4097915" y="1987178"/>
                  </a:cubicBezTo>
                  <a:cubicBezTo>
                    <a:pt x="4096050" y="1989042"/>
                    <a:pt x="4093520" y="1990090"/>
                    <a:pt x="4090883" y="1990090"/>
                  </a:cubicBezTo>
                  <a:lnTo>
                    <a:pt x="9944" y="1990090"/>
                  </a:lnTo>
                  <a:cubicBezTo>
                    <a:pt x="4452" y="1990090"/>
                    <a:pt x="0" y="1985638"/>
                    <a:pt x="0" y="1980146"/>
                  </a:cubicBezTo>
                  <a:lnTo>
                    <a:pt x="0" y="9944"/>
                  </a:lnTo>
                  <a:cubicBezTo>
                    <a:pt x="0" y="7307"/>
                    <a:pt x="1048" y="4778"/>
                    <a:pt x="2913" y="2913"/>
                  </a:cubicBezTo>
                  <a:cubicBezTo>
                    <a:pt x="4778" y="1048"/>
                    <a:pt x="7307" y="0"/>
                    <a:pt x="9944" y="0"/>
                  </a:cubicBezTo>
                  <a:close/>
                </a:path>
              </a:pathLst>
            </a:custGeom>
            <a:solidFill>
              <a:srgbClr val="FFDE59"/>
            </a:solidFill>
            <a:ln w="38100" cap="sq">
              <a:solidFill>
                <a:srgbClr val="000000"/>
              </a:solidFill>
              <a:prstDash val="solid"/>
              <a:miter/>
            </a:ln>
          </p:spPr>
        </p:sp>
        <p:sp>
          <p:nvSpPr>
            <p:cNvPr name="TextBox 7" id="7"/>
            <p:cNvSpPr txBox="true"/>
            <p:nvPr/>
          </p:nvSpPr>
          <p:spPr>
            <a:xfrm>
              <a:off x="0" y="-57150"/>
              <a:ext cx="4100827" cy="2047240"/>
            </a:xfrm>
            <a:prstGeom prst="rect">
              <a:avLst/>
            </a:prstGeom>
          </p:spPr>
          <p:txBody>
            <a:bodyPr anchor="ctr" rtlCol="false" tIns="50800" lIns="50800" bIns="50800" rIns="50800"/>
            <a:lstStyle/>
            <a:p>
              <a:pPr algn="ctr">
                <a:lnSpc>
                  <a:spcPts val="4199"/>
                </a:lnSpc>
              </a:pPr>
            </a:p>
          </p:txBody>
        </p:sp>
      </p:grpSp>
      <p:grpSp>
        <p:nvGrpSpPr>
          <p:cNvPr name="Group 8" id="8"/>
          <p:cNvGrpSpPr/>
          <p:nvPr/>
        </p:nvGrpSpPr>
        <p:grpSpPr>
          <a:xfrm rot="0">
            <a:off x="1629058" y="1623859"/>
            <a:ext cx="15029884" cy="1800292"/>
            <a:chOff x="0" y="0"/>
            <a:chExt cx="3958488" cy="474151"/>
          </a:xfrm>
        </p:grpSpPr>
        <p:sp>
          <p:nvSpPr>
            <p:cNvPr name="Freeform 9" id="9"/>
            <p:cNvSpPr/>
            <p:nvPr/>
          </p:nvSpPr>
          <p:spPr>
            <a:xfrm flipH="false" flipV="false" rot="0">
              <a:off x="0" y="0"/>
              <a:ext cx="3958488" cy="474151"/>
            </a:xfrm>
            <a:custGeom>
              <a:avLst/>
              <a:gdLst/>
              <a:ahLst/>
              <a:cxnLst/>
              <a:rect r="r" b="b" t="t" l="l"/>
              <a:pathLst>
                <a:path h="474151" w="3958488">
                  <a:moveTo>
                    <a:pt x="10302" y="0"/>
                  </a:moveTo>
                  <a:lnTo>
                    <a:pt x="3948186" y="0"/>
                  </a:lnTo>
                  <a:cubicBezTo>
                    <a:pt x="3953876" y="0"/>
                    <a:pt x="3958488" y="4612"/>
                    <a:pt x="3958488" y="10302"/>
                  </a:cubicBezTo>
                  <a:lnTo>
                    <a:pt x="3958488" y="463849"/>
                  </a:lnTo>
                  <a:cubicBezTo>
                    <a:pt x="3958488" y="466581"/>
                    <a:pt x="3957403" y="469202"/>
                    <a:pt x="3955471" y="471134"/>
                  </a:cubicBezTo>
                  <a:cubicBezTo>
                    <a:pt x="3953539" y="473066"/>
                    <a:pt x="3950919" y="474151"/>
                    <a:pt x="3948186" y="474151"/>
                  </a:cubicBezTo>
                  <a:lnTo>
                    <a:pt x="10302" y="474151"/>
                  </a:lnTo>
                  <a:cubicBezTo>
                    <a:pt x="7570" y="474151"/>
                    <a:pt x="4949" y="473066"/>
                    <a:pt x="3017" y="471134"/>
                  </a:cubicBezTo>
                  <a:cubicBezTo>
                    <a:pt x="1085" y="469202"/>
                    <a:pt x="0" y="466581"/>
                    <a:pt x="0" y="463849"/>
                  </a:cubicBezTo>
                  <a:lnTo>
                    <a:pt x="0" y="10302"/>
                  </a:lnTo>
                  <a:cubicBezTo>
                    <a:pt x="0" y="7570"/>
                    <a:pt x="1085" y="4949"/>
                    <a:pt x="3017" y="3017"/>
                  </a:cubicBezTo>
                  <a:cubicBezTo>
                    <a:pt x="4949" y="1085"/>
                    <a:pt x="7570" y="0"/>
                    <a:pt x="10302" y="0"/>
                  </a:cubicBezTo>
                  <a:close/>
                </a:path>
              </a:pathLst>
            </a:custGeom>
            <a:solidFill>
              <a:srgbClr val="FFFFFF"/>
            </a:solidFill>
            <a:ln w="38100" cap="sq">
              <a:solidFill>
                <a:srgbClr val="000000"/>
              </a:solidFill>
              <a:prstDash val="solid"/>
              <a:miter/>
            </a:ln>
          </p:spPr>
        </p:sp>
        <p:sp>
          <p:nvSpPr>
            <p:cNvPr name="TextBox 10" id="10"/>
            <p:cNvSpPr txBox="true"/>
            <p:nvPr/>
          </p:nvSpPr>
          <p:spPr>
            <a:xfrm>
              <a:off x="0" y="-85725"/>
              <a:ext cx="3958488" cy="559876"/>
            </a:xfrm>
            <a:prstGeom prst="rect">
              <a:avLst/>
            </a:prstGeom>
          </p:spPr>
          <p:txBody>
            <a:bodyPr anchor="ctr" rtlCol="false" tIns="50800" lIns="50800" bIns="50800" rIns="50800"/>
            <a:lstStyle/>
            <a:p>
              <a:pPr algn="ctr">
                <a:lnSpc>
                  <a:spcPts val="5599"/>
                </a:lnSpc>
              </a:pPr>
              <a:r>
                <a:rPr lang="en-US" sz="3999">
                  <a:solidFill>
                    <a:srgbClr val="000000"/>
                  </a:solidFill>
                  <a:latin typeface="Genty Sans"/>
                  <a:ea typeface="Genty Sans"/>
                  <a:cs typeface="Genty Sans"/>
                  <a:sym typeface="Genty Sans"/>
                </a:rPr>
                <a:t>THE STRUCTURE AND FUNCTION OF THE HUMAN CIRCULATORY SYSTEM</a:t>
              </a:r>
            </a:p>
          </p:txBody>
        </p:sp>
      </p:grpSp>
      <p:grpSp>
        <p:nvGrpSpPr>
          <p:cNvPr name="Group 11" id="11"/>
          <p:cNvGrpSpPr/>
          <p:nvPr/>
        </p:nvGrpSpPr>
        <p:grpSpPr>
          <a:xfrm rot="0">
            <a:off x="1629058" y="3601830"/>
            <a:ext cx="15029884" cy="4971940"/>
            <a:chOff x="0" y="0"/>
            <a:chExt cx="3958488" cy="1309482"/>
          </a:xfrm>
        </p:grpSpPr>
        <p:sp>
          <p:nvSpPr>
            <p:cNvPr name="Freeform 12" id="12"/>
            <p:cNvSpPr/>
            <p:nvPr/>
          </p:nvSpPr>
          <p:spPr>
            <a:xfrm flipH="false" flipV="false" rot="0">
              <a:off x="0" y="0"/>
              <a:ext cx="3958488" cy="1309482"/>
            </a:xfrm>
            <a:custGeom>
              <a:avLst/>
              <a:gdLst/>
              <a:ahLst/>
              <a:cxnLst/>
              <a:rect r="r" b="b" t="t" l="l"/>
              <a:pathLst>
                <a:path h="1309482" w="3958488">
                  <a:moveTo>
                    <a:pt x="10302" y="0"/>
                  </a:moveTo>
                  <a:lnTo>
                    <a:pt x="3948186" y="0"/>
                  </a:lnTo>
                  <a:cubicBezTo>
                    <a:pt x="3953876" y="0"/>
                    <a:pt x="3958488" y="4612"/>
                    <a:pt x="3958488" y="10302"/>
                  </a:cubicBezTo>
                  <a:lnTo>
                    <a:pt x="3958488" y="1299180"/>
                  </a:lnTo>
                  <a:cubicBezTo>
                    <a:pt x="3958488" y="1301912"/>
                    <a:pt x="3957403" y="1304533"/>
                    <a:pt x="3955471" y="1306465"/>
                  </a:cubicBezTo>
                  <a:cubicBezTo>
                    <a:pt x="3953539" y="1308397"/>
                    <a:pt x="3950919" y="1309482"/>
                    <a:pt x="3948186" y="1309482"/>
                  </a:cubicBezTo>
                  <a:lnTo>
                    <a:pt x="10302" y="1309482"/>
                  </a:lnTo>
                  <a:cubicBezTo>
                    <a:pt x="7570" y="1309482"/>
                    <a:pt x="4949" y="1308397"/>
                    <a:pt x="3017" y="1306465"/>
                  </a:cubicBezTo>
                  <a:cubicBezTo>
                    <a:pt x="1085" y="1304533"/>
                    <a:pt x="0" y="1301912"/>
                    <a:pt x="0" y="1299180"/>
                  </a:cubicBezTo>
                  <a:lnTo>
                    <a:pt x="0" y="10302"/>
                  </a:lnTo>
                  <a:cubicBezTo>
                    <a:pt x="0" y="7570"/>
                    <a:pt x="1085" y="4949"/>
                    <a:pt x="3017" y="3017"/>
                  </a:cubicBezTo>
                  <a:cubicBezTo>
                    <a:pt x="4949" y="1085"/>
                    <a:pt x="7570" y="0"/>
                    <a:pt x="10302" y="0"/>
                  </a:cubicBezTo>
                  <a:close/>
                </a:path>
              </a:pathLst>
            </a:custGeom>
            <a:solidFill>
              <a:srgbClr val="FFFFFF"/>
            </a:solidFill>
            <a:ln w="38100" cap="sq">
              <a:solidFill>
                <a:srgbClr val="000000"/>
              </a:solidFill>
              <a:prstDash val="solid"/>
              <a:miter/>
            </a:ln>
          </p:spPr>
        </p:sp>
        <p:sp>
          <p:nvSpPr>
            <p:cNvPr name="TextBox 13" id="13"/>
            <p:cNvSpPr txBox="true"/>
            <p:nvPr/>
          </p:nvSpPr>
          <p:spPr>
            <a:xfrm>
              <a:off x="0" y="-76200"/>
              <a:ext cx="3958488" cy="1385682"/>
            </a:xfrm>
            <a:prstGeom prst="rect">
              <a:avLst/>
            </a:prstGeom>
          </p:spPr>
          <p:txBody>
            <a:bodyPr anchor="ctr" rtlCol="false" tIns="50800" lIns="50800" bIns="50800" rIns="50800"/>
            <a:lstStyle/>
            <a:p>
              <a:pPr algn="ctr">
                <a:lnSpc>
                  <a:spcPts val="5599"/>
                </a:lnSpc>
              </a:pPr>
            </a:p>
          </p:txBody>
        </p:sp>
      </p:grpSp>
      <p:grpSp>
        <p:nvGrpSpPr>
          <p:cNvPr name="Group 14" id="14"/>
          <p:cNvGrpSpPr/>
          <p:nvPr/>
        </p:nvGrpSpPr>
        <p:grpSpPr>
          <a:xfrm rot="0">
            <a:off x="1629058" y="3572850"/>
            <a:ext cx="15029884" cy="5000919"/>
            <a:chOff x="0" y="0"/>
            <a:chExt cx="2328522" cy="774773"/>
          </a:xfrm>
        </p:grpSpPr>
        <p:sp>
          <p:nvSpPr>
            <p:cNvPr name="Freeform 15" id="15"/>
            <p:cNvSpPr/>
            <p:nvPr/>
          </p:nvSpPr>
          <p:spPr>
            <a:xfrm flipH="false" flipV="false" rot="0">
              <a:off x="0" y="0"/>
              <a:ext cx="2328522" cy="774773"/>
            </a:xfrm>
            <a:custGeom>
              <a:avLst/>
              <a:gdLst/>
              <a:ahLst/>
              <a:cxnLst/>
              <a:rect r="r" b="b" t="t" l="l"/>
              <a:pathLst>
                <a:path h="774773" w="2328522">
                  <a:moveTo>
                    <a:pt x="11847" y="0"/>
                  </a:moveTo>
                  <a:lnTo>
                    <a:pt x="2316675" y="0"/>
                  </a:lnTo>
                  <a:cubicBezTo>
                    <a:pt x="2319817" y="0"/>
                    <a:pt x="2322831" y="1248"/>
                    <a:pt x="2325052" y="3470"/>
                  </a:cubicBezTo>
                  <a:cubicBezTo>
                    <a:pt x="2327274" y="5692"/>
                    <a:pt x="2328522" y="8705"/>
                    <a:pt x="2328522" y="11847"/>
                  </a:cubicBezTo>
                  <a:lnTo>
                    <a:pt x="2328522" y="762926"/>
                  </a:lnTo>
                  <a:cubicBezTo>
                    <a:pt x="2328522" y="769469"/>
                    <a:pt x="2323218" y="774773"/>
                    <a:pt x="2316675" y="774773"/>
                  </a:cubicBezTo>
                  <a:lnTo>
                    <a:pt x="11847" y="774773"/>
                  </a:lnTo>
                  <a:cubicBezTo>
                    <a:pt x="5304" y="774773"/>
                    <a:pt x="0" y="769469"/>
                    <a:pt x="0" y="762926"/>
                  </a:cubicBezTo>
                  <a:lnTo>
                    <a:pt x="0" y="11847"/>
                  </a:lnTo>
                  <a:cubicBezTo>
                    <a:pt x="0" y="5304"/>
                    <a:pt x="5304" y="0"/>
                    <a:pt x="11847" y="0"/>
                  </a:cubicBezTo>
                  <a:close/>
                </a:path>
              </a:pathLst>
            </a:custGeom>
            <a:blipFill>
              <a:blip r:embed="rId2"/>
              <a:stretch>
                <a:fillRect l="0" t="-34527" r="0" b="-34527"/>
              </a:stretch>
            </a:blipFill>
            <a:ln w="38100" cap="rnd">
              <a:solidFill>
                <a:srgbClr val="000000"/>
              </a:solidFill>
              <a:prstDash val="solid"/>
              <a:round/>
            </a:ln>
          </p:spPr>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DE59"/>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9540" y="0"/>
                  </a:moveTo>
                  <a:lnTo>
                    <a:pt x="4265186" y="0"/>
                  </a:lnTo>
                  <a:cubicBezTo>
                    <a:pt x="4270455" y="0"/>
                    <a:pt x="4274726" y="4271"/>
                    <a:pt x="4274726" y="9540"/>
                  </a:cubicBezTo>
                  <a:lnTo>
                    <a:pt x="4274726" y="2157927"/>
                  </a:lnTo>
                  <a:cubicBezTo>
                    <a:pt x="4274726" y="2163195"/>
                    <a:pt x="4270455" y="2167467"/>
                    <a:pt x="4265186" y="2167467"/>
                  </a:cubicBezTo>
                  <a:lnTo>
                    <a:pt x="9540" y="2167467"/>
                  </a:lnTo>
                  <a:cubicBezTo>
                    <a:pt x="7010" y="2167467"/>
                    <a:pt x="4583" y="2166462"/>
                    <a:pt x="2794" y="2164673"/>
                  </a:cubicBezTo>
                  <a:cubicBezTo>
                    <a:pt x="1005" y="2162883"/>
                    <a:pt x="0" y="2160457"/>
                    <a:pt x="0" y="2157927"/>
                  </a:cubicBezTo>
                  <a:lnTo>
                    <a:pt x="0" y="9540"/>
                  </a:lnTo>
                  <a:cubicBezTo>
                    <a:pt x="0" y="4271"/>
                    <a:pt x="4271" y="0"/>
                    <a:pt x="9540" y="0"/>
                  </a:cubicBezTo>
                  <a:close/>
                </a:path>
              </a:pathLst>
            </a:custGeom>
            <a:solidFill>
              <a:srgbClr val="FF914D"/>
            </a:solidFill>
            <a:ln w="38100" cap="sq">
              <a:solidFill>
                <a:srgbClr val="000000"/>
              </a:solidFill>
              <a:prstDash val="solid"/>
              <a:miter/>
            </a:ln>
          </p:spPr>
        </p:sp>
        <p:sp>
          <p:nvSpPr>
            <p:cNvPr name="TextBox 4" id="4"/>
            <p:cNvSpPr txBox="true"/>
            <p:nvPr/>
          </p:nvSpPr>
          <p:spPr>
            <a:xfrm>
              <a:off x="0" y="-57150"/>
              <a:ext cx="4274726" cy="2224617"/>
            </a:xfrm>
            <a:prstGeom prst="rect">
              <a:avLst/>
            </a:prstGeom>
          </p:spPr>
          <p:txBody>
            <a:bodyPr anchor="ctr" rtlCol="false" tIns="50800" lIns="50800" bIns="50800" rIns="50800"/>
            <a:lstStyle/>
            <a:p>
              <a:pPr algn="ctr">
                <a:lnSpc>
                  <a:spcPts val="4199"/>
                </a:lnSpc>
              </a:pPr>
            </a:p>
          </p:txBody>
        </p:sp>
      </p:grpSp>
      <p:grpSp>
        <p:nvGrpSpPr>
          <p:cNvPr name="Group 5" id="5"/>
          <p:cNvGrpSpPr/>
          <p:nvPr/>
        </p:nvGrpSpPr>
        <p:grpSpPr>
          <a:xfrm rot="0">
            <a:off x="9278022" y="1365438"/>
            <a:ext cx="7620664" cy="7556123"/>
            <a:chOff x="0" y="0"/>
            <a:chExt cx="2007088" cy="1990090"/>
          </a:xfrm>
        </p:grpSpPr>
        <p:sp>
          <p:nvSpPr>
            <p:cNvPr name="Freeform 6" id="6"/>
            <p:cNvSpPr/>
            <p:nvPr/>
          </p:nvSpPr>
          <p:spPr>
            <a:xfrm flipH="false" flipV="false" rot="0">
              <a:off x="0" y="0"/>
              <a:ext cx="2007088" cy="1990090"/>
            </a:xfrm>
            <a:custGeom>
              <a:avLst/>
              <a:gdLst/>
              <a:ahLst/>
              <a:cxnLst/>
              <a:rect r="r" b="b" t="t" l="l"/>
              <a:pathLst>
                <a:path h="1990090" w="2007088">
                  <a:moveTo>
                    <a:pt x="20318" y="0"/>
                  </a:moveTo>
                  <a:lnTo>
                    <a:pt x="1986770" y="0"/>
                  </a:lnTo>
                  <a:cubicBezTo>
                    <a:pt x="1992159" y="0"/>
                    <a:pt x="1997327" y="2141"/>
                    <a:pt x="2001137" y="5951"/>
                  </a:cubicBezTo>
                  <a:cubicBezTo>
                    <a:pt x="2004948" y="9761"/>
                    <a:pt x="2007088" y="14930"/>
                    <a:pt x="2007088" y="20318"/>
                  </a:cubicBezTo>
                  <a:lnTo>
                    <a:pt x="2007088" y="1969772"/>
                  </a:lnTo>
                  <a:cubicBezTo>
                    <a:pt x="2007088" y="1975161"/>
                    <a:pt x="2004948" y="1980329"/>
                    <a:pt x="2001137" y="1984139"/>
                  </a:cubicBezTo>
                  <a:cubicBezTo>
                    <a:pt x="1997327" y="1987950"/>
                    <a:pt x="1992159" y="1990090"/>
                    <a:pt x="1986770" y="1990090"/>
                  </a:cubicBezTo>
                  <a:lnTo>
                    <a:pt x="20318" y="1990090"/>
                  </a:lnTo>
                  <a:cubicBezTo>
                    <a:pt x="14930" y="1990090"/>
                    <a:pt x="9761" y="1987950"/>
                    <a:pt x="5951" y="1984139"/>
                  </a:cubicBezTo>
                  <a:cubicBezTo>
                    <a:pt x="2141" y="1980329"/>
                    <a:pt x="0" y="1975161"/>
                    <a:pt x="0" y="1969772"/>
                  </a:cubicBezTo>
                  <a:lnTo>
                    <a:pt x="0" y="20318"/>
                  </a:lnTo>
                  <a:cubicBezTo>
                    <a:pt x="0" y="14930"/>
                    <a:pt x="2141" y="9761"/>
                    <a:pt x="5951" y="5951"/>
                  </a:cubicBezTo>
                  <a:cubicBezTo>
                    <a:pt x="9761" y="2141"/>
                    <a:pt x="14930" y="0"/>
                    <a:pt x="20318" y="0"/>
                  </a:cubicBezTo>
                  <a:close/>
                </a:path>
              </a:pathLst>
            </a:custGeom>
            <a:solidFill>
              <a:srgbClr val="FFDE59"/>
            </a:solidFill>
            <a:ln w="38100" cap="sq">
              <a:solidFill>
                <a:srgbClr val="000000"/>
              </a:solidFill>
              <a:prstDash val="solid"/>
              <a:miter/>
            </a:ln>
          </p:spPr>
        </p:sp>
        <p:sp>
          <p:nvSpPr>
            <p:cNvPr name="TextBox 7" id="7"/>
            <p:cNvSpPr txBox="true"/>
            <p:nvPr/>
          </p:nvSpPr>
          <p:spPr>
            <a:xfrm>
              <a:off x="0" y="-57150"/>
              <a:ext cx="2007088" cy="2047240"/>
            </a:xfrm>
            <a:prstGeom prst="rect">
              <a:avLst/>
            </a:prstGeom>
          </p:spPr>
          <p:txBody>
            <a:bodyPr anchor="ctr" rtlCol="false" tIns="50800" lIns="50800" bIns="50800" rIns="50800"/>
            <a:lstStyle/>
            <a:p>
              <a:pPr algn="ctr">
                <a:lnSpc>
                  <a:spcPts val="4199"/>
                </a:lnSpc>
              </a:pPr>
            </a:p>
          </p:txBody>
        </p:sp>
      </p:grpSp>
      <p:grpSp>
        <p:nvGrpSpPr>
          <p:cNvPr name="Group 8" id="8"/>
          <p:cNvGrpSpPr/>
          <p:nvPr/>
        </p:nvGrpSpPr>
        <p:grpSpPr>
          <a:xfrm rot="0">
            <a:off x="1389314" y="1365438"/>
            <a:ext cx="7620664" cy="7556123"/>
            <a:chOff x="0" y="0"/>
            <a:chExt cx="2007088" cy="1990090"/>
          </a:xfrm>
        </p:grpSpPr>
        <p:sp>
          <p:nvSpPr>
            <p:cNvPr name="Freeform 9" id="9"/>
            <p:cNvSpPr/>
            <p:nvPr/>
          </p:nvSpPr>
          <p:spPr>
            <a:xfrm flipH="false" flipV="false" rot="0">
              <a:off x="0" y="0"/>
              <a:ext cx="2007088" cy="1990090"/>
            </a:xfrm>
            <a:custGeom>
              <a:avLst/>
              <a:gdLst/>
              <a:ahLst/>
              <a:cxnLst/>
              <a:rect r="r" b="b" t="t" l="l"/>
              <a:pathLst>
                <a:path h="1990090" w="2007088">
                  <a:moveTo>
                    <a:pt x="20318" y="0"/>
                  </a:moveTo>
                  <a:lnTo>
                    <a:pt x="1986770" y="0"/>
                  </a:lnTo>
                  <a:cubicBezTo>
                    <a:pt x="1992159" y="0"/>
                    <a:pt x="1997327" y="2141"/>
                    <a:pt x="2001137" y="5951"/>
                  </a:cubicBezTo>
                  <a:cubicBezTo>
                    <a:pt x="2004948" y="9761"/>
                    <a:pt x="2007088" y="14930"/>
                    <a:pt x="2007088" y="20318"/>
                  </a:cubicBezTo>
                  <a:lnTo>
                    <a:pt x="2007088" y="1969772"/>
                  </a:lnTo>
                  <a:cubicBezTo>
                    <a:pt x="2007088" y="1975161"/>
                    <a:pt x="2004948" y="1980329"/>
                    <a:pt x="2001137" y="1984139"/>
                  </a:cubicBezTo>
                  <a:cubicBezTo>
                    <a:pt x="1997327" y="1987950"/>
                    <a:pt x="1992159" y="1990090"/>
                    <a:pt x="1986770" y="1990090"/>
                  </a:cubicBezTo>
                  <a:lnTo>
                    <a:pt x="20318" y="1990090"/>
                  </a:lnTo>
                  <a:cubicBezTo>
                    <a:pt x="14930" y="1990090"/>
                    <a:pt x="9761" y="1987950"/>
                    <a:pt x="5951" y="1984139"/>
                  </a:cubicBezTo>
                  <a:cubicBezTo>
                    <a:pt x="2141" y="1980329"/>
                    <a:pt x="0" y="1975161"/>
                    <a:pt x="0" y="1969772"/>
                  </a:cubicBezTo>
                  <a:lnTo>
                    <a:pt x="0" y="20318"/>
                  </a:lnTo>
                  <a:cubicBezTo>
                    <a:pt x="0" y="14930"/>
                    <a:pt x="2141" y="9761"/>
                    <a:pt x="5951" y="5951"/>
                  </a:cubicBezTo>
                  <a:cubicBezTo>
                    <a:pt x="9761" y="2141"/>
                    <a:pt x="14930" y="0"/>
                    <a:pt x="20318" y="0"/>
                  </a:cubicBezTo>
                  <a:close/>
                </a:path>
              </a:pathLst>
            </a:custGeom>
            <a:solidFill>
              <a:srgbClr val="FFDE59"/>
            </a:solidFill>
            <a:ln w="38100" cap="sq">
              <a:solidFill>
                <a:srgbClr val="000000"/>
              </a:solidFill>
              <a:prstDash val="solid"/>
              <a:miter/>
            </a:ln>
          </p:spPr>
        </p:sp>
        <p:sp>
          <p:nvSpPr>
            <p:cNvPr name="TextBox 10" id="10"/>
            <p:cNvSpPr txBox="true"/>
            <p:nvPr/>
          </p:nvSpPr>
          <p:spPr>
            <a:xfrm>
              <a:off x="0" y="-57150"/>
              <a:ext cx="2007088" cy="2047240"/>
            </a:xfrm>
            <a:prstGeom prst="rect">
              <a:avLst/>
            </a:prstGeom>
          </p:spPr>
          <p:txBody>
            <a:bodyPr anchor="ctr" rtlCol="false" tIns="50800" lIns="50800" bIns="50800" rIns="50800"/>
            <a:lstStyle/>
            <a:p>
              <a:pPr algn="ctr">
                <a:lnSpc>
                  <a:spcPts val="4199"/>
                </a:lnSpc>
              </a:pPr>
            </a:p>
          </p:txBody>
        </p:sp>
      </p:grpSp>
      <p:grpSp>
        <p:nvGrpSpPr>
          <p:cNvPr name="Group 11" id="11"/>
          <p:cNvGrpSpPr/>
          <p:nvPr/>
        </p:nvGrpSpPr>
        <p:grpSpPr>
          <a:xfrm rot="0">
            <a:off x="1619920" y="1594674"/>
            <a:ext cx="7159452" cy="1630029"/>
            <a:chOff x="0" y="0"/>
            <a:chExt cx="1885617" cy="429308"/>
          </a:xfrm>
        </p:grpSpPr>
        <p:sp>
          <p:nvSpPr>
            <p:cNvPr name="Freeform 12" id="12"/>
            <p:cNvSpPr/>
            <p:nvPr/>
          </p:nvSpPr>
          <p:spPr>
            <a:xfrm flipH="false" flipV="false" rot="0">
              <a:off x="0" y="0"/>
              <a:ext cx="1885617" cy="429308"/>
            </a:xfrm>
            <a:custGeom>
              <a:avLst/>
              <a:gdLst/>
              <a:ahLst/>
              <a:cxnLst/>
              <a:rect r="r" b="b" t="t" l="l"/>
              <a:pathLst>
                <a:path h="429308" w="1885617">
                  <a:moveTo>
                    <a:pt x="21627" y="0"/>
                  </a:moveTo>
                  <a:lnTo>
                    <a:pt x="1863990" y="0"/>
                  </a:lnTo>
                  <a:cubicBezTo>
                    <a:pt x="1875934" y="0"/>
                    <a:pt x="1885617" y="9683"/>
                    <a:pt x="1885617" y="21627"/>
                  </a:cubicBezTo>
                  <a:lnTo>
                    <a:pt x="1885617" y="407681"/>
                  </a:lnTo>
                  <a:cubicBezTo>
                    <a:pt x="1885617" y="413417"/>
                    <a:pt x="1883338" y="418918"/>
                    <a:pt x="1879282" y="422974"/>
                  </a:cubicBezTo>
                  <a:cubicBezTo>
                    <a:pt x="1875227" y="427029"/>
                    <a:pt x="1869726" y="429308"/>
                    <a:pt x="1863990" y="429308"/>
                  </a:cubicBezTo>
                  <a:lnTo>
                    <a:pt x="21627" y="429308"/>
                  </a:lnTo>
                  <a:cubicBezTo>
                    <a:pt x="9683" y="429308"/>
                    <a:pt x="0" y="419625"/>
                    <a:pt x="0" y="407681"/>
                  </a:cubicBezTo>
                  <a:lnTo>
                    <a:pt x="0" y="21627"/>
                  </a:lnTo>
                  <a:cubicBezTo>
                    <a:pt x="0" y="15891"/>
                    <a:pt x="2279" y="10390"/>
                    <a:pt x="6334" y="6334"/>
                  </a:cubicBezTo>
                  <a:cubicBezTo>
                    <a:pt x="10390" y="2279"/>
                    <a:pt x="15891" y="0"/>
                    <a:pt x="21627" y="0"/>
                  </a:cubicBezTo>
                  <a:close/>
                </a:path>
              </a:pathLst>
            </a:custGeom>
            <a:solidFill>
              <a:srgbClr val="FFFFFF"/>
            </a:solidFill>
            <a:ln w="38100" cap="sq">
              <a:solidFill>
                <a:srgbClr val="000000"/>
              </a:solidFill>
              <a:prstDash val="solid"/>
              <a:miter/>
            </a:ln>
          </p:spPr>
        </p:sp>
        <p:sp>
          <p:nvSpPr>
            <p:cNvPr name="TextBox 13" id="13"/>
            <p:cNvSpPr txBox="true"/>
            <p:nvPr/>
          </p:nvSpPr>
          <p:spPr>
            <a:xfrm>
              <a:off x="0" y="-66675"/>
              <a:ext cx="1885617" cy="495983"/>
            </a:xfrm>
            <a:prstGeom prst="rect">
              <a:avLst/>
            </a:prstGeom>
          </p:spPr>
          <p:txBody>
            <a:bodyPr anchor="ctr" rtlCol="false" tIns="50800" lIns="50800" bIns="50800" rIns="50800"/>
            <a:lstStyle/>
            <a:p>
              <a:pPr algn="ctr" marL="0" indent="0" lvl="0">
                <a:lnSpc>
                  <a:spcPts val="4899"/>
                </a:lnSpc>
                <a:spcBef>
                  <a:spcPct val="0"/>
                </a:spcBef>
              </a:pPr>
              <a:r>
                <a:rPr lang="en-US" sz="3499">
                  <a:solidFill>
                    <a:srgbClr val="000000"/>
                  </a:solidFill>
                  <a:latin typeface="Genty Sans"/>
                  <a:ea typeface="Genty Sans"/>
                  <a:cs typeface="Genty Sans"/>
                  <a:sym typeface="Genty Sans"/>
                </a:rPr>
                <a:t>LESSON OBJECTIVES</a:t>
              </a:r>
            </a:p>
          </p:txBody>
        </p:sp>
      </p:grpSp>
      <p:grpSp>
        <p:nvGrpSpPr>
          <p:cNvPr name="Group 14" id="14"/>
          <p:cNvGrpSpPr/>
          <p:nvPr/>
        </p:nvGrpSpPr>
        <p:grpSpPr>
          <a:xfrm rot="0">
            <a:off x="1619920" y="3673687"/>
            <a:ext cx="7159452" cy="5018639"/>
            <a:chOff x="0" y="0"/>
            <a:chExt cx="1885617" cy="1321781"/>
          </a:xfrm>
        </p:grpSpPr>
        <p:sp>
          <p:nvSpPr>
            <p:cNvPr name="Freeform 15" id="15"/>
            <p:cNvSpPr/>
            <p:nvPr/>
          </p:nvSpPr>
          <p:spPr>
            <a:xfrm flipH="false" flipV="false" rot="0">
              <a:off x="0" y="0"/>
              <a:ext cx="1885617" cy="1321782"/>
            </a:xfrm>
            <a:custGeom>
              <a:avLst/>
              <a:gdLst/>
              <a:ahLst/>
              <a:cxnLst/>
              <a:rect r="r" b="b" t="t" l="l"/>
              <a:pathLst>
                <a:path h="1321782" w="1885617">
                  <a:moveTo>
                    <a:pt x="21627" y="0"/>
                  </a:moveTo>
                  <a:lnTo>
                    <a:pt x="1863990" y="0"/>
                  </a:lnTo>
                  <a:cubicBezTo>
                    <a:pt x="1875934" y="0"/>
                    <a:pt x="1885617" y="9683"/>
                    <a:pt x="1885617" y="21627"/>
                  </a:cubicBezTo>
                  <a:lnTo>
                    <a:pt x="1885617" y="1300154"/>
                  </a:lnTo>
                  <a:cubicBezTo>
                    <a:pt x="1885617" y="1305890"/>
                    <a:pt x="1883338" y="1311391"/>
                    <a:pt x="1879282" y="1315447"/>
                  </a:cubicBezTo>
                  <a:cubicBezTo>
                    <a:pt x="1875227" y="1319503"/>
                    <a:pt x="1869726" y="1321782"/>
                    <a:pt x="1863990" y="1321782"/>
                  </a:cubicBezTo>
                  <a:lnTo>
                    <a:pt x="21627" y="1321782"/>
                  </a:lnTo>
                  <a:cubicBezTo>
                    <a:pt x="9683" y="1321782"/>
                    <a:pt x="0" y="1312099"/>
                    <a:pt x="0" y="1300154"/>
                  </a:cubicBezTo>
                  <a:lnTo>
                    <a:pt x="0" y="21627"/>
                  </a:lnTo>
                  <a:cubicBezTo>
                    <a:pt x="0" y="15891"/>
                    <a:pt x="2279" y="10390"/>
                    <a:pt x="6334" y="6334"/>
                  </a:cubicBezTo>
                  <a:cubicBezTo>
                    <a:pt x="10390" y="2279"/>
                    <a:pt x="15891" y="0"/>
                    <a:pt x="21627" y="0"/>
                  </a:cubicBezTo>
                  <a:close/>
                </a:path>
              </a:pathLst>
            </a:custGeom>
            <a:solidFill>
              <a:srgbClr val="FFFFFF"/>
            </a:solidFill>
            <a:ln w="38100" cap="sq">
              <a:solidFill>
                <a:srgbClr val="000000"/>
              </a:solidFill>
              <a:prstDash val="solid"/>
              <a:miter/>
            </a:ln>
          </p:spPr>
        </p:sp>
        <p:sp>
          <p:nvSpPr>
            <p:cNvPr name="TextBox 16" id="16"/>
            <p:cNvSpPr txBox="true"/>
            <p:nvPr/>
          </p:nvSpPr>
          <p:spPr>
            <a:xfrm>
              <a:off x="0" y="-57150"/>
              <a:ext cx="1885617" cy="1378931"/>
            </a:xfrm>
            <a:prstGeom prst="rect">
              <a:avLst/>
            </a:prstGeom>
          </p:spPr>
          <p:txBody>
            <a:bodyPr anchor="ctr" rtlCol="false" tIns="254000" lIns="254000" bIns="254000" rIns="254000"/>
            <a:lstStyle/>
            <a:p>
              <a:pPr algn="l">
                <a:lnSpc>
                  <a:spcPts val="3359"/>
                </a:lnSpc>
              </a:pPr>
            </a:p>
            <a:p>
              <a:pPr algn="l">
                <a:lnSpc>
                  <a:spcPts val="3359"/>
                </a:lnSpc>
              </a:pPr>
            </a:p>
          </p:txBody>
        </p:sp>
      </p:grpSp>
      <p:grpSp>
        <p:nvGrpSpPr>
          <p:cNvPr name="Group 17" id="17"/>
          <p:cNvGrpSpPr/>
          <p:nvPr/>
        </p:nvGrpSpPr>
        <p:grpSpPr>
          <a:xfrm rot="0">
            <a:off x="9508628" y="1571349"/>
            <a:ext cx="7159452" cy="7055813"/>
            <a:chOff x="0" y="0"/>
            <a:chExt cx="824739" cy="812800"/>
          </a:xfrm>
        </p:grpSpPr>
        <p:sp>
          <p:nvSpPr>
            <p:cNvPr name="Freeform 18" id="18"/>
            <p:cNvSpPr/>
            <p:nvPr/>
          </p:nvSpPr>
          <p:spPr>
            <a:xfrm flipH="false" flipV="false" rot="0">
              <a:off x="0" y="0"/>
              <a:ext cx="824739" cy="812800"/>
            </a:xfrm>
            <a:custGeom>
              <a:avLst/>
              <a:gdLst/>
              <a:ahLst/>
              <a:cxnLst/>
              <a:rect r="r" b="b" t="t" l="l"/>
              <a:pathLst>
                <a:path h="812800" w="824739">
                  <a:moveTo>
                    <a:pt x="24871" y="0"/>
                  </a:moveTo>
                  <a:lnTo>
                    <a:pt x="799868" y="0"/>
                  </a:lnTo>
                  <a:cubicBezTo>
                    <a:pt x="806464" y="0"/>
                    <a:pt x="812790" y="2620"/>
                    <a:pt x="817454" y="7285"/>
                  </a:cubicBezTo>
                  <a:cubicBezTo>
                    <a:pt x="822118" y="11949"/>
                    <a:pt x="824739" y="18275"/>
                    <a:pt x="824739" y="24871"/>
                  </a:cubicBezTo>
                  <a:lnTo>
                    <a:pt x="824739" y="787929"/>
                  </a:lnTo>
                  <a:cubicBezTo>
                    <a:pt x="824739" y="801665"/>
                    <a:pt x="813604" y="812800"/>
                    <a:pt x="799868" y="812800"/>
                  </a:cubicBezTo>
                  <a:lnTo>
                    <a:pt x="24871" y="812800"/>
                  </a:lnTo>
                  <a:cubicBezTo>
                    <a:pt x="11135" y="812800"/>
                    <a:pt x="0" y="801665"/>
                    <a:pt x="0" y="787929"/>
                  </a:cubicBezTo>
                  <a:lnTo>
                    <a:pt x="0" y="24871"/>
                  </a:lnTo>
                  <a:cubicBezTo>
                    <a:pt x="0" y="11135"/>
                    <a:pt x="11135" y="0"/>
                    <a:pt x="24871" y="0"/>
                  </a:cubicBezTo>
                  <a:close/>
                </a:path>
              </a:pathLst>
            </a:custGeom>
            <a:blipFill>
              <a:blip r:embed="rId2"/>
              <a:stretch>
                <a:fillRect l="-23960" t="0" r="-23960" b="0"/>
              </a:stretch>
            </a:blipFill>
            <a:ln w="38100" cap="rnd">
              <a:solidFill>
                <a:srgbClr val="000000"/>
              </a:solidFill>
              <a:prstDash val="solid"/>
              <a:round/>
            </a:ln>
          </p:spPr>
        </p:sp>
      </p:grpSp>
      <p:sp>
        <p:nvSpPr>
          <p:cNvPr name="TextBox 19" id="19"/>
          <p:cNvSpPr txBox="true"/>
          <p:nvPr/>
        </p:nvSpPr>
        <p:spPr>
          <a:xfrm rot="0">
            <a:off x="1913521" y="3708412"/>
            <a:ext cx="6572250" cy="2294001"/>
          </a:xfrm>
          <a:prstGeom prst="rect">
            <a:avLst/>
          </a:prstGeom>
        </p:spPr>
        <p:txBody>
          <a:bodyPr anchor="t" rtlCol="false" tIns="0" lIns="0" bIns="0" rIns="0">
            <a:spAutoFit/>
          </a:bodyPr>
          <a:lstStyle/>
          <a:p>
            <a:pPr algn="l" marL="518160" indent="-259080" lvl="1">
              <a:lnSpc>
                <a:spcPts val="4823"/>
              </a:lnSpc>
              <a:buFont typeface="Arial"/>
              <a:buChar char="•"/>
            </a:pPr>
            <a:r>
              <a:rPr lang="en-US" sz="2400">
                <a:solidFill>
                  <a:srgbClr val="000000"/>
                </a:solidFill>
                <a:latin typeface="Glacial Indifference"/>
                <a:ea typeface="Glacial Indifference"/>
                <a:cs typeface="Glacial Indifference"/>
                <a:sym typeface="Glacial Indifference"/>
              </a:rPr>
              <a:t>Identify parts of the circulatory system.</a:t>
            </a:r>
          </a:p>
          <a:p>
            <a:pPr algn="l" marL="518160" indent="-259080" lvl="1">
              <a:lnSpc>
                <a:spcPts val="4823"/>
              </a:lnSpc>
              <a:buFont typeface="Arial"/>
              <a:buChar char="•"/>
            </a:pPr>
            <a:r>
              <a:rPr lang="en-US" sz="2400">
                <a:solidFill>
                  <a:srgbClr val="000000"/>
                </a:solidFill>
                <a:latin typeface="Glacial Indifference"/>
                <a:ea typeface="Glacial Indifference"/>
                <a:cs typeface="Glacial Indifference"/>
                <a:sym typeface="Glacial Indifference"/>
              </a:rPr>
              <a:t>Explain how structure supports function.</a:t>
            </a:r>
          </a:p>
          <a:p>
            <a:pPr algn="l" marL="518160" indent="-259080" lvl="1">
              <a:lnSpc>
                <a:spcPts val="4823"/>
              </a:lnSpc>
              <a:buFont typeface="Arial"/>
              <a:buChar char="•"/>
            </a:pPr>
            <a:r>
              <a:rPr lang="en-US" sz="2400">
                <a:solidFill>
                  <a:srgbClr val="000000"/>
                </a:solidFill>
                <a:latin typeface="Glacial Indifference"/>
                <a:ea typeface="Glacial Indifference"/>
                <a:cs typeface="Glacial Indifference"/>
                <a:sym typeface="Glacial Indifference"/>
              </a:rPr>
              <a:t>Understand gas exchange and nutrient flow.</a:t>
            </a:r>
          </a:p>
          <a:p>
            <a:pPr algn="l">
              <a:lnSpc>
                <a:spcPts val="3359"/>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DE59"/>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9540" y="0"/>
                  </a:moveTo>
                  <a:lnTo>
                    <a:pt x="4265186" y="0"/>
                  </a:lnTo>
                  <a:cubicBezTo>
                    <a:pt x="4270455" y="0"/>
                    <a:pt x="4274726" y="4271"/>
                    <a:pt x="4274726" y="9540"/>
                  </a:cubicBezTo>
                  <a:lnTo>
                    <a:pt x="4274726" y="2157927"/>
                  </a:lnTo>
                  <a:cubicBezTo>
                    <a:pt x="4274726" y="2163195"/>
                    <a:pt x="4270455" y="2167467"/>
                    <a:pt x="4265186" y="2167467"/>
                  </a:cubicBezTo>
                  <a:lnTo>
                    <a:pt x="9540" y="2167467"/>
                  </a:lnTo>
                  <a:cubicBezTo>
                    <a:pt x="7010" y="2167467"/>
                    <a:pt x="4583" y="2166462"/>
                    <a:pt x="2794" y="2164673"/>
                  </a:cubicBezTo>
                  <a:cubicBezTo>
                    <a:pt x="1005" y="2162883"/>
                    <a:pt x="0" y="2160457"/>
                    <a:pt x="0" y="2157927"/>
                  </a:cubicBezTo>
                  <a:lnTo>
                    <a:pt x="0" y="9540"/>
                  </a:lnTo>
                  <a:cubicBezTo>
                    <a:pt x="0" y="4271"/>
                    <a:pt x="4271" y="0"/>
                    <a:pt x="9540" y="0"/>
                  </a:cubicBezTo>
                  <a:close/>
                </a:path>
              </a:pathLst>
            </a:custGeom>
            <a:solidFill>
              <a:srgbClr val="FF914D"/>
            </a:solidFill>
            <a:ln w="38100" cap="sq">
              <a:solidFill>
                <a:srgbClr val="000000"/>
              </a:solidFill>
              <a:prstDash val="solid"/>
              <a:miter/>
            </a:ln>
          </p:spPr>
        </p:sp>
        <p:sp>
          <p:nvSpPr>
            <p:cNvPr name="TextBox 4" id="4"/>
            <p:cNvSpPr txBox="true"/>
            <p:nvPr/>
          </p:nvSpPr>
          <p:spPr>
            <a:xfrm>
              <a:off x="0" y="-57150"/>
              <a:ext cx="4274726" cy="2224617"/>
            </a:xfrm>
            <a:prstGeom prst="rect">
              <a:avLst/>
            </a:prstGeom>
          </p:spPr>
          <p:txBody>
            <a:bodyPr anchor="ctr" rtlCol="false" tIns="50800" lIns="50800" bIns="50800" rIns="50800"/>
            <a:lstStyle/>
            <a:p>
              <a:pPr algn="ctr">
                <a:lnSpc>
                  <a:spcPts val="4199"/>
                </a:lnSpc>
              </a:pPr>
            </a:p>
          </p:txBody>
        </p:sp>
      </p:grpSp>
      <p:grpSp>
        <p:nvGrpSpPr>
          <p:cNvPr name="Group 5" id="5"/>
          <p:cNvGrpSpPr/>
          <p:nvPr/>
        </p:nvGrpSpPr>
        <p:grpSpPr>
          <a:xfrm rot="0">
            <a:off x="9278022" y="1365438"/>
            <a:ext cx="7620664" cy="7556123"/>
            <a:chOff x="0" y="0"/>
            <a:chExt cx="2007088" cy="1990090"/>
          </a:xfrm>
        </p:grpSpPr>
        <p:sp>
          <p:nvSpPr>
            <p:cNvPr name="Freeform 6" id="6"/>
            <p:cNvSpPr/>
            <p:nvPr/>
          </p:nvSpPr>
          <p:spPr>
            <a:xfrm flipH="false" flipV="false" rot="0">
              <a:off x="0" y="0"/>
              <a:ext cx="2007088" cy="1990090"/>
            </a:xfrm>
            <a:custGeom>
              <a:avLst/>
              <a:gdLst/>
              <a:ahLst/>
              <a:cxnLst/>
              <a:rect r="r" b="b" t="t" l="l"/>
              <a:pathLst>
                <a:path h="1990090" w="2007088">
                  <a:moveTo>
                    <a:pt x="20318" y="0"/>
                  </a:moveTo>
                  <a:lnTo>
                    <a:pt x="1986770" y="0"/>
                  </a:lnTo>
                  <a:cubicBezTo>
                    <a:pt x="1992159" y="0"/>
                    <a:pt x="1997327" y="2141"/>
                    <a:pt x="2001137" y="5951"/>
                  </a:cubicBezTo>
                  <a:cubicBezTo>
                    <a:pt x="2004948" y="9761"/>
                    <a:pt x="2007088" y="14930"/>
                    <a:pt x="2007088" y="20318"/>
                  </a:cubicBezTo>
                  <a:lnTo>
                    <a:pt x="2007088" y="1969772"/>
                  </a:lnTo>
                  <a:cubicBezTo>
                    <a:pt x="2007088" y="1975161"/>
                    <a:pt x="2004948" y="1980329"/>
                    <a:pt x="2001137" y="1984139"/>
                  </a:cubicBezTo>
                  <a:cubicBezTo>
                    <a:pt x="1997327" y="1987950"/>
                    <a:pt x="1992159" y="1990090"/>
                    <a:pt x="1986770" y="1990090"/>
                  </a:cubicBezTo>
                  <a:lnTo>
                    <a:pt x="20318" y="1990090"/>
                  </a:lnTo>
                  <a:cubicBezTo>
                    <a:pt x="14930" y="1990090"/>
                    <a:pt x="9761" y="1987950"/>
                    <a:pt x="5951" y="1984139"/>
                  </a:cubicBezTo>
                  <a:cubicBezTo>
                    <a:pt x="2141" y="1980329"/>
                    <a:pt x="0" y="1975161"/>
                    <a:pt x="0" y="1969772"/>
                  </a:cubicBezTo>
                  <a:lnTo>
                    <a:pt x="0" y="20318"/>
                  </a:lnTo>
                  <a:cubicBezTo>
                    <a:pt x="0" y="14930"/>
                    <a:pt x="2141" y="9761"/>
                    <a:pt x="5951" y="5951"/>
                  </a:cubicBezTo>
                  <a:cubicBezTo>
                    <a:pt x="9761" y="2141"/>
                    <a:pt x="14930" y="0"/>
                    <a:pt x="20318" y="0"/>
                  </a:cubicBezTo>
                  <a:close/>
                </a:path>
              </a:pathLst>
            </a:custGeom>
            <a:solidFill>
              <a:srgbClr val="FFDE59"/>
            </a:solidFill>
            <a:ln w="38100" cap="sq">
              <a:solidFill>
                <a:srgbClr val="000000"/>
              </a:solidFill>
              <a:prstDash val="solid"/>
              <a:miter/>
            </a:ln>
          </p:spPr>
        </p:sp>
        <p:sp>
          <p:nvSpPr>
            <p:cNvPr name="TextBox 7" id="7"/>
            <p:cNvSpPr txBox="true"/>
            <p:nvPr/>
          </p:nvSpPr>
          <p:spPr>
            <a:xfrm>
              <a:off x="0" y="-57150"/>
              <a:ext cx="2007088" cy="2047240"/>
            </a:xfrm>
            <a:prstGeom prst="rect">
              <a:avLst/>
            </a:prstGeom>
          </p:spPr>
          <p:txBody>
            <a:bodyPr anchor="ctr" rtlCol="false" tIns="50800" lIns="50800" bIns="50800" rIns="50800"/>
            <a:lstStyle/>
            <a:p>
              <a:pPr algn="ctr">
                <a:lnSpc>
                  <a:spcPts val="4199"/>
                </a:lnSpc>
              </a:pPr>
            </a:p>
          </p:txBody>
        </p:sp>
      </p:grpSp>
      <p:grpSp>
        <p:nvGrpSpPr>
          <p:cNvPr name="Group 8" id="8"/>
          <p:cNvGrpSpPr/>
          <p:nvPr/>
        </p:nvGrpSpPr>
        <p:grpSpPr>
          <a:xfrm rot="0">
            <a:off x="1389314" y="1365438"/>
            <a:ext cx="7620664" cy="7556123"/>
            <a:chOff x="0" y="0"/>
            <a:chExt cx="2007088" cy="1990090"/>
          </a:xfrm>
        </p:grpSpPr>
        <p:sp>
          <p:nvSpPr>
            <p:cNvPr name="Freeform 9" id="9"/>
            <p:cNvSpPr/>
            <p:nvPr/>
          </p:nvSpPr>
          <p:spPr>
            <a:xfrm flipH="false" flipV="false" rot="0">
              <a:off x="0" y="0"/>
              <a:ext cx="2007088" cy="1990090"/>
            </a:xfrm>
            <a:custGeom>
              <a:avLst/>
              <a:gdLst/>
              <a:ahLst/>
              <a:cxnLst/>
              <a:rect r="r" b="b" t="t" l="l"/>
              <a:pathLst>
                <a:path h="1990090" w="2007088">
                  <a:moveTo>
                    <a:pt x="20318" y="0"/>
                  </a:moveTo>
                  <a:lnTo>
                    <a:pt x="1986770" y="0"/>
                  </a:lnTo>
                  <a:cubicBezTo>
                    <a:pt x="1992159" y="0"/>
                    <a:pt x="1997327" y="2141"/>
                    <a:pt x="2001137" y="5951"/>
                  </a:cubicBezTo>
                  <a:cubicBezTo>
                    <a:pt x="2004948" y="9761"/>
                    <a:pt x="2007088" y="14930"/>
                    <a:pt x="2007088" y="20318"/>
                  </a:cubicBezTo>
                  <a:lnTo>
                    <a:pt x="2007088" y="1969772"/>
                  </a:lnTo>
                  <a:cubicBezTo>
                    <a:pt x="2007088" y="1975161"/>
                    <a:pt x="2004948" y="1980329"/>
                    <a:pt x="2001137" y="1984139"/>
                  </a:cubicBezTo>
                  <a:cubicBezTo>
                    <a:pt x="1997327" y="1987950"/>
                    <a:pt x="1992159" y="1990090"/>
                    <a:pt x="1986770" y="1990090"/>
                  </a:cubicBezTo>
                  <a:lnTo>
                    <a:pt x="20318" y="1990090"/>
                  </a:lnTo>
                  <a:cubicBezTo>
                    <a:pt x="14930" y="1990090"/>
                    <a:pt x="9761" y="1987950"/>
                    <a:pt x="5951" y="1984139"/>
                  </a:cubicBezTo>
                  <a:cubicBezTo>
                    <a:pt x="2141" y="1980329"/>
                    <a:pt x="0" y="1975161"/>
                    <a:pt x="0" y="1969772"/>
                  </a:cubicBezTo>
                  <a:lnTo>
                    <a:pt x="0" y="20318"/>
                  </a:lnTo>
                  <a:cubicBezTo>
                    <a:pt x="0" y="14930"/>
                    <a:pt x="2141" y="9761"/>
                    <a:pt x="5951" y="5951"/>
                  </a:cubicBezTo>
                  <a:cubicBezTo>
                    <a:pt x="9761" y="2141"/>
                    <a:pt x="14930" y="0"/>
                    <a:pt x="20318" y="0"/>
                  </a:cubicBezTo>
                  <a:close/>
                </a:path>
              </a:pathLst>
            </a:custGeom>
            <a:solidFill>
              <a:srgbClr val="FFDE59"/>
            </a:solidFill>
            <a:ln w="38100" cap="sq">
              <a:solidFill>
                <a:srgbClr val="000000"/>
              </a:solidFill>
              <a:prstDash val="solid"/>
              <a:miter/>
            </a:ln>
          </p:spPr>
        </p:sp>
        <p:sp>
          <p:nvSpPr>
            <p:cNvPr name="TextBox 10" id="10"/>
            <p:cNvSpPr txBox="true"/>
            <p:nvPr/>
          </p:nvSpPr>
          <p:spPr>
            <a:xfrm>
              <a:off x="0" y="-57150"/>
              <a:ext cx="2007088" cy="2047240"/>
            </a:xfrm>
            <a:prstGeom prst="rect">
              <a:avLst/>
            </a:prstGeom>
          </p:spPr>
          <p:txBody>
            <a:bodyPr anchor="ctr" rtlCol="false" tIns="50800" lIns="50800" bIns="50800" rIns="50800"/>
            <a:lstStyle/>
            <a:p>
              <a:pPr algn="ctr">
                <a:lnSpc>
                  <a:spcPts val="4199"/>
                </a:lnSpc>
              </a:pPr>
            </a:p>
          </p:txBody>
        </p:sp>
      </p:grpSp>
      <p:grpSp>
        <p:nvGrpSpPr>
          <p:cNvPr name="Group 11" id="11"/>
          <p:cNvGrpSpPr/>
          <p:nvPr/>
        </p:nvGrpSpPr>
        <p:grpSpPr>
          <a:xfrm rot="0">
            <a:off x="1619920" y="1594674"/>
            <a:ext cx="7159452" cy="1630029"/>
            <a:chOff x="0" y="0"/>
            <a:chExt cx="1885617" cy="429308"/>
          </a:xfrm>
        </p:grpSpPr>
        <p:sp>
          <p:nvSpPr>
            <p:cNvPr name="Freeform 12" id="12"/>
            <p:cNvSpPr/>
            <p:nvPr/>
          </p:nvSpPr>
          <p:spPr>
            <a:xfrm flipH="false" flipV="false" rot="0">
              <a:off x="0" y="0"/>
              <a:ext cx="1885617" cy="429308"/>
            </a:xfrm>
            <a:custGeom>
              <a:avLst/>
              <a:gdLst/>
              <a:ahLst/>
              <a:cxnLst/>
              <a:rect r="r" b="b" t="t" l="l"/>
              <a:pathLst>
                <a:path h="429308" w="1885617">
                  <a:moveTo>
                    <a:pt x="21627" y="0"/>
                  </a:moveTo>
                  <a:lnTo>
                    <a:pt x="1863990" y="0"/>
                  </a:lnTo>
                  <a:cubicBezTo>
                    <a:pt x="1875934" y="0"/>
                    <a:pt x="1885617" y="9683"/>
                    <a:pt x="1885617" y="21627"/>
                  </a:cubicBezTo>
                  <a:lnTo>
                    <a:pt x="1885617" y="407681"/>
                  </a:lnTo>
                  <a:cubicBezTo>
                    <a:pt x="1885617" y="413417"/>
                    <a:pt x="1883338" y="418918"/>
                    <a:pt x="1879282" y="422974"/>
                  </a:cubicBezTo>
                  <a:cubicBezTo>
                    <a:pt x="1875227" y="427029"/>
                    <a:pt x="1869726" y="429308"/>
                    <a:pt x="1863990" y="429308"/>
                  </a:cubicBezTo>
                  <a:lnTo>
                    <a:pt x="21627" y="429308"/>
                  </a:lnTo>
                  <a:cubicBezTo>
                    <a:pt x="9683" y="429308"/>
                    <a:pt x="0" y="419625"/>
                    <a:pt x="0" y="407681"/>
                  </a:cubicBezTo>
                  <a:lnTo>
                    <a:pt x="0" y="21627"/>
                  </a:lnTo>
                  <a:cubicBezTo>
                    <a:pt x="0" y="15891"/>
                    <a:pt x="2279" y="10390"/>
                    <a:pt x="6334" y="6334"/>
                  </a:cubicBezTo>
                  <a:cubicBezTo>
                    <a:pt x="10390" y="2279"/>
                    <a:pt x="15891" y="0"/>
                    <a:pt x="21627" y="0"/>
                  </a:cubicBezTo>
                  <a:close/>
                </a:path>
              </a:pathLst>
            </a:custGeom>
            <a:solidFill>
              <a:srgbClr val="FFFFFF"/>
            </a:solidFill>
            <a:ln w="38100" cap="sq">
              <a:solidFill>
                <a:srgbClr val="000000"/>
              </a:solidFill>
              <a:prstDash val="solid"/>
              <a:miter/>
            </a:ln>
          </p:spPr>
        </p:sp>
        <p:sp>
          <p:nvSpPr>
            <p:cNvPr name="TextBox 13" id="13"/>
            <p:cNvSpPr txBox="true"/>
            <p:nvPr/>
          </p:nvSpPr>
          <p:spPr>
            <a:xfrm>
              <a:off x="0" y="-66675"/>
              <a:ext cx="1885617" cy="495983"/>
            </a:xfrm>
            <a:prstGeom prst="rect">
              <a:avLst/>
            </a:prstGeom>
          </p:spPr>
          <p:txBody>
            <a:bodyPr anchor="ctr" rtlCol="false" tIns="50800" lIns="50800" bIns="50800" rIns="50800"/>
            <a:lstStyle/>
            <a:p>
              <a:pPr algn="ctr" marL="0" indent="0" lvl="0">
                <a:lnSpc>
                  <a:spcPts val="4899"/>
                </a:lnSpc>
                <a:spcBef>
                  <a:spcPct val="0"/>
                </a:spcBef>
              </a:pPr>
              <a:r>
                <a:rPr lang="en-US" sz="3499">
                  <a:solidFill>
                    <a:srgbClr val="000000"/>
                  </a:solidFill>
                  <a:latin typeface="Genty Sans"/>
                  <a:ea typeface="Genty Sans"/>
                  <a:cs typeface="Genty Sans"/>
                  <a:sym typeface="Genty Sans"/>
                </a:rPr>
                <a:t>HEART STRUCTURE AND FUNCTION</a:t>
              </a:r>
            </a:p>
          </p:txBody>
        </p:sp>
      </p:grpSp>
      <p:grpSp>
        <p:nvGrpSpPr>
          <p:cNvPr name="Group 14" id="14"/>
          <p:cNvGrpSpPr/>
          <p:nvPr/>
        </p:nvGrpSpPr>
        <p:grpSpPr>
          <a:xfrm rot="0">
            <a:off x="1619920" y="3673687"/>
            <a:ext cx="7159452" cy="5018639"/>
            <a:chOff x="0" y="0"/>
            <a:chExt cx="1885617" cy="1321781"/>
          </a:xfrm>
        </p:grpSpPr>
        <p:sp>
          <p:nvSpPr>
            <p:cNvPr name="Freeform 15" id="15"/>
            <p:cNvSpPr/>
            <p:nvPr/>
          </p:nvSpPr>
          <p:spPr>
            <a:xfrm flipH="false" flipV="false" rot="0">
              <a:off x="0" y="0"/>
              <a:ext cx="1885617" cy="1321782"/>
            </a:xfrm>
            <a:custGeom>
              <a:avLst/>
              <a:gdLst/>
              <a:ahLst/>
              <a:cxnLst/>
              <a:rect r="r" b="b" t="t" l="l"/>
              <a:pathLst>
                <a:path h="1321782" w="1885617">
                  <a:moveTo>
                    <a:pt x="21627" y="0"/>
                  </a:moveTo>
                  <a:lnTo>
                    <a:pt x="1863990" y="0"/>
                  </a:lnTo>
                  <a:cubicBezTo>
                    <a:pt x="1875934" y="0"/>
                    <a:pt x="1885617" y="9683"/>
                    <a:pt x="1885617" y="21627"/>
                  </a:cubicBezTo>
                  <a:lnTo>
                    <a:pt x="1885617" y="1300154"/>
                  </a:lnTo>
                  <a:cubicBezTo>
                    <a:pt x="1885617" y="1305890"/>
                    <a:pt x="1883338" y="1311391"/>
                    <a:pt x="1879282" y="1315447"/>
                  </a:cubicBezTo>
                  <a:cubicBezTo>
                    <a:pt x="1875227" y="1319503"/>
                    <a:pt x="1869726" y="1321782"/>
                    <a:pt x="1863990" y="1321782"/>
                  </a:cubicBezTo>
                  <a:lnTo>
                    <a:pt x="21627" y="1321782"/>
                  </a:lnTo>
                  <a:cubicBezTo>
                    <a:pt x="9683" y="1321782"/>
                    <a:pt x="0" y="1312099"/>
                    <a:pt x="0" y="1300154"/>
                  </a:cubicBezTo>
                  <a:lnTo>
                    <a:pt x="0" y="21627"/>
                  </a:lnTo>
                  <a:cubicBezTo>
                    <a:pt x="0" y="15891"/>
                    <a:pt x="2279" y="10390"/>
                    <a:pt x="6334" y="6334"/>
                  </a:cubicBezTo>
                  <a:cubicBezTo>
                    <a:pt x="10390" y="2279"/>
                    <a:pt x="15891" y="0"/>
                    <a:pt x="21627" y="0"/>
                  </a:cubicBezTo>
                  <a:close/>
                </a:path>
              </a:pathLst>
            </a:custGeom>
            <a:solidFill>
              <a:srgbClr val="FFFFFF"/>
            </a:solidFill>
            <a:ln w="38100" cap="sq">
              <a:solidFill>
                <a:srgbClr val="000000"/>
              </a:solidFill>
              <a:prstDash val="solid"/>
              <a:miter/>
            </a:ln>
          </p:spPr>
        </p:sp>
        <p:sp>
          <p:nvSpPr>
            <p:cNvPr name="TextBox 16" id="16"/>
            <p:cNvSpPr txBox="true"/>
            <p:nvPr/>
          </p:nvSpPr>
          <p:spPr>
            <a:xfrm>
              <a:off x="0" y="-57150"/>
              <a:ext cx="1885617" cy="1378931"/>
            </a:xfrm>
            <a:prstGeom prst="rect">
              <a:avLst/>
            </a:prstGeom>
          </p:spPr>
          <p:txBody>
            <a:bodyPr anchor="ctr" rtlCol="false" tIns="254000" lIns="254000" bIns="254000" rIns="254000"/>
            <a:lstStyle/>
            <a:p>
              <a:pPr algn="l">
                <a:lnSpc>
                  <a:spcPts val="3359"/>
                </a:lnSpc>
              </a:pPr>
            </a:p>
            <a:p>
              <a:pPr algn="l">
                <a:lnSpc>
                  <a:spcPts val="3359"/>
                </a:lnSpc>
              </a:pPr>
            </a:p>
          </p:txBody>
        </p:sp>
      </p:grpSp>
      <p:grpSp>
        <p:nvGrpSpPr>
          <p:cNvPr name="Group 17" id="17"/>
          <p:cNvGrpSpPr/>
          <p:nvPr/>
        </p:nvGrpSpPr>
        <p:grpSpPr>
          <a:xfrm rot="0">
            <a:off x="9508628" y="1571349"/>
            <a:ext cx="7159452" cy="7055813"/>
            <a:chOff x="0" y="0"/>
            <a:chExt cx="824739" cy="812800"/>
          </a:xfrm>
        </p:grpSpPr>
        <p:sp>
          <p:nvSpPr>
            <p:cNvPr name="Freeform 18" id="18"/>
            <p:cNvSpPr/>
            <p:nvPr/>
          </p:nvSpPr>
          <p:spPr>
            <a:xfrm flipH="false" flipV="false" rot="0">
              <a:off x="0" y="0"/>
              <a:ext cx="824739" cy="812800"/>
            </a:xfrm>
            <a:custGeom>
              <a:avLst/>
              <a:gdLst/>
              <a:ahLst/>
              <a:cxnLst/>
              <a:rect r="r" b="b" t="t" l="l"/>
              <a:pathLst>
                <a:path h="812800" w="824739">
                  <a:moveTo>
                    <a:pt x="24871" y="0"/>
                  </a:moveTo>
                  <a:lnTo>
                    <a:pt x="799868" y="0"/>
                  </a:lnTo>
                  <a:cubicBezTo>
                    <a:pt x="806464" y="0"/>
                    <a:pt x="812790" y="2620"/>
                    <a:pt x="817454" y="7285"/>
                  </a:cubicBezTo>
                  <a:cubicBezTo>
                    <a:pt x="822118" y="11949"/>
                    <a:pt x="824739" y="18275"/>
                    <a:pt x="824739" y="24871"/>
                  </a:cubicBezTo>
                  <a:lnTo>
                    <a:pt x="824739" y="787929"/>
                  </a:lnTo>
                  <a:cubicBezTo>
                    <a:pt x="824739" y="801665"/>
                    <a:pt x="813604" y="812800"/>
                    <a:pt x="799868" y="812800"/>
                  </a:cubicBezTo>
                  <a:lnTo>
                    <a:pt x="24871" y="812800"/>
                  </a:lnTo>
                  <a:cubicBezTo>
                    <a:pt x="11135" y="812800"/>
                    <a:pt x="0" y="801665"/>
                    <a:pt x="0" y="787929"/>
                  </a:cubicBezTo>
                  <a:lnTo>
                    <a:pt x="0" y="24871"/>
                  </a:lnTo>
                  <a:cubicBezTo>
                    <a:pt x="0" y="11135"/>
                    <a:pt x="11135" y="0"/>
                    <a:pt x="24871" y="0"/>
                  </a:cubicBezTo>
                  <a:close/>
                </a:path>
              </a:pathLst>
            </a:custGeom>
            <a:blipFill>
              <a:blip r:embed="rId2"/>
              <a:stretch>
                <a:fillRect l="-23960" t="0" r="-23960" b="0"/>
              </a:stretch>
            </a:blipFill>
            <a:ln w="38100" cap="rnd">
              <a:solidFill>
                <a:srgbClr val="000000"/>
              </a:solidFill>
              <a:prstDash val="solid"/>
              <a:round/>
            </a:ln>
          </p:spPr>
        </p:sp>
      </p:grpSp>
      <p:sp>
        <p:nvSpPr>
          <p:cNvPr name="TextBox 19" id="19"/>
          <p:cNvSpPr txBox="true"/>
          <p:nvPr/>
        </p:nvSpPr>
        <p:spPr>
          <a:xfrm rot="0">
            <a:off x="1913521" y="3851287"/>
            <a:ext cx="6572250" cy="4606290"/>
          </a:xfrm>
          <a:prstGeom prst="rect">
            <a:avLst/>
          </a:prstGeom>
        </p:spPr>
        <p:txBody>
          <a:bodyPr anchor="t" rtlCol="false" tIns="0" lIns="0" bIns="0" rIns="0">
            <a:spAutoFit/>
          </a:bodyPr>
          <a:lstStyle/>
          <a:p>
            <a:pPr algn="l" marL="518160" indent="-259080" lvl="1">
              <a:lnSpc>
                <a:spcPts val="3359"/>
              </a:lnSpc>
              <a:buFont typeface="Arial"/>
              <a:buChar char="•"/>
            </a:pPr>
            <a:r>
              <a:rPr lang="en-US" sz="2400">
                <a:solidFill>
                  <a:srgbClr val="000000"/>
                </a:solidFill>
                <a:latin typeface="Glacial Indifference"/>
                <a:ea typeface="Glacial Indifference"/>
                <a:cs typeface="Glacial Indifference"/>
                <a:sym typeface="Glacial Indifference"/>
              </a:rPr>
              <a:t>The heart is a muscular o</a:t>
            </a:r>
            <a:r>
              <a:rPr lang="en-US" sz="2400">
                <a:solidFill>
                  <a:srgbClr val="000000"/>
                </a:solidFill>
                <a:latin typeface="Glacial Indifference"/>
                <a:ea typeface="Glacial Indifference"/>
                <a:cs typeface="Glacial Indifference"/>
                <a:sym typeface="Glacial Indifference"/>
              </a:rPr>
              <a:t>rgan with</a:t>
            </a:r>
            <a:r>
              <a:rPr lang="en-US" sz="2400">
                <a:solidFill>
                  <a:srgbClr val="000000"/>
                </a:solidFill>
                <a:latin typeface="Glacial Indifference"/>
                <a:ea typeface="Glacial Indifference"/>
                <a:cs typeface="Glacial Indifference"/>
                <a:sym typeface="Glacial Indifference"/>
              </a:rPr>
              <a:t> </a:t>
            </a:r>
            <a:r>
              <a:rPr lang="en-US" sz="2400">
                <a:solidFill>
                  <a:srgbClr val="000000"/>
                </a:solidFill>
                <a:latin typeface="Glacial Indifference"/>
                <a:ea typeface="Glacial Indifference"/>
                <a:cs typeface="Glacial Indifference"/>
                <a:sym typeface="Glacial Indifference"/>
              </a:rPr>
              <a:t>fo</a:t>
            </a:r>
            <a:r>
              <a:rPr lang="en-US" sz="2400">
                <a:solidFill>
                  <a:srgbClr val="000000"/>
                </a:solidFill>
                <a:latin typeface="Glacial Indifference"/>
                <a:ea typeface="Glacial Indifference"/>
                <a:cs typeface="Glacial Indifference"/>
                <a:sym typeface="Glacial Indifference"/>
              </a:rPr>
              <a:t>ur</a:t>
            </a:r>
            <a:r>
              <a:rPr lang="en-US" sz="2400">
                <a:solidFill>
                  <a:srgbClr val="000000"/>
                </a:solidFill>
                <a:latin typeface="Glacial Indifference"/>
                <a:ea typeface="Glacial Indifference"/>
                <a:cs typeface="Glacial Indifference"/>
                <a:sym typeface="Glacial Indifference"/>
              </a:rPr>
              <a:t> </a:t>
            </a:r>
            <a:r>
              <a:rPr lang="en-US" sz="2400">
                <a:solidFill>
                  <a:srgbClr val="000000"/>
                </a:solidFill>
                <a:latin typeface="Glacial Indifference"/>
                <a:ea typeface="Glacial Indifference"/>
                <a:cs typeface="Glacial Indifference"/>
                <a:sym typeface="Glacial Indifference"/>
              </a:rPr>
              <a:t>c</a:t>
            </a:r>
            <a:r>
              <a:rPr lang="en-US" sz="2400">
                <a:solidFill>
                  <a:srgbClr val="000000"/>
                </a:solidFill>
                <a:latin typeface="Glacial Indifference"/>
                <a:ea typeface="Glacial Indifference"/>
                <a:cs typeface="Glacial Indifference"/>
                <a:sym typeface="Glacial Indifference"/>
              </a:rPr>
              <a:t>hamb</a:t>
            </a:r>
            <a:r>
              <a:rPr lang="en-US" sz="2400">
                <a:solidFill>
                  <a:srgbClr val="000000"/>
                </a:solidFill>
                <a:latin typeface="Glacial Indifference"/>
                <a:ea typeface="Glacial Indifference"/>
                <a:cs typeface="Glacial Indifference"/>
                <a:sym typeface="Glacial Indifference"/>
              </a:rPr>
              <a:t>e</a:t>
            </a:r>
            <a:r>
              <a:rPr lang="en-US" sz="2400">
                <a:solidFill>
                  <a:srgbClr val="000000"/>
                </a:solidFill>
                <a:latin typeface="Glacial Indifference"/>
                <a:ea typeface="Glacial Indifference"/>
                <a:cs typeface="Glacial Indifference"/>
                <a:sym typeface="Glacial Indifference"/>
              </a:rPr>
              <a:t>rs</a:t>
            </a:r>
            <a:r>
              <a:rPr lang="en-US" sz="2400">
                <a:solidFill>
                  <a:srgbClr val="000000"/>
                </a:solidFill>
                <a:latin typeface="Glacial Indifference"/>
                <a:ea typeface="Glacial Indifference"/>
                <a:cs typeface="Glacial Indifference"/>
                <a:sym typeface="Glacial Indifference"/>
              </a:rPr>
              <a:t> </a:t>
            </a:r>
            <a:r>
              <a:rPr lang="en-US" sz="2400">
                <a:solidFill>
                  <a:srgbClr val="000000"/>
                </a:solidFill>
                <a:latin typeface="Glacial Indifference"/>
                <a:ea typeface="Glacial Indifference"/>
                <a:cs typeface="Glacial Indifference"/>
                <a:sym typeface="Glacial Indifference"/>
              </a:rPr>
              <a:t>(two atria and two ventricles).</a:t>
            </a:r>
          </a:p>
          <a:p>
            <a:pPr algn="l">
              <a:lnSpc>
                <a:spcPts val="3359"/>
              </a:lnSpc>
            </a:pPr>
          </a:p>
          <a:p>
            <a:pPr algn="l" marL="518160" indent="-259080" lvl="1">
              <a:lnSpc>
                <a:spcPts val="3359"/>
              </a:lnSpc>
              <a:buFont typeface="Arial"/>
              <a:buChar char="•"/>
            </a:pPr>
            <a:r>
              <a:rPr lang="en-US" sz="2400">
                <a:solidFill>
                  <a:srgbClr val="000000"/>
                </a:solidFill>
                <a:latin typeface="Glacial Indifference"/>
                <a:ea typeface="Glacial Indifference"/>
                <a:cs typeface="Glacial Indifference"/>
                <a:sym typeface="Glacial Indifference"/>
              </a:rPr>
              <a:t>It pumps oxygenated blood from the lungs to the rest of the body. It then collects deoxygenated blood from the body and sends it back to the lungs to pick up more oxygen.</a:t>
            </a:r>
          </a:p>
          <a:p>
            <a:pPr algn="l">
              <a:lnSpc>
                <a:spcPts val="3359"/>
              </a:lnSpc>
            </a:pPr>
          </a:p>
          <a:p>
            <a:pPr algn="l" marL="518160" indent="-259080" lvl="1">
              <a:lnSpc>
                <a:spcPts val="3359"/>
              </a:lnSpc>
              <a:buFont typeface="Arial"/>
              <a:buChar char="•"/>
            </a:pPr>
            <a:r>
              <a:rPr lang="en-US" sz="2400">
                <a:solidFill>
                  <a:srgbClr val="000000"/>
                </a:solidFill>
                <a:latin typeface="Glacial Indifference"/>
                <a:ea typeface="Glacial Indifference"/>
                <a:cs typeface="Glacial Indifference"/>
                <a:sym typeface="Glacial Indifference"/>
              </a:rPr>
              <a:t>The left ventricle (side) of the heart has thicker muscle because it has to pump blood to the entire body.</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DE59"/>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9540" y="0"/>
                  </a:moveTo>
                  <a:lnTo>
                    <a:pt x="4265186" y="0"/>
                  </a:lnTo>
                  <a:cubicBezTo>
                    <a:pt x="4270455" y="0"/>
                    <a:pt x="4274726" y="4271"/>
                    <a:pt x="4274726" y="9540"/>
                  </a:cubicBezTo>
                  <a:lnTo>
                    <a:pt x="4274726" y="2157927"/>
                  </a:lnTo>
                  <a:cubicBezTo>
                    <a:pt x="4274726" y="2163195"/>
                    <a:pt x="4270455" y="2167467"/>
                    <a:pt x="4265186" y="2167467"/>
                  </a:cubicBezTo>
                  <a:lnTo>
                    <a:pt x="9540" y="2167467"/>
                  </a:lnTo>
                  <a:cubicBezTo>
                    <a:pt x="7010" y="2167467"/>
                    <a:pt x="4583" y="2166462"/>
                    <a:pt x="2794" y="2164673"/>
                  </a:cubicBezTo>
                  <a:cubicBezTo>
                    <a:pt x="1005" y="2162883"/>
                    <a:pt x="0" y="2160457"/>
                    <a:pt x="0" y="2157927"/>
                  </a:cubicBezTo>
                  <a:lnTo>
                    <a:pt x="0" y="9540"/>
                  </a:lnTo>
                  <a:cubicBezTo>
                    <a:pt x="0" y="4271"/>
                    <a:pt x="4271" y="0"/>
                    <a:pt x="9540" y="0"/>
                  </a:cubicBezTo>
                  <a:close/>
                </a:path>
              </a:pathLst>
            </a:custGeom>
            <a:solidFill>
              <a:srgbClr val="FF914D"/>
            </a:solidFill>
            <a:ln w="38100" cap="sq">
              <a:solidFill>
                <a:srgbClr val="000000"/>
              </a:solidFill>
              <a:prstDash val="solid"/>
              <a:miter/>
            </a:ln>
          </p:spPr>
        </p:sp>
        <p:sp>
          <p:nvSpPr>
            <p:cNvPr name="TextBox 4" id="4"/>
            <p:cNvSpPr txBox="true"/>
            <p:nvPr/>
          </p:nvSpPr>
          <p:spPr>
            <a:xfrm>
              <a:off x="0" y="-57150"/>
              <a:ext cx="4274726" cy="2224617"/>
            </a:xfrm>
            <a:prstGeom prst="rect">
              <a:avLst/>
            </a:prstGeom>
          </p:spPr>
          <p:txBody>
            <a:bodyPr anchor="ctr" rtlCol="false" tIns="50800" lIns="50800" bIns="50800" rIns="50800"/>
            <a:lstStyle/>
            <a:p>
              <a:pPr algn="ctr">
                <a:lnSpc>
                  <a:spcPts val="4199"/>
                </a:lnSpc>
              </a:pPr>
            </a:p>
          </p:txBody>
        </p:sp>
      </p:grpSp>
      <p:grpSp>
        <p:nvGrpSpPr>
          <p:cNvPr name="Group 5" id="5"/>
          <p:cNvGrpSpPr/>
          <p:nvPr/>
        </p:nvGrpSpPr>
        <p:grpSpPr>
          <a:xfrm rot="0">
            <a:off x="9278022" y="1365438"/>
            <a:ext cx="7620664" cy="7556123"/>
            <a:chOff x="0" y="0"/>
            <a:chExt cx="2007088" cy="1990090"/>
          </a:xfrm>
        </p:grpSpPr>
        <p:sp>
          <p:nvSpPr>
            <p:cNvPr name="Freeform 6" id="6"/>
            <p:cNvSpPr/>
            <p:nvPr/>
          </p:nvSpPr>
          <p:spPr>
            <a:xfrm flipH="false" flipV="false" rot="0">
              <a:off x="0" y="0"/>
              <a:ext cx="2007088" cy="1990090"/>
            </a:xfrm>
            <a:custGeom>
              <a:avLst/>
              <a:gdLst/>
              <a:ahLst/>
              <a:cxnLst/>
              <a:rect r="r" b="b" t="t" l="l"/>
              <a:pathLst>
                <a:path h="1990090" w="2007088">
                  <a:moveTo>
                    <a:pt x="20318" y="0"/>
                  </a:moveTo>
                  <a:lnTo>
                    <a:pt x="1986770" y="0"/>
                  </a:lnTo>
                  <a:cubicBezTo>
                    <a:pt x="1992159" y="0"/>
                    <a:pt x="1997327" y="2141"/>
                    <a:pt x="2001137" y="5951"/>
                  </a:cubicBezTo>
                  <a:cubicBezTo>
                    <a:pt x="2004948" y="9761"/>
                    <a:pt x="2007088" y="14930"/>
                    <a:pt x="2007088" y="20318"/>
                  </a:cubicBezTo>
                  <a:lnTo>
                    <a:pt x="2007088" y="1969772"/>
                  </a:lnTo>
                  <a:cubicBezTo>
                    <a:pt x="2007088" y="1975161"/>
                    <a:pt x="2004948" y="1980329"/>
                    <a:pt x="2001137" y="1984139"/>
                  </a:cubicBezTo>
                  <a:cubicBezTo>
                    <a:pt x="1997327" y="1987950"/>
                    <a:pt x="1992159" y="1990090"/>
                    <a:pt x="1986770" y="1990090"/>
                  </a:cubicBezTo>
                  <a:lnTo>
                    <a:pt x="20318" y="1990090"/>
                  </a:lnTo>
                  <a:cubicBezTo>
                    <a:pt x="14930" y="1990090"/>
                    <a:pt x="9761" y="1987950"/>
                    <a:pt x="5951" y="1984139"/>
                  </a:cubicBezTo>
                  <a:cubicBezTo>
                    <a:pt x="2141" y="1980329"/>
                    <a:pt x="0" y="1975161"/>
                    <a:pt x="0" y="1969772"/>
                  </a:cubicBezTo>
                  <a:lnTo>
                    <a:pt x="0" y="20318"/>
                  </a:lnTo>
                  <a:cubicBezTo>
                    <a:pt x="0" y="14930"/>
                    <a:pt x="2141" y="9761"/>
                    <a:pt x="5951" y="5951"/>
                  </a:cubicBezTo>
                  <a:cubicBezTo>
                    <a:pt x="9761" y="2141"/>
                    <a:pt x="14930" y="0"/>
                    <a:pt x="20318" y="0"/>
                  </a:cubicBezTo>
                  <a:close/>
                </a:path>
              </a:pathLst>
            </a:custGeom>
            <a:solidFill>
              <a:srgbClr val="FFDE59"/>
            </a:solidFill>
            <a:ln w="38100" cap="sq">
              <a:solidFill>
                <a:srgbClr val="000000"/>
              </a:solidFill>
              <a:prstDash val="solid"/>
              <a:miter/>
            </a:ln>
          </p:spPr>
        </p:sp>
        <p:sp>
          <p:nvSpPr>
            <p:cNvPr name="TextBox 7" id="7"/>
            <p:cNvSpPr txBox="true"/>
            <p:nvPr/>
          </p:nvSpPr>
          <p:spPr>
            <a:xfrm>
              <a:off x="0" y="-57150"/>
              <a:ext cx="2007088" cy="2047240"/>
            </a:xfrm>
            <a:prstGeom prst="rect">
              <a:avLst/>
            </a:prstGeom>
          </p:spPr>
          <p:txBody>
            <a:bodyPr anchor="ctr" rtlCol="false" tIns="50800" lIns="50800" bIns="50800" rIns="50800"/>
            <a:lstStyle/>
            <a:p>
              <a:pPr algn="ctr">
                <a:lnSpc>
                  <a:spcPts val="4199"/>
                </a:lnSpc>
              </a:pPr>
            </a:p>
          </p:txBody>
        </p:sp>
      </p:grpSp>
      <p:grpSp>
        <p:nvGrpSpPr>
          <p:cNvPr name="Group 8" id="8"/>
          <p:cNvGrpSpPr/>
          <p:nvPr/>
        </p:nvGrpSpPr>
        <p:grpSpPr>
          <a:xfrm rot="0">
            <a:off x="1389314" y="1365438"/>
            <a:ext cx="7620664" cy="7556123"/>
            <a:chOff x="0" y="0"/>
            <a:chExt cx="2007088" cy="1990090"/>
          </a:xfrm>
        </p:grpSpPr>
        <p:sp>
          <p:nvSpPr>
            <p:cNvPr name="Freeform 9" id="9"/>
            <p:cNvSpPr/>
            <p:nvPr/>
          </p:nvSpPr>
          <p:spPr>
            <a:xfrm flipH="false" flipV="false" rot="0">
              <a:off x="0" y="0"/>
              <a:ext cx="2007088" cy="1990090"/>
            </a:xfrm>
            <a:custGeom>
              <a:avLst/>
              <a:gdLst/>
              <a:ahLst/>
              <a:cxnLst/>
              <a:rect r="r" b="b" t="t" l="l"/>
              <a:pathLst>
                <a:path h="1990090" w="2007088">
                  <a:moveTo>
                    <a:pt x="20318" y="0"/>
                  </a:moveTo>
                  <a:lnTo>
                    <a:pt x="1986770" y="0"/>
                  </a:lnTo>
                  <a:cubicBezTo>
                    <a:pt x="1992159" y="0"/>
                    <a:pt x="1997327" y="2141"/>
                    <a:pt x="2001137" y="5951"/>
                  </a:cubicBezTo>
                  <a:cubicBezTo>
                    <a:pt x="2004948" y="9761"/>
                    <a:pt x="2007088" y="14930"/>
                    <a:pt x="2007088" y="20318"/>
                  </a:cubicBezTo>
                  <a:lnTo>
                    <a:pt x="2007088" y="1969772"/>
                  </a:lnTo>
                  <a:cubicBezTo>
                    <a:pt x="2007088" y="1975161"/>
                    <a:pt x="2004948" y="1980329"/>
                    <a:pt x="2001137" y="1984139"/>
                  </a:cubicBezTo>
                  <a:cubicBezTo>
                    <a:pt x="1997327" y="1987950"/>
                    <a:pt x="1992159" y="1990090"/>
                    <a:pt x="1986770" y="1990090"/>
                  </a:cubicBezTo>
                  <a:lnTo>
                    <a:pt x="20318" y="1990090"/>
                  </a:lnTo>
                  <a:cubicBezTo>
                    <a:pt x="14930" y="1990090"/>
                    <a:pt x="9761" y="1987950"/>
                    <a:pt x="5951" y="1984139"/>
                  </a:cubicBezTo>
                  <a:cubicBezTo>
                    <a:pt x="2141" y="1980329"/>
                    <a:pt x="0" y="1975161"/>
                    <a:pt x="0" y="1969772"/>
                  </a:cubicBezTo>
                  <a:lnTo>
                    <a:pt x="0" y="20318"/>
                  </a:lnTo>
                  <a:cubicBezTo>
                    <a:pt x="0" y="14930"/>
                    <a:pt x="2141" y="9761"/>
                    <a:pt x="5951" y="5951"/>
                  </a:cubicBezTo>
                  <a:cubicBezTo>
                    <a:pt x="9761" y="2141"/>
                    <a:pt x="14930" y="0"/>
                    <a:pt x="20318" y="0"/>
                  </a:cubicBezTo>
                  <a:close/>
                </a:path>
              </a:pathLst>
            </a:custGeom>
            <a:solidFill>
              <a:srgbClr val="FFDE59"/>
            </a:solidFill>
            <a:ln w="38100" cap="sq">
              <a:solidFill>
                <a:srgbClr val="000000"/>
              </a:solidFill>
              <a:prstDash val="solid"/>
              <a:miter/>
            </a:ln>
          </p:spPr>
        </p:sp>
        <p:sp>
          <p:nvSpPr>
            <p:cNvPr name="TextBox 10" id="10"/>
            <p:cNvSpPr txBox="true"/>
            <p:nvPr/>
          </p:nvSpPr>
          <p:spPr>
            <a:xfrm>
              <a:off x="0" y="-57150"/>
              <a:ext cx="2007088" cy="2047240"/>
            </a:xfrm>
            <a:prstGeom prst="rect">
              <a:avLst/>
            </a:prstGeom>
          </p:spPr>
          <p:txBody>
            <a:bodyPr anchor="ctr" rtlCol="false" tIns="50800" lIns="50800" bIns="50800" rIns="50800"/>
            <a:lstStyle/>
            <a:p>
              <a:pPr algn="ctr">
                <a:lnSpc>
                  <a:spcPts val="4199"/>
                </a:lnSpc>
              </a:pPr>
            </a:p>
          </p:txBody>
        </p:sp>
      </p:grpSp>
      <p:grpSp>
        <p:nvGrpSpPr>
          <p:cNvPr name="Group 11" id="11"/>
          <p:cNvGrpSpPr/>
          <p:nvPr/>
        </p:nvGrpSpPr>
        <p:grpSpPr>
          <a:xfrm rot="0">
            <a:off x="1619920" y="1594674"/>
            <a:ext cx="7159452" cy="1630029"/>
            <a:chOff x="0" y="0"/>
            <a:chExt cx="1885617" cy="429308"/>
          </a:xfrm>
        </p:grpSpPr>
        <p:sp>
          <p:nvSpPr>
            <p:cNvPr name="Freeform 12" id="12"/>
            <p:cNvSpPr/>
            <p:nvPr/>
          </p:nvSpPr>
          <p:spPr>
            <a:xfrm flipH="false" flipV="false" rot="0">
              <a:off x="0" y="0"/>
              <a:ext cx="1885617" cy="429308"/>
            </a:xfrm>
            <a:custGeom>
              <a:avLst/>
              <a:gdLst/>
              <a:ahLst/>
              <a:cxnLst/>
              <a:rect r="r" b="b" t="t" l="l"/>
              <a:pathLst>
                <a:path h="429308" w="1885617">
                  <a:moveTo>
                    <a:pt x="21627" y="0"/>
                  </a:moveTo>
                  <a:lnTo>
                    <a:pt x="1863990" y="0"/>
                  </a:lnTo>
                  <a:cubicBezTo>
                    <a:pt x="1875934" y="0"/>
                    <a:pt x="1885617" y="9683"/>
                    <a:pt x="1885617" y="21627"/>
                  </a:cubicBezTo>
                  <a:lnTo>
                    <a:pt x="1885617" y="407681"/>
                  </a:lnTo>
                  <a:cubicBezTo>
                    <a:pt x="1885617" y="413417"/>
                    <a:pt x="1883338" y="418918"/>
                    <a:pt x="1879282" y="422974"/>
                  </a:cubicBezTo>
                  <a:cubicBezTo>
                    <a:pt x="1875227" y="427029"/>
                    <a:pt x="1869726" y="429308"/>
                    <a:pt x="1863990" y="429308"/>
                  </a:cubicBezTo>
                  <a:lnTo>
                    <a:pt x="21627" y="429308"/>
                  </a:lnTo>
                  <a:cubicBezTo>
                    <a:pt x="9683" y="429308"/>
                    <a:pt x="0" y="419625"/>
                    <a:pt x="0" y="407681"/>
                  </a:cubicBezTo>
                  <a:lnTo>
                    <a:pt x="0" y="21627"/>
                  </a:lnTo>
                  <a:cubicBezTo>
                    <a:pt x="0" y="15891"/>
                    <a:pt x="2279" y="10390"/>
                    <a:pt x="6334" y="6334"/>
                  </a:cubicBezTo>
                  <a:cubicBezTo>
                    <a:pt x="10390" y="2279"/>
                    <a:pt x="15891" y="0"/>
                    <a:pt x="21627" y="0"/>
                  </a:cubicBezTo>
                  <a:close/>
                </a:path>
              </a:pathLst>
            </a:custGeom>
            <a:solidFill>
              <a:srgbClr val="FFFFFF"/>
            </a:solidFill>
            <a:ln w="38100" cap="sq">
              <a:solidFill>
                <a:srgbClr val="000000"/>
              </a:solidFill>
              <a:prstDash val="solid"/>
              <a:miter/>
            </a:ln>
          </p:spPr>
        </p:sp>
        <p:sp>
          <p:nvSpPr>
            <p:cNvPr name="TextBox 13" id="13"/>
            <p:cNvSpPr txBox="true"/>
            <p:nvPr/>
          </p:nvSpPr>
          <p:spPr>
            <a:xfrm>
              <a:off x="0" y="-66675"/>
              <a:ext cx="1885617" cy="495983"/>
            </a:xfrm>
            <a:prstGeom prst="rect">
              <a:avLst/>
            </a:prstGeom>
          </p:spPr>
          <p:txBody>
            <a:bodyPr anchor="ctr" rtlCol="false" tIns="50800" lIns="50800" bIns="50800" rIns="50800"/>
            <a:lstStyle/>
            <a:p>
              <a:pPr algn="ctr" marL="0" indent="0" lvl="0">
                <a:lnSpc>
                  <a:spcPts val="4899"/>
                </a:lnSpc>
                <a:spcBef>
                  <a:spcPct val="0"/>
                </a:spcBef>
              </a:pPr>
              <a:r>
                <a:rPr lang="en-US" sz="3499">
                  <a:solidFill>
                    <a:srgbClr val="000000"/>
                  </a:solidFill>
                  <a:latin typeface="Genty Sans"/>
                  <a:ea typeface="Genty Sans"/>
                  <a:cs typeface="Genty Sans"/>
                  <a:sym typeface="Genty Sans"/>
                </a:rPr>
                <a:t>BLOOD VESSEL STRUCTURE AND PURPOSE</a:t>
              </a:r>
            </a:p>
          </p:txBody>
        </p:sp>
      </p:grpSp>
      <p:grpSp>
        <p:nvGrpSpPr>
          <p:cNvPr name="Group 14" id="14"/>
          <p:cNvGrpSpPr/>
          <p:nvPr/>
        </p:nvGrpSpPr>
        <p:grpSpPr>
          <a:xfrm rot="0">
            <a:off x="1619920" y="3673687"/>
            <a:ext cx="7159452" cy="5018639"/>
            <a:chOff x="0" y="0"/>
            <a:chExt cx="1885617" cy="1321781"/>
          </a:xfrm>
        </p:grpSpPr>
        <p:sp>
          <p:nvSpPr>
            <p:cNvPr name="Freeform 15" id="15"/>
            <p:cNvSpPr/>
            <p:nvPr/>
          </p:nvSpPr>
          <p:spPr>
            <a:xfrm flipH="false" flipV="false" rot="0">
              <a:off x="0" y="0"/>
              <a:ext cx="1885617" cy="1321782"/>
            </a:xfrm>
            <a:custGeom>
              <a:avLst/>
              <a:gdLst/>
              <a:ahLst/>
              <a:cxnLst/>
              <a:rect r="r" b="b" t="t" l="l"/>
              <a:pathLst>
                <a:path h="1321782" w="1885617">
                  <a:moveTo>
                    <a:pt x="21627" y="0"/>
                  </a:moveTo>
                  <a:lnTo>
                    <a:pt x="1863990" y="0"/>
                  </a:lnTo>
                  <a:cubicBezTo>
                    <a:pt x="1875934" y="0"/>
                    <a:pt x="1885617" y="9683"/>
                    <a:pt x="1885617" y="21627"/>
                  </a:cubicBezTo>
                  <a:lnTo>
                    <a:pt x="1885617" y="1300154"/>
                  </a:lnTo>
                  <a:cubicBezTo>
                    <a:pt x="1885617" y="1305890"/>
                    <a:pt x="1883338" y="1311391"/>
                    <a:pt x="1879282" y="1315447"/>
                  </a:cubicBezTo>
                  <a:cubicBezTo>
                    <a:pt x="1875227" y="1319503"/>
                    <a:pt x="1869726" y="1321782"/>
                    <a:pt x="1863990" y="1321782"/>
                  </a:cubicBezTo>
                  <a:lnTo>
                    <a:pt x="21627" y="1321782"/>
                  </a:lnTo>
                  <a:cubicBezTo>
                    <a:pt x="9683" y="1321782"/>
                    <a:pt x="0" y="1312099"/>
                    <a:pt x="0" y="1300154"/>
                  </a:cubicBezTo>
                  <a:lnTo>
                    <a:pt x="0" y="21627"/>
                  </a:lnTo>
                  <a:cubicBezTo>
                    <a:pt x="0" y="15891"/>
                    <a:pt x="2279" y="10390"/>
                    <a:pt x="6334" y="6334"/>
                  </a:cubicBezTo>
                  <a:cubicBezTo>
                    <a:pt x="10390" y="2279"/>
                    <a:pt x="15891" y="0"/>
                    <a:pt x="21627" y="0"/>
                  </a:cubicBezTo>
                  <a:close/>
                </a:path>
              </a:pathLst>
            </a:custGeom>
            <a:solidFill>
              <a:srgbClr val="FFFFFF"/>
            </a:solidFill>
            <a:ln w="38100" cap="sq">
              <a:solidFill>
                <a:srgbClr val="000000"/>
              </a:solidFill>
              <a:prstDash val="solid"/>
              <a:miter/>
            </a:ln>
          </p:spPr>
        </p:sp>
        <p:sp>
          <p:nvSpPr>
            <p:cNvPr name="TextBox 16" id="16"/>
            <p:cNvSpPr txBox="true"/>
            <p:nvPr/>
          </p:nvSpPr>
          <p:spPr>
            <a:xfrm>
              <a:off x="0" y="-57150"/>
              <a:ext cx="1885617" cy="1378931"/>
            </a:xfrm>
            <a:prstGeom prst="rect">
              <a:avLst/>
            </a:prstGeom>
          </p:spPr>
          <p:txBody>
            <a:bodyPr anchor="ctr" rtlCol="false" tIns="254000" lIns="254000" bIns="254000" rIns="254000"/>
            <a:lstStyle/>
            <a:p>
              <a:pPr algn="l">
                <a:lnSpc>
                  <a:spcPts val="3359"/>
                </a:lnSpc>
              </a:pPr>
            </a:p>
            <a:p>
              <a:pPr algn="l">
                <a:lnSpc>
                  <a:spcPts val="3359"/>
                </a:lnSpc>
              </a:pPr>
            </a:p>
          </p:txBody>
        </p:sp>
      </p:grpSp>
      <p:grpSp>
        <p:nvGrpSpPr>
          <p:cNvPr name="Group 17" id="17"/>
          <p:cNvGrpSpPr/>
          <p:nvPr/>
        </p:nvGrpSpPr>
        <p:grpSpPr>
          <a:xfrm rot="0">
            <a:off x="9508628" y="1571349"/>
            <a:ext cx="7159452" cy="7055813"/>
            <a:chOff x="0" y="0"/>
            <a:chExt cx="824739" cy="812800"/>
          </a:xfrm>
        </p:grpSpPr>
        <p:sp>
          <p:nvSpPr>
            <p:cNvPr name="Freeform 18" id="18"/>
            <p:cNvSpPr/>
            <p:nvPr/>
          </p:nvSpPr>
          <p:spPr>
            <a:xfrm flipH="false" flipV="false" rot="0">
              <a:off x="0" y="0"/>
              <a:ext cx="824739" cy="812800"/>
            </a:xfrm>
            <a:custGeom>
              <a:avLst/>
              <a:gdLst/>
              <a:ahLst/>
              <a:cxnLst/>
              <a:rect r="r" b="b" t="t" l="l"/>
              <a:pathLst>
                <a:path h="812800" w="824739">
                  <a:moveTo>
                    <a:pt x="24871" y="0"/>
                  </a:moveTo>
                  <a:lnTo>
                    <a:pt x="799868" y="0"/>
                  </a:lnTo>
                  <a:cubicBezTo>
                    <a:pt x="806464" y="0"/>
                    <a:pt x="812790" y="2620"/>
                    <a:pt x="817454" y="7285"/>
                  </a:cubicBezTo>
                  <a:cubicBezTo>
                    <a:pt x="822118" y="11949"/>
                    <a:pt x="824739" y="18275"/>
                    <a:pt x="824739" y="24871"/>
                  </a:cubicBezTo>
                  <a:lnTo>
                    <a:pt x="824739" y="787929"/>
                  </a:lnTo>
                  <a:cubicBezTo>
                    <a:pt x="824739" y="801665"/>
                    <a:pt x="813604" y="812800"/>
                    <a:pt x="799868" y="812800"/>
                  </a:cubicBezTo>
                  <a:lnTo>
                    <a:pt x="24871" y="812800"/>
                  </a:lnTo>
                  <a:cubicBezTo>
                    <a:pt x="11135" y="812800"/>
                    <a:pt x="0" y="801665"/>
                    <a:pt x="0" y="787929"/>
                  </a:cubicBezTo>
                  <a:lnTo>
                    <a:pt x="0" y="24871"/>
                  </a:lnTo>
                  <a:cubicBezTo>
                    <a:pt x="0" y="11135"/>
                    <a:pt x="11135" y="0"/>
                    <a:pt x="24871" y="0"/>
                  </a:cubicBezTo>
                  <a:close/>
                </a:path>
              </a:pathLst>
            </a:custGeom>
            <a:blipFill>
              <a:blip r:embed="rId2"/>
              <a:stretch>
                <a:fillRect l="-23960" t="0" r="-23960" b="0"/>
              </a:stretch>
            </a:blipFill>
            <a:ln w="38100" cap="rnd">
              <a:solidFill>
                <a:srgbClr val="000000"/>
              </a:solidFill>
              <a:prstDash val="solid"/>
              <a:round/>
            </a:ln>
          </p:spPr>
        </p:sp>
      </p:grpSp>
      <p:sp>
        <p:nvSpPr>
          <p:cNvPr name="TextBox 19" id="19"/>
          <p:cNvSpPr txBox="true"/>
          <p:nvPr/>
        </p:nvSpPr>
        <p:spPr>
          <a:xfrm rot="0">
            <a:off x="1913521" y="3851287"/>
            <a:ext cx="6572250" cy="4606290"/>
          </a:xfrm>
          <a:prstGeom prst="rect">
            <a:avLst/>
          </a:prstGeom>
        </p:spPr>
        <p:txBody>
          <a:bodyPr anchor="t" rtlCol="false" tIns="0" lIns="0" bIns="0" rIns="0">
            <a:spAutoFit/>
          </a:bodyPr>
          <a:lstStyle/>
          <a:p>
            <a:pPr algn="l" marL="518160" indent="-259080" lvl="1">
              <a:lnSpc>
                <a:spcPts val="3359"/>
              </a:lnSpc>
              <a:buFont typeface="Arial"/>
              <a:buChar char="•"/>
            </a:pPr>
            <a:r>
              <a:rPr lang="en-US" sz="2400">
                <a:solidFill>
                  <a:srgbClr val="000000"/>
                </a:solidFill>
                <a:latin typeface="Glacial Indifference"/>
                <a:ea typeface="Glacial Indifference"/>
                <a:cs typeface="Glacial Indifference"/>
                <a:sym typeface="Glacial Indifference"/>
              </a:rPr>
              <a:t>The arteries have thick walls and narrow lumen to handle high pressure.</a:t>
            </a:r>
          </a:p>
          <a:p>
            <a:pPr algn="l">
              <a:lnSpc>
                <a:spcPts val="3359"/>
              </a:lnSpc>
            </a:pPr>
          </a:p>
          <a:p>
            <a:pPr algn="l" marL="518160" indent="-259080" lvl="1">
              <a:lnSpc>
                <a:spcPts val="3359"/>
              </a:lnSpc>
              <a:buFont typeface="Arial"/>
              <a:buChar char="•"/>
            </a:pPr>
            <a:r>
              <a:rPr lang="en-US" sz="2400">
                <a:solidFill>
                  <a:srgbClr val="000000"/>
                </a:solidFill>
                <a:latin typeface="Glacial Indifference"/>
                <a:ea typeface="Glacial Indifference"/>
                <a:cs typeface="Glacial Indifference"/>
                <a:sym typeface="Glacial Indifference"/>
              </a:rPr>
              <a:t>The veins have t</a:t>
            </a:r>
            <a:r>
              <a:rPr lang="en-US" sz="2400">
                <a:solidFill>
                  <a:srgbClr val="000000"/>
                </a:solidFill>
                <a:latin typeface="Glacial Indifference"/>
                <a:ea typeface="Glacial Indifference"/>
                <a:cs typeface="Glacial Indifference"/>
                <a:sym typeface="Glacial Indifference"/>
              </a:rPr>
              <a:t>hinner walls and a wider lumen for blood under lower pressure flowing back to the heart.</a:t>
            </a:r>
          </a:p>
          <a:p>
            <a:pPr algn="l">
              <a:lnSpc>
                <a:spcPts val="3359"/>
              </a:lnSpc>
            </a:pPr>
          </a:p>
          <a:p>
            <a:pPr algn="l" marL="518160" indent="-259080" lvl="1">
              <a:lnSpc>
                <a:spcPts val="3359"/>
              </a:lnSpc>
              <a:buFont typeface="Arial"/>
              <a:buChar char="•"/>
            </a:pPr>
            <a:r>
              <a:rPr lang="en-US" sz="2400">
                <a:solidFill>
                  <a:srgbClr val="000000"/>
                </a:solidFill>
                <a:latin typeface="Glacial Indifference"/>
                <a:ea typeface="Glacial Indifference"/>
                <a:cs typeface="Glacial Indifference"/>
                <a:sym typeface="Glacial Indifference"/>
              </a:rPr>
              <a:t>The veins have</a:t>
            </a:r>
            <a:r>
              <a:rPr lang="en-US" sz="2400">
                <a:solidFill>
                  <a:srgbClr val="000000"/>
                </a:solidFill>
                <a:latin typeface="Glacial Indifference"/>
                <a:ea typeface="Glacial Indifference"/>
                <a:cs typeface="Glacial Indifference"/>
                <a:sym typeface="Glacial Indifference"/>
              </a:rPr>
              <a:t> valves to prevent backflow.</a:t>
            </a:r>
          </a:p>
          <a:p>
            <a:pPr algn="l">
              <a:lnSpc>
                <a:spcPts val="3359"/>
              </a:lnSpc>
            </a:pPr>
          </a:p>
          <a:p>
            <a:pPr algn="l" marL="518160" indent="-259080" lvl="1">
              <a:lnSpc>
                <a:spcPts val="3359"/>
              </a:lnSpc>
              <a:buFont typeface="Arial"/>
              <a:buChar char="•"/>
            </a:pPr>
            <a:r>
              <a:rPr lang="en-US" sz="2400">
                <a:solidFill>
                  <a:srgbClr val="000000"/>
                </a:solidFill>
                <a:latin typeface="Glacial Indifference"/>
                <a:ea typeface="Glacial Indifference"/>
                <a:cs typeface="Glacial Indifference"/>
                <a:sym typeface="Glacial Indifference"/>
              </a:rPr>
              <a:t>The walls of the cap</a:t>
            </a:r>
            <a:r>
              <a:rPr lang="en-US" sz="2400">
                <a:solidFill>
                  <a:srgbClr val="000000"/>
                </a:solidFill>
                <a:latin typeface="Glacial Indifference"/>
                <a:ea typeface="Glacial Indifference"/>
                <a:cs typeface="Glacial Indifference"/>
                <a:sym typeface="Glacial Indifference"/>
              </a:rPr>
              <a:t>illaries are one cell thick, allowing efficient gas exchange.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DE59"/>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9540" y="0"/>
                  </a:moveTo>
                  <a:lnTo>
                    <a:pt x="4265186" y="0"/>
                  </a:lnTo>
                  <a:cubicBezTo>
                    <a:pt x="4270455" y="0"/>
                    <a:pt x="4274726" y="4271"/>
                    <a:pt x="4274726" y="9540"/>
                  </a:cubicBezTo>
                  <a:lnTo>
                    <a:pt x="4274726" y="2157927"/>
                  </a:lnTo>
                  <a:cubicBezTo>
                    <a:pt x="4274726" y="2163195"/>
                    <a:pt x="4270455" y="2167467"/>
                    <a:pt x="4265186" y="2167467"/>
                  </a:cubicBezTo>
                  <a:lnTo>
                    <a:pt x="9540" y="2167467"/>
                  </a:lnTo>
                  <a:cubicBezTo>
                    <a:pt x="7010" y="2167467"/>
                    <a:pt x="4583" y="2166462"/>
                    <a:pt x="2794" y="2164673"/>
                  </a:cubicBezTo>
                  <a:cubicBezTo>
                    <a:pt x="1005" y="2162883"/>
                    <a:pt x="0" y="2160457"/>
                    <a:pt x="0" y="2157927"/>
                  </a:cubicBezTo>
                  <a:lnTo>
                    <a:pt x="0" y="9540"/>
                  </a:lnTo>
                  <a:cubicBezTo>
                    <a:pt x="0" y="4271"/>
                    <a:pt x="4271" y="0"/>
                    <a:pt x="9540" y="0"/>
                  </a:cubicBezTo>
                  <a:close/>
                </a:path>
              </a:pathLst>
            </a:custGeom>
            <a:solidFill>
              <a:srgbClr val="FF914D"/>
            </a:solidFill>
            <a:ln w="38100" cap="sq">
              <a:solidFill>
                <a:srgbClr val="000000"/>
              </a:solidFill>
              <a:prstDash val="solid"/>
              <a:miter/>
            </a:ln>
          </p:spPr>
        </p:sp>
        <p:sp>
          <p:nvSpPr>
            <p:cNvPr name="TextBox 4" id="4"/>
            <p:cNvSpPr txBox="true"/>
            <p:nvPr/>
          </p:nvSpPr>
          <p:spPr>
            <a:xfrm>
              <a:off x="0" y="-57150"/>
              <a:ext cx="4274726" cy="2224617"/>
            </a:xfrm>
            <a:prstGeom prst="rect">
              <a:avLst/>
            </a:prstGeom>
          </p:spPr>
          <p:txBody>
            <a:bodyPr anchor="ctr" rtlCol="false" tIns="50800" lIns="50800" bIns="50800" rIns="50800"/>
            <a:lstStyle/>
            <a:p>
              <a:pPr algn="ctr">
                <a:lnSpc>
                  <a:spcPts val="4199"/>
                </a:lnSpc>
              </a:pPr>
            </a:p>
          </p:txBody>
        </p:sp>
      </p:grpSp>
      <p:grpSp>
        <p:nvGrpSpPr>
          <p:cNvPr name="Group 5" id="5"/>
          <p:cNvGrpSpPr/>
          <p:nvPr/>
        </p:nvGrpSpPr>
        <p:grpSpPr>
          <a:xfrm rot="0">
            <a:off x="9278022" y="1365438"/>
            <a:ext cx="7620664" cy="7556123"/>
            <a:chOff x="0" y="0"/>
            <a:chExt cx="2007088" cy="1990090"/>
          </a:xfrm>
        </p:grpSpPr>
        <p:sp>
          <p:nvSpPr>
            <p:cNvPr name="Freeform 6" id="6"/>
            <p:cNvSpPr/>
            <p:nvPr/>
          </p:nvSpPr>
          <p:spPr>
            <a:xfrm flipH="false" flipV="false" rot="0">
              <a:off x="0" y="0"/>
              <a:ext cx="2007088" cy="1990090"/>
            </a:xfrm>
            <a:custGeom>
              <a:avLst/>
              <a:gdLst/>
              <a:ahLst/>
              <a:cxnLst/>
              <a:rect r="r" b="b" t="t" l="l"/>
              <a:pathLst>
                <a:path h="1990090" w="2007088">
                  <a:moveTo>
                    <a:pt x="20318" y="0"/>
                  </a:moveTo>
                  <a:lnTo>
                    <a:pt x="1986770" y="0"/>
                  </a:lnTo>
                  <a:cubicBezTo>
                    <a:pt x="1992159" y="0"/>
                    <a:pt x="1997327" y="2141"/>
                    <a:pt x="2001137" y="5951"/>
                  </a:cubicBezTo>
                  <a:cubicBezTo>
                    <a:pt x="2004948" y="9761"/>
                    <a:pt x="2007088" y="14930"/>
                    <a:pt x="2007088" y="20318"/>
                  </a:cubicBezTo>
                  <a:lnTo>
                    <a:pt x="2007088" y="1969772"/>
                  </a:lnTo>
                  <a:cubicBezTo>
                    <a:pt x="2007088" y="1975161"/>
                    <a:pt x="2004948" y="1980329"/>
                    <a:pt x="2001137" y="1984139"/>
                  </a:cubicBezTo>
                  <a:cubicBezTo>
                    <a:pt x="1997327" y="1987950"/>
                    <a:pt x="1992159" y="1990090"/>
                    <a:pt x="1986770" y="1990090"/>
                  </a:cubicBezTo>
                  <a:lnTo>
                    <a:pt x="20318" y="1990090"/>
                  </a:lnTo>
                  <a:cubicBezTo>
                    <a:pt x="14930" y="1990090"/>
                    <a:pt x="9761" y="1987950"/>
                    <a:pt x="5951" y="1984139"/>
                  </a:cubicBezTo>
                  <a:cubicBezTo>
                    <a:pt x="2141" y="1980329"/>
                    <a:pt x="0" y="1975161"/>
                    <a:pt x="0" y="1969772"/>
                  </a:cubicBezTo>
                  <a:lnTo>
                    <a:pt x="0" y="20318"/>
                  </a:lnTo>
                  <a:cubicBezTo>
                    <a:pt x="0" y="14930"/>
                    <a:pt x="2141" y="9761"/>
                    <a:pt x="5951" y="5951"/>
                  </a:cubicBezTo>
                  <a:cubicBezTo>
                    <a:pt x="9761" y="2141"/>
                    <a:pt x="14930" y="0"/>
                    <a:pt x="20318" y="0"/>
                  </a:cubicBezTo>
                  <a:close/>
                </a:path>
              </a:pathLst>
            </a:custGeom>
            <a:solidFill>
              <a:srgbClr val="FFDE59"/>
            </a:solidFill>
            <a:ln w="38100" cap="sq">
              <a:solidFill>
                <a:srgbClr val="000000"/>
              </a:solidFill>
              <a:prstDash val="solid"/>
              <a:miter/>
            </a:ln>
          </p:spPr>
        </p:sp>
        <p:sp>
          <p:nvSpPr>
            <p:cNvPr name="TextBox 7" id="7"/>
            <p:cNvSpPr txBox="true"/>
            <p:nvPr/>
          </p:nvSpPr>
          <p:spPr>
            <a:xfrm>
              <a:off x="0" y="-57150"/>
              <a:ext cx="2007088" cy="2047240"/>
            </a:xfrm>
            <a:prstGeom prst="rect">
              <a:avLst/>
            </a:prstGeom>
          </p:spPr>
          <p:txBody>
            <a:bodyPr anchor="ctr" rtlCol="false" tIns="50800" lIns="50800" bIns="50800" rIns="50800"/>
            <a:lstStyle/>
            <a:p>
              <a:pPr algn="ctr">
                <a:lnSpc>
                  <a:spcPts val="4199"/>
                </a:lnSpc>
              </a:pPr>
            </a:p>
          </p:txBody>
        </p:sp>
      </p:grpSp>
      <p:grpSp>
        <p:nvGrpSpPr>
          <p:cNvPr name="Group 8" id="8"/>
          <p:cNvGrpSpPr/>
          <p:nvPr/>
        </p:nvGrpSpPr>
        <p:grpSpPr>
          <a:xfrm rot="0">
            <a:off x="1389314" y="1365438"/>
            <a:ext cx="7620664" cy="7556123"/>
            <a:chOff x="0" y="0"/>
            <a:chExt cx="2007088" cy="1990090"/>
          </a:xfrm>
        </p:grpSpPr>
        <p:sp>
          <p:nvSpPr>
            <p:cNvPr name="Freeform 9" id="9"/>
            <p:cNvSpPr/>
            <p:nvPr/>
          </p:nvSpPr>
          <p:spPr>
            <a:xfrm flipH="false" flipV="false" rot="0">
              <a:off x="0" y="0"/>
              <a:ext cx="2007088" cy="1990090"/>
            </a:xfrm>
            <a:custGeom>
              <a:avLst/>
              <a:gdLst/>
              <a:ahLst/>
              <a:cxnLst/>
              <a:rect r="r" b="b" t="t" l="l"/>
              <a:pathLst>
                <a:path h="1990090" w="2007088">
                  <a:moveTo>
                    <a:pt x="20318" y="0"/>
                  </a:moveTo>
                  <a:lnTo>
                    <a:pt x="1986770" y="0"/>
                  </a:lnTo>
                  <a:cubicBezTo>
                    <a:pt x="1992159" y="0"/>
                    <a:pt x="1997327" y="2141"/>
                    <a:pt x="2001137" y="5951"/>
                  </a:cubicBezTo>
                  <a:cubicBezTo>
                    <a:pt x="2004948" y="9761"/>
                    <a:pt x="2007088" y="14930"/>
                    <a:pt x="2007088" y="20318"/>
                  </a:cubicBezTo>
                  <a:lnTo>
                    <a:pt x="2007088" y="1969772"/>
                  </a:lnTo>
                  <a:cubicBezTo>
                    <a:pt x="2007088" y="1975161"/>
                    <a:pt x="2004948" y="1980329"/>
                    <a:pt x="2001137" y="1984139"/>
                  </a:cubicBezTo>
                  <a:cubicBezTo>
                    <a:pt x="1997327" y="1987950"/>
                    <a:pt x="1992159" y="1990090"/>
                    <a:pt x="1986770" y="1990090"/>
                  </a:cubicBezTo>
                  <a:lnTo>
                    <a:pt x="20318" y="1990090"/>
                  </a:lnTo>
                  <a:cubicBezTo>
                    <a:pt x="14930" y="1990090"/>
                    <a:pt x="9761" y="1987950"/>
                    <a:pt x="5951" y="1984139"/>
                  </a:cubicBezTo>
                  <a:cubicBezTo>
                    <a:pt x="2141" y="1980329"/>
                    <a:pt x="0" y="1975161"/>
                    <a:pt x="0" y="1969772"/>
                  </a:cubicBezTo>
                  <a:lnTo>
                    <a:pt x="0" y="20318"/>
                  </a:lnTo>
                  <a:cubicBezTo>
                    <a:pt x="0" y="14930"/>
                    <a:pt x="2141" y="9761"/>
                    <a:pt x="5951" y="5951"/>
                  </a:cubicBezTo>
                  <a:cubicBezTo>
                    <a:pt x="9761" y="2141"/>
                    <a:pt x="14930" y="0"/>
                    <a:pt x="20318" y="0"/>
                  </a:cubicBezTo>
                  <a:close/>
                </a:path>
              </a:pathLst>
            </a:custGeom>
            <a:solidFill>
              <a:srgbClr val="FFDE59"/>
            </a:solidFill>
            <a:ln w="38100" cap="sq">
              <a:solidFill>
                <a:srgbClr val="000000"/>
              </a:solidFill>
              <a:prstDash val="solid"/>
              <a:miter/>
            </a:ln>
          </p:spPr>
        </p:sp>
        <p:sp>
          <p:nvSpPr>
            <p:cNvPr name="TextBox 10" id="10"/>
            <p:cNvSpPr txBox="true"/>
            <p:nvPr/>
          </p:nvSpPr>
          <p:spPr>
            <a:xfrm>
              <a:off x="0" y="-57150"/>
              <a:ext cx="2007088" cy="2047240"/>
            </a:xfrm>
            <a:prstGeom prst="rect">
              <a:avLst/>
            </a:prstGeom>
          </p:spPr>
          <p:txBody>
            <a:bodyPr anchor="ctr" rtlCol="false" tIns="50800" lIns="50800" bIns="50800" rIns="50800"/>
            <a:lstStyle/>
            <a:p>
              <a:pPr algn="ctr">
                <a:lnSpc>
                  <a:spcPts val="4199"/>
                </a:lnSpc>
              </a:pPr>
            </a:p>
          </p:txBody>
        </p:sp>
      </p:grpSp>
      <p:grpSp>
        <p:nvGrpSpPr>
          <p:cNvPr name="Group 11" id="11"/>
          <p:cNvGrpSpPr/>
          <p:nvPr/>
        </p:nvGrpSpPr>
        <p:grpSpPr>
          <a:xfrm rot="0">
            <a:off x="1619920" y="1594674"/>
            <a:ext cx="7159452" cy="1630029"/>
            <a:chOff x="0" y="0"/>
            <a:chExt cx="1885617" cy="429308"/>
          </a:xfrm>
        </p:grpSpPr>
        <p:sp>
          <p:nvSpPr>
            <p:cNvPr name="Freeform 12" id="12"/>
            <p:cNvSpPr/>
            <p:nvPr/>
          </p:nvSpPr>
          <p:spPr>
            <a:xfrm flipH="false" flipV="false" rot="0">
              <a:off x="0" y="0"/>
              <a:ext cx="1885617" cy="429308"/>
            </a:xfrm>
            <a:custGeom>
              <a:avLst/>
              <a:gdLst/>
              <a:ahLst/>
              <a:cxnLst/>
              <a:rect r="r" b="b" t="t" l="l"/>
              <a:pathLst>
                <a:path h="429308" w="1885617">
                  <a:moveTo>
                    <a:pt x="21627" y="0"/>
                  </a:moveTo>
                  <a:lnTo>
                    <a:pt x="1863990" y="0"/>
                  </a:lnTo>
                  <a:cubicBezTo>
                    <a:pt x="1875934" y="0"/>
                    <a:pt x="1885617" y="9683"/>
                    <a:pt x="1885617" y="21627"/>
                  </a:cubicBezTo>
                  <a:lnTo>
                    <a:pt x="1885617" y="407681"/>
                  </a:lnTo>
                  <a:cubicBezTo>
                    <a:pt x="1885617" y="413417"/>
                    <a:pt x="1883338" y="418918"/>
                    <a:pt x="1879282" y="422974"/>
                  </a:cubicBezTo>
                  <a:cubicBezTo>
                    <a:pt x="1875227" y="427029"/>
                    <a:pt x="1869726" y="429308"/>
                    <a:pt x="1863990" y="429308"/>
                  </a:cubicBezTo>
                  <a:lnTo>
                    <a:pt x="21627" y="429308"/>
                  </a:lnTo>
                  <a:cubicBezTo>
                    <a:pt x="9683" y="429308"/>
                    <a:pt x="0" y="419625"/>
                    <a:pt x="0" y="407681"/>
                  </a:cubicBezTo>
                  <a:lnTo>
                    <a:pt x="0" y="21627"/>
                  </a:lnTo>
                  <a:cubicBezTo>
                    <a:pt x="0" y="15891"/>
                    <a:pt x="2279" y="10390"/>
                    <a:pt x="6334" y="6334"/>
                  </a:cubicBezTo>
                  <a:cubicBezTo>
                    <a:pt x="10390" y="2279"/>
                    <a:pt x="15891" y="0"/>
                    <a:pt x="21627" y="0"/>
                  </a:cubicBezTo>
                  <a:close/>
                </a:path>
              </a:pathLst>
            </a:custGeom>
            <a:solidFill>
              <a:srgbClr val="FFFFFF"/>
            </a:solidFill>
            <a:ln w="38100" cap="sq">
              <a:solidFill>
                <a:srgbClr val="000000"/>
              </a:solidFill>
              <a:prstDash val="solid"/>
              <a:miter/>
            </a:ln>
          </p:spPr>
        </p:sp>
        <p:sp>
          <p:nvSpPr>
            <p:cNvPr name="TextBox 13" id="13"/>
            <p:cNvSpPr txBox="true"/>
            <p:nvPr/>
          </p:nvSpPr>
          <p:spPr>
            <a:xfrm>
              <a:off x="0" y="-66675"/>
              <a:ext cx="1885617" cy="495983"/>
            </a:xfrm>
            <a:prstGeom prst="rect">
              <a:avLst/>
            </a:prstGeom>
          </p:spPr>
          <p:txBody>
            <a:bodyPr anchor="ctr" rtlCol="false" tIns="50800" lIns="50800" bIns="50800" rIns="50800"/>
            <a:lstStyle/>
            <a:p>
              <a:pPr algn="ctr">
                <a:lnSpc>
                  <a:spcPts val="4899"/>
                </a:lnSpc>
              </a:pPr>
              <a:r>
                <a:rPr lang="en-US" sz="3499">
                  <a:solidFill>
                    <a:srgbClr val="000000"/>
                  </a:solidFill>
                  <a:latin typeface="Genty Sans"/>
                  <a:ea typeface="Genty Sans"/>
                  <a:cs typeface="Genty Sans"/>
                  <a:sym typeface="Genty Sans"/>
                </a:rPr>
                <a:t>BLOOD CELLS</a:t>
              </a:r>
            </a:p>
          </p:txBody>
        </p:sp>
      </p:grpSp>
      <p:grpSp>
        <p:nvGrpSpPr>
          <p:cNvPr name="Group 14" id="14"/>
          <p:cNvGrpSpPr/>
          <p:nvPr/>
        </p:nvGrpSpPr>
        <p:grpSpPr>
          <a:xfrm rot="0">
            <a:off x="1619920" y="3673687"/>
            <a:ext cx="7159452" cy="5018639"/>
            <a:chOff x="0" y="0"/>
            <a:chExt cx="1885617" cy="1321781"/>
          </a:xfrm>
        </p:grpSpPr>
        <p:sp>
          <p:nvSpPr>
            <p:cNvPr name="Freeform 15" id="15"/>
            <p:cNvSpPr/>
            <p:nvPr/>
          </p:nvSpPr>
          <p:spPr>
            <a:xfrm flipH="false" flipV="false" rot="0">
              <a:off x="0" y="0"/>
              <a:ext cx="1885617" cy="1321782"/>
            </a:xfrm>
            <a:custGeom>
              <a:avLst/>
              <a:gdLst/>
              <a:ahLst/>
              <a:cxnLst/>
              <a:rect r="r" b="b" t="t" l="l"/>
              <a:pathLst>
                <a:path h="1321782" w="1885617">
                  <a:moveTo>
                    <a:pt x="21627" y="0"/>
                  </a:moveTo>
                  <a:lnTo>
                    <a:pt x="1863990" y="0"/>
                  </a:lnTo>
                  <a:cubicBezTo>
                    <a:pt x="1875934" y="0"/>
                    <a:pt x="1885617" y="9683"/>
                    <a:pt x="1885617" y="21627"/>
                  </a:cubicBezTo>
                  <a:lnTo>
                    <a:pt x="1885617" y="1300154"/>
                  </a:lnTo>
                  <a:cubicBezTo>
                    <a:pt x="1885617" y="1305890"/>
                    <a:pt x="1883338" y="1311391"/>
                    <a:pt x="1879282" y="1315447"/>
                  </a:cubicBezTo>
                  <a:cubicBezTo>
                    <a:pt x="1875227" y="1319503"/>
                    <a:pt x="1869726" y="1321782"/>
                    <a:pt x="1863990" y="1321782"/>
                  </a:cubicBezTo>
                  <a:lnTo>
                    <a:pt x="21627" y="1321782"/>
                  </a:lnTo>
                  <a:cubicBezTo>
                    <a:pt x="9683" y="1321782"/>
                    <a:pt x="0" y="1312099"/>
                    <a:pt x="0" y="1300154"/>
                  </a:cubicBezTo>
                  <a:lnTo>
                    <a:pt x="0" y="21627"/>
                  </a:lnTo>
                  <a:cubicBezTo>
                    <a:pt x="0" y="15891"/>
                    <a:pt x="2279" y="10390"/>
                    <a:pt x="6334" y="6334"/>
                  </a:cubicBezTo>
                  <a:cubicBezTo>
                    <a:pt x="10390" y="2279"/>
                    <a:pt x="15891" y="0"/>
                    <a:pt x="21627" y="0"/>
                  </a:cubicBezTo>
                  <a:close/>
                </a:path>
              </a:pathLst>
            </a:custGeom>
            <a:solidFill>
              <a:srgbClr val="FFFFFF"/>
            </a:solidFill>
            <a:ln w="38100" cap="sq">
              <a:solidFill>
                <a:srgbClr val="000000"/>
              </a:solidFill>
              <a:prstDash val="solid"/>
              <a:miter/>
            </a:ln>
          </p:spPr>
        </p:sp>
        <p:sp>
          <p:nvSpPr>
            <p:cNvPr name="TextBox 16" id="16"/>
            <p:cNvSpPr txBox="true"/>
            <p:nvPr/>
          </p:nvSpPr>
          <p:spPr>
            <a:xfrm>
              <a:off x="0" y="-57150"/>
              <a:ext cx="1885617" cy="1378931"/>
            </a:xfrm>
            <a:prstGeom prst="rect">
              <a:avLst/>
            </a:prstGeom>
          </p:spPr>
          <p:txBody>
            <a:bodyPr anchor="ctr" rtlCol="false" tIns="254000" lIns="254000" bIns="254000" rIns="254000"/>
            <a:lstStyle/>
            <a:p>
              <a:pPr algn="l">
                <a:lnSpc>
                  <a:spcPts val="3359"/>
                </a:lnSpc>
              </a:pPr>
            </a:p>
            <a:p>
              <a:pPr algn="l">
                <a:lnSpc>
                  <a:spcPts val="3359"/>
                </a:lnSpc>
              </a:pPr>
            </a:p>
          </p:txBody>
        </p:sp>
      </p:grpSp>
      <p:grpSp>
        <p:nvGrpSpPr>
          <p:cNvPr name="Group 17" id="17"/>
          <p:cNvGrpSpPr/>
          <p:nvPr/>
        </p:nvGrpSpPr>
        <p:grpSpPr>
          <a:xfrm rot="0">
            <a:off x="9508628" y="1571349"/>
            <a:ext cx="7159452" cy="7055813"/>
            <a:chOff x="0" y="0"/>
            <a:chExt cx="824739" cy="812800"/>
          </a:xfrm>
        </p:grpSpPr>
        <p:sp>
          <p:nvSpPr>
            <p:cNvPr name="Freeform 18" id="18"/>
            <p:cNvSpPr/>
            <p:nvPr/>
          </p:nvSpPr>
          <p:spPr>
            <a:xfrm flipH="false" flipV="false" rot="0">
              <a:off x="0" y="0"/>
              <a:ext cx="824739" cy="812800"/>
            </a:xfrm>
            <a:custGeom>
              <a:avLst/>
              <a:gdLst/>
              <a:ahLst/>
              <a:cxnLst/>
              <a:rect r="r" b="b" t="t" l="l"/>
              <a:pathLst>
                <a:path h="812800" w="824739">
                  <a:moveTo>
                    <a:pt x="24871" y="0"/>
                  </a:moveTo>
                  <a:lnTo>
                    <a:pt x="799868" y="0"/>
                  </a:lnTo>
                  <a:cubicBezTo>
                    <a:pt x="806464" y="0"/>
                    <a:pt x="812790" y="2620"/>
                    <a:pt x="817454" y="7285"/>
                  </a:cubicBezTo>
                  <a:cubicBezTo>
                    <a:pt x="822118" y="11949"/>
                    <a:pt x="824739" y="18275"/>
                    <a:pt x="824739" y="24871"/>
                  </a:cubicBezTo>
                  <a:lnTo>
                    <a:pt x="824739" y="787929"/>
                  </a:lnTo>
                  <a:cubicBezTo>
                    <a:pt x="824739" y="801665"/>
                    <a:pt x="813604" y="812800"/>
                    <a:pt x="799868" y="812800"/>
                  </a:cubicBezTo>
                  <a:lnTo>
                    <a:pt x="24871" y="812800"/>
                  </a:lnTo>
                  <a:cubicBezTo>
                    <a:pt x="11135" y="812800"/>
                    <a:pt x="0" y="801665"/>
                    <a:pt x="0" y="787929"/>
                  </a:cubicBezTo>
                  <a:lnTo>
                    <a:pt x="0" y="24871"/>
                  </a:lnTo>
                  <a:cubicBezTo>
                    <a:pt x="0" y="11135"/>
                    <a:pt x="11135" y="0"/>
                    <a:pt x="24871" y="0"/>
                  </a:cubicBezTo>
                  <a:close/>
                </a:path>
              </a:pathLst>
            </a:custGeom>
            <a:blipFill>
              <a:blip r:embed="rId2"/>
              <a:stretch>
                <a:fillRect l="-44308" t="0" r="-44308" b="0"/>
              </a:stretch>
            </a:blipFill>
            <a:ln w="38100" cap="rnd">
              <a:solidFill>
                <a:srgbClr val="000000"/>
              </a:solidFill>
              <a:prstDash val="solid"/>
              <a:round/>
            </a:ln>
          </p:spPr>
        </p:sp>
      </p:grpSp>
      <p:sp>
        <p:nvSpPr>
          <p:cNvPr name="TextBox 19" id="19"/>
          <p:cNvSpPr txBox="true"/>
          <p:nvPr/>
        </p:nvSpPr>
        <p:spPr>
          <a:xfrm rot="0">
            <a:off x="1913521" y="3851287"/>
            <a:ext cx="6572250" cy="4187190"/>
          </a:xfrm>
          <a:prstGeom prst="rect">
            <a:avLst/>
          </a:prstGeom>
        </p:spPr>
        <p:txBody>
          <a:bodyPr anchor="t" rtlCol="false" tIns="0" lIns="0" bIns="0" rIns="0">
            <a:spAutoFit/>
          </a:bodyPr>
          <a:lstStyle/>
          <a:p>
            <a:pPr algn="l" marL="518160" indent="-259080" lvl="1">
              <a:lnSpc>
                <a:spcPts val="3359"/>
              </a:lnSpc>
              <a:buFont typeface="Arial"/>
              <a:buChar char="•"/>
            </a:pPr>
            <a:r>
              <a:rPr lang="en-US" sz="2400">
                <a:solidFill>
                  <a:srgbClr val="000000"/>
                </a:solidFill>
                <a:latin typeface="Glacial Indifference"/>
                <a:ea typeface="Glacial Indifference"/>
                <a:cs typeface="Glacial Indifference"/>
                <a:sym typeface="Glacial Indifference"/>
              </a:rPr>
              <a:t>Red blood cells are disc-shaped for a large surface area, helping them carry more oxygen.</a:t>
            </a:r>
          </a:p>
          <a:p>
            <a:pPr algn="l">
              <a:lnSpc>
                <a:spcPts val="3359"/>
              </a:lnSpc>
            </a:pPr>
          </a:p>
          <a:p>
            <a:pPr algn="l" marL="518160" indent="-259080" lvl="1">
              <a:lnSpc>
                <a:spcPts val="3359"/>
              </a:lnSpc>
              <a:buFont typeface="Arial"/>
              <a:buChar char="•"/>
            </a:pPr>
            <a:r>
              <a:rPr lang="en-US" sz="2400">
                <a:solidFill>
                  <a:srgbClr val="000000"/>
                </a:solidFill>
                <a:latin typeface="Glacial Indifference"/>
                <a:ea typeface="Glacial Indifference"/>
                <a:cs typeface="Glacial Indifference"/>
                <a:sym typeface="Glacial Indifference"/>
              </a:rPr>
              <a:t>White blood cells have flexible shape to squeeze through vessel walls and reach infection sites.</a:t>
            </a:r>
          </a:p>
          <a:p>
            <a:pPr algn="l">
              <a:lnSpc>
                <a:spcPts val="3359"/>
              </a:lnSpc>
            </a:pPr>
          </a:p>
          <a:p>
            <a:pPr algn="l">
              <a:lnSpc>
                <a:spcPts val="3359"/>
              </a:lnSpc>
            </a:pPr>
          </a:p>
          <a:p>
            <a:pPr algn="l">
              <a:lnSpc>
                <a:spcPts val="3359"/>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DE59"/>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8229600"/>
            <a:chOff x="0" y="0"/>
            <a:chExt cx="4274726" cy="2167467"/>
          </a:xfrm>
        </p:grpSpPr>
        <p:sp>
          <p:nvSpPr>
            <p:cNvPr name="Freeform 3" id="3"/>
            <p:cNvSpPr/>
            <p:nvPr/>
          </p:nvSpPr>
          <p:spPr>
            <a:xfrm flipH="false" flipV="false" rot="0">
              <a:off x="0" y="0"/>
              <a:ext cx="4274726" cy="2167467"/>
            </a:xfrm>
            <a:custGeom>
              <a:avLst/>
              <a:gdLst/>
              <a:ahLst/>
              <a:cxnLst/>
              <a:rect r="r" b="b" t="t" l="l"/>
              <a:pathLst>
                <a:path h="2167467" w="4274726">
                  <a:moveTo>
                    <a:pt x="9540" y="0"/>
                  </a:moveTo>
                  <a:lnTo>
                    <a:pt x="4265186" y="0"/>
                  </a:lnTo>
                  <a:cubicBezTo>
                    <a:pt x="4270455" y="0"/>
                    <a:pt x="4274726" y="4271"/>
                    <a:pt x="4274726" y="9540"/>
                  </a:cubicBezTo>
                  <a:lnTo>
                    <a:pt x="4274726" y="2157927"/>
                  </a:lnTo>
                  <a:cubicBezTo>
                    <a:pt x="4274726" y="2163195"/>
                    <a:pt x="4270455" y="2167467"/>
                    <a:pt x="4265186" y="2167467"/>
                  </a:cubicBezTo>
                  <a:lnTo>
                    <a:pt x="9540" y="2167467"/>
                  </a:lnTo>
                  <a:cubicBezTo>
                    <a:pt x="7010" y="2167467"/>
                    <a:pt x="4583" y="2166462"/>
                    <a:pt x="2794" y="2164673"/>
                  </a:cubicBezTo>
                  <a:cubicBezTo>
                    <a:pt x="1005" y="2162883"/>
                    <a:pt x="0" y="2160457"/>
                    <a:pt x="0" y="2157927"/>
                  </a:cubicBezTo>
                  <a:lnTo>
                    <a:pt x="0" y="9540"/>
                  </a:lnTo>
                  <a:cubicBezTo>
                    <a:pt x="0" y="4271"/>
                    <a:pt x="4271" y="0"/>
                    <a:pt x="9540" y="0"/>
                  </a:cubicBezTo>
                  <a:close/>
                </a:path>
              </a:pathLst>
            </a:custGeom>
            <a:solidFill>
              <a:srgbClr val="FF914D"/>
            </a:solidFill>
            <a:ln w="38100" cap="sq">
              <a:solidFill>
                <a:srgbClr val="000000"/>
              </a:solidFill>
              <a:prstDash val="solid"/>
              <a:miter/>
            </a:ln>
          </p:spPr>
        </p:sp>
        <p:sp>
          <p:nvSpPr>
            <p:cNvPr name="TextBox 4" id="4"/>
            <p:cNvSpPr txBox="true"/>
            <p:nvPr/>
          </p:nvSpPr>
          <p:spPr>
            <a:xfrm>
              <a:off x="0" y="-57150"/>
              <a:ext cx="4274726" cy="2224617"/>
            </a:xfrm>
            <a:prstGeom prst="rect">
              <a:avLst/>
            </a:prstGeom>
          </p:spPr>
          <p:txBody>
            <a:bodyPr anchor="ctr" rtlCol="false" tIns="50800" lIns="50800" bIns="50800" rIns="50800"/>
            <a:lstStyle/>
            <a:p>
              <a:pPr algn="ctr">
                <a:lnSpc>
                  <a:spcPts val="4199"/>
                </a:lnSpc>
              </a:pPr>
            </a:p>
          </p:txBody>
        </p:sp>
      </p:grpSp>
      <p:grpSp>
        <p:nvGrpSpPr>
          <p:cNvPr name="Group 5" id="5"/>
          <p:cNvGrpSpPr/>
          <p:nvPr/>
        </p:nvGrpSpPr>
        <p:grpSpPr>
          <a:xfrm rot="0">
            <a:off x="9278022" y="1365438"/>
            <a:ext cx="7620664" cy="7556123"/>
            <a:chOff x="0" y="0"/>
            <a:chExt cx="2007088" cy="1990090"/>
          </a:xfrm>
        </p:grpSpPr>
        <p:sp>
          <p:nvSpPr>
            <p:cNvPr name="Freeform 6" id="6"/>
            <p:cNvSpPr/>
            <p:nvPr/>
          </p:nvSpPr>
          <p:spPr>
            <a:xfrm flipH="false" flipV="false" rot="0">
              <a:off x="0" y="0"/>
              <a:ext cx="2007088" cy="1990090"/>
            </a:xfrm>
            <a:custGeom>
              <a:avLst/>
              <a:gdLst/>
              <a:ahLst/>
              <a:cxnLst/>
              <a:rect r="r" b="b" t="t" l="l"/>
              <a:pathLst>
                <a:path h="1990090" w="2007088">
                  <a:moveTo>
                    <a:pt x="20318" y="0"/>
                  </a:moveTo>
                  <a:lnTo>
                    <a:pt x="1986770" y="0"/>
                  </a:lnTo>
                  <a:cubicBezTo>
                    <a:pt x="1992159" y="0"/>
                    <a:pt x="1997327" y="2141"/>
                    <a:pt x="2001137" y="5951"/>
                  </a:cubicBezTo>
                  <a:cubicBezTo>
                    <a:pt x="2004948" y="9761"/>
                    <a:pt x="2007088" y="14930"/>
                    <a:pt x="2007088" y="20318"/>
                  </a:cubicBezTo>
                  <a:lnTo>
                    <a:pt x="2007088" y="1969772"/>
                  </a:lnTo>
                  <a:cubicBezTo>
                    <a:pt x="2007088" y="1975161"/>
                    <a:pt x="2004948" y="1980329"/>
                    <a:pt x="2001137" y="1984139"/>
                  </a:cubicBezTo>
                  <a:cubicBezTo>
                    <a:pt x="1997327" y="1987950"/>
                    <a:pt x="1992159" y="1990090"/>
                    <a:pt x="1986770" y="1990090"/>
                  </a:cubicBezTo>
                  <a:lnTo>
                    <a:pt x="20318" y="1990090"/>
                  </a:lnTo>
                  <a:cubicBezTo>
                    <a:pt x="14930" y="1990090"/>
                    <a:pt x="9761" y="1987950"/>
                    <a:pt x="5951" y="1984139"/>
                  </a:cubicBezTo>
                  <a:cubicBezTo>
                    <a:pt x="2141" y="1980329"/>
                    <a:pt x="0" y="1975161"/>
                    <a:pt x="0" y="1969772"/>
                  </a:cubicBezTo>
                  <a:lnTo>
                    <a:pt x="0" y="20318"/>
                  </a:lnTo>
                  <a:cubicBezTo>
                    <a:pt x="0" y="14930"/>
                    <a:pt x="2141" y="9761"/>
                    <a:pt x="5951" y="5951"/>
                  </a:cubicBezTo>
                  <a:cubicBezTo>
                    <a:pt x="9761" y="2141"/>
                    <a:pt x="14930" y="0"/>
                    <a:pt x="20318" y="0"/>
                  </a:cubicBezTo>
                  <a:close/>
                </a:path>
              </a:pathLst>
            </a:custGeom>
            <a:solidFill>
              <a:srgbClr val="FFDE59"/>
            </a:solidFill>
            <a:ln w="38100" cap="sq">
              <a:solidFill>
                <a:srgbClr val="000000"/>
              </a:solidFill>
              <a:prstDash val="solid"/>
              <a:miter/>
            </a:ln>
          </p:spPr>
        </p:sp>
        <p:sp>
          <p:nvSpPr>
            <p:cNvPr name="TextBox 7" id="7"/>
            <p:cNvSpPr txBox="true"/>
            <p:nvPr/>
          </p:nvSpPr>
          <p:spPr>
            <a:xfrm>
              <a:off x="0" y="-57150"/>
              <a:ext cx="2007088" cy="2047240"/>
            </a:xfrm>
            <a:prstGeom prst="rect">
              <a:avLst/>
            </a:prstGeom>
          </p:spPr>
          <p:txBody>
            <a:bodyPr anchor="ctr" rtlCol="false" tIns="50800" lIns="50800" bIns="50800" rIns="50800"/>
            <a:lstStyle/>
            <a:p>
              <a:pPr algn="ctr">
                <a:lnSpc>
                  <a:spcPts val="4199"/>
                </a:lnSpc>
              </a:pPr>
            </a:p>
          </p:txBody>
        </p:sp>
      </p:grpSp>
      <p:grpSp>
        <p:nvGrpSpPr>
          <p:cNvPr name="Group 8" id="8"/>
          <p:cNvGrpSpPr/>
          <p:nvPr/>
        </p:nvGrpSpPr>
        <p:grpSpPr>
          <a:xfrm rot="0">
            <a:off x="1389314" y="1365438"/>
            <a:ext cx="7620664" cy="7556123"/>
            <a:chOff x="0" y="0"/>
            <a:chExt cx="2007088" cy="1990090"/>
          </a:xfrm>
        </p:grpSpPr>
        <p:sp>
          <p:nvSpPr>
            <p:cNvPr name="Freeform 9" id="9"/>
            <p:cNvSpPr/>
            <p:nvPr/>
          </p:nvSpPr>
          <p:spPr>
            <a:xfrm flipH="false" flipV="false" rot="0">
              <a:off x="0" y="0"/>
              <a:ext cx="2007088" cy="1990090"/>
            </a:xfrm>
            <a:custGeom>
              <a:avLst/>
              <a:gdLst/>
              <a:ahLst/>
              <a:cxnLst/>
              <a:rect r="r" b="b" t="t" l="l"/>
              <a:pathLst>
                <a:path h="1990090" w="2007088">
                  <a:moveTo>
                    <a:pt x="20318" y="0"/>
                  </a:moveTo>
                  <a:lnTo>
                    <a:pt x="1986770" y="0"/>
                  </a:lnTo>
                  <a:cubicBezTo>
                    <a:pt x="1992159" y="0"/>
                    <a:pt x="1997327" y="2141"/>
                    <a:pt x="2001137" y="5951"/>
                  </a:cubicBezTo>
                  <a:cubicBezTo>
                    <a:pt x="2004948" y="9761"/>
                    <a:pt x="2007088" y="14930"/>
                    <a:pt x="2007088" y="20318"/>
                  </a:cubicBezTo>
                  <a:lnTo>
                    <a:pt x="2007088" y="1969772"/>
                  </a:lnTo>
                  <a:cubicBezTo>
                    <a:pt x="2007088" y="1975161"/>
                    <a:pt x="2004948" y="1980329"/>
                    <a:pt x="2001137" y="1984139"/>
                  </a:cubicBezTo>
                  <a:cubicBezTo>
                    <a:pt x="1997327" y="1987950"/>
                    <a:pt x="1992159" y="1990090"/>
                    <a:pt x="1986770" y="1990090"/>
                  </a:cubicBezTo>
                  <a:lnTo>
                    <a:pt x="20318" y="1990090"/>
                  </a:lnTo>
                  <a:cubicBezTo>
                    <a:pt x="14930" y="1990090"/>
                    <a:pt x="9761" y="1987950"/>
                    <a:pt x="5951" y="1984139"/>
                  </a:cubicBezTo>
                  <a:cubicBezTo>
                    <a:pt x="2141" y="1980329"/>
                    <a:pt x="0" y="1975161"/>
                    <a:pt x="0" y="1969772"/>
                  </a:cubicBezTo>
                  <a:lnTo>
                    <a:pt x="0" y="20318"/>
                  </a:lnTo>
                  <a:cubicBezTo>
                    <a:pt x="0" y="14930"/>
                    <a:pt x="2141" y="9761"/>
                    <a:pt x="5951" y="5951"/>
                  </a:cubicBezTo>
                  <a:cubicBezTo>
                    <a:pt x="9761" y="2141"/>
                    <a:pt x="14930" y="0"/>
                    <a:pt x="20318" y="0"/>
                  </a:cubicBezTo>
                  <a:close/>
                </a:path>
              </a:pathLst>
            </a:custGeom>
            <a:solidFill>
              <a:srgbClr val="FFDE59"/>
            </a:solidFill>
            <a:ln w="38100" cap="sq">
              <a:solidFill>
                <a:srgbClr val="000000"/>
              </a:solidFill>
              <a:prstDash val="solid"/>
              <a:miter/>
            </a:ln>
          </p:spPr>
        </p:sp>
        <p:sp>
          <p:nvSpPr>
            <p:cNvPr name="TextBox 10" id="10"/>
            <p:cNvSpPr txBox="true"/>
            <p:nvPr/>
          </p:nvSpPr>
          <p:spPr>
            <a:xfrm>
              <a:off x="0" y="-57150"/>
              <a:ext cx="2007088" cy="2047240"/>
            </a:xfrm>
            <a:prstGeom prst="rect">
              <a:avLst/>
            </a:prstGeom>
          </p:spPr>
          <p:txBody>
            <a:bodyPr anchor="ctr" rtlCol="false" tIns="50800" lIns="50800" bIns="50800" rIns="50800"/>
            <a:lstStyle/>
            <a:p>
              <a:pPr algn="ctr">
                <a:lnSpc>
                  <a:spcPts val="4199"/>
                </a:lnSpc>
              </a:pPr>
            </a:p>
          </p:txBody>
        </p:sp>
      </p:grpSp>
      <p:grpSp>
        <p:nvGrpSpPr>
          <p:cNvPr name="Group 11" id="11"/>
          <p:cNvGrpSpPr/>
          <p:nvPr/>
        </p:nvGrpSpPr>
        <p:grpSpPr>
          <a:xfrm rot="0">
            <a:off x="1619920" y="1594674"/>
            <a:ext cx="7159452" cy="1630029"/>
            <a:chOff x="0" y="0"/>
            <a:chExt cx="1885617" cy="429308"/>
          </a:xfrm>
        </p:grpSpPr>
        <p:sp>
          <p:nvSpPr>
            <p:cNvPr name="Freeform 12" id="12"/>
            <p:cNvSpPr/>
            <p:nvPr/>
          </p:nvSpPr>
          <p:spPr>
            <a:xfrm flipH="false" flipV="false" rot="0">
              <a:off x="0" y="0"/>
              <a:ext cx="1885617" cy="429308"/>
            </a:xfrm>
            <a:custGeom>
              <a:avLst/>
              <a:gdLst/>
              <a:ahLst/>
              <a:cxnLst/>
              <a:rect r="r" b="b" t="t" l="l"/>
              <a:pathLst>
                <a:path h="429308" w="1885617">
                  <a:moveTo>
                    <a:pt x="21627" y="0"/>
                  </a:moveTo>
                  <a:lnTo>
                    <a:pt x="1863990" y="0"/>
                  </a:lnTo>
                  <a:cubicBezTo>
                    <a:pt x="1875934" y="0"/>
                    <a:pt x="1885617" y="9683"/>
                    <a:pt x="1885617" y="21627"/>
                  </a:cubicBezTo>
                  <a:lnTo>
                    <a:pt x="1885617" y="407681"/>
                  </a:lnTo>
                  <a:cubicBezTo>
                    <a:pt x="1885617" y="413417"/>
                    <a:pt x="1883338" y="418918"/>
                    <a:pt x="1879282" y="422974"/>
                  </a:cubicBezTo>
                  <a:cubicBezTo>
                    <a:pt x="1875227" y="427029"/>
                    <a:pt x="1869726" y="429308"/>
                    <a:pt x="1863990" y="429308"/>
                  </a:cubicBezTo>
                  <a:lnTo>
                    <a:pt x="21627" y="429308"/>
                  </a:lnTo>
                  <a:cubicBezTo>
                    <a:pt x="9683" y="429308"/>
                    <a:pt x="0" y="419625"/>
                    <a:pt x="0" y="407681"/>
                  </a:cubicBezTo>
                  <a:lnTo>
                    <a:pt x="0" y="21627"/>
                  </a:lnTo>
                  <a:cubicBezTo>
                    <a:pt x="0" y="15891"/>
                    <a:pt x="2279" y="10390"/>
                    <a:pt x="6334" y="6334"/>
                  </a:cubicBezTo>
                  <a:cubicBezTo>
                    <a:pt x="10390" y="2279"/>
                    <a:pt x="15891" y="0"/>
                    <a:pt x="21627" y="0"/>
                  </a:cubicBezTo>
                  <a:close/>
                </a:path>
              </a:pathLst>
            </a:custGeom>
            <a:solidFill>
              <a:srgbClr val="FFFFFF"/>
            </a:solidFill>
            <a:ln w="38100" cap="sq">
              <a:solidFill>
                <a:srgbClr val="000000"/>
              </a:solidFill>
              <a:prstDash val="solid"/>
              <a:miter/>
            </a:ln>
          </p:spPr>
        </p:sp>
        <p:sp>
          <p:nvSpPr>
            <p:cNvPr name="TextBox 13" id="13"/>
            <p:cNvSpPr txBox="true"/>
            <p:nvPr/>
          </p:nvSpPr>
          <p:spPr>
            <a:xfrm>
              <a:off x="0" y="-66675"/>
              <a:ext cx="1885617" cy="495983"/>
            </a:xfrm>
            <a:prstGeom prst="rect">
              <a:avLst/>
            </a:prstGeom>
          </p:spPr>
          <p:txBody>
            <a:bodyPr anchor="ctr" rtlCol="false" tIns="50800" lIns="50800" bIns="50800" rIns="50800"/>
            <a:lstStyle/>
            <a:p>
              <a:pPr algn="ctr">
                <a:lnSpc>
                  <a:spcPts val="4899"/>
                </a:lnSpc>
              </a:pPr>
              <a:r>
                <a:rPr lang="en-US" sz="3499">
                  <a:solidFill>
                    <a:srgbClr val="000000"/>
                  </a:solidFill>
                  <a:latin typeface="Genty Sans"/>
                  <a:ea typeface="Genty Sans"/>
                  <a:cs typeface="Genty Sans"/>
                  <a:sym typeface="Genty Sans"/>
                </a:rPr>
                <a:t>OTHER BLOOD COMPONENTS </a:t>
              </a:r>
            </a:p>
          </p:txBody>
        </p:sp>
      </p:grpSp>
      <p:grpSp>
        <p:nvGrpSpPr>
          <p:cNvPr name="Group 14" id="14"/>
          <p:cNvGrpSpPr/>
          <p:nvPr/>
        </p:nvGrpSpPr>
        <p:grpSpPr>
          <a:xfrm rot="0">
            <a:off x="1619920" y="3673687"/>
            <a:ext cx="7159452" cy="5018639"/>
            <a:chOff x="0" y="0"/>
            <a:chExt cx="1885617" cy="1321781"/>
          </a:xfrm>
        </p:grpSpPr>
        <p:sp>
          <p:nvSpPr>
            <p:cNvPr name="Freeform 15" id="15"/>
            <p:cNvSpPr/>
            <p:nvPr/>
          </p:nvSpPr>
          <p:spPr>
            <a:xfrm flipH="false" flipV="false" rot="0">
              <a:off x="0" y="0"/>
              <a:ext cx="1885617" cy="1321782"/>
            </a:xfrm>
            <a:custGeom>
              <a:avLst/>
              <a:gdLst/>
              <a:ahLst/>
              <a:cxnLst/>
              <a:rect r="r" b="b" t="t" l="l"/>
              <a:pathLst>
                <a:path h="1321782" w="1885617">
                  <a:moveTo>
                    <a:pt x="21627" y="0"/>
                  </a:moveTo>
                  <a:lnTo>
                    <a:pt x="1863990" y="0"/>
                  </a:lnTo>
                  <a:cubicBezTo>
                    <a:pt x="1875934" y="0"/>
                    <a:pt x="1885617" y="9683"/>
                    <a:pt x="1885617" y="21627"/>
                  </a:cubicBezTo>
                  <a:lnTo>
                    <a:pt x="1885617" y="1300154"/>
                  </a:lnTo>
                  <a:cubicBezTo>
                    <a:pt x="1885617" y="1305890"/>
                    <a:pt x="1883338" y="1311391"/>
                    <a:pt x="1879282" y="1315447"/>
                  </a:cubicBezTo>
                  <a:cubicBezTo>
                    <a:pt x="1875227" y="1319503"/>
                    <a:pt x="1869726" y="1321782"/>
                    <a:pt x="1863990" y="1321782"/>
                  </a:cubicBezTo>
                  <a:lnTo>
                    <a:pt x="21627" y="1321782"/>
                  </a:lnTo>
                  <a:cubicBezTo>
                    <a:pt x="9683" y="1321782"/>
                    <a:pt x="0" y="1312099"/>
                    <a:pt x="0" y="1300154"/>
                  </a:cubicBezTo>
                  <a:lnTo>
                    <a:pt x="0" y="21627"/>
                  </a:lnTo>
                  <a:cubicBezTo>
                    <a:pt x="0" y="15891"/>
                    <a:pt x="2279" y="10390"/>
                    <a:pt x="6334" y="6334"/>
                  </a:cubicBezTo>
                  <a:cubicBezTo>
                    <a:pt x="10390" y="2279"/>
                    <a:pt x="15891" y="0"/>
                    <a:pt x="21627" y="0"/>
                  </a:cubicBezTo>
                  <a:close/>
                </a:path>
              </a:pathLst>
            </a:custGeom>
            <a:solidFill>
              <a:srgbClr val="FFFFFF"/>
            </a:solidFill>
            <a:ln w="38100" cap="sq">
              <a:solidFill>
                <a:srgbClr val="000000"/>
              </a:solidFill>
              <a:prstDash val="solid"/>
              <a:miter/>
            </a:ln>
          </p:spPr>
        </p:sp>
        <p:sp>
          <p:nvSpPr>
            <p:cNvPr name="TextBox 16" id="16"/>
            <p:cNvSpPr txBox="true"/>
            <p:nvPr/>
          </p:nvSpPr>
          <p:spPr>
            <a:xfrm>
              <a:off x="0" y="-57150"/>
              <a:ext cx="1885617" cy="1378931"/>
            </a:xfrm>
            <a:prstGeom prst="rect">
              <a:avLst/>
            </a:prstGeom>
          </p:spPr>
          <p:txBody>
            <a:bodyPr anchor="ctr" rtlCol="false" tIns="254000" lIns="254000" bIns="254000" rIns="254000"/>
            <a:lstStyle/>
            <a:p>
              <a:pPr algn="l">
                <a:lnSpc>
                  <a:spcPts val="3359"/>
                </a:lnSpc>
              </a:pPr>
            </a:p>
            <a:p>
              <a:pPr algn="l">
                <a:lnSpc>
                  <a:spcPts val="3359"/>
                </a:lnSpc>
              </a:pPr>
            </a:p>
          </p:txBody>
        </p:sp>
      </p:grpSp>
      <p:grpSp>
        <p:nvGrpSpPr>
          <p:cNvPr name="Group 17" id="17"/>
          <p:cNvGrpSpPr/>
          <p:nvPr/>
        </p:nvGrpSpPr>
        <p:grpSpPr>
          <a:xfrm rot="0">
            <a:off x="9508628" y="1571349"/>
            <a:ext cx="7159452" cy="7055813"/>
            <a:chOff x="0" y="0"/>
            <a:chExt cx="824739" cy="812800"/>
          </a:xfrm>
        </p:grpSpPr>
        <p:sp>
          <p:nvSpPr>
            <p:cNvPr name="Freeform 18" id="18"/>
            <p:cNvSpPr/>
            <p:nvPr/>
          </p:nvSpPr>
          <p:spPr>
            <a:xfrm flipH="false" flipV="false" rot="0">
              <a:off x="0" y="0"/>
              <a:ext cx="824739" cy="812800"/>
            </a:xfrm>
            <a:custGeom>
              <a:avLst/>
              <a:gdLst/>
              <a:ahLst/>
              <a:cxnLst/>
              <a:rect r="r" b="b" t="t" l="l"/>
              <a:pathLst>
                <a:path h="812800" w="824739">
                  <a:moveTo>
                    <a:pt x="24871" y="0"/>
                  </a:moveTo>
                  <a:lnTo>
                    <a:pt x="799868" y="0"/>
                  </a:lnTo>
                  <a:cubicBezTo>
                    <a:pt x="806464" y="0"/>
                    <a:pt x="812790" y="2620"/>
                    <a:pt x="817454" y="7285"/>
                  </a:cubicBezTo>
                  <a:cubicBezTo>
                    <a:pt x="822118" y="11949"/>
                    <a:pt x="824739" y="18275"/>
                    <a:pt x="824739" y="24871"/>
                  </a:cubicBezTo>
                  <a:lnTo>
                    <a:pt x="824739" y="787929"/>
                  </a:lnTo>
                  <a:cubicBezTo>
                    <a:pt x="824739" y="801665"/>
                    <a:pt x="813604" y="812800"/>
                    <a:pt x="799868" y="812800"/>
                  </a:cubicBezTo>
                  <a:lnTo>
                    <a:pt x="24871" y="812800"/>
                  </a:lnTo>
                  <a:cubicBezTo>
                    <a:pt x="11135" y="812800"/>
                    <a:pt x="0" y="801665"/>
                    <a:pt x="0" y="787929"/>
                  </a:cubicBezTo>
                  <a:lnTo>
                    <a:pt x="0" y="24871"/>
                  </a:lnTo>
                  <a:cubicBezTo>
                    <a:pt x="0" y="11135"/>
                    <a:pt x="11135" y="0"/>
                    <a:pt x="24871" y="0"/>
                  </a:cubicBezTo>
                  <a:close/>
                </a:path>
              </a:pathLst>
            </a:custGeom>
            <a:blipFill>
              <a:blip r:embed="rId2"/>
              <a:stretch>
                <a:fillRect l="-23960" t="0" r="-23960" b="0"/>
              </a:stretch>
            </a:blipFill>
            <a:ln w="38100" cap="rnd">
              <a:solidFill>
                <a:srgbClr val="000000"/>
              </a:solidFill>
              <a:prstDash val="solid"/>
              <a:round/>
            </a:ln>
          </p:spPr>
        </p:sp>
      </p:grpSp>
      <p:sp>
        <p:nvSpPr>
          <p:cNvPr name="TextBox 19" id="19"/>
          <p:cNvSpPr txBox="true"/>
          <p:nvPr/>
        </p:nvSpPr>
        <p:spPr>
          <a:xfrm rot="0">
            <a:off x="1913521" y="3851287"/>
            <a:ext cx="6572250" cy="2929890"/>
          </a:xfrm>
          <a:prstGeom prst="rect">
            <a:avLst/>
          </a:prstGeom>
        </p:spPr>
        <p:txBody>
          <a:bodyPr anchor="t" rtlCol="false" tIns="0" lIns="0" bIns="0" rIns="0">
            <a:spAutoFit/>
          </a:bodyPr>
          <a:lstStyle/>
          <a:p>
            <a:pPr algn="l" marL="518160" indent="-259080" lvl="1">
              <a:lnSpc>
                <a:spcPts val="3359"/>
              </a:lnSpc>
              <a:buFont typeface="Arial"/>
              <a:buChar char="•"/>
            </a:pPr>
            <a:r>
              <a:rPr lang="en-US" sz="2400">
                <a:solidFill>
                  <a:srgbClr val="000000"/>
                </a:solidFill>
                <a:latin typeface="Glacial Indifference"/>
                <a:ea typeface="Glacial Indifference"/>
                <a:cs typeface="Glacial Indifference"/>
                <a:sym typeface="Glacial Indifference"/>
              </a:rPr>
              <a:t>Platelets are small and sticky to quickly form clots at injury sites.</a:t>
            </a:r>
          </a:p>
          <a:p>
            <a:pPr algn="l">
              <a:lnSpc>
                <a:spcPts val="3359"/>
              </a:lnSpc>
            </a:pPr>
          </a:p>
          <a:p>
            <a:pPr algn="l" marL="518160" indent="-259080" lvl="1">
              <a:lnSpc>
                <a:spcPts val="3359"/>
              </a:lnSpc>
              <a:buFont typeface="Arial"/>
              <a:buChar char="•"/>
            </a:pPr>
            <a:r>
              <a:rPr lang="en-US" sz="2400">
                <a:solidFill>
                  <a:srgbClr val="000000"/>
                </a:solidFill>
                <a:latin typeface="Glacial Indifference"/>
                <a:ea typeface="Glacial Indifference"/>
                <a:cs typeface="Glacial Indifference"/>
                <a:sym typeface="Glacial Indifference"/>
              </a:rPr>
              <a:t>Plasma is in a liquid form that allows it to flow easily, transporting nutrients and waste throughout the body.</a:t>
            </a:r>
          </a:p>
          <a:p>
            <a:pPr algn="l">
              <a:lnSpc>
                <a:spcPts val="3359"/>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DAGvwdz7XzQ</dc:identifier>
  <dcterms:modified xsi:type="dcterms:W3CDTF">2011-08-01T06:04:30Z</dcterms:modified>
  <cp:revision>1</cp:revision>
</cp:coreProperties>
</file>