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astra.com/pricing?secure=geekfla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obe_Inc" TargetMode="External"/><Relationship Id="rId2" Type="http://schemas.openxmlformats.org/officeDocument/2006/relationships/hyperlink" Target="https://github.com/magento/magento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o.com/solutions/small-business/express-packag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5C32A413-5664-4C0E-9015-25D2BD715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9" b="8846"/>
          <a:stretch/>
        </p:blipFill>
        <p:spPr>
          <a:xfrm>
            <a:off x="0" y="-12699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9A271-7F84-4713-9CCC-F054BFE4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581" y="394229"/>
            <a:ext cx="6100619" cy="3034771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Assurance</a:t>
            </a:r>
            <a:br>
              <a:rPr lang="en-US" sz="3800" dirty="0"/>
            </a:br>
            <a:br>
              <a:rPr lang="en-US" sz="38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31C8-14DA-44EC-83E6-E7B1167F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783" y="3686175"/>
            <a:ext cx="3310467" cy="9048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Proposal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-By Team 7</a:t>
            </a:r>
          </a:p>
        </p:txBody>
      </p:sp>
    </p:spTree>
    <p:extLst>
      <p:ext uri="{BB962C8B-B14F-4D97-AF65-F5344CB8AC3E}">
        <p14:creationId xmlns:p14="http://schemas.microsoft.com/office/powerpoint/2010/main" val="1517893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98B1-B895-46B4-A2E6-17D1F052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399020" cy="1456472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Expected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B6F8-831A-4A54-9EE0-759C30F8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Phishing</a:t>
            </a:r>
            <a:endParaRPr lang="en-US" sz="1800" dirty="0">
              <a:solidFill>
                <a:srgbClr val="222222"/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3C3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administrator account takeover, data leakage, identity theft and financial losses due to remedy activities </a:t>
            </a:r>
            <a:endParaRPr lang="en-US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Ransomware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threatens retailers with disruption of web store operation,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sensitive information at risk of destruction or disclosure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Hacking an ecommerce admin panel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Having taken over administrator privileges, they get illicit control over the store operation and can interfere into catalog management, pricing, promotions, customer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Spamming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Jeopardize the reputation of a company if they hack its mail server and send spam emails on its behalf</a:t>
            </a:r>
          </a:p>
          <a:p>
            <a:pPr marL="384048" lvl="2" indent="0">
              <a:buNone/>
            </a:pPr>
            <a:endParaRPr lang="en-US" sz="1200" dirty="0">
              <a:solidFill>
                <a:srgbClr val="24292E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(Latest finding by </a:t>
            </a:r>
            <a:r>
              <a:rPr lang="en-US" sz="1400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Astra</a:t>
            </a:r>
            <a:r>
              <a:rPr lang="en-US" sz="1400" dirty="0">
                <a:solidFill>
                  <a:srgbClr val="3B3C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reveals that 62% of a store has at least one vulnerability)</a:t>
            </a:r>
          </a:p>
          <a:p>
            <a:endParaRPr lang="en-US" sz="1800" b="1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endParaRPr lang="en-US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185A-7935-4A6E-8FD5-E0955F69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5" y="154523"/>
            <a:ext cx="10058400" cy="15591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A24-8A6F-4C35-8487-3CBB3FD1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75" y="1797256"/>
            <a:ext cx="10674350" cy="49062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edicated teams to safeguard against Magento security threats, minimizing risks and resolving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Magento security patch to fix detected vulnerabilities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Security audits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identify potential vulnerabilities like missing security patches or configuration issues</a:t>
            </a:r>
            <a:endParaRPr lang="en-US" sz="1600" dirty="0">
              <a:solidFill>
                <a:srgbClr val="3B3C3D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Penetration testing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 team </a:t>
            </a:r>
            <a:r>
              <a:rPr lang="en-US" sz="16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will attempt to attack a Magento application, server and network, and other potential points of exposure to detect possible security gaps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Magento Security Center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B3C3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Safe environment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B3C3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Protected file system</a:t>
            </a:r>
            <a:endParaRPr lang="en-US" sz="1600" dirty="0">
              <a:solidFill>
                <a:srgbClr val="3B3C3D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B3C3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Protected admin panel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B3C3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Reliable extensions</a:t>
            </a:r>
            <a:endParaRPr lang="en-US" sz="1600" dirty="0">
              <a:solidFill>
                <a:srgbClr val="3B3C3D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B3C3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Incident response plan</a:t>
            </a:r>
          </a:p>
        </p:txBody>
      </p:sp>
    </p:spTree>
    <p:extLst>
      <p:ext uri="{BB962C8B-B14F-4D97-AF65-F5344CB8AC3E}">
        <p14:creationId xmlns:p14="http://schemas.microsoft.com/office/powerpoint/2010/main" val="40017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23EFE-74D0-48E5-AF8B-106FBBFF3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53"/>
          <a:stretch/>
        </p:blipFill>
        <p:spPr>
          <a:xfrm>
            <a:off x="973037" y="318587"/>
            <a:ext cx="10245925" cy="5607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5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B72-5A2C-4B2B-B8D7-0A499C1A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F752-E3BF-4543-9846-F6F4F8F6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Project Approval?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trike="sngStrike" dirty="0"/>
              <a:t>GitHub- security related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Code fixes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Project demand and challenge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4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1B75-1B1A-4BC9-95AF-146F6CF3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161145" cy="14534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Magento2</a:t>
            </a:r>
            <a:br>
              <a:rPr lang="en-US" dirty="0"/>
            </a:br>
            <a:r>
              <a:rPr lang="en-US" sz="1800" dirty="0" err="1">
                <a:solidFill>
                  <a:srgbClr val="24292E"/>
                </a:solidFill>
                <a:latin typeface="Segoe UI" panose="020B0502040204020203" pitchFamily="34" charset="0"/>
                <a:cs typeface="+mn-cs"/>
              </a:rPr>
              <a:t>Github</a:t>
            </a: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  <a:cs typeface="+mn-cs"/>
              </a:rPr>
              <a:t>: </a:t>
            </a:r>
            <a:r>
              <a:rPr lang="en-US" sz="1800" dirty="0">
                <a:solidFill>
                  <a:srgbClr val="0070C0"/>
                </a:solidFill>
                <a:latin typeface="Segoe UI" panose="020B0502040204020203" pitchFamily="34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https://github.com/magento/magento2</a:t>
            </a:r>
            <a:endParaRPr lang="en-US" sz="1800" dirty="0">
              <a:solidFill>
                <a:srgbClr val="0070C0"/>
              </a:solidFill>
              <a:latin typeface="Segoe UI" panose="020B0502040204020203" pitchFamily="34" charset="0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49AF-0D6C-4C74-87C1-D19E99D7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816" y="1854322"/>
            <a:ext cx="10386060" cy="4569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O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pen-source, enterprise-class eCommerce platform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100,000+ merchants worldwide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A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cquired by </a:t>
            </a:r>
            <a:r>
              <a:rPr lang="en-US" sz="1800" u="none" strike="noStrike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3" tooltip="Adobe Inc"/>
              </a:rPr>
              <a:t>Adobe Inc</a:t>
            </a: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in May 2018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Magento2 is an open-source eCommerce R&amp;D project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</a:rPr>
              <a:t>facilitating the improvement of Magento Core products.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</a:rPr>
              <a:t>Offers more functionality to merchants and continue to grow with the platform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100,000+ online stores have been created on this platform and 1,000 stores come online every day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</a:rPr>
              <a:t>These merchants depend on third-party developers to build Magento implementations, customizations, and extensions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Regarding Popularity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</a:rPr>
              <a:t>Accounts for 12% of all ecommerce sites Or 1.9% of the CMS market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</a:rPr>
              <a:t>Around $155 billion worth of goods have been sold in 2019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latin typeface="Segoe UI" panose="020B0502040204020203" pitchFamily="34" charset="0"/>
              </a:rPr>
              <a:t>Two years ago, Magento has accounted for about 30% of the total market share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4292E"/>
              </a:solidFill>
              <a:latin typeface="Segoe UI" panose="020B0502040204020203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24292E"/>
              </a:solidFill>
              <a:latin typeface="Segoe UI" panose="020B0502040204020203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E8B4-D802-418E-A9FB-6E491D14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AEAC-2A1F-4693-A0ED-2A05306F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93359"/>
            <a:ext cx="10437495" cy="45741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Magento is ideal for fast-growing small businesses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Customizable, agile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  <a:latin typeface="Segoe UI" panose="020B0502040204020203" pitchFamily="34" charset="0"/>
              </a:rPr>
              <a:t>it gives flexibility to small businesses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Affordable with Cloud hosting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  <a:latin typeface="Segoe UI" panose="020B0502040204020203" pitchFamily="34" charset="0"/>
              </a:rPr>
              <a:t>eliminates the costs of maintaining, monitoring and hosting an eCommerce solution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  <a:latin typeface="Segoe UI" panose="020B0502040204020203" pitchFamily="34" charset="0"/>
              </a:rPr>
              <a:t>thereby reducing total cost of ownership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4292E"/>
                </a:solidFill>
                <a:latin typeface="Segoe UI" panose="020B0502040204020203" pitchFamily="34" charset="0"/>
              </a:rPr>
              <a:t> Limitless - evolves as business grows and changes over 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  <a:latin typeface="Segoe UI" panose="020B0502040204020203" pitchFamily="34" charset="0"/>
              </a:rPr>
              <a:t>Manage multiple stores, transacts in multiple countries, languages, currencies, and use several worldwide shipping providers, all within a single instance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  <a:latin typeface="Segoe UI" panose="020B0502040204020203" pitchFamily="34" charset="0"/>
              </a:rPr>
              <a:t>Leverages Magento’s large Extensions Marketplace  to add rich feature/capabilities and enable integrations with your other digital tools (e.g. ERP, CRM)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4292E"/>
                </a:solidFill>
                <a:latin typeface="Segoe UI" panose="020B0502040204020203" pitchFamily="34" charset="0"/>
              </a:rPr>
              <a:t>Enables merchants to sell customizable products and digital goods online</a:t>
            </a:r>
          </a:p>
          <a:p>
            <a:pPr marL="0" indent="0">
              <a:buNone/>
            </a:pPr>
            <a:endParaRPr lang="en-US" sz="1800" dirty="0">
              <a:solidFill>
                <a:srgbClr val="24292E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AA1A-4E85-4C08-9A68-17D9DBD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Magento Commerce for B2B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0E70-D6FB-4BD9-8EDC-FA59C0CD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1"/>
            <a:ext cx="10304145" cy="48340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Enables merchants to handle the complexities of </a:t>
            </a:r>
            <a:r>
              <a:rPr lang="en-US" sz="1600" dirty="0">
                <a:solidFill>
                  <a:srgbClr val="2F2B2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B2B</a:t>
            </a:r>
            <a:r>
              <a:rPr lang="en-US" sz="1600" dirty="0">
                <a:solidFill>
                  <a:srgbClr val="2F2B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commerce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Company accounts with multiple buyers in tiered organizational structures.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Self-service tools to manage buyer roles and permissions.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Full order, quote, and invoice tracking for buyers across the company.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Automated order approval process based on rules set by each company.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Friction-Free Purchasing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Quick order forms and list uploads for buyers who know exactly what they want</a:t>
            </a:r>
            <a:endParaRPr lang="en-US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Saved shopping lists to make repeat purchasing even easier</a:t>
            </a:r>
            <a:endParaRPr lang="en-US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solidFill>
                  <a:srgbClr val="2F2B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Fast reordering from previous orders with just a couple of clicks</a:t>
            </a:r>
            <a:endParaRPr lang="en-US" sz="1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Agility to Adapt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solidFill>
                  <a:srgbClr val="2F2B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Best-in-class B2B and B2C commerce in one platform to serve any audience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solidFill>
                  <a:srgbClr val="2F2B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Mobile-optimized sites to enable field-based sales and purchasing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solidFill>
                  <a:srgbClr val="2F2B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channel management for seamless selling on the world’s largest marketplace</a:t>
            </a:r>
          </a:p>
        </p:txBody>
      </p:sp>
    </p:spTree>
    <p:extLst>
      <p:ext uri="{BB962C8B-B14F-4D97-AF65-F5344CB8AC3E}">
        <p14:creationId xmlns:p14="http://schemas.microsoft.com/office/powerpoint/2010/main" val="370256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08A0-82B7-42B3-B3CB-5687A4E1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41" y="0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dirty="0">
                <a:solidFill>
                  <a:schemeClr val="accent1"/>
                </a:solidFill>
              </a:rPr>
              <a:t>Top Users</a:t>
            </a:r>
          </a:p>
        </p:txBody>
      </p:sp>
      <p:pic>
        <p:nvPicPr>
          <p:cNvPr id="5" name="Content Placeholder 4" descr="magento 2.3.4 update">
            <a:extLst>
              <a:ext uri="{FF2B5EF4-FFF2-40B4-BE49-F238E27FC236}">
                <a16:creationId xmlns:a16="http://schemas.microsoft.com/office/drawing/2014/main" id="{B5B658A8-E586-473A-A04A-6F3FE771CF8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677"/>
          <a:stretch/>
        </p:blipFill>
        <p:spPr bwMode="auto">
          <a:xfrm>
            <a:off x="200025" y="2371726"/>
            <a:ext cx="5221625" cy="2937145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A9259-E791-4A45-B626-E25C5596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1404" y="1998529"/>
            <a:ext cx="6386296" cy="4242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Nearly 7,500 customers have migrated to Magento from </a:t>
            </a:r>
            <a:r>
              <a:rPr lang="en-US" sz="2000" i="1" dirty="0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OpenCart</a:t>
            </a:r>
            <a:r>
              <a:rPr lang="en-US" sz="2000" i="0" dirty="0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i="1" dirty="0" err="1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VirtueMart</a:t>
            </a:r>
            <a:r>
              <a:rPr lang="en-US" sz="2000" i="0" dirty="0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last year</a:t>
            </a:r>
          </a:p>
          <a:p>
            <a:endParaRPr lang="en-US" sz="1800" i="0" dirty="0">
              <a:solidFill>
                <a:srgbClr val="26262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Liverpool FC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Pepe Jeans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Land Rover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Harvey Nichols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Ford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Omega Watches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Christian Louboutin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Bulgari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C190-AD6C-4FDB-BC1D-8EF7A1B1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066360"/>
            <a:ext cx="8962748" cy="9138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300" b="1" dirty="0">
                <a:solidFill>
                  <a:schemeClr val="accent1"/>
                </a:solidFill>
              </a:rPr>
              <a:t>Motivation</a:t>
            </a: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3F48BB7-B4FA-49D2-8089-07D9AC242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951" y="1771414"/>
            <a:ext cx="5198124" cy="5086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Lot of contributors, community</a:t>
            </a:r>
            <a:r>
              <a:rPr lang="en-US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aintainers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Consistent recent activities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Expect more security threats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Open for contribution 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open to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take bug fixes, optimizations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new components or features</a:t>
            </a:r>
            <a:endParaRPr lang="en-US" sz="18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changes to existing features</a:t>
            </a:r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tests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documentation (such as developer guides,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user guides, examples, or specifications)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or just good suggestions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73FD1-D72D-45BB-BC54-D4DEFCFAF5E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-3" b="14532"/>
          <a:stretch/>
        </p:blipFill>
        <p:spPr>
          <a:xfrm>
            <a:off x="493570" y="3884489"/>
            <a:ext cx="6247756" cy="2469015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F90B6-4DB0-40BF-888E-5F316AEF35E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5636" r="3683" b="-1"/>
          <a:stretch/>
        </p:blipFill>
        <p:spPr>
          <a:xfrm>
            <a:off x="556947" y="1771414"/>
            <a:ext cx="6136754" cy="20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7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3780-C6C7-4819-931F-E589F50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9902153" cy="12758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Language,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947A-FFFB-4E00-94A6-53A25D5181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ABB77-F5F7-40F3-ADBE-06B6B2933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1586" y="3731815"/>
            <a:ext cx="6080463" cy="16033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License &amp;  contributor agreements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Open Software License(OSL) 3.0 or the Magento Enterprise Edition (MEE) license.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509C5-919A-44BD-BECF-0E2761C116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7554" y="1981701"/>
            <a:ext cx="35147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3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5C7A-06BC-4B67-AA9A-2C1FEF70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67" y="571500"/>
            <a:ext cx="7770853" cy="11447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kern="1200" dirty="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T</a:t>
            </a:r>
            <a:r>
              <a:rPr lang="en-US" sz="3100" dirty="0">
                <a:solidFill>
                  <a:srgbClr val="0070C0"/>
                </a:solidFill>
                <a:effectLst/>
                <a:latin typeface="Calibri Light (Headings)"/>
                <a:ea typeface="Calibri" panose="020F0502020204030204" pitchFamily="34" charset="0"/>
                <a:cs typeface="Times New Roman" panose="02020603050405020304" pitchFamily="18" charset="0"/>
              </a:rPr>
              <a:t>hreats perceived by users of the software in its intended operational environment? </a:t>
            </a:r>
            <a:endParaRPr lang="en-US" sz="3100" kern="1200" dirty="0">
              <a:solidFill>
                <a:srgbClr val="0070C0"/>
              </a:solidFill>
              <a:latin typeface="Calibri Light (Headings)"/>
            </a:endParaRP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2D760FC9-14AF-48A7-B95A-439558325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101" y="1752599"/>
            <a:ext cx="10537686" cy="47244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Server Attacks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hackers install malware which affects the functionality of website and server’s data.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payment details are not at risk, but the security and reputation of eCommerce store will be damaged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Website Defacement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 attack aimed at spreading a message to highlight the poor security of a site or platform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user accounts might be compromised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Silent Card Capture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severe threat, have a potentially irreparable whack-on effect if allowed to compromise customer payment details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hackers install hidden malware or card capture software to extract the sensitive information like credit card details from consumers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Botnetting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malicious web attack that controls infected computers and sends out spam emails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customer data may not be at risk, but such servers can be blacklisted by spam filters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0249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96CD800-C8BF-41B5-983A-3B3D95F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36A27B-61AE-4AA1-8BD6-7310E072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1BC4C5-EB16-4C0B-83E6-96A39848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659E2-731A-4068-9971-FEFAEE4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9" y="147866"/>
            <a:ext cx="3735502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History of Issues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AE3AC4-831E-42B3-ABAE-5E9740786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763" y="2321826"/>
            <a:ext cx="4056421" cy="3335519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https://www.cvedetails.com/vendor/15393/Magento.html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99139-E912-4D54-910B-95C08BB17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9" b="1"/>
          <a:stretch/>
        </p:blipFill>
        <p:spPr>
          <a:xfrm>
            <a:off x="2199660" y="3475691"/>
            <a:ext cx="7374154" cy="33530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9B1E07-916C-4BCB-9B28-F89F8AB4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84" y="501440"/>
            <a:ext cx="3971925" cy="27418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F6E3C4-4E13-49A1-8FA0-2039B61FD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881" y="-56072"/>
            <a:ext cx="3674433" cy="38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5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904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Calibri Light (Headings)</vt:lpstr>
      <vt:lpstr>Helvetica</vt:lpstr>
      <vt:lpstr>Segoe UI</vt:lpstr>
      <vt:lpstr>Times New Roman</vt:lpstr>
      <vt:lpstr>Wingdings</vt:lpstr>
      <vt:lpstr>Retrospect</vt:lpstr>
      <vt:lpstr>Software Assurance  </vt:lpstr>
      <vt:lpstr>Magento2 Github: https://github.com/magento/magento2</vt:lpstr>
      <vt:lpstr>Small Business</vt:lpstr>
      <vt:lpstr>Magento Commerce for B2B</vt:lpstr>
      <vt:lpstr> Top Users</vt:lpstr>
      <vt:lpstr>Motivation   </vt:lpstr>
      <vt:lpstr>Language, License</vt:lpstr>
      <vt:lpstr>     Threats perceived by users of the software in its intended operational environment? </vt:lpstr>
      <vt:lpstr>History of Issues</vt:lpstr>
      <vt:lpstr>Expected Attacks</vt:lpstr>
      <vt:lpstr>Security Measures</vt:lpstr>
      <vt:lpstr>PowerPoint Presentation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Assurance  </dc:title>
  <dc:creator>Reshma Chethan Babu</dc:creator>
  <cp:lastModifiedBy>Reshma Chethan Babu</cp:lastModifiedBy>
  <cp:revision>10</cp:revision>
  <dcterms:created xsi:type="dcterms:W3CDTF">2020-09-10T22:54:59Z</dcterms:created>
  <dcterms:modified xsi:type="dcterms:W3CDTF">2020-09-10T23:46:00Z</dcterms:modified>
</cp:coreProperties>
</file>