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356D9E-3DDC-4AD8-BE80-A5DAB0C9576E}">
  <a:tblStyle styleId="{5C356D9E-3DDC-4AD8-BE80-A5DAB0C957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86d99fa7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86d99fa7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86d99fa7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86d99fa7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86d99fa7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86d99fa7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86d99fa7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86d99fa7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86d99fa7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86d99fa7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86d99fa7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86d99fa7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86d99fa7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86d99fa7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86d99fa7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86d99fa7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86d99fa7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86d99fa7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86d99fa7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86d99fa7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86d99fa7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86d99fa7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86d99fa7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86d99fa7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BBC News Classification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Business,Entertainment,Politics,Sports,Technology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567100" y="304875"/>
            <a:ext cx="8190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2277">
                <a:solidFill>
                  <a:srgbClr val="E691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Doc 2Vector(Support Vector Machine )approach:</a:t>
            </a:r>
            <a:r>
              <a:rPr lang="en" sz="2277">
                <a:solidFill>
                  <a:srgbClr val="E691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approach::</a:t>
            </a:r>
            <a:endParaRPr/>
          </a:p>
        </p:txBody>
      </p:sp>
      <p:graphicFrame>
        <p:nvGraphicFramePr>
          <p:cNvPr id="186" name="Google Shape;186;p22"/>
          <p:cNvGraphicFramePr/>
          <p:nvPr/>
        </p:nvGraphicFramePr>
        <p:xfrm>
          <a:off x="1339050" y="9318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{5C356D9E-3DDC-4AD8-BE80-A5DAB0C9576E}</a:tableStyleId>
              </a:tblPr>
              <a:tblGrid>
                <a:gridCol w="2817725"/>
                <a:gridCol w="2817725"/>
              </a:tblGrid>
              <a:tr h="401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50">
                          <a:solidFill>
                            <a:srgbClr val="21212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Best score</a:t>
                      </a:r>
                      <a:endParaRPr b="1" sz="2000">
                        <a:highlight>
                          <a:srgbClr val="FFFFFE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5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0.968825</a:t>
                      </a:r>
                      <a:endParaRPr b="1" sz="3000">
                        <a:highlight>
                          <a:srgbClr val="FFFFFE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01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50">
                          <a:solidFill>
                            <a:srgbClr val="21212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Best accuracy</a:t>
                      </a:r>
                      <a:endParaRPr b="1" sz="2000">
                        <a:highlight>
                          <a:srgbClr val="FFFFFE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5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0.980251</a:t>
                      </a:r>
                      <a:endParaRPr b="1" sz="2900">
                        <a:highlight>
                          <a:srgbClr val="FFFFFE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121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50">
                          <a:solidFill>
                            <a:srgbClr val="21212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Precision score</a:t>
                      </a:r>
                      <a:endParaRPr b="1" sz="16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0.987433 (micro) / 0.987537 (macro)</a:t>
                      </a:r>
                      <a:endParaRPr b="1" sz="25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2050">
                          <a:solidFill>
                            <a:srgbClr val="21212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b="1" sz="20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661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50">
                          <a:solidFill>
                            <a:srgbClr val="21212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Recall score</a:t>
                      </a:r>
                      <a:endParaRPr b="1" sz="16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5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0.987433 (micro) / 0.987811 (macro)</a:t>
                      </a:r>
                      <a:endParaRPr b="1" sz="25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1067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50">
                          <a:solidFill>
                            <a:srgbClr val="21212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 score</a:t>
                      </a:r>
                      <a:endParaRPr b="1" sz="16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0.987433 (micro) / 0.987666 (macro)</a:t>
                      </a:r>
                      <a:endParaRPr b="1" sz="25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8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475800"/>
            <a:ext cx="7505700" cy="954600"/>
          </a:xfrm>
          <a:prstGeom prst="rect">
            <a:avLst/>
          </a:prstGeom>
          <a:effectLst>
            <a:outerShdw blurRad="57150" rotWithShape="0" algn="bl" dir="5400000" dist="19050">
              <a:srgbClr val="F1C232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277">
                <a:solidFill>
                  <a:srgbClr val="E691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Multi-layer Perceptron (Keras-based) approach:Confusion Matrix</a:t>
            </a:r>
            <a:endParaRPr sz="2277">
              <a:solidFill>
                <a:srgbClr val="E691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25" y="1430400"/>
            <a:ext cx="7505700" cy="29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567100" y="304875"/>
            <a:ext cx="8190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2277">
                <a:solidFill>
                  <a:srgbClr val="E691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Multi-layer Perceptron (Keras-based) </a:t>
            </a:r>
            <a:r>
              <a:rPr lang="en" sz="2277">
                <a:solidFill>
                  <a:srgbClr val="E691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approach:approach::</a:t>
            </a:r>
            <a:endParaRPr/>
          </a:p>
        </p:txBody>
      </p:sp>
      <p:graphicFrame>
        <p:nvGraphicFramePr>
          <p:cNvPr id="199" name="Google Shape;199;p24"/>
          <p:cNvGraphicFramePr/>
          <p:nvPr/>
        </p:nvGraphicFramePr>
        <p:xfrm>
          <a:off x="1339050" y="9318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{5C356D9E-3DDC-4AD8-BE80-A5DAB0C9576E}</a:tableStyleId>
              </a:tblPr>
              <a:tblGrid>
                <a:gridCol w="2817725"/>
                <a:gridCol w="2817725"/>
              </a:tblGrid>
              <a:tr h="401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50">
                          <a:solidFill>
                            <a:srgbClr val="21212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Best score</a:t>
                      </a:r>
                      <a:endParaRPr b="1" sz="2000">
                        <a:highlight>
                          <a:srgbClr val="FFFFFE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5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0.968825</a:t>
                      </a:r>
                      <a:endParaRPr b="1" sz="3500">
                        <a:highlight>
                          <a:srgbClr val="FFFFFE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01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50">
                          <a:solidFill>
                            <a:srgbClr val="21212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Best accuracy</a:t>
                      </a:r>
                      <a:endParaRPr b="1" sz="2000">
                        <a:highlight>
                          <a:srgbClr val="FFFFFE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5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0.956912</a:t>
                      </a:r>
                      <a:endParaRPr b="1" sz="3400">
                        <a:highlight>
                          <a:srgbClr val="FFFFFE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121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50">
                          <a:solidFill>
                            <a:srgbClr val="21212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Precision score</a:t>
                      </a:r>
                      <a:endParaRPr b="1" sz="16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0.985637 (micro) / 0.984715 (macro</a:t>
                      </a:r>
                      <a:endParaRPr b="1" sz="30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2050">
                          <a:solidFill>
                            <a:srgbClr val="21212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b="1" sz="20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661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50">
                          <a:solidFill>
                            <a:srgbClr val="21212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Recall score</a:t>
                      </a:r>
                      <a:endParaRPr b="1" sz="16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5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0.985637 (micro) / 0.986193 (macro)</a:t>
                      </a:r>
                      <a:endParaRPr b="1" sz="30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1067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50">
                          <a:solidFill>
                            <a:srgbClr val="21212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 score</a:t>
                      </a:r>
                      <a:endParaRPr b="1" sz="16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0.985637 (micro) / 0.985397 (macro)</a:t>
                      </a:r>
                      <a:endParaRPr b="1" sz="30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8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819150" y="587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Comparison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25" y="1434350"/>
            <a:ext cx="7505700" cy="342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1891353" y="12557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2030150" y="2371426"/>
            <a:ext cx="5361300" cy="1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" sz="2800"/>
              <a:t>Supervised</a:t>
            </a:r>
            <a:endParaRPr sz="2800"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" sz="2800"/>
              <a:t>Semi-Supervised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ctrTitle"/>
          </p:nvPr>
        </p:nvSpPr>
        <p:spPr>
          <a:xfrm>
            <a:off x="1891353" y="1123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2026775" y="2449452"/>
            <a:ext cx="5361300" cy="12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79412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E69138"/>
              </a:buClr>
              <a:buSzPct val="100000"/>
              <a:buFont typeface="Roboto"/>
              <a:buChar char="➢"/>
            </a:pPr>
            <a:r>
              <a:rPr lang="en" sz="9500">
                <a:solidFill>
                  <a:srgbClr val="E691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Tokenize</a:t>
            </a:r>
            <a:endParaRPr sz="9500">
              <a:solidFill>
                <a:srgbClr val="E691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94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ct val="100000"/>
              <a:buFont typeface="Roboto"/>
              <a:buChar char="➢"/>
            </a:pPr>
            <a:r>
              <a:rPr lang="en" sz="9500">
                <a:solidFill>
                  <a:srgbClr val="E691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Remove stop-words </a:t>
            </a:r>
            <a:endParaRPr sz="9500">
              <a:solidFill>
                <a:srgbClr val="E691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94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ct val="100000"/>
              <a:buFont typeface="Roboto"/>
              <a:buChar char="➢"/>
            </a:pPr>
            <a:r>
              <a:rPr lang="en" sz="9500">
                <a:solidFill>
                  <a:srgbClr val="E691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Lemmatization</a:t>
            </a:r>
            <a:endParaRPr sz="9500">
              <a:solidFill>
                <a:srgbClr val="E691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Approaches: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729500" y="1576100"/>
            <a:ext cx="7505700" cy="2448000"/>
          </a:xfrm>
          <a:prstGeom prst="rect">
            <a:avLst/>
          </a:prstGeom>
          <a:effectLst>
            <a:outerShdw blurRad="57150" rotWithShape="0" algn="bl" dir="5400000" dist="19050">
              <a:srgbClr val="3C78D8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3400"/>
              <a:buChar char="★"/>
            </a:pPr>
            <a:r>
              <a:rPr lang="en" sz="3400">
                <a:solidFill>
                  <a:srgbClr val="E69138"/>
                </a:solidFill>
              </a:rPr>
              <a:t>Naive Base </a:t>
            </a:r>
            <a:endParaRPr sz="3400">
              <a:solidFill>
                <a:srgbClr val="E69138"/>
              </a:solidFill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3400"/>
              <a:buChar char="★"/>
            </a:pPr>
            <a:r>
              <a:rPr lang="en" sz="3400">
                <a:solidFill>
                  <a:srgbClr val="E69138"/>
                </a:solidFill>
              </a:rPr>
              <a:t>Multinomial</a:t>
            </a:r>
            <a:endParaRPr sz="3400">
              <a:solidFill>
                <a:srgbClr val="E69138"/>
              </a:solidFill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3400"/>
              <a:buChar char="★"/>
            </a:pPr>
            <a:r>
              <a:rPr lang="en" sz="3400">
                <a:solidFill>
                  <a:srgbClr val="E69138"/>
                </a:solidFill>
              </a:rPr>
              <a:t>Doc 2 Vec</a:t>
            </a:r>
            <a:endParaRPr sz="3400">
              <a:solidFill>
                <a:srgbClr val="E69138"/>
              </a:solidFill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3400"/>
              <a:buChar char="★"/>
            </a:pPr>
            <a:r>
              <a:rPr lang="en" sz="3400">
                <a:solidFill>
                  <a:srgbClr val="E69138"/>
                </a:solidFill>
              </a:rPr>
              <a:t>Multi LAyer Perceptron(Keras)</a:t>
            </a:r>
            <a:endParaRPr sz="3400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481850"/>
            <a:ext cx="75057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277">
                <a:solidFill>
                  <a:srgbClr val="E691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Naive Bayes</a:t>
            </a:r>
            <a:r>
              <a:rPr lang="en" sz="2277">
                <a:solidFill>
                  <a:srgbClr val="E691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approach:Confusion Matrix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50" y="1423175"/>
            <a:ext cx="7821700" cy="34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304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2277">
                <a:solidFill>
                  <a:srgbClr val="E691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Naive Bayes approach:</a:t>
            </a:r>
            <a:endParaRPr/>
          </a:p>
        </p:txBody>
      </p:sp>
      <p:graphicFrame>
        <p:nvGraphicFramePr>
          <p:cNvPr id="160" name="Google Shape;160;p18"/>
          <p:cNvGraphicFramePr/>
          <p:nvPr/>
        </p:nvGraphicFramePr>
        <p:xfrm>
          <a:off x="1339050" y="9318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{5C356D9E-3DDC-4AD8-BE80-A5DAB0C9576E}</a:tableStyleId>
              </a:tblPr>
              <a:tblGrid>
                <a:gridCol w="2817725"/>
                <a:gridCol w="2817725"/>
              </a:tblGrid>
              <a:tr h="401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550">
                          <a:solidFill>
                            <a:srgbClr val="21212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r>
                        <a:rPr b="1" lang="en" sz="1550">
                          <a:solidFill>
                            <a:srgbClr val="21212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est score</a:t>
                      </a:r>
                      <a:endParaRPr b="1" sz="1900">
                        <a:highlight>
                          <a:srgbClr val="FFFFFE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550">
                          <a:solidFill>
                            <a:srgbClr val="21212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0.979017</a:t>
                      </a:r>
                      <a:endParaRPr b="1" sz="1900">
                        <a:highlight>
                          <a:srgbClr val="FFFFFE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01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550">
                          <a:solidFill>
                            <a:srgbClr val="21212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Best accuracy</a:t>
                      </a:r>
                      <a:endParaRPr b="1" sz="1900">
                        <a:highlight>
                          <a:srgbClr val="FFFFFE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550">
                          <a:solidFill>
                            <a:srgbClr val="21212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0.987433</a:t>
                      </a:r>
                      <a:endParaRPr b="1" sz="1900">
                        <a:highlight>
                          <a:srgbClr val="FFFFFE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121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550">
                          <a:solidFill>
                            <a:srgbClr val="21212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Precision score</a:t>
                      </a:r>
                      <a:endParaRPr b="1" sz="15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50">
                          <a:solidFill>
                            <a:srgbClr val="21212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0.987433 (micro)</a:t>
                      </a:r>
                      <a:endParaRPr b="1" sz="15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50">
                          <a:solidFill>
                            <a:srgbClr val="21212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0.986406 (macro)</a:t>
                      </a:r>
                      <a:endParaRPr b="1" sz="15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550">
                          <a:solidFill>
                            <a:srgbClr val="21212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b="1" sz="15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661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550">
                          <a:solidFill>
                            <a:srgbClr val="21212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Recall score</a:t>
                      </a:r>
                      <a:endParaRPr b="1" sz="15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550">
                          <a:solidFill>
                            <a:srgbClr val="21212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0.987433 (micro) / 0.987845 (macro)</a:t>
                      </a:r>
                      <a:endParaRPr b="1" sz="15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1067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550">
                          <a:solidFill>
                            <a:srgbClr val="21212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 score</a:t>
                      </a:r>
                      <a:endParaRPr b="1" sz="15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50">
                          <a:solidFill>
                            <a:srgbClr val="21212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0.987433 (micro) / 0.986997 (macro)</a:t>
                      </a:r>
                      <a:endParaRPr b="1" sz="15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5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2277">
                <a:solidFill>
                  <a:srgbClr val="E691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Multinomial Tfid Vectorizer approach:Confusion Matrix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748125"/>
            <a:ext cx="7641299" cy="30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304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2277">
                <a:solidFill>
                  <a:srgbClr val="E691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Multinomial Tfid Vectorizer approach:</a:t>
            </a:r>
            <a:r>
              <a:rPr lang="en" sz="2277">
                <a:solidFill>
                  <a:srgbClr val="E691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</p:txBody>
      </p:sp>
      <p:graphicFrame>
        <p:nvGraphicFramePr>
          <p:cNvPr id="173" name="Google Shape;173;p20"/>
          <p:cNvGraphicFramePr/>
          <p:nvPr/>
        </p:nvGraphicFramePr>
        <p:xfrm>
          <a:off x="1339050" y="9318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{5C356D9E-3DDC-4AD8-BE80-A5DAB0C9576E}</a:tableStyleId>
              </a:tblPr>
              <a:tblGrid>
                <a:gridCol w="2817725"/>
                <a:gridCol w="2817725"/>
              </a:tblGrid>
              <a:tr h="401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50">
                          <a:solidFill>
                            <a:srgbClr val="21212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Best score</a:t>
                      </a:r>
                      <a:endParaRPr b="1" sz="2000">
                        <a:highlight>
                          <a:srgbClr val="FFFFFE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0.981415</a:t>
                      </a:r>
                      <a:endParaRPr b="1" sz="2500">
                        <a:highlight>
                          <a:srgbClr val="FFFFFE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01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50">
                          <a:solidFill>
                            <a:srgbClr val="21212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Best accuracy</a:t>
                      </a:r>
                      <a:endParaRPr b="1" sz="2000">
                        <a:highlight>
                          <a:srgbClr val="FFFFFE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5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0.980251</a:t>
                      </a:r>
                      <a:endParaRPr b="1" sz="2400">
                        <a:highlight>
                          <a:srgbClr val="FFFFFE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121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50">
                          <a:solidFill>
                            <a:srgbClr val="21212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Precision score</a:t>
                      </a:r>
                      <a:endParaRPr b="1" sz="16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0.980251 (micro) / 0.978598 (macro)</a:t>
                      </a:r>
                      <a:endParaRPr b="1" sz="20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850">
                          <a:solidFill>
                            <a:srgbClr val="21212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b="1" sz="18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661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50">
                          <a:solidFill>
                            <a:srgbClr val="21212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Recall score</a:t>
                      </a:r>
                      <a:endParaRPr b="1" sz="16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5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0.980251 (micro) / 0.980466 (macro)</a:t>
                      </a:r>
                      <a:endParaRPr b="1" sz="20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1067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50">
                          <a:solidFill>
                            <a:srgbClr val="212121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 score</a:t>
                      </a:r>
                      <a:endParaRPr b="1" sz="16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0.980251 (micro) / 0.979228 (macro)</a:t>
                      </a:r>
                      <a:endParaRPr b="1" sz="20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850">
                        <a:solidFill>
                          <a:srgbClr val="212121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2277">
                <a:solidFill>
                  <a:srgbClr val="E691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Doc 2Vector(Support Vector Machine )</a:t>
            </a:r>
            <a:r>
              <a:rPr lang="en" sz="2277">
                <a:solidFill>
                  <a:srgbClr val="E691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approach:Confusion Matrix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325" y="1725700"/>
            <a:ext cx="8135474" cy="31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