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72" r:id="rId4"/>
    <p:sldId id="276" r:id="rId5"/>
    <p:sldId id="275" r:id="rId6"/>
    <p:sldId id="277" r:id="rId7"/>
    <p:sldId id="279" r:id="rId8"/>
    <p:sldId id="258" r:id="rId9"/>
    <p:sldId id="259" r:id="rId10"/>
    <p:sldId id="260" r:id="rId11"/>
    <p:sldId id="261" r:id="rId12"/>
    <p:sldId id="262" r:id="rId13"/>
    <p:sldId id="263" r:id="rId14"/>
    <p:sldId id="278" r:id="rId15"/>
    <p:sldId id="273"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03" autoAdjust="0"/>
    <p:restoredTop sz="94659"/>
  </p:normalViewPr>
  <p:slideViewPr>
    <p:cSldViewPr snapToGrid="0" snapToObjects="1">
      <p:cViewPr varScale="1">
        <p:scale>
          <a:sx n="82" d="100"/>
          <a:sy n="82" d="100"/>
        </p:scale>
        <p:origin x="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FB0C8-6248-C648-822D-F4C292E0771D}"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88BC-6D1D-BC44-870D-6AF886976941}" type="slidenum">
              <a:rPr lang="en-US" smtClean="0"/>
              <a:t>‹#›</a:t>
            </a:fld>
            <a:endParaRPr lang="en-US"/>
          </a:p>
        </p:txBody>
      </p:sp>
    </p:spTree>
    <p:extLst>
      <p:ext uri="{BB962C8B-B14F-4D97-AF65-F5344CB8AC3E}">
        <p14:creationId xmlns:p14="http://schemas.microsoft.com/office/powerpoint/2010/main" val="242915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CD88BC-6D1D-BC44-870D-6AF886976941}" type="slidenum">
              <a:rPr lang="en-US" smtClean="0"/>
              <a:t>6</a:t>
            </a:fld>
            <a:endParaRPr lang="en-US"/>
          </a:p>
        </p:txBody>
      </p:sp>
    </p:spTree>
    <p:extLst>
      <p:ext uri="{BB962C8B-B14F-4D97-AF65-F5344CB8AC3E}">
        <p14:creationId xmlns:p14="http://schemas.microsoft.com/office/powerpoint/2010/main" val="290723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066E-925E-B347-906C-765BE79F1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AD0E3-ED85-2248-8C50-8D86FAA1E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DD81E-E48F-FF40-9EFC-B75A9AF67BCB}"/>
              </a:ext>
            </a:extLst>
          </p:cNvPr>
          <p:cNvSpPr>
            <a:spLocks noGrp="1"/>
          </p:cNvSpPr>
          <p:nvPr>
            <p:ph type="dt" sz="half" idx="10"/>
          </p:nvPr>
        </p:nvSpPr>
        <p:spPr/>
        <p:txBody>
          <a:bodyPr/>
          <a:lstStyle/>
          <a:p>
            <a:fld id="{A7649619-5506-0B44-948A-AF6C49B0C0CD}" type="datetime1">
              <a:rPr lang="en-US" smtClean="0"/>
              <a:t>4/12/2019</a:t>
            </a:fld>
            <a:endParaRPr lang="en-US"/>
          </a:p>
        </p:txBody>
      </p:sp>
      <p:sp>
        <p:nvSpPr>
          <p:cNvPr id="5" name="Footer Placeholder 4">
            <a:extLst>
              <a:ext uri="{FF2B5EF4-FFF2-40B4-BE49-F238E27FC236}">
                <a16:creationId xmlns:a16="http://schemas.microsoft.com/office/drawing/2014/main" id="{B831EA6C-F0B8-5D42-A93E-3B5AEA6E5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41BAA-39C7-B34B-8D81-3D1319BE2C5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8871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238E-6BE0-8C4D-9E6F-93CF06E6B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E7D193-A186-F546-BC53-A12D7BC5B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43A6-D9CF-5A46-A132-479B06A20BB7}"/>
              </a:ext>
            </a:extLst>
          </p:cNvPr>
          <p:cNvSpPr>
            <a:spLocks noGrp="1"/>
          </p:cNvSpPr>
          <p:nvPr>
            <p:ph type="dt" sz="half" idx="10"/>
          </p:nvPr>
        </p:nvSpPr>
        <p:spPr/>
        <p:txBody>
          <a:bodyPr/>
          <a:lstStyle/>
          <a:p>
            <a:fld id="{35567812-4EA8-CF41-AE51-DC0B07603785}" type="datetime1">
              <a:rPr lang="en-US" smtClean="0"/>
              <a:t>4/12/2019</a:t>
            </a:fld>
            <a:endParaRPr lang="en-US"/>
          </a:p>
        </p:txBody>
      </p:sp>
      <p:sp>
        <p:nvSpPr>
          <p:cNvPr id="5" name="Footer Placeholder 4">
            <a:extLst>
              <a:ext uri="{FF2B5EF4-FFF2-40B4-BE49-F238E27FC236}">
                <a16:creationId xmlns:a16="http://schemas.microsoft.com/office/drawing/2014/main" id="{9B137A37-1B16-0E47-B653-0D43E177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320D5-8836-4546-BA6B-26A124C9302A}"/>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74838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195FE-A7CC-7248-8079-11AA85CD5C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21180B-D28F-B84C-A56E-5546F9E71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6D1F6-5215-744B-A9D7-3AB707ADF719}"/>
              </a:ext>
            </a:extLst>
          </p:cNvPr>
          <p:cNvSpPr>
            <a:spLocks noGrp="1"/>
          </p:cNvSpPr>
          <p:nvPr>
            <p:ph type="dt" sz="half" idx="10"/>
          </p:nvPr>
        </p:nvSpPr>
        <p:spPr/>
        <p:txBody>
          <a:bodyPr/>
          <a:lstStyle/>
          <a:p>
            <a:fld id="{0DC2D569-692A-3E46-B1F6-D5C5FD9F9BAF}" type="datetime1">
              <a:rPr lang="en-US" smtClean="0"/>
              <a:t>4/12/2019</a:t>
            </a:fld>
            <a:endParaRPr lang="en-US"/>
          </a:p>
        </p:txBody>
      </p:sp>
      <p:sp>
        <p:nvSpPr>
          <p:cNvPr id="5" name="Footer Placeholder 4">
            <a:extLst>
              <a:ext uri="{FF2B5EF4-FFF2-40B4-BE49-F238E27FC236}">
                <a16:creationId xmlns:a16="http://schemas.microsoft.com/office/drawing/2014/main" id="{DD2C8A72-9ACD-7148-B8B6-8DD4872AF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5E11-D648-BB49-9C87-E269CF45D51B}"/>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4646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0E19-9697-CA46-9F15-ECEE49882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62629-17DF-9A44-A202-FC554C69F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914B1-85B1-B04B-88E9-5BB239C18DD0}"/>
              </a:ext>
            </a:extLst>
          </p:cNvPr>
          <p:cNvSpPr>
            <a:spLocks noGrp="1"/>
          </p:cNvSpPr>
          <p:nvPr>
            <p:ph type="dt" sz="half" idx="10"/>
          </p:nvPr>
        </p:nvSpPr>
        <p:spPr/>
        <p:txBody>
          <a:bodyPr/>
          <a:lstStyle/>
          <a:p>
            <a:fld id="{969D941D-1DB7-924D-AA6C-F68BB8CB9551}" type="datetime1">
              <a:rPr lang="en-US" smtClean="0"/>
              <a:t>4/12/2019</a:t>
            </a:fld>
            <a:endParaRPr lang="en-US"/>
          </a:p>
        </p:txBody>
      </p:sp>
      <p:sp>
        <p:nvSpPr>
          <p:cNvPr id="5" name="Footer Placeholder 4">
            <a:extLst>
              <a:ext uri="{FF2B5EF4-FFF2-40B4-BE49-F238E27FC236}">
                <a16:creationId xmlns:a16="http://schemas.microsoft.com/office/drawing/2014/main" id="{F75F8D63-594B-2E41-A56C-8DE31313A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65C43-6D5F-0644-99D2-47A7E511CA55}"/>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12688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4DE4-C222-E843-B2AE-53BE07E15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A2CA14-4F9E-A742-BFB1-E8175D960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F647E-28DF-EC4C-8ED2-0D4EC81D43BC}"/>
              </a:ext>
            </a:extLst>
          </p:cNvPr>
          <p:cNvSpPr>
            <a:spLocks noGrp="1"/>
          </p:cNvSpPr>
          <p:nvPr>
            <p:ph type="dt" sz="half" idx="10"/>
          </p:nvPr>
        </p:nvSpPr>
        <p:spPr/>
        <p:txBody>
          <a:bodyPr/>
          <a:lstStyle/>
          <a:p>
            <a:fld id="{B4173D06-46C8-F441-A3C0-93AE1CAA49D0}" type="datetime1">
              <a:rPr lang="en-US" smtClean="0"/>
              <a:t>4/12/2019</a:t>
            </a:fld>
            <a:endParaRPr lang="en-US"/>
          </a:p>
        </p:txBody>
      </p:sp>
      <p:sp>
        <p:nvSpPr>
          <p:cNvPr id="5" name="Footer Placeholder 4">
            <a:extLst>
              <a:ext uri="{FF2B5EF4-FFF2-40B4-BE49-F238E27FC236}">
                <a16:creationId xmlns:a16="http://schemas.microsoft.com/office/drawing/2014/main" id="{C1E16E36-5459-0241-898B-EE8EBFB29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4A676-F406-A043-8944-B2F7A0A8827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13749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8D82-09CC-B74F-A446-6A6742FE7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878EC-9364-D648-BD8B-DA22705BC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B12F7-1EBE-C343-83E3-784F09723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777C6-3B9B-AF4A-A436-6BA7B0189D9A}"/>
              </a:ext>
            </a:extLst>
          </p:cNvPr>
          <p:cNvSpPr>
            <a:spLocks noGrp="1"/>
          </p:cNvSpPr>
          <p:nvPr>
            <p:ph type="dt" sz="half" idx="10"/>
          </p:nvPr>
        </p:nvSpPr>
        <p:spPr/>
        <p:txBody>
          <a:bodyPr/>
          <a:lstStyle/>
          <a:p>
            <a:fld id="{87066B3C-F221-A744-AAF2-759DD1805E18}" type="datetime1">
              <a:rPr lang="en-US" smtClean="0"/>
              <a:t>4/12/2019</a:t>
            </a:fld>
            <a:endParaRPr lang="en-US"/>
          </a:p>
        </p:txBody>
      </p:sp>
      <p:sp>
        <p:nvSpPr>
          <p:cNvPr id="6" name="Footer Placeholder 5">
            <a:extLst>
              <a:ext uri="{FF2B5EF4-FFF2-40B4-BE49-F238E27FC236}">
                <a16:creationId xmlns:a16="http://schemas.microsoft.com/office/drawing/2014/main" id="{F78D0C46-2FC1-CC45-9E82-5580B6270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D28C3-16DB-7E4E-86EB-9349A0952FEE}"/>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161013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8B5E-08C0-AD42-B54A-638EE689C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68423-17E0-DC4E-838C-7334C502C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72F47C-55F9-DA41-BF16-B5909D7C3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AB045-133A-F34A-9BA5-6DD4F5793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72985-0DE4-D148-A56B-157D56B66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7EB01-F9EC-F248-B730-46CA57584243}"/>
              </a:ext>
            </a:extLst>
          </p:cNvPr>
          <p:cNvSpPr>
            <a:spLocks noGrp="1"/>
          </p:cNvSpPr>
          <p:nvPr>
            <p:ph type="dt" sz="half" idx="10"/>
          </p:nvPr>
        </p:nvSpPr>
        <p:spPr/>
        <p:txBody>
          <a:bodyPr/>
          <a:lstStyle/>
          <a:p>
            <a:fld id="{45705627-7DD2-9C4F-BFEF-998D92A45F36}" type="datetime1">
              <a:rPr lang="en-US" smtClean="0"/>
              <a:t>4/12/2019</a:t>
            </a:fld>
            <a:endParaRPr lang="en-US"/>
          </a:p>
        </p:txBody>
      </p:sp>
      <p:sp>
        <p:nvSpPr>
          <p:cNvPr id="8" name="Footer Placeholder 7">
            <a:extLst>
              <a:ext uri="{FF2B5EF4-FFF2-40B4-BE49-F238E27FC236}">
                <a16:creationId xmlns:a16="http://schemas.microsoft.com/office/drawing/2014/main" id="{E16CE124-2CA9-8840-A17E-569554AAFE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A7650-2A6D-524E-AC0F-5577BA17BF82}"/>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6303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9BE-26F4-3B49-893D-B21A2FDC23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5203D2-5A1A-B147-AB77-FEF825AD9F33}"/>
              </a:ext>
            </a:extLst>
          </p:cNvPr>
          <p:cNvSpPr>
            <a:spLocks noGrp="1"/>
          </p:cNvSpPr>
          <p:nvPr>
            <p:ph type="dt" sz="half" idx="10"/>
          </p:nvPr>
        </p:nvSpPr>
        <p:spPr/>
        <p:txBody>
          <a:bodyPr/>
          <a:lstStyle/>
          <a:p>
            <a:fld id="{81F4E611-8115-AA40-8028-26F2C3AFD07C}" type="datetime1">
              <a:rPr lang="en-US" smtClean="0"/>
              <a:t>4/12/2019</a:t>
            </a:fld>
            <a:endParaRPr lang="en-US"/>
          </a:p>
        </p:txBody>
      </p:sp>
      <p:sp>
        <p:nvSpPr>
          <p:cNvPr id="4" name="Footer Placeholder 3">
            <a:extLst>
              <a:ext uri="{FF2B5EF4-FFF2-40B4-BE49-F238E27FC236}">
                <a16:creationId xmlns:a16="http://schemas.microsoft.com/office/drawing/2014/main" id="{1A666377-96F0-F242-8E97-75542E52B2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19C8C-4694-9E42-8F89-F384EFCEEF2C}"/>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614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93035-E77E-D84C-BD54-4150675BFBE1}"/>
              </a:ext>
            </a:extLst>
          </p:cNvPr>
          <p:cNvSpPr>
            <a:spLocks noGrp="1"/>
          </p:cNvSpPr>
          <p:nvPr>
            <p:ph type="dt" sz="half" idx="10"/>
          </p:nvPr>
        </p:nvSpPr>
        <p:spPr/>
        <p:txBody>
          <a:bodyPr/>
          <a:lstStyle/>
          <a:p>
            <a:fld id="{C9AFE811-C42E-1846-B095-40A62C309185}" type="datetime1">
              <a:rPr lang="en-US" smtClean="0"/>
              <a:t>4/12/2019</a:t>
            </a:fld>
            <a:endParaRPr lang="en-US"/>
          </a:p>
        </p:txBody>
      </p:sp>
      <p:sp>
        <p:nvSpPr>
          <p:cNvPr id="3" name="Footer Placeholder 2">
            <a:extLst>
              <a:ext uri="{FF2B5EF4-FFF2-40B4-BE49-F238E27FC236}">
                <a16:creationId xmlns:a16="http://schemas.microsoft.com/office/drawing/2014/main" id="{30D0724A-FEF5-8644-91F8-BE9742257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654D7-05F2-D549-97BC-35D613E3A1A7}"/>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22416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F81E-C346-A64C-8D0B-9F20C77FE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51A813-01FC-7B40-ABBF-55AA2126F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98E87A-9ACA-B746-ADEE-666C2B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10317-3CE8-394F-9B3F-1AE548EF360F}"/>
              </a:ext>
            </a:extLst>
          </p:cNvPr>
          <p:cNvSpPr>
            <a:spLocks noGrp="1"/>
          </p:cNvSpPr>
          <p:nvPr>
            <p:ph type="dt" sz="half" idx="10"/>
          </p:nvPr>
        </p:nvSpPr>
        <p:spPr/>
        <p:txBody>
          <a:bodyPr/>
          <a:lstStyle/>
          <a:p>
            <a:fld id="{48B43A81-9855-5B42-87E2-8E4D33033EC3}" type="datetime1">
              <a:rPr lang="en-US" smtClean="0"/>
              <a:t>4/12/2019</a:t>
            </a:fld>
            <a:endParaRPr lang="en-US"/>
          </a:p>
        </p:txBody>
      </p:sp>
      <p:sp>
        <p:nvSpPr>
          <p:cNvPr id="6" name="Footer Placeholder 5">
            <a:extLst>
              <a:ext uri="{FF2B5EF4-FFF2-40B4-BE49-F238E27FC236}">
                <a16:creationId xmlns:a16="http://schemas.microsoft.com/office/drawing/2014/main" id="{8F8775DC-B290-CD4B-92BB-E850E8383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AC00-1B55-E340-8E77-D5027AE32256}"/>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242851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335-283B-3140-B1AC-665511677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C01BD-CF15-7043-8799-B003E998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EA539-9C19-6D4D-9D4B-70CBE56A1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00A0D-285E-234B-A67D-40FFCA16245E}"/>
              </a:ext>
            </a:extLst>
          </p:cNvPr>
          <p:cNvSpPr>
            <a:spLocks noGrp="1"/>
          </p:cNvSpPr>
          <p:nvPr>
            <p:ph type="dt" sz="half" idx="10"/>
          </p:nvPr>
        </p:nvSpPr>
        <p:spPr/>
        <p:txBody>
          <a:bodyPr/>
          <a:lstStyle/>
          <a:p>
            <a:fld id="{11380D9A-1B13-5D43-B2DC-5564A5D17069}" type="datetime1">
              <a:rPr lang="en-US" smtClean="0"/>
              <a:t>4/12/2019</a:t>
            </a:fld>
            <a:endParaRPr lang="en-US"/>
          </a:p>
        </p:txBody>
      </p:sp>
      <p:sp>
        <p:nvSpPr>
          <p:cNvPr id="6" name="Footer Placeholder 5">
            <a:extLst>
              <a:ext uri="{FF2B5EF4-FFF2-40B4-BE49-F238E27FC236}">
                <a16:creationId xmlns:a16="http://schemas.microsoft.com/office/drawing/2014/main" id="{F301763F-EB64-C54F-938D-BC629198F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C4441-02C6-2F41-AA7C-443FB4B5157C}"/>
              </a:ext>
            </a:extLst>
          </p:cNvPr>
          <p:cNvSpPr>
            <a:spLocks noGrp="1"/>
          </p:cNvSpPr>
          <p:nvPr>
            <p:ph type="sldNum" sz="quarter" idx="12"/>
          </p:nvPr>
        </p:nvSpPr>
        <p:spPr/>
        <p:txBody>
          <a:bodyPr/>
          <a:lstStyle/>
          <a:p>
            <a:fld id="{DDFB4077-0BB5-5D49-9DF6-5E208801505F}" type="slidenum">
              <a:rPr lang="en-US" smtClean="0"/>
              <a:t>‹#›</a:t>
            </a:fld>
            <a:endParaRPr lang="en-US"/>
          </a:p>
        </p:txBody>
      </p:sp>
    </p:spTree>
    <p:extLst>
      <p:ext uri="{BB962C8B-B14F-4D97-AF65-F5344CB8AC3E}">
        <p14:creationId xmlns:p14="http://schemas.microsoft.com/office/powerpoint/2010/main" val="311776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4A922-C2DF-0C40-A23B-3DEF30B08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2171B-96A3-8C4E-9A8F-762A79D1F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E3E7C-D829-464C-AB8B-114C412EA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0DA66-EC3F-9A49-B128-29C5324F833F}" type="datetime1">
              <a:rPr lang="en-US" smtClean="0"/>
              <a:t>4/12/2019</a:t>
            </a:fld>
            <a:endParaRPr lang="en-US"/>
          </a:p>
        </p:txBody>
      </p:sp>
      <p:sp>
        <p:nvSpPr>
          <p:cNvPr id="5" name="Footer Placeholder 4">
            <a:extLst>
              <a:ext uri="{FF2B5EF4-FFF2-40B4-BE49-F238E27FC236}">
                <a16:creationId xmlns:a16="http://schemas.microsoft.com/office/drawing/2014/main" id="{6B8208D3-FF4B-0F45-99B9-D21E83A23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2A1997-A487-884E-993A-442B88139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B4077-0BB5-5D49-9DF6-5E208801505F}" type="slidenum">
              <a:rPr lang="en-US" smtClean="0"/>
              <a:t>‹#›</a:t>
            </a:fld>
            <a:endParaRPr lang="en-US"/>
          </a:p>
        </p:txBody>
      </p:sp>
    </p:spTree>
    <p:extLst>
      <p:ext uri="{BB962C8B-B14F-4D97-AF65-F5344CB8AC3E}">
        <p14:creationId xmlns:p14="http://schemas.microsoft.com/office/powerpoint/2010/main" val="322846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www.schemecolor.com/" TargetMode="External"/><Relationship Id="rId5" Type="http://schemas.openxmlformats.org/officeDocument/2006/relationships/hyperlink" Target="https://github.com/JeroSik/Google-Play-Store-App-Data-Analysis" TargetMode="External"/><Relationship Id="rId4" Type="http://schemas.openxmlformats.org/officeDocument/2006/relationships/hyperlink" Target="https://www.kaggle.com/lava18/google-play-store-ap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C9EED-4BA3-BA4B-9880-295332606AD2}"/>
              </a:ext>
            </a:extLst>
          </p:cNvPr>
          <p:cNvSpPr>
            <a:spLocks noGrp="1"/>
          </p:cNvSpPr>
          <p:nvPr>
            <p:ph type="title"/>
          </p:nvPr>
        </p:nvSpPr>
        <p:spPr/>
        <p:txBody>
          <a:bodyPr/>
          <a:lstStyle/>
          <a:p>
            <a:r>
              <a:rPr lang="en-US" b="1" dirty="0">
                <a:solidFill>
                  <a:srgbClr val="C00000"/>
                </a:solidFill>
              </a:rPr>
              <a:t>Android Market Analysis</a:t>
            </a:r>
          </a:p>
        </p:txBody>
      </p:sp>
      <p:sp>
        <p:nvSpPr>
          <p:cNvPr id="5" name="Text Placeholder 4">
            <a:extLst>
              <a:ext uri="{FF2B5EF4-FFF2-40B4-BE49-F238E27FC236}">
                <a16:creationId xmlns:a16="http://schemas.microsoft.com/office/drawing/2014/main" id="{78778C36-E9FB-6542-8DE9-3264F460217A}"/>
              </a:ext>
            </a:extLst>
          </p:cNvPr>
          <p:cNvSpPr>
            <a:spLocks noGrp="1"/>
          </p:cNvSpPr>
          <p:nvPr>
            <p:ph type="body" idx="1"/>
          </p:nvPr>
        </p:nvSpPr>
        <p:spPr>
          <a:xfrm>
            <a:off x="831850" y="4589463"/>
            <a:ext cx="10515600" cy="1500187"/>
          </a:xfrm>
        </p:spPr>
        <p:txBody>
          <a:bodyPr>
            <a:normAutofit/>
          </a:bodyPr>
          <a:lstStyle/>
          <a:p>
            <a:r>
              <a:rPr lang="en-US" sz="3500" b="1" dirty="0">
                <a:solidFill>
                  <a:srgbClr val="0070C0"/>
                </a:solidFill>
                <a:latin typeface="+mj-lt"/>
              </a:rPr>
              <a:t>Google Play Store</a:t>
            </a:r>
            <a:endParaRPr lang="en-US" b="1" dirty="0">
              <a:solidFill>
                <a:srgbClr val="0070C0"/>
              </a:solidFill>
              <a:latin typeface="+mj-lt"/>
            </a:endParaRPr>
          </a:p>
          <a:p>
            <a:r>
              <a:rPr lang="en-US" sz="1600" b="1" dirty="0">
                <a:solidFill>
                  <a:schemeClr val="accent4">
                    <a:lumMod val="75000"/>
                  </a:schemeClr>
                </a:solidFill>
                <a:latin typeface="+mj-lt"/>
              </a:rPr>
              <a:t>Data Analysts:</a:t>
            </a:r>
          </a:p>
          <a:p>
            <a:r>
              <a:rPr lang="en-US" sz="2000" b="1" dirty="0">
                <a:solidFill>
                  <a:schemeClr val="accent4">
                    <a:lumMod val="75000"/>
                  </a:schemeClr>
                </a:solidFill>
                <a:latin typeface="+mj-lt"/>
              </a:rPr>
              <a:t>Duy Nguyen | Reshma Hegde | Sneha Kundra | Srinivasa</a:t>
            </a:r>
          </a:p>
        </p:txBody>
      </p:sp>
      <p:sp>
        <p:nvSpPr>
          <p:cNvPr id="11" name="Rectangle 10">
            <a:extLst>
              <a:ext uri="{FF2B5EF4-FFF2-40B4-BE49-F238E27FC236}">
                <a16:creationId xmlns:a16="http://schemas.microsoft.com/office/drawing/2014/main" id="{CC9BE977-D960-AF46-A907-06D47A73CE7E}"/>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601DF84-0B0A-234E-9B09-A506A077CFA4}"/>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A5A259F-150A-E54F-A1B3-7F765003FBF6}"/>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9B21F8F-66B0-624E-9FDD-0A90D5CCA117}"/>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Image result for android symbols">
            <a:extLst>
              <a:ext uri="{FF2B5EF4-FFF2-40B4-BE49-F238E27FC236}">
                <a16:creationId xmlns:a16="http://schemas.microsoft.com/office/drawing/2014/main" id="{47A14D15-CB8E-40CE-8644-B161C814A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611" y="3429000"/>
            <a:ext cx="2158176" cy="253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6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292D8B40-C8F3-E04C-B0BC-E986B16F5615}"/>
              </a:ext>
            </a:extLst>
          </p:cNvPr>
          <p:cNvSpPr>
            <a:spLocks noGrp="1"/>
          </p:cNvSpPr>
          <p:nvPr>
            <p:ph type="title"/>
          </p:nvPr>
        </p:nvSpPr>
        <p:spPr>
          <a:xfrm>
            <a:off x="839788" y="365125"/>
            <a:ext cx="10515600" cy="1325563"/>
          </a:xfrm>
        </p:spPr>
        <p:txBody>
          <a:bodyPr>
            <a:normAutofit/>
          </a:bodyPr>
          <a:lstStyle/>
          <a:p>
            <a:pPr algn="ctr"/>
            <a:r>
              <a:rPr lang="en-US" sz="3600" dirty="0">
                <a:solidFill>
                  <a:srgbClr val="C00000"/>
                </a:solidFill>
              </a:rPr>
              <a:t>Comparison – By Content Rating</a:t>
            </a:r>
            <a:endParaRPr lang="en-US" sz="3600" dirty="0"/>
          </a:p>
        </p:txBody>
      </p:sp>
      <p:sp>
        <p:nvSpPr>
          <p:cNvPr id="11" name="Text Placeholder 2">
            <a:extLst>
              <a:ext uri="{FF2B5EF4-FFF2-40B4-BE49-F238E27FC236}">
                <a16:creationId xmlns:a16="http://schemas.microsoft.com/office/drawing/2014/main" id="{51C024F0-049A-8243-A45A-E32F2B0BA9D8}"/>
              </a:ext>
            </a:extLst>
          </p:cNvPr>
          <p:cNvSpPr txBox="1">
            <a:spLocks/>
          </p:cNvSpPr>
          <p:nvPr/>
        </p:nvSpPr>
        <p:spPr>
          <a:xfrm>
            <a:off x="839788" y="1681163"/>
            <a:ext cx="51577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C00000"/>
                </a:solidFill>
                <a:latin typeface="+mj-lt"/>
              </a:rPr>
              <a:t>% of Target Group using Free Apps</a:t>
            </a:r>
          </a:p>
        </p:txBody>
      </p:sp>
      <p:sp>
        <p:nvSpPr>
          <p:cNvPr id="12" name="Text Placeholder 11">
            <a:extLst>
              <a:ext uri="{FF2B5EF4-FFF2-40B4-BE49-F238E27FC236}">
                <a16:creationId xmlns:a16="http://schemas.microsoft.com/office/drawing/2014/main" id="{4EDA7EC5-A106-7E4A-814D-90EBAC5B4DF0}"/>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C00000"/>
                </a:solidFill>
                <a:latin typeface="+mj-lt"/>
              </a:rPr>
              <a:t>% of Target Group using Paid Apps</a:t>
            </a:r>
          </a:p>
        </p:txBody>
      </p:sp>
      <p:pic>
        <p:nvPicPr>
          <p:cNvPr id="3" name="Picture 2">
            <a:extLst>
              <a:ext uri="{FF2B5EF4-FFF2-40B4-BE49-F238E27FC236}">
                <a16:creationId xmlns:a16="http://schemas.microsoft.com/office/drawing/2014/main" id="{4C75EE18-72C4-E84D-8350-10DA5495F044}"/>
              </a:ext>
            </a:extLst>
          </p:cNvPr>
          <p:cNvPicPr>
            <a:picLocks noChangeAspect="1"/>
          </p:cNvPicPr>
          <p:nvPr/>
        </p:nvPicPr>
        <p:blipFill>
          <a:blip r:embed="rId2"/>
          <a:stretch>
            <a:fillRect/>
          </a:stretch>
        </p:blipFill>
        <p:spPr>
          <a:xfrm>
            <a:off x="98306" y="2241529"/>
            <a:ext cx="6498437" cy="3249219"/>
          </a:xfrm>
          <a:prstGeom prst="rect">
            <a:avLst/>
          </a:prstGeom>
        </p:spPr>
      </p:pic>
      <p:pic>
        <p:nvPicPr>
          <p:cNvPr id="5" name="Picture 4">
            <a:extLst>
              <a:ext uri="{FF2B5EF4-FFF2-40B4-BE49-F238E27FC236}">
                <a16:creationId xmlns:a16="http://schemas.microsoft.com/office/drawing/2014/main" id="{C479DB02-3EFF-9647-9E26-116746D1AA39}"/>
              </a:ext>
            </a:extLst>
          </p:cNvPr>
          <p:cNvPicPr>
            <a:picLocks noChangeAspect="1"/>
          </p:cNvPicPr>
          <p:nvPr/>
        </p:nvPicPr>
        <p:blipFill>
          <a:blip r:embed="rId3"/>
          <a:stretch>
            <a:fillRect/>
          </a:stretch>
        </p:blipFill>
        <p:spPr>
          <a:xfrm>
            <a:off x="6194427" y="2384662"/>
            <a:ext cx="5997573" cy="3101738"/>
          </a:xfrm>
          <a:prstGeom prst="rect">
            <a:avLst/>
          </a:prstGeom>
        </p:spPr>
      </p:pic>
    </p:spTree>
    <p:extLst>
      <p:ext uri="{BB962C8B-B14F-4D97-AF65-F5344CB8AC3E}">
        <p14:creationId xmlns:p14="http://schemas.microsoft.com/office/powerpoint/2010/main" val="58327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CB5512EB-CF5A-F54E-8B1A-50F2F413518F}"/>
              </a:ext>
            </a:extLst>
          </p:cNvPr>
          <p:cNvSpPr>
            <a:spLocks noGrp="1"/>
          </p:cNvSpPr>
          <p:nvPr>
            <p:ph type="title"/>
          </p:nvPr>
        </p:nvSpPr>
        <p:spPr/>
        <p:txBody>
          <a:bodyPr>
            <a:normAutofit/>
          </a:bodyPr>
          <a:lstStyle/>
          <a:p>
            <a:pPr algn="ctr"/>
            <a:r>
              <a:rPr lang="en-US" sz="3600" dirty="0">
                <a:solidFill>
                  <a:srgbClr val="C00000"/>
                </a:solidFill>
              </a:rPr>
              <a:t>1 Billion Downloads(Top 5)</a:t>
            </a:r>
          </a:p>
        </p:txBody>
      </p:sp>
      <p:pic>
        <p:nvPicPr>
          <p:cNvPr id="3" name="Picture 2">
            <a:extLst>
              <a:ext uri="{FF2B5EF4-FFF2-40B4-BE49-F238E27FC236}">
                <a16:creationId xmlns:a16="http://schemas.microsoft.com/office/drawing/2014/main" id="{CD65B43D-1394-3849-BD38-8A9D1C91F98F}"/>
              </a:ext>
            </a:extLst>
          </p:cNvPr>
          <p:cNvPicPr>
            <a:picLocks noChangeAspect="1"/>
          </p:cNvPicPr>
          <p:nvPr/>
        </p:nvPicPr>
        <p:blipFill>
          <a:blip r:embed="rId2"/>
          <a:stretch>
            <a:fillRect/>
          </a:stretch>
        </p:blipFill>
        <p:spPr>
          <a:xfrm>
            <a:off x="1926076" y="1344038"/>
            <a:ext cx="8741923" cy="4370962"/>
          </a:xfrm>
          <a:prstGeom prst="rect">
            <a:avLst/>
          </a:prstGeom>
        </p:spPr>
      </p:pic>
    </p:spTree>
    <p:extLst>
      <p:ext uri="{BB962C8B-B14F-4D97-AF65-F5344CB8AC3E}">
        <p14:creationId xmlns:p14="http://schemas.microsoft.com/office/powerpoint/2010/main" val="112377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pPr algn="ctr"/>
            <a:r>
              <a:rPr lang="en-US" sz="3200" dirty="0">
                <a:solidFill>
                  <a:srgbClr val="C00000"/>
                </a:solidFill>
              </a:rPr>
              <a:t>Revenue – By Category </a:t>
            </a:r>
            <a:br>
              <a:rPr lang="en-US" sz="3200" dirty="0">
                <a:solidFill>
                  <a:srgbClr val="C00000"/>
                </a:solidFill>
              </a:rPr>
            </a:br>
            <a:r>
              <a:rPr lang="en-US" sz="1800" dirty="0">
                <a:solidFill>
                  <a:schemeClr val="accent6">
                    <a:lumMod val="75000"/>
                  </a:schemeClr>
                </a:solidFill>
              </a:rPr>
              <a:t>Based on purchase counts(Paid Apps only)</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F5D3278A-1543-4F48-ADD3-595DD04B9065}"/>
              </a:ext>
            </a:extLst>
          </p:cNvPr>
          <p:cNvPicPr>
            <a:picLocks noChangeAspect="1"/>
          </p:cNvPicPr>
          <p:nvPr/>
        </p:nvPicPr>
        <p:blipFill>
          <a:blip r:embed="rId2"/>
          <a:stretch>
            <a:fillRect/>
          </a:stretch>
        </p:blipFill>
        <p:spPr>
          <a:xfrm>
            <a:off x="3106909" y="1402247"/>
            <a:ext cx="4847799" cy="5393094"/>
          </a:xfrm>
          <a:prstGeom prst="rect">
            <a:avLst/>
          </a:prstGeom>
        </p:spPr>
      </p:pic>
    </p:spTree>
    <p:extLst>
      <p:ext uri="{BB962C8B-B14F-4D97-AF65-F5344CB8AC3E}">
        <p14:creationId xmlns:p14="http://schemas.microsoft.com/office/powerpoint/2010/main" val="10384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pPr algn="ctr"/>
            <a:r>
              <a:rPr lang="en-US" sz="3600" dirty="0">
                <a:solidFill>
                  <a:srgbClr val="C00000"/>
                </a:solidFill>
              </a:rPr>
              <a:t>Comparison - Reviews Vs Rating</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870E7B-E9B7-6747-A3D8-31BB28E4F3BC}"/>
              </a:ext>
            </a:extLst>
          </p:cNvPr>
          <p:cNvPicPr>
            <a:picLocks noChangeAspect="1"/>
          </p:cNvPicPr>
          <p:nvPr/>
        </p:nvPicPr>
        <p:blipFill>
          <a:blip r:embed="rId2"/>
          <a:stretch>
            <a:fillRect/>
          </a:stretch>
        </p:blipFill>
        <p:spPr>
          <a:xfrm>
            <a:off x="6096000" y="2426829"/>
            <a:ext cx="5924588" cy="2962294"/>
          </a:xfrm>
          <a:prstGeom prst="rect">
            <a:avLst/>
          </a:prstGeom>
        </p:spPr>
      </p:pic>
      <p:pic>
        <p:nvPicPr>
          <p:cNvPr id="11" name="Picture 10">
            <a:extLst>
              <a:ext uri="{FF2B5EF4-FFF2-40B4-BE49-F238E27FC236}">
                <a16:creationId xmlns:a16="http://schemas.microsoft.com/office/drawing/2014/main" id="{F1370F23-5D87-3C4F-848E-60F5F82540E3}"/>
              </a:ext>
            </a:extLst>
          </p:cNvPr>
          <p:cNvPicPr>
            <a:picLocks noChangeAspect="1"/>
          </p:cNvPicPr>
          <p:nvPr/>
        </p:nvPicPr>
        <p:blipFill>
          <a:blip r:embed="rId3"/>
          <a:stretch>
            <a:fillRect/>
          </a:stretch>
        </p:blipFill>
        <p:spPr>
          <a:xfrm>
            <a:off x="77821" y="2426829"/>
            <a:ext cx="5924588" cy="2962294"/>
          </a:xfrm>
          <a:prstGeom prst="rect">
            <a:avLst/>
          </a:prstGeom>
        </p:spPr>
      </p:pic>
    </p:spTree>
    <p:extLst>
      <p:ext uri="{BB962C8B-B14F-4D97-AF65-F5344CB8AC3E}">
        <p14:creationId xmlns:p14="http://schemas.microsoft.com/office/powerpoint/2010/main" val="9137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A6C-FE6D-164D-9AA7-7C044CDB5D57}"/>
              </a:ext>
            </a:extLst>
          </p:cNvPr>
          <p:cNvSpPr>
            <a:spLocks noGrp="1"/>
          </p:cNvSpPr>
          <p:nvPr>
            <p:ph type="title"/>
          </p:nvPr>
        </p:nvSpPr>
        <p:spPr>
          <a:xfrm>
            <a:off x="838200" y="606490"/>
            <a:ext cx="10515600" cy="970384"/>
          </a:xfrm>
        </p:spPr>
        <p:txBody>
          <a:bodyPr>
            <a:normAutofit/>
          </a:bodyPr>
          <a:lstStyle/>
          <a:p>
            <a:r>
              <a:rPr lang="en-US" sz="3600" b="1" dirty="0">
                <a:solidFill>
                  <a:srgbClr val="C00000"/>
                </a:solidFill>
              </a:rPr>
              <a:t>Assumptions &amp; Limitations</a:t>
            </a:r>
          </a:p>
        </p:txBody>
      </p:sp>
      <p:sp>
        <p:nvSpPr>
          <p:cNvPr id="3" name="Content Placeholder 2">
            <a:extLst>
              <a:ext uri="{FF2B5EF4-FFF2-40B4-BE49-F238E27FC236}">
                <a16:creationId xmlns:a16="http://schemas.microsoft.com/office/drawing/2014/main" id="{55BF397C-363C-FC47-A6F9-D2B44D742510}"/>
              </a:ext>
            </a:extLst>
          </p:cNvPr>
          <p:cNvSpPr>
            <a:spLocks noGrp="1"/>
          </p:cNvSpPr>
          <p:nvPr>
            <p:ph idx="1"/>
          </p:nvPr>
        </p:nvSpPr>
        <p:spPr>
          <a:xfrm>
            <a:off x="838200" y="1455576"/>
            <a:ext cx="10515600" cy="4721387"/>
          </a:xfrm>
        </p:spPr>
        <p:txBody>
          <a:bodyPr/>
          <a:lstStyle/>
          <a:p>
            <a:r>
              <a:rPr lang="en-US" b="1" dirty="0">
                <a:solidFill>
                  <a:schemeClr val="accent6">
                    <a:lumMod val="50000"/>
                  </a:schemeClr>
                </a:solidFill>
                <a:latin typeface="+mj-lt"/>
              </a:rPr>
              <a:t>Measurability</a:t>
            </a:r>
            <a:r>
              <a:rPr lang="en-US" dirty="0">
                <a:solidFill>
                  <a:schemeClr val="accent6">
                    <a:lumMod val="50000"/>
                  </a:schemeClr>
                </a:solidFill>
                <a:latin typeface="+mj-lt"/>
              </a:rPr>
              <a:t> – The comparisons made may change over time, population, cost for in-app purchases and better versions of an app.</a:t>
            </a:r>
          </a:p>
          <a:p>
            <a:r>
              <a:rPr lang="en-US" b="1" dirty="0">
                <a:solidFill>
                  <a:schemeClr val="accent6">
                    <a:lumMod val="50000"/>
                  </a:schemeClr>
                </a:solidFill>
                <a:latin typeface="+mj-lt"/>
              </a:rPr>
              <a:t>Authenticity</a:t>
            </a:r>
            <a:r>
              <a:rPr lang="en-US" dirty="0">
                <a:solidFill>
                  <a:schemeClr val="accent6">
                    <a:lumMod val="50000"/>
                  </a:schemeClr>
                </a:solidFill>
                <a:latin typeface="+mj-lt"/>
              </a:rPr>
              <a:t> – Data like reviews may be biased, meaning we cannot verify who actually wrote it or was it authentic.</a:t>
            </a:r>
          </a:p>
          <a:p>
            <a:r>
              <a:rPr lang="en-US" b="1" dirty="0">
                <a:solidFill>
                  <a:schemeClr val="accent6">
                    <a:lumMod val="50000"/>
                  </a:schemeClr>
                </a:solidFill>
                <a:latin typeface="+mj-lt"/>
              </a:rPr>
              <a:t>Data source </a:t>
            </a:r>
            <a:r>
              <a:rPr lang="en-US" dirty="0">
                <a:solidFill>
                  <a:schemeClr val="accent6">
                    <a:lumMod val="50000"/>
                  </a:schemeClr>
                </a:solidFill>
                <a:latin typeface="+mj-lt"/>
              </a:rPr>
              <a:t>– We have to trust that the source of the dataset must be true. Since we did not collect the data, we have no control of what is in the dataset and we are limited to analyze on what is available.</a:t>
            </a:r>
          </a:p>
          <a:p>
            <a:r>
              <a:rPr lang="en-US" b="1" dirty="0">
                <a:solidFill>
                  <a:schemeClr val="accent6">
                    <a:lumMod val="50000"/>
                  </a:schemeClr>
                </a:solidFill>
                <a:latin typeface="+mj-lt"/>
              </a:rPr>
              <a:t>Time limit </a:t>
            </a:r>
            <a:r>
              <a:rPr lang="en-US" dirty="0">
                <a:solidFill>
                  <a:schemeClr val="accent6">
                    <a:lumMod val="50000"/>
                  </a:schemeClr>
                </a:solidFill>
                <a:latin typeface="+mj-lt"/>
              </a:rPr>
              <a:t>– Given the time, we tried to derive the most we could. There are many other parameters like Android version, App updated dates, specific genres etc, which can provide more depth to the analysis. There is scope for improving the analysis in future.</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32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365125"/>
            <a:ext cx="10515600" cy="840745"/>
          </a:xfrm>
        </p:spPr>
        <p:txBody>
          <a:bodyPr>
            <a:normAutofit/>
          </a:bodyPr>
          <a:lstStyle/>
          <a:p>
            <a:r>
              <a:rPr lang="en-US" sz="2800" dirty="0">
                <a:solidFill>
                  <a:srgbClr val="C00000"/>
                </a:solidFill>
              </a:rPr>
              <a:t>Observations and Conclusions</a:t>
            </a:r>
          </a:p>
        </p:txBody>
      </p:sp>
      <p:sp>
        <p:nvSpPr>
          <p:cNvPr id="3" name="Content Placeholder 2">
            <a:extLst>
              <a:ext uri="{FF2B5EF4-FFF2-40B4-BE49-F238E27FC236}">
                <a16:creationId xmlns:a16="http://schemas.microsoft.com/office/drawing/2014/main" id="{40957024-AA95-5744-8055-E9B8F0E17E55}"/>
              </a:ext>
            </a:extLst>
          </p:cNvPr>
          <p:cNvSpPr>
            <a:spLocks noGrp="1"/>
          </p:cNvSpPr>
          <p:nvPr>
            <p:ph idx="1"/>
          </p:nvPr>
        </p:nvSpPr>
        <p:spPr>
          <a:xfrm>
            <a:off x="901959" y="998376"/>
            <a:ext cx="10515600" cy="5421085"/>
          </a:xfrm>
        </p:spPr>
        <p:txBody>
          <a:bodyPr>
            <a:normAutofit lnSpcReduction="10000"/>
          </a:bodyPr>
          <a:lstStyle/>
          <a:p>
            <a:r>
              <a:rPr lang="en-US" sz="2000" dirty="0"/>
              <a:t>Over 92% of the total apps were Free to download on the Google Play Store, of which Categories "Family" and “Lifestyle” were the most popular and profitable.</a:t>
            </a:r>
          </a:p>
          <a:p>
            <a:r>
              <a:rPr lang="en-US" sz="2000" dirty="0"/>
              <a:t>While Facebook(24.8%), Whatsapp (21.9%) and Instagram(21.1%) are closely competing as top free apps, Minecraft(67.6%) emerges as single largest paid app.</a:t>
            </a:r>
          </a:p>
          <a:p>
            <a:r>
              <a:rPr lang="en-US" sz="2000" dirty="0"/>
              <a:t>It can be noticed that significant number of people prefer to purchase the apps which are related to Art and Design and Health and Fitness. </a:t>
            </a:r>
          </a:p>
          <a:p>
            <a:r>
              <a:rPr lang="en-US" sz="2000" dirty="0"/>
              <a:t>Top downloaded free apps are mainly of Social media and Communication genre.</a:t>
            </a:r>
          </a:p>
          <a:p>
            <a:r>
              <a:rPr lang="en-US" sz="2000" dirty="0"/>
              <a:t>Top downloaded paid apps mainly belong to Action/Adventure, Strategy and Puzzles genre.</a:t>
            </a:r>
          </a:p>
          <a:p>
            <a:r>
              <a:rPr lang="en-US" sz="2000" dirty="0"/>
              <a:t>It can be noted that most developers find success when they prefer to limit the complexity of their app to make it available for everyone and publish them mostly under the categories of “Family” and “Lifestyle”.</a:t>
            </a:r>
          </a:p>
          <a:p>
            <a:r>
              <a:rPr lang="en-US" sz="2000" dirty="0"/>
              <a:t>Ratings are better indicator of app quality than review count. App developers could use ratings as their key performance indicator (KPI) to measure quality and success.</a:t>
            </a:r>
          </a:p>
          <a:p>
            <a:r>
              <a:rPr lang="en-US" sz="2000" dirty="0"/>
              <a:t>After this analysis, we can arrive at a conclusion that our hypothesis is partially true. App developers mostly find success in the areas pertaining to “Family” and “Lifestyle”. Evidence show that, to a larger extend even gaming applications are also successful. But it is clear to us that “Educational” Apps are still considerably less popular as of now.</a:t>
            </a:r>
          </a:p>
          <a:p>
            <a:endParaRPr lang="en-US" sz="2000" dirty="0"/>
          </a:p>
          <a:p>
            <a:endParaRPr lang="en-US" sz="2000" dirty="0"/>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647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2483175"/>
            <a:ext cx="10515600" cy="1325563"/>
          </a:xfrm>
        </p:spPr>
        <p:txBody>
          <a:bodyPr>
            <a:normAutofit/>
          </a:bodyPr>
          <a:lstStyle/>
          <a:p>
            <a:pPr algn="ctr"/>
            <a:r>
              <a:rPr lang="en-US" b="1" dirty="0">
                <a:solidFill>
                  <a:srgbClr val="00B0F0"/>
                </a:solidFill>
              </a:rPr>
              <a:t>Thank you .. </a:t>
            </a:r>
          </a:p>
        </p:txBody>
      </p:sp>
      <p:pic>
        <p:nvPicPr>
          <p:cNvPr id="4" name="Content Placeholder 3">
            <a:extLst>
              <a:ext uri="{FF2B5EF4-FFF2-40B4-BE49-F238E27FC236}">
                <a16:creationId xmlns:a16="http://schemas.microsoft.com/office/drawing/2014/main" id="{ED6E054B-8A84-404B-A8C8-B9A02A552872}"/>
              </a:ext>
            </a:extLst>
          </p:cNvPr>
          <p:cNvPicPr>
            <a:picLocks noGrp="1" noChangeAspect="1"/>
          </p:cNvPicPr>
          <p:nvPr>
            <p:ph idx="1"/>
          </p:nvPr>
        </p:nvPicPr>
        <p:blipFill>
          <a:blip r:embed="rId2"/>
          <a:stretch>
            <a:fillRect/>
          </a:stretch>
        </p:blipFill>
        <p:spPr>
          <a:xfrm>
            <a:off x="5290456" y="3995074"/>
            <a:ext cx="1374710" cy="1374710"/>
          </a:xfrm>
        </p:spPr>
      </p:pic>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053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p:txBody>
          <a:bodyPr>
            <a:normAutofit/>
          </a:bodyPr>
          <a:lstStyle/>
          <a:p>
            <a:r>
              <a:rPr lang="en-US" sz="3600" b="1" dirty="0">
                <a:solidFill>
                  <a:srgbClr val="C00000"/>
                </a:solidFill>
              </a:rPr>
              <a:t>About Google Play</a:t>
            </a:r>
          </a:p>
        </p:txBody>
      </p:sp>
      <p:sp>
        <p:nvSpPr>
          <p:cNvPr id="10" name="Content Placeholder 9">
            <a:extLst>
              <a:ext uri="{FF2B5EF4-FFF2-40B4-BE49-F238E27FC236}">
                <a16:creationId xmlns:a16="http://schemas.microsoft.com/office/drawing/2014/main" id="{CD37E2A7-CACB-1F44-A5BA-5F03CF306E05}"/>
              </a:ext>
            </a:extLst>
          </p:cNvPr>
          <p:cNvSpPr>
            <a:spLocks noGrp="1"/>
          </p:cNvSpPr>
          <p:nvPr>
            <p:ph idx="1"/>
          </p:nvPr>
        </p:nvSpPr>
        <p:spPr/>
        <p:txBody>
          <a:bodyPr>
            <a:normAutofit/>
          </a:bodyPr>
          <a:lstStyle/>
          <a:p>
            <a:r>
              <a:rPr lang="en-US" sz="2400" b="1" dirty="0">
                <a:solidFill>
                  <a:schemeClr val="accent4">
                    <a:lumMod val="50000"/>
                  </a:schemeClr>
                </a:solidFill>
                <a:latin typeface="+mj-lt"/>
              </a:rPr>
              <a:t>Google's official store and portal for Android apps, books, magazines, music, games, movies and other contents.</a:t>
            </a:r>
          </a:p>
          <a:p>
            <a:r>
              <a:rPr lang="en-US" sz="2400" b="1" dirty="0">
                <a:solidFill>
                  <a:schemeClr val="accent4">
                    <a:lumMod val="50000"/>
                  </a:schemeClr>
                </a:solidFill>
                <a:latin typeface="+mj-lt"/>
              </a:rPr>
              <a:t>Pre-installed on Android-powered phones, tablets or Android TV devices. </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561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A6C-FE6D-164D-9AA7-7C044CDB5D57}"/>
              </a:ext>
            </a:extLst>
          </p:cNvPr>
          <p:cNvSpPr>
            <a:spLocks noGrp="1"/>
          </p:cNvSpPr>
          <p:nvPr>
            <p:ph type="title"/>
          </p:nvPr>
        </p:nvSpPr>
        <p:spPr>
          <a:xfrm>
            <a:off x="838200" y="606490"/>
            <a:ext cx="10515600" cy="970384"/>
          </a:xfrm>
        </p:spPr>
        <p:txBody>
          <a:bodyPr>
            <a:normAutofit/>
          </a:bodyPr>
          <a:lstStyle/>
          <a:p>
            <a:r>
              <a:rPr lang="en-US" sz="3600" b="1" dirty="0">
                <a:solidFill>
                  <a:srgbClr val="C00000"/>
                </a:solidFill>
              </a:rPr>
              <a:t>Hypothesis</a:t>
            </a:r>
          </a:p>
        </p:txBody>
      </p:sp>
      <p:sp>
        <p:nvSpPr>
          <p:cNvPr id="3" name="Content Placeholder 2">
            <a:extLst>
              <a:ext uri="{FF2B5EF4-FFF2-40B4-BE49-F238E27FC236}">
                <a16:creationId xmlns:a16="http://schemas.microsoft.com/office/drawing/2014/main" id="{55BF397C-363C-FC47-A6F9-D2B44D742510}"/>
              </a:ext>
            </a:extLst>
          </p:cNvPr>
          <p:cNvSpPr>
            <a:spLocks noGrp="1"/>
          </p:cNvSpPr>
          <p:nvPr>
            <p:ph idx="1"/>
          </p:nvPr>
        </p:nvSpPr>
        <p:spPr>
          <a:xfrm>
            <a:off x="838200" y="1455576"/>
            <a:ext cx="10515600" cy="4721387"/>
          </a:xfrm>
        </p:spPr>
        <p:txBody>
          <a:bodyPr/>
          <a:lstStyle/>
          <a:p>
            <a:pPr marL="0" indent="0">
              <a:buNone/>
            </a:pPr>
            <a:endParaRPr lang="en-US" dirty="0">
              <a:solidFill>
                <a:schemeClr val="accent5">
                  <a:lumMod val="50000"/>
                </a:schemeClr>
              </a:solidFill>
              <a:latin typeface="+mj-lt"/>
            </a:endParaRPr>
          </a:p>
          <a:p>
            <a:pPr marL="0" indent="0">
              <a:buNone/>
            </a:pPr>
            <a:r>
              <a:rPr lang="en-US" dirty="0">
                <a:solidFill>
                  <a:schemeClr val="accent5">
                    <a:lumMod val="50000"/>
                  </a:schemeClr>
                </a:solidFill>
                <a:latin typeface="+mj-lt"/>
              </a:rPr>
              <a:t>Our friend </a:t>
            </a:r>
            <a:r>
              <a:rPr lang="en-US">
                <a:solidFill>
                  <a:schemeClr val="accent5">
                    <a:lumMod val="50000"/>
                  </a:schemeClr>
                </a:solidFill>
                <a:latin typeface="+mj-lt"/>
              </a:rPr>
              <a:t>“Ted” </a:t>
            </a:r>
            <a:r>
              <a:rPr lang="en-US" dirty="0">
                <a:solidFill>
                  <a:schemeClr val="accent5">
                    <a:lumMod val="50000"/>
                  </a:schemeClr>
                </a:solidFill>
                <a:latin typeface="+mj-lt"/>
              </a:rPr>
              <a:t>is a </a:t>
            </a:r>
            <a:r>
              <a:rPr lang="en-US" b="1" dirty="0">
                <a:solidFill>
                  <a:schemeClr val="accent5">
                    <a:lumMod val="50000"/>
                  </a:schemeClr>
                </a:solidFill>
                <a:latin typeface="+mj-lt"/>
              </a:rPr>
              <a:t>Software Developer.</a:t>
            </a:r>
          </a:p>
          <a:p>
            <a:pPr marL="0" indent="0">
              <a:buNone/>
            </a:pPr>
            <a:r>
              <a:rPr lang="en-US" dirty="0">
                <a:solidFill>
                  <a:schemeClr val="accent5">
                    <a:lumMod val="50000"/>
                  </a:schemeClr>
                </a:solidFill>
                <a:latin typeface="+mj-lt"/>
              </a:rPr>
              <a:t>He intends to </a:t>
            </a:r>
            <a:r>
              <a:rPr lang="en-US" b="1" dirty="0">
                <a:solidFill>
                  <a:schemeClr val="accent5">
                    <a:lumMod val="50000"/>
                  </a:schemeClr>
                </a:solidFill>
                <a:latin typeface="+mj-lt"/>
              </a:rPr>
              <a:t>develop an app</a:t>
            </a:r>
            <a:r>
              <a:rPr lang="en-US" dirty="0">
                <a:solidFill>
                  <a:schemeClr val="accent5">
                    <a:lumMod val="50000"/>
                  </a:schemeClr>
                </a:solidFill>
                <a:latin typeface="+mj-lt"/>
              </a:rPr>
              <a:t> on “Quantum Mechanics and Atomic Physics”. </a:t>
            </a:r>
            <a:r>
              <a:rPr lang="en-US" b="1" dirty="0">
                <a:solidFill>
                  <a:schemeClr val="accent5">
                    <a:lumMod val="50000"/>
                  </a:schemeClr>
                </a:solidFill>
                <a:latin typeface="+mj-lt"/>
              </a:rPr>
              <a:t>Although unsubstantiated, he believes that educational and gaming apps are widely downloaded and top ranked categories in google world. </a:t>
            </a:r>
            <a:r>
              <a:rPr lang="en-US" dirty="0">
                <a:solidFill>
                  <a:schemeClr val="accent5">
                    <a:lumMod val="50000"/>
                  </a:schemeClr>
                </a:solidFill>
                <a:latin typeface="+mj-lt"/>
              </a:rPr>
              <a:t>We decided to help our friend to find some answers.</a:t>
            </a:r>
          </a:p>
          <a:p>
            <a:pPr marL="0" indent="0">
              <a:buNone/>
            </a:pPr>
            <a:endParaRPr lang="en-US" dirty="0">
              <a:solidFill>
                <a:schemeClr val="accent5">
                  <a:lumMod val="50000"/>
                </a:schemeClr>
              </a:solidFill>
              <a:latin typeface="+mj-lt"/>
            </a:endParaRPr>
          </a:p>
          <a:p>
            <a:pPr marL="0" indent="0">
              <a:buNone/>
            </a:pPr>
            <a:r>
              <a:rPr lang="en-US" b="1" u="sng" dirty="0">
                <a:solidFill>
                  <a:srgbClr val="C00000"/>
                </a:solidFill>
                <a:latin typeface="+mj-lt"/>
              </a:rPr>
              <a:t>“Are educational and gaming apps widely downloaded and top ranked categories on Google play store(Android market)?”</a:t>
            </a:r>
          </a:p>
          <a:p>
            <a:pPr marL="0" indent="0">
              <a:buNone/>
            </a:pPr>
            <a:endParaRPr lang="en-US" dirty="0">
              <a:solidFill>
                <a:srgbClr val="C00000"/>
              </a:solidFill>
              <a:latin typeface="+mj-lt"/>
            </a:endParaRP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245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0608-3A38-4CE6-9349-BA758A04777E}"/>
              </a:ext>
            </a:extLst>
          </p:cNvPr>
          <p:cNvSpPr>
            <a:spLocks noGrp="1"/>
          </p:cNvSpPr>
          <p:nvPr>
            <p:ph type="title"/>
          </p:nvPr>
        </p:nvSpPr>
        <p:spPr/>
        <p:txBody>
          <a:bodyPr>
            <a:normAutofit/>
          </a:bodyPr>
          <a:lstStyle/>
          <a:p>
            <a:r>
              <a:rPr lang="en-US" sz="3600" b="1" dirty="0">
                <a:solidFill>
                  <a:srgbClr val="C00000"/>
                </a:solidFill>
              </a:rPr>
              <a:t>Data source</a:t>
            </a:r>
            <a:endParaRPr lang="en-US" sz="3600" b="1" dirty="0"/>
          </a:p>
        </p:txBody>
      </p:sp>
      <p:pic>
        <p:nvPicPr>
          <p:cNvPr id="3" name="Picture 2">
            <a:extLst>
              <a:ext uri="{FF2B5EF4-FFF2-40B4-BE49-F238E27FC236}">
                <a16:creationId xmlns:a16="http://schemas.microsoft.com/office/drawing/2014/main" id="{ABC295F8-0D6A-4378-BED3-5ECFFF5371B1}"/>
              </a:ext>
            </a:extLst>
          </p:cNvPr>
          <p:cNvPicPr>
            <a:picLocks noChangeAspect="1"/>
          </p:cNvPicPr>
          <p:nvPr/>
        </p:nvPicPr>
        <p:blipFill>
          <a:blip r:embed="rId2"/>
          <a:stretch>
            <a:fillRect/>
          </a:stretch>
        </p:blipFill>
        <p:spPr>
          <a:xfrm>
            <a:off x="916993" y="2204119"/>
            <a:ext cx="1919513" cy="915001"/>
          </a:xfrm>
          <a:prstGeom prst="rect">
            <a:avLst/>
          </a:prstGeom>
        </p:spPr>
      </p:pic>
      <p:pic>
        <p:nvPicPr>
          <p:cNvPr id="5" name="Picture 10" descr="Image result for github">
            <a:extLst>
              <a:ext uri="{FF2B5EF4-FFF2-40B4-BE49-F238E27FC236}">
                <a16:creationId xmlns:a16="http://schemas.microsoft.com/office/drawing/2014/main" id="{41C758DE-2C1B-422D-85F7-BE047EE91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93" y="3777581"/>
            <a:ext cx="1919513" cy="666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05A06D-08D5-4A23-B4EE-DC4393B747FE}"/>
              </a:ext>
            </a:extLst>
          </p:cNvPr>
          <p:cNvSpPr txBox="1"/>
          <p:nvPr/>
        </p:nvSpPr>
        <p:spPr>
          <a:xfrm>
            <a:off x="838200" y="3032994"/>
            <a:ext cx="5691680" cy="369332"/>
          </a:xfrm>
          <a:prstGeom prst="rect">
            <a:avLst/>
          </a:prstGeom>
          <a:noFill/>
        </p:spPr>
        <p:txBody>
          <a:bodyPr wrap="square" rtlCol="0">
            <a:spAutoFit/>
          </a:bodyPr>
          <a:lstStyle/>
          <a:p>
            <a:r>
              <a:rPr lang="en-US" dirty="0">
                <a:solidFill>
                  <a:srgbClr val="00B0F0"/>
                </a:solidFill>
                <a:hlinkClick r:id="rId4">
                  <a:extLst>
                    <a:ext uri="{A12FA001-AC4F-418D-AE19-62706E023703}">
                      <ahyp:hlinkClr xmlns:ahyp="http://schemas.microsoft.com/office/drawing/2018/hyperlinkcolor" val="tx"/>
                    </a:ext>
                  </a:extLst>
                </a:hlinkClick>
              </a:rPr>
              <a:t>https://www.kaggle.com/lava18/google-play-store-apps</a:t>
            </a:r>
            <a:endParaRPr lang="en-US" dirty="0">
              <a:solidFill>
                <a:srgbClr val="00B0F0"/>
              </a:solidFill>
            </a:endParaRPr>
          </a:p>
        </p:txBody>
      </p:sp>
      <p:sp>
        <p:nvSpPr>
          <p:cNvPr id="7" name="Rectangle 6">
            <a:extLst>
              <a:ext uri="{FF2B5EF4-FFF2-40B4-BE49-F238E27FC236}">
                <a16:creationId xmlns:a16="http://schemas.microsoft.com/office/drawing/2014/main" id="{ABFA9AE0-73CD-4931-BDC4-4DCCC939679D}"/>
              </a:ext>
            </a:extLst>
          </p:cNvPr>
          <p:cNvSpPr/>
          <p:nvPr/>
        </p:nvSpPr>
        <p:spPr>
          <a:xfrm>
            <a:off x="845970" y="4692036"/>
            <a:ext cx="6469229" cy="369332"/>
          </a:xfrm>
          <a:prstGeom prst="rect">
            <a:avLst/>
          </a:prstGeom>
        </p:spPr>
        <p:txBody>
          <a:bodyPr wrap="square">
            <a:spAutoFit/>
          </a:bodyPr>
          <a:lstStyle/>
          <a:p>
            <a:r>
              <a:rPr lang="en-US" dirty="0">
                <a:hlinkClick r:id="rId5">
                  <a:extLst>
                    <a:ext uri="{A12FA001-AC4F-418D-AE19-62706E023703}">
                      <ahyp:hlinkClr xmlns:ahyp="http://schemas.microsoft.com/office/drawing/2018/hyperlinkcolor" val="tx"/>
                    </a:ext>
                  </a:extLst>
                </a:hlinkClick>
              </a:rPr>
              <a:t>https://github.com/JeroSik/</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Google-Play-Store-App-Data-Analysis</a:t>
            </a:r>
            <a:endParaRPr lang="en-US" dirty="0">
              <a:solidFill>
                <a:schemeClr val="tx1">
                  <a:lumMod val="95000"/>
                  <a:lumOff val="5000"/>
                </a:schemeClr>
              </a:solidFill>
            </a:endParaRPr>
          </a:p>
        </p:txBody>
      </p:sp>
      <p:sp>
        <p:nvSpPr>
          <p:cNvPr id="8" name="TextBox 7">
            <a:extLst>
              <a:ext uri="{FF2B5EF4-FFF2-40B4-BE49-F238E27FC236}">
                <a16:creationId xmlns:a16="http://schemas.microsoft.com/office/drawing/2014/main" id="{4A00B744-37EC-4FCB-821B-1656E8553BCE}"/>
              </a:ext>
            </a:extLst>
          </p:cNvPr>
          <p:cNvSpPr txBox="1"/>
          <p:nvPr/>
        </p:nvSpPr>
        <p:spPr>
          <a:xfrm>
            <a:off x="870338" y="5355767"/>
            <a:ext cx="3972248" cy="369332"/>
          </a:xfrm>
          <a:prstGeom prst="rect">
            <a:avLst/>
          </a:prstGeom>
          <a:noFill/>
        </p:spPr>
        <p:txBody>
          <a:bodyPr wrap="square" rtlCol="0">
            <a:spAutoFit/>
          </a:bodyPr>
          <a:lstStyle/>
          <a:p>
            <a:r>
              <a:rPr lang="en-US" dirty="0">
                <a:solidFill>
                  <a:schemeClr val="accent2">
                    <a:lumMod val="75000"/>
                  </a:schemeClr>
                </a:solidFill>
                <a:hlinkClick r:id="rId6">
                  <a:extLst>
                    <a:ext uri="{A12FA001-AC4F-418D-AE19-62706E023703}">
                      <ahyp:hlinkClr xmlns:ahyp="http://schemas.microsoft.com/office/drawing/2018/hyperlinkcolor" val="tx"/>
                    </a:ext>
                  </a:extLst>
                </a:hlinkClick>
              </a:rPr>
              <a:t>https://www.schemecolor.com/</a:t>
            </a:r>
            <a:endParaRPr lang="en-US" dirty="0">
              <a:solidFill>
                <a:schemeClr val="accent2">
                  <a:lumMod val="75000"/>
                </a:schemeClr>
              </a:solidFill>
            </a:endParaRPr>
          </a:p>
        </p:txBody>
      </p:sp>
    </p:spTree>
    <p:extLst>
      <p:ext uri="{BB962C8B-B14F-4D97-AF65-F5344CB8AC3E}">
        <p14:creationId xmlns:p14="http://schemas.microsoft.com/office/powerpoint/2010/main" val="270814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EDEB-24D7-4006-96E1-5AAE91539DE9}"/>
              </a:ext>
            </a:extLst>
          </p:cNvPr>
          <p:cNvSpPr>
            <a:spLocks noGrp="1"/>
          </p:cNvSpPr>
          <p:nvPr>
            <p:ph type="title"/>
          </p:nvPr>
        </p:nvSpPr>
        <p:spPr>
          <a:xfrm>
            <a:off x="1071465" y="579014"/>
            <a:ext cx="10515600" cy="1221794"/>
          </a:xfrm>
        </p:spPr>
        <p:txBody>
          <a:bodyPr>
            <a:normAutofit fontScale="90000"/>
          </a:bodyPr>
          <a:lstStyle/>
          <a:p>
            <a:r>
              <a:rPr lang="en-US" sz="4000" dirty="0">
                <a:solidFill>
                  <a:srgbClr val="C00000"/>
                </a:solidFill>
              </a:rPr>
              <a:t>Tools</a:t>
            </a:r>
            <a:br>
              <a:rPr lang="en-US" dirty="0">
                <a:solidFill>
                  <a:srgbClr val="C00000"/>
                </a:solidFill>
              </a:rPr>
            </a:br>
            <a:endParaRPr lang="en-US" dirty="0"/>
          </a:p>
        </p:txBody>
      </p:sp>
      <p:pic>
        <p:nvPicPr>
          <p:cNvPr id="3" name="Picture 6" descr="Image result for jupyter notebook logo">
            <a:extLst>
              <a:ext uri="{FF2B5EF4-FFF2-40B4-BE49-F238E27FC236}">
                <a16:creationId xmlns:a16="http://schemas.microsoft.com/office/drawing/2014/main" id="{1C4BF100-D23C-4E47-95EE-AFC8061CC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722" y="2042129"/>
            <a:ext cx="1221794" cy="12217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python">
            <a:extLst>
              <a:ext uri="{FF2B5EF4-FFF2-40B4-BE49-F238E27FC236}">
                <a16:creationId xmlns:a16="http://schemas.microsoft.com/office/drawing/2014/main" id="{34447325-9EA7-4241-A222-11BA1E9D0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2774"/>
            <a:ext cx="2571953" cy="8687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8" descr="Image result for numpy">
            <a:extLst>
              <a:ext uri="{FF2B5EF4-FFF2-40B4-BE49-F238E27FC236}">
                <a16:creationId xmlns:a16="http://schemas.microsoft.com/office/drawing/2014/main" id="{72BDBC6E-F4F9-47CC-9D18-369D6B736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843" y="3435113"/>
            <a:ext cx="2027896" cy="11732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matplotlib">
            <a:extLst>
              <a:ext uri="{FF2B5EF4-FFF2-40B4-BE49-F238E27FC236}">
                <a16:creationId xmlns:a16="http://schemas.microsoft.com/office/drawing/2014/main" id="{71729F99-7024-4011-AFDA-5B1FDF64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728" y="5433138"/>
            <a:ext cx="2257425" cy="5414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96B6BD-2433-4397-8C36-FC23E818C38A}"/>
              </a:ext>
            </a:extLst>
          </p:cNvPr>
          <p:cNvPicPr>
            <a:picLocks noChangeAspect="1"/>
          </p:cNvPicPr>
          <p:nvPr/>
        </p:nvPicPr>
        <p:blipFill>
          <a:blip r:embed="rId6"/>
          <a:stretch>
            <a:fillRect/>
          </a:stretch>
        </p:blipFill>
        <p:spPr>
          <a:xfrm>
            <a:off x="4533007" y="5433138"/>
            <a:ext cx="1656401" cy="618993"/>
          </a:xfrm>
          <a:prstGeom prst="rect">
            <a:avLst/>
          </a:prstGeom>
        </p:spPr>
      </p:pic>
      <p:pic>
        <p:nvPicPr>
          <p:cNvPr id="8" name="Picture 7">
            <a:extLst>
              <a:ext uri="{FF2B5EF4-FFF2-40B4-BE49-F238E27FC236}">
                <a16:creationId xmlns:a16="http://schemas.microsoft.com/office/drawing/2014/main" id="{2B398AD9-0BBF-433C-AC8D-7ECDFA264784}"/>
              </a:ext>
            </a:extLst>
          </p:cNvPr>
          <p:cNvPicPr>
            <a:picLocks noChangeAspect="1"/>
          </p:cNvPicPr>
          <p:nvPr/>
        </p:nvPicPr>
        <p:blipFill>
          <a:blip r:embed="rId7"/>
          <a:stretch>
            <a:fillRect/>
          </a:stretch>
        </p:blipFill>
        <p:spPr>
          <a:xfrm>
            <a:off x="4626417" y="3630446"/>
            <a:ext cx="1469583" cy="1325564"/>
          </a:xfrm>
          <a:prstGeom prst="rect">
            <a:avLst/>
          </a:prstGeom>
        </p:spPr>
      </p:pic>
    </p:spTree>
    <p:extLst>
      <p:ext uri="{BB962C8B-B14F-4D97-AF65-F5344CB8AC3E}">
        <p14:creationId xmlns:p14="http://schemas.microsoft.com/office/powerpoint/2010/main" val="73411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711C-C05F-46C8-B702-FA3524FF4BE9}"/>
              </a:ext>
            </a:extLst>
          </p:cNvPr>
          <p:cNvSpPr>
            <a:spLocks noGrp="1"/>
          </p:cNvSpPr>
          <p:nvPr>
            <p:ph type="title"/>
          </p:nvPr>
        </p:nvSpPr>
        <p:spPr/>
        <p:txBody>
          <a:bodyPr>
            <a:normAutofit/>
          </a:bodyPr>
          <a:lstStyle/>
          <a:p>
            <a:r>
              <a:rPr lang="en-US" sz="3600" dirty="0">
                <a:solidFill>
                  <a:srgbClr val="C00000"/>
                </a:solidFill>
              </a:rPr>
              <a:t>Data source details</a:t>
            </a:r>
          </a:p>
        </p:txBody>
      </p:sp>
      <p:pic>
        <p:nvPicPr>
          <p:cNvPr id="3" name="Picture 2">
            <a:extLst>
              <a:ext uri="{FF2B5EF4-FFF2-40B4-BE49-F238E27FC236}">
                <a16:creationId xmlns:a16="http://schemas.microsoft.com/office/drawing/2014/main" id="{5E0E418F-F2E1-4BE2-BD0D-E8069DF1C670}"/>
              </a:ext>
            </a:extLst>
          </p:cNvPr>
          <p:cNvPicPr>
            <a:picLocks noChangeAspect="1"/>
          </p:cNvPicPr>
          <p:nvPr/>
        </p:nvPicPr>
        <p:blipFill>
          <a:blip r:embed="rId3"/>
          <a:stretch>
            <a:fillRect/>
          </a:stretch>
        </p:blipFill>
        <p:spPr>
          <a:xfrm>
            <a:off x="569167" y="1690689"/>
            <a:ext cx="10746454" cy="2694700"/>
          </a:xfrm>
          <a:prstGeom prst="rect">
            <a:avLst/>
          </a:prstGeom>
        </p:spPr>
      </p:pic>
      <p:pic>
        <p:nvPicPr>
          <p:cNvPr id="4" name="Picture 3">
            <a:extLst>
              <a:ext uri="{FF2B5EF4-FFF2-40B4-BE49-F238E27FC236}">
                <a16:creationId xmlns:a16="http://schemas.microsoft.com/office/drawing/2014/main" id="{979F1FBF-73D8-40B6-9B0A-1728577BBE20}"/>
              </a:ext>
            </a:extLst>
          </p:cNvPr>
          <p:cNvPicPr>
            <a:picLocks noChangeAspect="1"/>
          </p:cNvPicPr>
          <p:nvPr/>
        </p:nvPicPr>
        <p:blipFill>
          <a:blip r:embed="rId4"/>
          <a:stretch>
            <a:fillRect/>
          </a:stretch>
        </p:blipFill>
        <p:spPr>
          <a:xfrm>
            <a:off x="569168" y="4851918"/>
            <a:ext cx="10746454" cy="951215"/>
          </a:xfrm>
          <a:prstGeom prst="rect">
            <a:avLst/>
          </a:prstGeom>
        </p:spPr>
      </p:pic>
      <p:sp>
        <p:nvSpPr>
          <p:cNvPr id="5" name="Rectangle 4">
            <a:extLst>
              <a:ext uri="{FF2B5EF4-FFF2-40B4-BE49-F238E27FC236}">
                <a16:creationId xmlns:a16="http://schemas.microsoft.com/office/drawing/2014/main" id="{871FB89A-62C5-42A6-8FA7-E7BB6BFFE99F}"/>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3F625A3-4934-4E20-84B0-B91772A1C901}"/>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E5D3DE-BD18-43A0-B330-CFD040B209E0}"/>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909D6D9-C90E-4CF5-9A41-0FB6B1D5D9F7}"/>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075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AFBF1-8319-0349-8CF3-B3DC9D610C6F}"/>
              </a:ext>
            </a:extLst>
          </p:cNvPr>
          <p:cNvSpPr>
            <a:spLocks noGrp="1"/>
          </p:cNvSpPr>
          <p:nvPr>
            <p:ph type="title"/>
          </p:nvPr>
        </p:nvSpPr>
        <p:spPr>
          <a:xfrm>
            <a:off x="838200" y="2351314"/>
            <a:ext cx="10515600" cy="1914623"/>
          </a:xfrm>
        </p:spPr>
        <p:txBody>
          <a:bodyPr>
            <a:normAutofit fontScale="90000"/>
          </a:bodyPr>
          <a:lstStyle/>
          <a:p>
            <a:pPr algn="ctr"/>
            <a:r>
              <a:rPr lang="en-US" sz="3600" dirty="0">
                <a:solidFill>
                  <a:schemeClr val="tx1">
                    <a:lumMod val="65000"/>
                    <a:lumOff val="35000"/>
                  </a:schemeClr>
                </a:solidFill>
              </a:rPr>
              <a:t>Here we go..</a:t>
            </a:r>
            <a:br>
              <a:rPr lang="en-US" sz="3600" dirty="0">
                <a:solidFill>
                  <a:schemeClr val="tx1">
                    <a:lumMod val="65000"/>
                    <a:lumOff val="35000"/>
                  </a:schemeClr>
                </a:solidFill>
              </a:rPr>
            </a:br>
            <a:r>
              <a:rPr lang="en-US" sz="3600" dirty="0">
                <a:solidFill>
                  <a:schemeClr val="tx1">
                    <a:lumMod val="65000"/>
                    <a:lumOff val="35000"/>
                  </a:schemeClr>
                </a:solidFill>
              </a:rPr>
              <a:t>Our Jupyter Notebook</a:t>
            </a:r>
            <a:br>
              <a:rPr lang="en-US" sz="3600" dirty="0">
                <a:solidFill>
                  <a:srgbClr val="C00000"/>
                </a:solidFill>
              </a:rPr>
            </a:br>
            <a:br>
              <a:rPr lang="en-US" sz="3600" dirty="0">
                <a:solidFill>
                  <a:srgbClr val="C00000"/>
                </a:solidFill>
              </a:rPr>
            </a:br>
            <a:endParaRPr lang="en-US" sz="3600" dirty="0">
              <a:solidFill>
                <a:srgbClr val="C00000"/>
              </a:solidFill>
            </a:endParaRP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6" descr="Image result for jupyter notebook logo">
            <a:extLst>
              <a:ext uri="{FF2B5EF4-FFF2-40B4-BE49-F238E27FC236}">
                <a16:creationId xmlns:a16="http://schemas.microsoft.com/office/drawing/2014/main" id="{B23E8469-FD7B-48EA-BE70-6EB7F50D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5103" y="3429000"/>
            <a:ext cx="1221794" cy="122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4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7A8320-7920-BD41-B746-17513E65A02B}"/>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D8235E2-83B6-3841-AFC7-A0C9F114EB9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4885C03-81AD-0646-BA63-4AC544935506}"/>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14F9C43-B9DD-BD47-9DBE-30C7AF30FB6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728EE139-734C-2244-BC00-A060F88A698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200" b="1" dirty="0"/>
          </a:p>
        </p:txBody>
      </p:sp>
      <p:sp>
        <p:nvSpPr>
          <p:cNvPr id="12" name="Text Placeholder 2">
            <a:extLst>
              <a:ext uri="{FF2B5EF4-FFF2-40B4-BE49-F238E27FC236}">
                <a16:creationId xmlns:a16="http://schemas.microsoft.com/office/drawing/2014/main" id="{70A87BD5-D566-714E-AD24-46B04D7D3C93}"/>
              </a:ext>
            </a:extLst>
          </p:cNvPr>
          <p:cNvSpPr txBox="1">
            <a:spLocks/>
          </p:cNvSpPr>
          <p:nvPr/>
        </p:nvSpPr>
        <p:spPr>
          <a:xfrm>
            <a:off x="951722" y="1690687"/>
            <a:ext cx="5045853" cy="814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rgbClr val="C00000"/>
                </a:solidFill>
              </a:rPr>
              <a:t>Category Vs Count (Free Apps)</a:t>
            </a:r>
          </a:p>
        </p:txBody>
      </p:sp>
      <p:sp>
        <p:nvSpPr>
          <p:cNvPr id="13" name="Text Placeholder 11">
            <a:extLst>
              <a:ext uri="{FF2B5EF4-FFF2-40B4-BE49-F238E27FC236}">
                <a16:creationId xmlns:a16="http://schemas.microsoft.com/office/drawing/2014/main" id="{F8687144-CCE6-F04A-A4BD-74A72638DAD0}"/>
              </a:ext>
            </a:extLst>
          </p:cNvPr>
          <p:cNvSpPr txBox="1">
            <a:spLocks/>
          </p:cNvSpPr>
          <p:nvPr/>
        </p:nvSpPr>
        <p:spPr>
          <a:xfrm>
            <a:off x="6904652" y="1681163"/>
            <a:ext cx="4450735"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solidFill>
                  <a:srgbClr val="C00000"/>
                </a:solidFill>
              </a:rPr>
              <a:t>Category Vs Count (Paid Apps)</a:t>
            </a:r>
          </a:p>
        </p:txBody>
      </p:sp>
      <p:pic>
        <p:nvPicPr>
          <p:cNvPr id="2" name="Picture 1">
            <a:extLst>
              <a:ext uri="{FF2B5EF4-FFF2-40B4-BE49-F238E27FC236}">
                <a16:creationId xmlns:a16="http://schemas.microsoft.com/office/drawing/2014/main" id="{99164EE4-71C5-432B-9155-AFE0B4D3CA59}"/>
              </a:ext>
            </a:extLst>
          </p:cNvPr>
          <p:cNvPicPr>
            <a:picLocks noChangeAspect="1"/>
          </p:cNvPicPr>
          <p:nvPr/>
        </p:nvPicPr>
        <p:blipFill>
          <a:blip r:embed="rId2"/>
          <a:stretch>
            <a:fillRect/>
          </a:stretch>
        </p:blipFill>
        <p:spPr>
          <a:xfrm>
            <a:off x="357399" y="2330565"/>
            <a:ext cx="5684951" cy="3303237"/>
          </a:xfrm>
          <a:prstGeom prst="rect">
            <a:avLst/>
          </a:prstGeom>
        </p:spPr>
      </p:pic>
      <p:pic>
        <p:nvPicPr>
          <p:cNvPr id="4" name="Picture 3">
            <a:extLst>
              <a:ext uri="{FF2B5EF4-FFF2-40B4-BE49-F238E27FC236}">
                <a16:creationId xmlns:a16="http://schemas.microsoft.com/office/drawing/2014/main" id="{256B7FA1-F146-4219-AE01-5F5194A7F603}"/>
              </a:ext>
            </a:extLst>
          </p:cNvPr>
          <p:cNvPicPr>
            <a:picLocks noChangeAspect="1"/>
          </p:cNvPicPr>
          <p:nvPr/>
        </p:nvPicPr>
        <p:blipFill>
          <a:blip r:embed="rId3"/>
          <a:stretch>
            <a:fillRect/>
          </a:stretch>
        </p:blipFill>
        <p:spPr>
          <a:xfrm>
            <a:off x="6331209" y="2375788"/>
            <a:ext cx="5474032" cy="3222581"/>
          </a:xfrm>
          <a:prstGeom prst="rect">
            <a:avLst/>
          </a:prstGeom>
        </p:spPr>
      </p:pic>
      <p:sp>
        <p:nvSpPr>
          <p:cNvPr id="15" name="Title 1">
            <a:extLst>
              <a:ext uri="{FF2B5EF4-FFF2-40B4-BE49-F238E27FC236}">
                <a16:creationId xmlns:a16="http://schemas.microsoft.com/office/drawing/2014/main" id="{62757042-273F-4298-A3D6-B8EF2D7BABDC}"/>
              </a:ext>
            </a:extLst>
          </p:cNvPr>
          <p:cNvSpPr txBox="1">
            <a:spLocks/>
          </p:cNvSpPr>
          <p:nvPr/>
        </p:nvSpPr>
        <p:spPr>
          <a:xfrm>
            <a:off x="992188" y="517526"/>
            <a:ext cx="10515600" cy="8239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C00000"/>
                </a:solidFill>
              </a:rPr>
              <a:t>Comparison - By Count</a:t>
            </a:r>
          </a:p>
        </p:txBody>
      </p:sp>
    </p:spTree>
    <p:extLst>
      <p:ext uri="{BB962C8B-B14F-4D97-AF65-F5344CB8AC3E}">
        <p14:creationId xmlns:p14="http://schemas.microsoft.com/office/powerpoint/2010/main" val="39663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B9A2-A00F-404B-99A3-E62802F082BB}"/>
              </a:ext>
            </a:extLst>
          </p:cNvPr>
          <p:cNvSpPr>
            <a:spLocks noGrp="1"/>
          </p:cNvSpPr>
          <p:nvPr>
            <p:ph type="title"/>
          </p:nvPr>
        </p:nvSpPr>
        <p:spPr/>
        <p:txBody>
          <a:bodyPr>
            <a:normAutofit/>
          </a:bodyPr>
          <a:lstStyle/>
          <a:p>
            <a:pPr algn="ctr"/>
            <a:r>
              <a:rPr lang="en-US" sz="3600" dirty="0">
                <a:solidFill>
                  <a:srgbClr val="C00000"/>
                </a:solidFill>
              </a:rPr>
              <a:t>Comparison – By Popularity</a:t>
            </a:r>
            <a:endParaRPr lang="en-US" sz="3600" dirty="0"/>
          </a:p>
        </p:txBody>
      </p:sp>
      <p:sp>
        <p:nvSpPr>
          <p:cNvPr id="3" name="Text Placeholder 2">
            <a:extLst>
              <a:ext uri="{FF2B5EF4-FFF2-40B4-BE49-F238E27FC236}">
                <a16:creationId xmlns:a16="http://schemas.microsoft.com/office/drawing/2014/main" id="{9591AB76-2C79-4A41-A296-AC3C771FEA73}"/>
              </a:ext>
            </a:extLst>
          </p:cNvPr>
          <p:cNvSpPr>
            <a:spLocks noGrp="1"/>
          </p:cNvSpPr>
          <p:nvPr>
            <p:ph type="body" idx="1"/>
          </p:nvPr>
        </p:nvSpPr>
        <p:spPr>
          <a:xfrm>
            <a:off x="839788" y="1681163"/>
            <a:ext cx="5157787" cy="632829"/>
          </a:xfrm>
        </p:spPr>
        <p:txBody>
          <a:bodyPr/>
          <a:lstStyle/>
          <a:p>
            <a:pPr algn="ctr"/>
            <a:r>
              <a:rPr lang="en-US" b="0" dirty="0">
                <a:solidFill>
                  <a:srgbClr val="C00000"/>
                </a:solidFill>
                <a:latin typeface="+mj-lt"/>
              </a:rPr>
              <a:t>% of Top 5 Popular Apps(Free Apps)</a:t>
            </a:r>
          </a:p>
        </p:txBody>
      </p:sp>
      <p:sp>
        <p:nvSpPr>
          <p:cNvPr id="12" name="Text Placeholder 11">
            <a:extLst>
              <a:ext uri="{FF2B5EF4-FFF2-40B4-BE49-F238E27FC236}">
                <a16:creationId xmlns:a16="http://schemas.microsoft.com/office/drawing/2014/main" id="{B0ED03E7-F1FD-1D4E-B68F-C515EC2EC6A4}"/>
              </a:ext>
            </a:extLst>
          </p:cNvPr>
          <p:cNvSpPr>
            <a:spLocks noGrp="1"/>
          </p:cNvSpPr>
          <p:nvPr>
            <p:ph type="body" sz="quarter" idx="3"/>
          </p:nvPr>
        </p:nvSpPr>
        <p:spPr>
          <a:xfrm>
            <a:off x="6172200" y="1681163"/>
            <a:ext cx="5183188" cy="632829"/>
          </a:xfrm>
        </p:spPr>
        <p:txBody>
          <a:bodyPr/>
          <a:lstStyle/>
          <a:p>
            <a:pPr algn="ctr"/>
            <a:r>
              <a:rPr lang="en-US" b="0" dirty="0">
                <a:solidFill>
                  <a:srgbClr val="C00000"/>
                </a:solidFill>
                <a:latin typeface="+mj-lt"/>
              </a:rPr>
              <a:t>% of Top 5 Popular Apps(Paid Apps)</a:t>
            </a:r>
          </a:p>
        </p:txBody>
      </p:sp>
      <p:sp>
        <p:nvSpPr>
          <p:cNvPr id="6" name="Rectangle 5">
            <a:extLst>
              <a:ext uri="{FF2B5EF4-FFF2-40B4-BE49-F238E27FC236}">
                <a16:creationId xmlns:a16="http://schemas.microsoft.com/office/drawing/2014/main" id="{EDB7B2DD-1D04-354A-9AB4-73A160184A6A}"/>
              </a:ext>
            </a:extLst>
          </p:cNvPr>
          <p:cNvSpPr/>
          <p:nvPr/>
        </p:nvSpPr>
        <p:spPr>
          <a:xfrm>
            <a:off x="8447595" y="6519876"/>
            <a:ext cx="991085" cy="355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65A308-6603-C94E-B347-D465DAFFB3CC}"/>
              </a:ext>
            </a:extLst>
          </p:cNvPr>
          <p:cNvSpPr/>
          <p:nvPr/>
        </p:nvSpPr>
        <p:spPr>
          <a:xfrm>
            <a:off x="9433368" y="6506899"/>
            <a:ext cx="916331" cy="3703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4556BC6-7B32-B245-B47F-1322CF427185}"/>
              </a:ext>
            </a:extLst>
          </p:cNvPr>
          <p:cNvSpPr/>
          <p:nvPr/>
        </p:nvSpPr>
        <p:spPr>
          <a:xfrm>
            <a:off x="10344387" y="6506899"/>
            <a:ext cx="916331" cy="370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BF10D30-14C0-B64B-9BF4-E402EB2A6005}"/>
              </a:ext>
            </a:extLst>
          </p:cNvPr>
          <p:cNvSpPr/>
          <p:nvPr/>
        </p:nvSpPr>
        <p:spPr>
          <a:xfrm>
            <a:off x="11264093" y="6519877"/>
            <a:ext cx="916332" cy="349697"/>
          </a:xfrm>
          <a:prstGeom prst="rect">
            <a:avLst/>
          </a:prstGeom>
          <a:solidFill>
            <a:srgbClr val="00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5FA8432-4E89-B24B-A71B-93F5765FEB45}"/>
              </a:ext>
            </a:extLst>
          </p:cNvPr>
          <p:cNvPicPr>
            <a:picLocks noChangeAspect="1"/>
          </p:cNvPicPr>
          <p:nvPr/>
        </p:nvPicPr>
        <p:blipFill>
          <a:blip r:embed="rId2"/>
          <a:stretch>
            <a:fillRect/>
          </a:stretch>
        </p:blipFill>
        <p:spPr>
          <a:xfrm>
            <a:off x="6974153" y="2643333"/>
            <a:ext cx="4381235" cy="2923898"/>
          </a:xfrm>
          <a:prstGeom prst="rect">
            <a:avLst/>
          </a:prstGeom>
        </p:spPr>
      </p:pic>
      <p:pic>
        <p:nvPicPr>
          <p:cNvPr id="13" name="Picture 12">
            <a:extLst>
              <a:ext uri="{FF2B5EF4-FFF2-40B4-BE49-F238E27FC236}">
                <a16:creationId xmlns:a16="http://schemas.microsoft.com/office/drawing/2014/main" id="{C9EE4B45-D327-3D43-82B6-1CFCD757A565}"/>
              </a:ext>
            </a:extLst>
          </p:cNvPr>
          <p:cNvPicPr>
            <a:picLocks noChangeAspect="1"/>
          </p:cNvPicPr>
          <p:nvPr/>
        </p:nvPicPr>
        <p:blipFill>
          <a:blip r:embed="rId3"/>
          <a:stretch>
            <a:fillRect/>
          </a:stretch>
        </p:blipFill>
        <p:spPr>
          <a:xfrm>
            <a:off x="1138848" y="2538504"/>
            <a:ext cx="5270674" cy="3125177"/>
          </a:xfrm>
          <a:prstGeom prst="rect">
            <a:avLst/>
          </a:prstGeom>
        </p:spPr>
      </p:pic>
    </p:spTree>
    <p:extLst>
      <p:ext uri="{BB962C8B-B14F-4D97-AF65-F5344CB8AC3E}">
        <p14:creationId xmlns:p14="http://schemas.microsoft.com/office/powerpoint/2010/main" val="2694313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2107</TotalTime>
  <Words>605</Words>
  <Application>Microsoft Office PowerPoint</Application>
  <PresentationFormat>Widescreen</PresentationFormat>
  <Paragraphs>48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Android Market Analysis</vt:lpstr>
      <vt:lpstr>About Google Play</vt:lpstr>
      <vt:lpstr>Hypothesis</vt:lpstr>
      <vt:lpstr>Data source</vt:lpstr>
      <vt:lpstr>Tools </vt:lpstr>
      <vt:lpstr>Data source details</vt:lpstr>
      <vt:lpstr>Here we go.. Our Jupyter Notebook  </vt:lpstr>
      <vt:lpstr>PowerPoint Presentation</vt:lpstr>
      <vt:lpstr>Comparison – By Popularity</vt:lpstr>
      <vt:lpstr>Comparison – By Content Rating</vt:lpstr>
      <vt:lpstr>1 Billion Downloads(Top 5)</vt:lpstr>
      <vt:lpstr>Revenue – By Category  Based on purchase counts(Paid Apps only)</vt:lpstr>
      <vt:lpstr>Comparison - Reviews Vs Rating</vt:lpstr>
      <vt:lpstr>Assumptions &amp; Limitations</vt:lpstr>
      <vt:lpstr>Observations and Conclusions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Market Analysis</dc:title>
  <dc:creator>Nikhil Kundra</dc:creator>
  <cp:lastModifiedBy>Reshma Hegde</cp:lastModifiedBy>
  <cp:revision>83</cp:revision>
  <dcterms:created xsi:type="dcterms:W3CDTF">2019-04-11T02:50:45Z</dcterms:created>
  <dcterms:modified xsi:type="dcterms:W3CDTF">2019-04-13T03:46:40Z</dcterms:modified>
</cp:coreProperties>
</file>