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E2DDD0-894B-4E5D-AE9E-924AA2F6E8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3F81BB-F45D-45CE-95BC-BC7B2CC879A4}" type="datetimeFigureOut">
              <a:rPr lang="en-US" smtClean="0"/>
              <a:t>12/3/2023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U2Uwz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shma-jp-bcc-dl.streamlit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543800" cy="1600200"/>
          </a:xfrm>
        </p:spPr>
        <p:txBody>
          <a:bodyPr/>
          <a:lstStyle/>
          <a:p>
            <a:pPr algn="ctr"/>
            <a:r>
              <a:rPr lang="en-US" sz="4800" dirty="0" smtClean="0"/>
              <a:t>Breast Cancer Classification using Deep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257800"/>
            <a:ext cx="646176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				</a:t>
            </a:r>
            <a:r>
              <a:rPr lang="en-US" dirty="0" err="1" smtClean="0"/>
              <a:t>Reshma</a:t>
            </a:r>
            <a:r>
              <a:rPr lang="en-US" dirty="0" smtClean="0"/>
              <a:t> </a:t>
            </a:r>
            <a:r>
              <a:rPr lang="en-US" dirty="0" err="1" smtClean="0"/>
              <a:t>Jayaprakash</a:t>
            </a:r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Scifor</a:t>
            </a:r>
            <a:r>
              <a:rPr lang="en-US" dirty="0" smtClean="0"/>
              <a:t> Technologies Trainee</a:t>
            </a:r>
          </a:p>
          <a:p>
            <a:r>
              <a:rPr lang="en-US" dirty="0" smtClean="0"/>
              <a:t>				ID: STB03011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7645"/>
            <a:ext cx="69246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454134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Fig. 1 Accuracy and Loss over Epochs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70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0389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454134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Fig. 2 Predictions Results of Diagnosis of Cancer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985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620000" cy="1143000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39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Breast cancer is a disease in which abnormal breast cells grow out of control and form </a:t>
            </a:r>
            <a:r>
              <a:rPr lang="en-US" dirty="0" smtClean="0"/>
              <a:t>tumors. </a:t>
            </a:r>
            <a:r>
              <a:rPr lang="en-US" dirty="0"/>
              <a:t>If left unchecked, the </a:t>
            </a:r>
            <a:r>
              <a:rPr lang="en-US" dirty="0" smtClean="0"/>
              <a:t>tumors </a:t>
            </a:r>
            <a:r>
              <a:rPr lang="en-US" dirty="0"/>
              <a:t>can spread throughout the body and become fatal.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Breast cancer cells begin inside the milk ducts and/or the milk-producing lobules of the breast. The earliest </a:t>
            </a:r>
            <a:r>
              <a:rPr lang="en-US" dirty="0" smtClean="0"/>
              <a:t>form </a:t>
            </a:r>
            <a:r>
              <a:rPr lang="en-US" dirty="0"/>
              <a:t>is not life-threatening. Cancer cells can spread into nearby breast </a:t>
            </a:r>
            <a:r>
              <a:rPr lang="en-US" dirty="0" smtClean="0"/>
              <a:t>tissue. </a:t>
            </a:r>
            <a:r>
              <a:rPr lang="en-US" dirty="0"/>
              <a:t>This creates </a:t>
            </a:r>
            <a:r>
              <a:rPr lang="en-US" dirty="0" smtClean="0"/>
              <a:t>tumors </a:t>
            </a:r>
            <a:r>
              <a:rPr lang="en-US" dirty="0"/>
              <a:t>that cause lumps or thickening</a:t>
            </a:r>
            <a:r>
              <a:rPr lang="en-US" dirty="0" smtClean="0"/>
              <a:t>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 smtClean="0"/>
              <a:t>This project shows a demo of how a breast cancer can be classified based on </a:t>
            </a:r>
            <a:r>
              <a:rPr lang="en-US" dirty="0"/>
              <a:t>the </a:t>
            </a:r>
            <a:r>
              <a:rPr lang="en-US" dirty="0" smtClean="0"/>
              <a:t>features that are </a:t>
            </a:r>
            <a:r>
              <a:rPr lang="en-US" dirty="0"/>
              <a:t>computed from a digitized image of a fine needle aspirate (FNA) of a breast mass.</a:t>
            </a:r>
          </a:p>
        </p:txBody>
      </p:sp>
    </p:spTree>
    <p:extLst>
      <p:ext uri="{BB962C8B-B14F-4D97-AF65-F5344CB8AC3E}">
        <p14:creationId xmlns:p14="http://schemas.microsoft.com/office/powerpoint/2010/main" val="384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 smtClean="0"/>
              <a:t>Our objective is to diagnose the possibility of Breast Cancer </a:t>
            </a:r>
            <a:r>
              <a:rPr lang="en-US" dirty="0"/>
              <a:t>using Deep Learning </a:t>
            </a:r>
            <a:r>
              <a:rPr lang="en-US" dirty="0" smtClean="0"/>
              <a:t>method, based on the data collected from the Fine Needle Aspiration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Workflow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6600" y="1953491"/>
            <a:ext cx="16383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Data Collection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5334000" y="2743200"/>
            <a:ext cx="17526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Exploratory Data Analysis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181600" y="4312227"/>
            <a:ext cx="17145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Data Visualization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608858" y="4312227"/>
            <a:ext cx="1667742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Model Evaluation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1371600" y="2743200"/>
            <a:ext cx="1754764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Model Deployment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429000" y="5316682"/>
            <a:ext cx="16764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Model Selection &amp; Building</a:t>
            </a:r>
            <a:endParaRPr lang="en-US" sz="1400" dirty="0"/>
          </a:p>
        </p:txBody>
      </p:sp>
      <p:cxnSp>
        <p:nvCxnSpPr>
          <p:cNvPr id="17" name="Curved Connector 16"/>
          <p:cNvCxnSpPr>
            <a:stCxn id="4" idx="6"/>
            <a:endCxn id="5" idx="0"/>
          </p:cNvCxnSpPr>
          <p:nvPr/>
        </p:nvCxnSpPr>
        <p:spPr>
          <a:xfrm>
            <a:off x="4914900" y="2448791"/>
            <a:ext cx="1295400" cy="29440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6"/>
            <a:endCxn id="6" idx="6"/>
          </p:cNvCxnSpPr>
          <p:nvPr/>
        </p:nvCxnSpPr>
        <p:spPr>
          <a:xfrm flipH="1">
            <a:off x="6896100" y="3238500"/>
            <a:ext cx="190500" cy="1569027"/>
          </a:xfrm>
          <a:prstGeom prst="curvedConnector3">
            <a:avLst>
              <a:gd name="adj1" fmla="val -120000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4"/>
          </p:cNvCxnSpPr>
          <p:nvPr/>
        </p:nvCxnSpPr>
        <p:spPr>
          <a:xfrm rot="5400000">
            <a:off x="4765099" y="5033530"/>
            <a:ext cx="1004455" cy="1543048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2"/>
            <a:endCxn id="7" idx="3"/>
          </p:cNvCxnSpPr>
          <p:nvPr/>
        </p:nvCxnSpPr>
        <p:spPr>
          <a:xfrm rot="10800000">
            <a:off x="1853094" y="5157758"/>
            <a:ext cx="1575907" cy="654225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2"/>
            <a:endCxn id="8" idx="2"/>
          </p:cNvCxnSpPr>
          <p:nvPr/>
        </p:nvCxnSpPr>
        <p:spPr>
          <a:xfrm rot="10800000">
            <a:off x="1371600" y="3238501"/>
            <a:ext cx="237258" cy="1569027"/>
          </a:xfrm>
          <a:prstGeom prst="curvedConnector3">
            <a:avLst>
              <a:gd name="adj1" fmla="val 196351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8" idx="0"/>
            <a:endCxn id="4" idx="0"/>
          </p:cNvCxnSpPr>
          <p:nvPr/>
        </p:nvCxnSpPr>
        <p:spPr>
          <a:xfrm rot="5400000" flipH="1" flipV="1">
            <a:off x="2777512" y="1424962"/>
            <a:ext cx="789709" cy="1846768"/>
          </a:xfrm>
          <a:prstGeom prst="curvedConnector3">
            <a:avLst>
              <a:gd name="adj1" fmla="val 118420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7620000" cy="6629400"/>
          </a:xfrm>
        </p:spPr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 sz="2000" b="1" dirty="0" smtClean="0"/>
              <a:t>Data Collection</a:t>
            </a:r>
          </a:p>
          <a:p>
            <a:pPr algn="just"/>
            <a:r>
              <a:rPr lang="en-US" sz="2000" dirty="0"/>
              <a:t>Data Source: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goo.gl/U2Uwz2</a:t>
            </a:r>
            <a:endParaRPr lang="en-US" sz="2000" dirty="0" smtClean="0"/>
          </a:p>
          <a:p>
            <a:pPr algn="just"/>
            <a:r>
              <a:rPr lang="en-US" sz="2000" dirty="0" smtClean="0"/>
              <a:t>This data consist of 30 Features and 569 Instances</a:t>
            </a:r>
          </a:p>
          <a:p>
            <a:pPr algn="just"/>
            <a:r>
              <a:rPr lang="en-US" sz="2000" dirty="0"/>
              <a:t>Features are computed from a digitized image of a fine needle aspirate (FNA) of a breast </a:t>
            </a:r>
            <a:r>
              <a:rPr lang="en-US" sz="2000" dirty="0" smtClean="0"/>
              <a:t>mass</a:t>
            </a:r>
          </a:p>
          <a:p>
            <a:pPr algn="just"/>
            <a:r>
              <a:rPr lang="en-US" sz="2000" dirty="0"/>
              <a:t>They describe characteristics of the cell nuclei present in the image</a:t>
            </a:r>
            <a:endParaRPr lang="en-US" sz="2000" dirty="0" smtClean="0"/>
          </a:p>
          <a:p>
            <a:pPr marL="114300" indent="0" algn="just">
              <a:buNone/>
            </a:pPr>
            <a:endParaRPr lang="en-US" sz="2000" b="1" dirty="0" smtClean="0"/>
          </a:p>
          <a:p>
            <a:pPr marL="114300" indent="0" algn="just">
              <a:buNone/>
            </a:pPr>
            <a:r>
              <a:rPr lang="en-US" sz="2000" b="1" dirty="0" smtClean="0"/>
              <a:t>Exploratory Data Analysis</a:t>
            </a:r>
          </a:p>
          <a:p>
            <a:pPr algn="just"/>
            <a:r>
              <a:rPr lang="en-US" sz="2000" dirty="0" smtClean="0"/>
              <a:t>Data Preprocessing</a:t>
            </a:r>
          </a:p>
          <a:p>
            <a:pPr algn="just"/>
            <a:r>
              <a:rPr lang="en-US" sz="2000" dirty="0" smtClean="0"/>
              <a:t>Checked for missing values – No missing values found</a:t>
            </a:r>
          </a:p>
          <a:p>
            <a:pPr algn="just"/>
            <a:r>
              <a:rPr lang="en-US" sz="2000" dirty="0" smtClean="0"/>
              <a:t>Checked for outliers – Outliers are present, No outliers are removed based on the domain. </a:t>
            </a:r>
          </a:p>
          <a:p>
            <a:pPr algn="just"/>
            <a:endParaRPr lang="en-US" sz="2000" dirty="0" smtClean="0"/>
          </a:p>
          <a:p>
            <a:pPr marL="114300" indent="0" algn="just">
              <a:buNone/>
            </a:pPr>
            <a:r>
              <a:rPr lang="en-US" sz="2000" b="1" dirty="0" smtClean="0"/>
              <a:t>Data Visualization</a:t>
            </a:r>
          </a:p>
          <a:p>
            <a:pPr algn="just"/>
            <a:r>
              <a:rPr lang="en-US" sz="2000" dirty="0" err="1" smtClean="0"/>
              <a:t>Heatmap</a:t>
            </a:r>
            <a:r>
              <a:rPr lang="en-US" sz="2000" dirty="0" smtClean="0"/>
              <a:t> of data created </a:t>
            </a:r>
            <a:r>
              <a:rPr lang="en-US" sz="2000" dirty="0"/>
              <a:t>to visualize the correlation between </a:t>
            </a:r>
            <a:r>
              <a:rPr lang="en-US" sz="2000" dirty="0" smtClean="0"/>
              <a:t>features</a:t>
            </a:r>
          </a:p>
          <a:p>
            <a:pPr algn="just"/>
            <a:r>
              <a:rPr lang="en-US" sz="2000" dirty="0"/>
              <a:t>Boxplots are created to visualize the distribution and identify potential </a:t>
            </a:r>
            <a:r>
              <a:rPr lang="en-US" sz="2000" dirty="0" smtClean="0"/>
              <a:t>outliers</a:t>
            </a:r>
          </a:p>
          <a:p>
            <a:pPr algn="just"/>
            <a:r>
              <a:rPr lang="en-US" sz="2000" dirty="0" smtClean="0"/>
              <a:t>Visualization of </a:t>
            </a:r>
            <a:r>
              <a:rPr lang="en-US" sz="2000" dirty="0" err="1" smtClean="0"/>
              <a:t>plotly</a:t>
            </a:r>
            <a:r>
              <a:rPr lang="en-US" sz="2000" dirty="0" smtClean="0"/>
              <a:t> used to </a:t>
            </a:r>
            <a:r>
              <a:rPr lang="en-US" sz="2000" dirty="0"/>
              <a:t>create a scatter matrix of </a:t>
            </a:r>
            <a:r>
              <a:rPr lang="en-US" sz="2000" dirty="0" smtClean="0"/>
              <a:t>some selected features</a:t>
            </a:r>
            <a:endParaRPr lang="en-US" sz="12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39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62940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2000" dirty="0" smtClean="0"/>
              <a:t>Ten </a:t>
            </a:r>
            <a:r>
              <a:rPr lang="en-US" sz="2000" dirty="0"/>
              <a:t>real-valued </a:t>
            </a:r>
            <a:r>
              <a:rPr lang="en-US" sz="2000" dirty="0" smtClean="0"/>
              <a:t>selected features </a:t>
            </a:r>
            <a:r>
              <a:rPr lang="en-US" sz="2000" dirty="0"/>
              <a:t>are computed for each cell nucleus</a:t>
            </a:r>
            <a:r>
              <a:rPr lang="en-US" sz="2000" dirty="0" smtClean="0"/>
              <a:t>:</a:t>
            </a:r>
            <a:endParaRPr lang="en-US" sz="2000" dirty="0"/>
          </a:p>
          <a:p>
            <a:pPr marL="114300" indent="0" algn="just">
              <a:buNone/>
            </a:pPr>
            <a:r>
              <a:rPr lang="en-US" sz="2000" dirty="0"/>
              <a:t>	a) </a:t>
            </a:r>
            <a:r>
              <a:rPr lang="en-US" sz="2000" dirty="0" smtClean="0"/>
              <a:t>Radius </a:t>
            </a:r>
            <a:r>
              <a:rPr lang="en-US" sz="2000" dirty="0"/>
              <a:t>(mean of distances from center to points on the perimeter)</a:t>
            </a:r>
          </a:p>
          <a:p>
            <a:pPr marL="114300" indent="0" algn="just">
              <a:buNone/>
            </a:pPr>
            <a:r>
              <a:rPr lang="en-US" sz="2000" dirty="0"/>
              <a:t>	b) </a:t>
            </a:r>
            <a:r>
              <a:rPr lang="en-US" sz="2000" dirty="0" smtClean="0"/>
              <a:t>Texture </a:t>
            </a:r>
            <a:r>
              <a:rPr lang="en-US" sz="2000" dirty="0"/>
              <a:t>(standard deviation of gray-scale values)</a:t>
            </a:r>
          </a:p>
          <a:p>
            <a:pPr marL="114300" indent="0" algn="just">
              <a:buNone/>
            </a:pPr>
            <a:r>
              <a:rPr lang="en-US" sz="2000" dirty="0"/>
              <a:t>	c) </a:t>
            </a:r>
            <a:r>
              <a:rPr lang="en-US" sz="2000" dirty="0" smtClean="0"/>
              <a:t>Perimeter</a:t>
            </a:r>
            <a:endParaRPr lang="en-US" sz="2000" dirty="0"/>
          </a:p>
          <a:p>
            <a:pPr marL="114300" indent="0" algn="just">
              <a:buNone/>
            </a:pPr>
            <a:r>
              <a:rPr lang="en-US" sz="2000" dirty="0"/>
              <a:t>	d) </a:t>
            </a:r>
            <a:r>
              <a:rPr lang="en-US" sz="2000" dirty="0" smtClean="0"/>
              <a:t>Area</a:t>
            </a:r>
            <a:endParaRPr lang="en-US" sz="2000" dirty="0"/>
          </a:p>
          <a:p>
            <a:pPr marL="114300" indent="0" algn="just">
              <a:buNone/>
            </a:pPr>
            <a:r>
              <a:rPr lang="en-US" sz="2000" dirty="0"/>
              <a:t>	e) </a:t>
            </a:r>
            <a:r>
              <a:rPr lang="en-US" sz="2000" dirty="0" smtClean="0"/>
              <a:t>Smoothness </a:t>
            </a:r>
            <a:r>
              <a:rPr lang="en-US" sz="2000" dirty="0"/>
              <a:t>(local variation in radius lengths)</a:t>
            </a:r>
          </a:p>
          <a:p>
            <a:pPr marL="114300" indent="0" algn="just">
              <a:buNone/>
            </a:pPr>
            <a:r>
              <a:rPr lang="en-US" sz="2000" dirty="0"/>
              <a:t>	f) </a:t>
            </a:r>
            <a:r>
              <a:rPr lang="en-US" sz="2000" dirty="0" smtClean="0"/>
              <a:t>Compactness </a:t>
            </a:r>
            <a:r>
              <a:rPr lang="en-US" sz="2000" dirty="0"/>
              <a:t>(perimeter^2 / area - 1.0)</a:t>
            </a:r>
          </a:p>
          <a:p>
            <a:pPr marL="114300" indent="0" algn="just">
              <a:buNone/>
            </a:pPr>
            <a:r>
              <a:rPr lang="en-US" sz="2000" dirty="0"/>
              <a:t>	g) </a:t>
            </a:r>
            <a:r>
              <a:rPr lang="en-US" sz="2000" dirty="0" smtClean="0"/>
              <a:t>Concavity </a:t>
            </a:r>
            <a:r>
              <a:rPr lang="en-US" sz="2000" dirty="0"/>
              <a:t>(severity of concave portions of the contour)</a:t>
            </a:r>
          </a:p>
          <a:p>
            <a:pPr marL="114300" indent="0" algn="just">
              <a:buNone/>
            </a:pPr>
            <a:r>
              <a:rPr lang="en-US" sz="2000" dirty="0"/>
              <a:t>	h) </a:t>
            </a:r>
            <a:r>
              <a:rPr lang="en-US" sz="2000" dirty="0" smtClean="0"/>
              <a:t>Concave </a:t>
            </a:r>
            <a:r>
              <a:rPr lang="en-US" sz="2000" dirty="0"/>
              <a:t>points (number of concave portions of the contour)</a:t>
            </a:r>
          </a:p>
          <a:p>
            <a:pPr marL="114300" indent="0" algn="just">
              <a:buNone/>
            </a:pPr>
            <a:r>
              <a:rPr lang="en-US" sz="2000" dirty="0"/>
              <a:t>	i) </a:t>
            </a:r>
            <a:r>
              <a:rPr lang="en-US" sz="2000" dirty="0" smtClean="0"/>
              <a:t>Symmetry </a:t>
            </a:r>
            <a:endParaRPr lang="en-US" sz="2000" dirty="0"/>
          </a:p>
          <a:p>
            <a:pPr marL="114300" indent="0" algn="just">
              <a:buNone/>
            </a:pPr>
            <a:r>
              <a:rPr lang="en-US" sz="2000" dirty="0"/>
              <a:t>	j) </a:t>
            </a:r>
            <a:r>
              <a:rPr lang="en-US" sz="2000" dirty="0" smtClean="0"/>
              <a:t>Fractal </a:t>
            </a:r>
            <a:r>
              <a:rPr lang="en-US" sz="2000" dirty="0"/>
              <a:t>dimension ("coastline approximation" - 1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marL="114300" indent="0" algn="just">
              <a:buNone/>
            </a:pPr>
            <a:r>
              <a:rPr lang="en-US" sz="2000" b="1" dirty="0" smtClean="0"/>
              <a:t>Model Selection &amp; Building</a:t>
            </a:r>
          </a:p>
          <a:p>
            <a:pPr algn="just"/>
            <a:r>
              <a:rPr lang="en-US" sz="2000" dirty="0" smtClean="0"/>
              <a:t>Built a simple Neural Network model using </a:t>
            </a:r>
            <a:r>
              <a:rPr lang="en-US" sz="2000" dirty="0" err="1"/>
              <a:t>TensorFlow's</a:t>
            </a:r>
            <a:r>
              <a:rPr lang="en-US" sz="2000" dirty="0"/>
              <a:t> </a:t>
            </a:r>
            <a:r>
              <a:rPr lang="en-US" sz="2000" dirty="0" err="1"/>
              <a:t>Keras</a:t>
            </a:r>
            <a:r>
              <a:rPr lang="en-US" sz="2000" dirty="0"/>
              <a:t> API</a:t>
            </a:r>
            <a:endParaRPr lang="en-US" sz="2000" dirty="0" smtClean="0"/>
          </a:p>
          <a:p>
            <a:pPr algn="just"/>
            <a:r>
              <a:rPr lang="en-US" sz="2000" dirty="0" err="1"/>
              <a:t>TensorFlow's</a:t>
            </a:r>
            <a:r>
              <a:rPr lang="en-US" sz="2000" dirty="0"/>
              <a:t> </a:t>
            </a:r>
            <a:r>
              <a:rPr lang="en-US" sz="2000" dirty="0" err="1"/>
              <a:t>Keras</a:t>
            </a:r>
            <a:r>
              <a:rPr lang="en-US" sz="2000" dirty="0"/>
              <a:t> API is a high-level neural networks API that is part of the </a:t>
            </a:r>
            <a:r>
              <a:rPr lang="en-US" sz="2000" dirty="0" err="1"/>
              <a:t>TensorFlow</a:t>
            </a:r>
            <a:r>
              <a:rPr lang="en-US" sz="2000" dirty="0"/>
              <a:t> machine learning </a:t>
            </a:r>
            <a:r>
              <a:rPr lang="en-US" sz="2000" dirty="0" smtClean="0"/>
              <a:t>framework</a:t>
            </a:r>
          </a:p>
          <a:p>
            <a:pPr algn="just"/>
            <a:r>
              <a:rPr lang="en-US" sz="2000" dirty="0" err="1"/>
              <a:t>Keras</a:t>
            </a:r>
            <a:r>
              <a:rPr lang="en-US" sz="2000" dirty="0"/>
              <a:t> provides a user-friendly, modular, and efficient interface for building and training deep learning </a:t>
            </a:r>
            <a:r>
              <a:rPr lang="en-US" sz="2000" dirty="0" smtClean="0"/>
              <a:t>models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36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04800" y="2057400"/>
            <a:ext cx="7772401" cy="46482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Neural network with one dense layer and a sigmoid activation function is </a:t>
            </a:r>
            <a:r>
              <a:rPr lang="en-US" sz="2000" dirty="0" smtClean="0"/>
              <a:t>defined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/>
              <a:t>Sequential</a:t>
            </a:r>
            <a:r>
              <a:rPr lang="en-US" sz="2000" dirty="0"/>
              <a:t>: This creates a linear stack of layers in the neural network </a:t>
            </a:r>
            <a:r>
              <a:rPr lang="en-US" sz="2000" dirty="0" smtClean="0"/>
              <a:t>model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/>
              <a:t>Input</a:t>
            </a:r>
            <a:r>
              <a:rPr lang="en-US" sz="2000" dirty="0"/>
              <a:t>: Defines the input layer with a shape of (D,), where D is the number of </a:t>
            </a:r>
            <a:r>
              <a:rPr lang="en-US" sz="2000" dirty="0" smtClean="0"/>
              <a:t>features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/>
              <a:t>Dense</a:t>
            </a:r>
            <a:r>
              <a:rPr lang="en-US" sz="2000" dirty="0"/>
              <a:t>: Adds a fully connected layer with one neuron (output) and a sigmoid activation </a:t>
            </a:r>
            <a:r>
              <a:rPr lang="en-US" sz="2000" dirty="0" smtClean="0"/>
              <a:t>function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is a binary classification problem, and the sigmoid activation is suitable for binary classification </a:t>
            </a:r>
            <a:r>
              <a:rPr lang="en-US" sz="2000" dirty="0" smtClean="0"/>
              <a:t>tasks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/>
              <a:t>Compile</a:t>
            </a:r>
            <a:r>
              <a:rPr lang="en-US" sz="2000" dirty="0"/>
              <a:t>: Configures the model for </a:t>
            </a:r>
            <a:r>
              <a:rPr lang="en-US" sz="2000" dirty="0" smtClean="0"/>
              <a:t>training</a:t>
            </a: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ptimizer</a:t>
            </a:r>
            <a:r>
              <a:rPr lang="en-US" sz="2000" dirty="0"/>
              <a:t>='</a:t>
            </a:r>
            <a:r>
              <a:rPr lang="en-US" sz="2000" dirty="0" err="1"/>
              <a:t>adam</a:t>
            </a:r>
            <a:r>
              <a:rPr lang="en-US" sz="2000" dirty="0"/>
              <a:t>': Specifies the Adam optimization algorithm, a popular optimizer for gradient </a:t>
            </a:r>
            <a:r>
              <a:rPr lang="en-US" sz="2000" dirty="0" smtClean="0"/>
              <a:t>descent</a:t>
            </a: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304800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7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7620000" cy="6019800"/>
          </a:xfrm>
        </p:spPr>
        <p:txBody>
          <a:bodyPr>
            <a:normAutofit/>
          </a:bodyPr>
          <a:lstStyle/>
          <a:p>
            <a:pPr indent="-342900" algn="just"/>
            <a:r>
              <a:rPr lang="en-US" sz="2000" dirty="0"/>
              <a:t>l</a:t>
            </a:r>
            <a:r>
              <a:rPr lang="en-US" sz="2000" dirty="0"/>
              <a:t>oss</a:t>
            </a:r>
            <a:r>
              <a:rPr lang="en-US" sz="2000" dirty="0"/>
              <a:t>='</a:t>
            </a:r>
            <a:r>
              <a:rPr lang="en-US" sz="2000" dirty="0" err="1"/>
              <a:t>binary_crossentropy</a:t>
            </a:r>
            <a:r>
              <a:rPr lang="en-US" sz="2000" dirty="0"/>
              <a:t>': Defines the loss function for binary classification </a:t>
            </a:r>
            <a:r>
              <a:rPr lang="en-US" sz="2000" dirty="0" smtClean="0"/>
              <a:t>problems</a:t>
            </a:r>
            <a:endParaRPr lang="en-US" sz="2000" dirty="0"/>
          </a:p>
          <a:p>
            <a:pPr indent="-342900" algn="just"/>
            <a:r>
              <a:rPr lang="en-US" sz="2000" dirty="0"/>
              <a:t>metrics=['accuracy']: Specifies the metric(s) to be evaluated during training. </a:t>
            </a:r>
            <a:r>
              <a:rPr lang="en-US" sz="2000" dirty="0"/>
              <a:t>In this case, it monitors </a:t>
            </a:r>
            <a:r>
              <a:rPr lang="en-US" sz="2000" dirty="0" smtClean="0"/>
              <a:t>accuracy</a:t>
            </a:r>
            <a:endParaRPr lang="en-US" sz="20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 algn="just">
              <a:buNone/>
            </a:pPr>
            <a:endParaRPr lang="en-US" sz="2400" b="1" dirty="0" smtClean="0"/>
          </a:p>
          <a:p>
            <a:pPr marL="114300" indent="0" algn="just">
              <a:buNone/>
            </a:pPr>
            <a:endParaRPr lang="en-US" sz="2400" b="1" dirty="0"/>
          </a:p>
          <a:p>
            <a:pPr algn="just"/>
            <a:endParaRPr lang="en-US" dirty="0" smtClean="0"/>
          </a:p>
          <a:p>
            <a:pPr algn="just"/>
            <a:r>
              <a:rPr lang="en-US" sz="2000" dirty="0" smtClean="0"/>
              <a:t>Fit: Trains the model on the training data</a:t>
            </a:r>
            <a:endParaRPr lang="en-US" sz="2000" b="1" dirty="0" smtClean="0"/>
          </a:p>
          <a:p>
            <a:pPr algn="just"/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: Training data and </a:t>
            </a:r>
            <a:r>
              <a:rPr lang="en-US" sz="2000" dirty="0" smtClean="0"/>
              <a:t>labels</a:t>
            </a:r>
          </a:p>
          <a:p>
            <a:pPr algn="just"/>
            <a:r>
              <a:rPr lang="en-US" sz="2000" dirty="0" err="1" smtClean="0"/>
              <a:t>validation_data</a:t>
            </a:r>
            <a:r>
              <a:rPr lang="en-US" sz="2000" dirty="0"/>
              <a:t>=(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): Validation data to monitor model performance during </a:t>
            </a:r>
            <a:r>
              <a:rPr lang="en-US" sz="2000" dirty="0" smtClean="0"/>
              <a:t>training</a:t>
            </a:r>
            <a:endParaRPr lang="en-US" sz="2000" dirty="0"/>
          </a:p>
          <a:p>
            <a:pPr indent="-342900" algn="just"/>
            <a:r>
              <a:rPr lang="en-US" sz="2000" dirty="0"/>
              <a:t>epochs=100: Number of times the entire dataset is passed through the neural network during </a:t>
            </a:r>
            <a:r>
              <a:rPr lang="en-US" sz="2000" dirty="0" smtClean="0"/>
              <a:t>training</a:t>
            </a:r>
            <a:endParaRPr lang="en-US" sz="2000" dirty="0"/>
          </a:p>
          <a:p>
            <a:pPr indent="-342900" algn="just"/>
            <a:endParaRPr lang="en-US" sz="2900" dirty="0"/>
          </a:p>
          <a:p>
            <a:pPr marL="114300" indent="0" algn="just">
              <a:buNone/>
            </a:pPr>
            <a:endParaRPr lang="en-US" sz="2000" b="1" dirty="0"/>
          </a:p>
          <a:p>
            <a:pPr marL="114300" indent="0" algn="just">
              <a:buNone/>
            </a:pPr>
            <a:endParaRPr lang="en-US" sz="2000" b="1" dirty="0" smtClean="0"/>
          </a:p>
          <a:p>
            <a:pPr marL="114300" indent="0" algn="just">
              <a:buNone/>
            </a:pPr>
            <a:endParaRPr lang="en-US" sz="2000" b="1" dirty="0"/>
          </a:p>
          <a:p>
            <a:pPr marL="114300" indent="0" algn="just">
              <a:buNone/>
            </a:pPr>
            <a:endParaRPr lang="en-US" sz="2000" b="1" dirty="0" smtClean="0"/>
          </a:p>
          <a:p>
            <a:pPr marL="114300" indent="0" algn="just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5" y="2209800"/>
            <a:ext cx="7010400" cy="83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2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smtClean="0"/>
              <a:t>Model Evaluation</a:t>
            </a:r>
          </a:p>
          <a:p>
            <a:pPr marL="114300" indent="0" algn="just">
              <a:buNone/>
            </a:pPr>
            <a:r>
              <a:rPr lang="en-US" sz="2000" dirty="0"/>
              <a:t>evaluate: Evaluates the model on the specified data.</a:t>
            </a:r>
          </a:p>
          <a:p>
            <a:pPr marL="114300" indent="0" algn="just">
              <a:buNone/>
            </a:pP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: Training data and labels used to print the training score.</a:t>
            </a:r>
          </a:p>
          <a:p>
            <a:pPr marL="114300" indent="0" algn="just">
              <a:buNone/>
            </a:pPr>
            <a:r>
              <a:rPr lang="en-US" sz="2000" dirty="0" err="1" smtClean="0"/>
              <a:t>X_test</a:t>
            </a:r>
            <a:r>
              <a:rPr lang="en-US" sz="2000" dirty="0" smtClean="0"/>
              <a:t>, </a:t>
            </a:r>
            <a:r>
              <a:rPr lang="en-US" sz="2000" dirty="0" err="1" smtClean="0"/>
              <a:t>y_test</a:t>
            </a:r>
            <a:r>
              <a:rPr lang="en-US" sz="2000" dirty="0" smtClean="0"/>
              <a:t>: Test data and labels used to print the test score.</a:t>
            </a:r>
          </a:p>
          <a:p>
            <a:pPr marL="114300" indent="0" algn="just">
              <a:buNone/>
            </a:pPr>
            <a:endParaRPr lang="en-US" sz="2000" dirty="0"/>
          </a:p>
          <a:p>
            <a:pPr marL="114300" indent="0" algn="just">
              <a:buNone/>
            </a:pPr>
            <a:endParaRPr lang="en-US" sz="2000" dirty="0" smtClean="0"/>
          </a:p>
          <a:p>
            <a:pPr marL="114300" indent="0" algn="just">
              <a:buNone/>
            </a:pPr>
            <a:endParaRPr lang="en-US" sz="2000" dirty="0"/>
          </a:p>
          <a:p>
            <a:pPr marL="114300" indent="0" algn="just">
              <a:buNone/>
            </a:pPr>
            <a:endParaRPr lang="en-US" sz="2000" dirty="0" smtClean="0"/>
          </a:p>
          <a:p>
            <a:pPr marL="114300" indent="0" algn="just">
              <a:buNone/>
            </a:pPr>
            <a:endParaRPr lang="en-US" sz="2000" dirty="0"/>
          </a:p>
          <a:p>
            <a:pPr marL="114300" indent="0" algn="just">
              <a:buNone/>
            </a:pPr>
            <a:endParaRPr lang="en-US" sz="2000" dirty="0" smtClean="0"/>
          </a:p>
          <a:p>
            <a:pPr marL="114300" indent="0" algn="just">
              <a:buNone/>
            </a:pPr>
            <a:r>
              <a:rPr lang="en-US" sz="2000" b="1" dirty="0"/>
              <a:t>Model </a:t>
            </a:r>
            <a:r>
              <a:rPr lang="en-US" sz="2000" b="1" dirty="0" smtClean="0"/>
              <a:t>Deployment</a:t>
            </a:r>
            <a:endParaRPr lang="en-US" sz="2000" b="1" dirty="0"/>
          </a:p>
          <a:p>
            <a:pPr algn="just"/>
            <a:r>
              <a:rPr lang="en-US" sz="2000" dirty="0" err="1"/>
              <a:t>Streamlit</a:t>
            </a:r>
            <a:r>
              <a:rPr lang="en-US" sz="2000" dirty="0"/>
              <a:t> is used for creating the web app, and other libraries are imported for data manipulation, deep learning, and </a:t>
            </a:r>
            <a:r>
              <a:rPr lang="en-US" sz="2000" dirty="0" smtClean="0"/>
              <a:t>visualization</a:t>
            </a:r>
          </a:p>
          <a:p>
            <a:pPr algn="just"/>
            <a:r>
              <a:rPr lang="en-US" sz="2000" dirty="0"/>
              <a:t>Dashboard URL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https://reshma-jp-bcc-dl.streamlit.app/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04503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4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534</TotalTime>
  <Words>579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Breast Cancer Classification using Deep Learning</vt:lpstr>
      <vt:lpstr>Introduction</vt:lpstr>
      <vt:lpstr>Objective</vt:lpstr>
      <vt:lpstr>Project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Classification using Deep Learning</dc:title>
  <dc:creator>SONY</dc:creator>
  <cp:lastModifiedBy>SONY</cp:lastModifiedBy>
  <cp:revision>17</cp:revision>
  <dcterms:created xsi:type="dcterms:W3CDTF">2023-12-03T05:29:59Z</dcterms:created>
  <dcterms:modified xsi:type="dcterms:W3CDTF">2023-12-03T14:24:08Z</dcterms:modified>
</cp:coreProperties>
</file>