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0" r:id="rId15"/>
    <p:sldId id="271" r:id="rId16"/>
    <p:sldId id="272" r:id="rId17"/>
    <p:sldId id="273" r:id="rId18"/>
    <p:sldId id="274" r:id="rId19"/>
    <p:sldId id="275" r:id="rId20"/>
    <p:sldId id="276" r:id="rId21"/>
    <p:sldId id="277"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C7DF27-13E7-400D-BEBB-14099938E0FA}"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EB185-BF7F-4D3C-A0EE-101B1B34DD6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7DF27-13E7-400D-BEBB-14099938E0FA}"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EB185-BF7F-4D3C-A0EE-101B1B34DD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7DF27-13E7-400D-BEBB-14099938E0FA}"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EB185-BF7F-4D3C-A0EE-101B1B34DD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7DF27-13E7-400D-BEBB-14099938E0FA}"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EB185-BF7F-4D3C-A0EE-101B1B34DD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7DF27-13E7-400D-BEBB-14099938E0FA}"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EB185-BF7F-4D3C-A0EE-101B1B34DD6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C7DF27-13E7-400D-BEBB-14099938E0FA}"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EB185-BF7F-4D3C-A0EE-101B1B34DD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C7DF27-13E7-400D-BEBB-14099938E0FA}"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EB185-BF7F-4D3C-A0EE-101B1B34DD6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C7DF27-13E7-400D-BEBB-14099938E0FA}"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EB185-BF7F-4D3C-A0EE-101B1B34DD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7DF27-13E7-400D-BEBB-14099938E0FA}"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EB185-BF7F-4D3C-A0EE-101B1B34DD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7DF27-13E7-400D-BEBB-14099938E0FA}"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EB185-BF7F-4D3C-A0EE-101B1B34DD6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7DF27-13E7-400D-BEBB-14099938E0FA}"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EB185-BF7F-4D3C-A0EE-101B1B34DD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7C7DF27-13E7-400D-BEBB-14099938E0FA}" type="datetimeFigureOut">
              <a:rPr lang="en-US" smtClean="0"/>
              <a:t>12/19/2023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79EB185-BF7F-4D3C-A0EE-101B1B34DD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848600" cy="1927225"/>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Neural network</a:t>
            </a:r>
            <a:br>
              <a:rPr lang="en-US" dirty="0" smtClean="0"/>
            </a:br>
            <a:endParaRPr lang="en-US" dirty="0"/>
          </a:p>
        </p:txBody>
      </p:sp>
      <p:sp>
        <p:nvSpPr>
          <p:cNvPr id="3" name="Subtitle 2"/>
          <p:cNvSpPr>
            <a:spLocks noGrp="1"/>
          </p:cNvSpPr>
          <p:nvPr>
            <p:ph type="subTitle" idx="1"/>
          </p:nvPr>
        </p:nvSpPr>
        <p:spPr>
          <a:xfrm>
            <a:off x="1371600" y="3505200"/>
            <a:ext cx="6400800" cy="457200"/>
          </a:xfrm>
        </p:spPr>
        <p:txBody>
          <a:bodyPr/>
          <a:lstStyle/>
          <a:p>
            <a:pPr algn="ctr"/>
            <a:r>
              <a:rPr lang="en-US" sz="1600" dirty="0"/>
              <a:t>Binary </a:t>
            </a:r>
            <a:r>
              <a:rPr lang="en-US" sz="1600" dirty="0" smtClean="0"/>
              <a:t>Classification | Multiclass</a:t>
            </a:r>
            <a:r>
              <a:rPr lang="en-US" sz="1600" dirty="0"/>
              <a:t> </a:t>
            </a:r>
            <a:r>
              <a:rPr lang="en-US" sz="1600" dirty="0" smtClean="0"/>
              <a:t>Classification | Regression</a:t>
            </a:r>
            <a:endParaRPr lang="en-US" sz="1600" dirty="0"/>
          </a:p>
          <a:p>
            <a:endParaRPr lang="en-US" dirty="0"/>
          </a:p>
        </p:txBody>
      </p:sp>
      <p:sp>
        <p:nvSpPr>
          <p:cNvPr id="5" name="TextBox 4"/>
          <p:cNvSpPr txBox="1"/>
          <p:nvPr/>
        </p:nvSpPr>
        <p:spPr>
          <a:xfrm>
            <a:off x="6477000" y="5562600"/>
            <a:ext cx="2362200" cy="738664"/>
          </a:xfrm>
          <a:prstGeom prst="rect">
            <a:avLst/>
          </a:prstGeom>
          <a:noFill/>
        </p:spPr>
        <p:txBody>
          <a:bodyPr wrap="square" rtlCol="0">
            <a:spAutoFit/>
          </a:bodyPr>
          <a:lstStyle/>
          <a:p>
            <a:r>
              <a:rPr lang="en-US" sz="1400" dirty="0" smtClean="0">
                <a:solidFill>
                  <a:schemeClr val="accent5"/>
                </a:solidFill>
              </a:rPr>
              <a:t>Reshma Jayaprakash</a:t>
            </a:r>
          </a:p>
          <a:p>
            <a:r>
              <a:rPr lang="en-US" sz="1400" dirty="0" smtClean="0">
                <a:solidFill>
                  <a:schemeClr val="accent5"/>
                </a:solidFill>
              </a:rPr>
              <a:t>Scifor Technologies Trainee</a:t>
            </a:r>
          </a:p>
          <a:p>
            <a:r>
              <a:rPr lang="en-US" sz="1400" dirty="0" smtClean="0">
                <a:solidFill>
                  <a:schemeClr val="accent5"/>
                </a:solidFill>
              </a:rPr>
              <a:t>ID: </a:t>
            </a:r>
            <a:r>
              <a:rPr lang="en-US" sz="1400" dirty="0" smtClean="0">
                <a:solidFill>
                  <a:schemeClr val="accent5"/>
                </a:solidFill>
              </a:rPr>
              <a:t>STB03011</a:t>
            </a:r>
          </a:p>
        </p:txBody>
      </p:sp>
    </p:spTree>
    <p:extLst>
      <p:ext uri="{BB962C8B-B14F-4D97-AF65-F5344CB8AC3E}">
        <p14:creationId xmlns:p14="http://schemas.microsoft.com/office/powerpoint/2010/main" val="4072946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2800" b="1" dirty="0"/>
              <a:t>Multiclass Classification</a:t>
            </a:r>
            <a:endParaRPr 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68499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82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911" y="789709"/>
            <a:ext cx="824088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81" y="2008909"/>
            <a:ext cx="8382001"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31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2800" b="1" dirty="0"/>
              <a:t>Regression</a:t>
            </a:r>
            <a:endParaRPr lang="en-US" sz="2800" b="1"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18545"/>
            <a:ext cx="6584598" cy="485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097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7271471" cy="4369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916470"/>
            <a:ext cx="38481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840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2800" b="1" dirty="0"/>
              <a:t>Activation Functions</a:t>
            </a:r>
            <a:endParaRPr lang="en-US" sz="2800" b="1" dirty="0"/>
          </a:p>
        </p:txBody>
      </p:sp>
      <p:sp>
        <p:nvSpPr>
          <p:cNvPr id="3" name="Content Placeholder 2"/>
          <p:cNvSpPr>
            <a:spLocks noGrp="1"/>
          </p:cNvSpPr>
          <p:nvPr>
            <p:ph idx="1"/>
          </p:nvPr>
        </p:nvSpPr>
        <p:spPr>
          <a:xfrm>
            <a:off x="457200" y="1295400"/>
            <a:ext cx="8229600" cy="4876800"/>
          </a:xfrm>
        </p:spPr>
        <p:txBody>
          <a:bodyPr>
            <a:normAutofit/>
          </a:bodyPr>
          <a:lstStyle/>
          <a:p>
            <a:pPr marL="0" indent="0" algn="just">
              <a:buNone/>
            </a:pPr>
            <a:r>
              <a:rPr lang="en-US" sz="2000" b="1" dirty="0" smtClean="0"/>
              <a:t>Sigmoid Activation Function</a:t>
            </a:r>
          </a:p>
          <a:p>
            <a:pPr marL="0" indent="0" algn="just">
              <a:buNone/>
            </a:pPr>
            <a:r>
              <a:rPr lang="en-US" sz="2000" dirty="0"/>
              <a:t>The sigmoid is a mathematical function that maps input values to a value between 0 and 1, making it useful for binary classification and logistic regression problems. It is commonly used as an activation function in artificial neural networks, particularly in </a:t>
            </a:r>
            <a:r>
              <a:rPr lang="en-US" sz="2000" dirty="0" err="1"/>
              <a:t>feedforward</a:t>
            </a:r>
            <a:r>
              <a:rPr lang="en-US" sz="2000" dirty="0"/>
              <a:t> neural networks</a:t>
            </a:r>
            <a:r>
              <a:rPr lang="en-US" sz="2000" dirty="0" smtClean="0"/>
              <a:t>.</a:t>
            </a:r>
          </a:p>
          <a:p>
            <a:pPr marL="0" indent="0" algn="just">
              <a:buNone/>
            </a:pPr>
            <a:endParaRPr lang="en-US" sz="2000" b="1"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83995"/>
            <a:ext cx="4190999" cy="3326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30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14400"/>
            <a:ext cx="4491957"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671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a:bodyPr>
          <a:lstStyle/>
          <a:p>
            <a:pPr marL="0" indent="0" algn="just">
              <a:buNone/>
            </a:pPr>
            <a:r>
              <a:rPr lang="en-US" sz="2000" b="1" dirty="0" err="1" smtClean="0"/>
              <a:t>ReLU</a:t>
            </a:r>
            <a:r>
              <a:rPr lang="en-US" sz="2000" b="1" dirty="0" smtClean="0"/>
              <a:t> Activation Function</a:t>
            </a:r>
          </a:p>
          <a:p>
            <a:pPr marL="0" indent="0" algn="just">
              <a:buNone/>
            </a:pPr>
            <a:r>
              <a:rPr lang="en-US" sz="2000" dirty="0"/>
              <a:t>The </a:t>
            </a:r>
            <a:r>
              <a:rPr lang="en-US" sz="2000" b="1" dirty="0"/>
              <a:t>rectified linear activation function</a:t>
            </a:r>
            <a:r>
              <a:rPr lang="en-US" sz="2000" dirty="0"/>
              <a:t> or </a:t>
            </a:r>
            <a:r>
              <a:rPr lang="en-US" sz="2000" b="1" dirty="0" err="1"/>
              <a:t>ReLU</a:t>
            </a:r>
            <a:r>
              <a:rPr lang="en-US" sz="2000" dirty="0"/>
              <a:t> for short is a piecewise linear function that will output the input directly if it is positive, otherwise, it will output zero. It has become the default activation function for many types of neural networks because a model that uses it is easier to train and often </a:t>
            </a:r>
            <a:r>
              <a:rPr lang="en-US" sz="2000" dirty="0" smtClean="0"/>
              <a:t>achieves </a:t>
            </a:r>
            <a:r>
              <a:rPr lang="en-US" sz="2000" dirty="0"/>
              <a:t>better performance</a:t>
            </a:r>
            <a:r>
              <a:rPr lang="en-US" sz="2000" dirty="0" smtClean="0"/>
              <a:t>.</a:t>
            </a:r>
          </a:p>
          <a:p>
            <a:pPr marL="0" indent="0" algn="just">
              <a:buNone/>
            </a:pPr>
            <a:endParaRPr lang="en-US" sz="2000" b="1"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301" y="2819400"/>
            <a:ext cx="336289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960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838200"/>
            <a:ext cx="4800600" cy="5442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500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876800"/>
          </a:xfrm>
        </p:spPr>
        <p:txBody>
          <a:bodyPr>
            <a:normAutofit/>
          </a:bodyPr>
          <a:lstStyle/>
          <a:p>
            <a:pPr marL="0" indent="0" algn="just">
              <a:buNone/>
            </a:pPr>
            <a:r>
              <a:rPr lang="en-US" sz="2000" b="1" dirty="0" err="1" smtClean="0"/>
              <a:t>Softmax</a:t>
            </a:r>
            <a:r>
              <a:rPr lang="en-US" sz="2000" b="1" dirty="0" smtClean="0"/>
              <a:t> Activation Function</a:t>
            </a:r>
          </a:p>
          <a:p>
            <a:pPr marL="0" indent="0" algn="just">
              <a:buNone/>
            </a:pPr>
            <a:r>
              <a:rPr lang="en-US" sz="2000" dirty="0" err="1"/>
              <a:t>Softmax</a:t>
            </a:r>
            <a:r>
              <a:rPr lang="en-US" sz="2000" dirty="0"/>
              <a:t> is an activation function that scales numbers/</a:t>
            </a:r>
            <a:r>
              <a:rPr lang="en-US" sz="2000" dirty="0" err="1"/>
              <a:t>logits</a:t>
            </a:r>
            <a:r>
              <a:rPr lang="en-US" sz="2000" dirty="0"/>
              <a:t> into probabilities. The output of a </a:t>
            </a:r>
            <a:r>
              <a:rPr lang="en-US" sz="2000" dirty="0" err="1"/>
              <a:t>Softmax</a:t>
            </a:r>
            <a:r>
              <a:rPr lang="en-US" sz="2000" dirty="0"/>
              <a:t> is a vector (say v) with probabilities of each possible outcome. The probabilities in vector v sums to one for all possible outcomes or classes.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78441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472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413202"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18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a:bodyPr>
          <a:lstStyle/>
          <a:p>
            <a:r>
              <a:rPr lang="en-US" sz="2800" b="1" dirty="0" smtClean="0"/>
              <a:t>Neural Network Introduction</a:t>
            </a:r>
            <a:endParaRPr lang="en-US" sz="2800" b="1" dirty="0"/>
          </a:p>
        </p:txBody>
      </p:sp>
      <p:sp>
        <p:nvSpPr>
          <p:cNvPr id="3" name="Content Placeholder 2"/>
          <p:cNvSpPr>
            <a:spLocks noGrp="1"/>
          </p:cNvSpPr>
          <p:nvPr>
            <p:ph idx="1"/>
          </p:nvPr>
        </p:nvSpPr>
        <p:spPr>
          <a:xfrm>
            <a:off x="457200" y="1295400"/>
            <a:ext cx="8229600" cy="5410200"/>
          </a:xfrm>
        </p:spPr>
        <p:txBody>
          <a:bodyPr>
            <a:normAutofit/>
          </a:bodyPr>
          <a:lstStyle/>
          <a:p>
            <a:pPr algn="just"/>
            <a:r>
              <a:rPr lang="en-US" sz="2000" dirty="0"/>
              <a:t>A neural network is formed when a collection of nodes or neurons are interlinked through synaptic </a:t>
            </a:r>
            <a:r>
              <a:rPr lang="en-US" sz="2000" dirty="0" smtClean="0"/>
              <a:t>connections </a:t>
            </a:r>
          </a:p>
          <a:p>
            <a:pPr algn="just"/>
            <a:r>
              <a:rPr lang="en-US" sz="2000" dirty="0" smtClean="0"/>
              <a:t>There </a:t>
            </a:r>
            <a:r>
              <a:rPr lang="en-US" sz="2000" dirty="0"/>
              <a:t>are three layers in every artificial neural network – input layer, hidden layer, and output </a:t>
            </a:r>
            <a:r>
              <a:rPr lang="en-US" sz="2000" dirty="0" smtClean="0"/>
              <a:t>layer</a:t>
            </a:r>
          </a:p>
          <a:p>
            <a:pPr algn="just"/>
            <a:r>
              <a:rPr lang="en-US" sz="2000" dirty="0" smtClean="0"/>
              <a:t>The </a:t>
            </a:r>
            <a:r>
              <a:rPr lang="en-US" sz="2000" dirty="0"/>
              <a:t>input layer that is formed from a collection of several nodes or neurons receives </a:t>
            </a:r>
            <a:r>
              <a:rPr lang="en-US" sz="2000" dirty="0" smtClean="0"/>
              <a:t>inputs</a:t>
            </a:r>
          </a:p>
          <a:p>
            <a:pPr algn="just"/>
            <a:r>
              <a:rPr lang="en-US" sz="2000" dirty="0" smtClean="0"/>
              <a:t>Every </a:t>
            </a:r>
            <a:r>
              <a:rPr lang="en-US" sz="2000" dirty="0"/>
              <a:t>neuron in the network has a function, and every connection has a weight value associated with </a:t>
            </a:r>
            <a:r>
              <a:rPr lang="en-US" sz="2000" dirty="0" smtClean="0"/>
              <a:t>it</a:t>
            </a:r>
          </a:p>
          <a:p>
            <a:pPr algn="just"/>
            <a:r>
              <a:rPr lang="en-US" sz="2000" dirty="0" smtClean="0"/>
              <a:t>Inputs </a:t>
            </a:r>
            <a:r>
              <a:rPr lang="en-US" sz="2000" dirty="0"/>
              <a:t>then move from the input layer to layer made from a separate set of neurons – the hidden </a:t>
            </a:r>
            <a:r>
              <a:rPr lang="en-US" sz="2000" dirty="0" smtClean="0"/>
              <a:t>layer</a:t>
            </a:r>
          </a:p>
          <a:p>
            <a:pPr algn="just"/>
            <a:r>
              <a:rPr lang="en-US" sz="2000" dirty="0" smtClean="0"/>
              <a:t>The </a:t>
            </a:r>
            <a:r>
              <a:rPr lang="en-US" sz="2000" dirty="0"/>
              <a:t>output layer gives the final </a:t>
            </a:r>
            <a:r>
              <a:rPr lang="en-US" sz="2000" dirty="0" smtClean="0"/>
              <a:t>outputs </a:t>
            </a:r>
            <a:endParaRPr lang="en-US" sz="2000" dirty="0"/>
          </a:p>
        </p:txBody>
      </p:sp>
    </p:spTree>
    <p:extLst>
      <p:ext uri="{BB962C8B-B14F-4D97-AF65-F5344CB8AC3E}">
        <p14:creationId xmlns:p14="http://schemas.microsoft.com/office/powerpoint/2010/main" val="199614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marL="0" indent="0" algn="just">
              <a:buNone/>
            </a:pPr>
            <a:r>
              <a:rPr lang="en-US" sz="2000" b="1" dirty="0" smtClean="0"/>
              <a:t>Linear Activation Function</a:t>
            </a:r>
          </a:p>
          <a:p>
            <a:pPr marL="0" indent="0" algn="just">
              <a:buNone/>
            </a:pPr>
            <a:r>
              <a:rPr lang="en-US" sz="2000" dirty="0"/>
              <a:t>The linear activation function, also known as "no activation," or "identity function" (multiplied x1.0), is where the activation is proportional to the input. The function doesn't do anything to the weighted sum of the input, it simply spits out the </a:t>
            </a:r>
            <a:r>
              <a:rPr lang="en-US" sz="2000" dirty="0" smtClean="0"/>
              <a:t>value </a:t>
            </a:r>
            <a:r>
              <a:rPr lang="en-US" sz="2000" dirty="0"/>
              <a:t>it was given</a:t>
            </a:r>
            <a:r>
              <a:rPr lang="en-US" sz="2000" dirty="0" smtClean="0"/>
              <a:t>.</a:t>
            </a:r>
          </a:p>
          <a:p>
            <a:pPr marL="0" indent="0" algn="just">
              <a:buNone/>
            </a:pP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2743200"/>
            <a:ext cx="40862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93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385266" cy="550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084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971800"/>
            <a:ext cx="3810000" cy="990600"/>
          </a:xfrm>
        </p:spPr>
        <p:txBody>
          <a:bodyPr>
            <a:normAutofit/>
          </a:bodyPr>
          <a:lstStyle/>
          <a:p>
            <a:r>
              <a:rPr lang="en-US" sz="5400" b="1" dirty="0" smtClean="0"/>
              <a:t>Thank You</a:t>
            </a:r>
            <a:endParaRPr lang="en-US" sz="5400" b="1" dirty="0"/>
          </a:p>
        </p:txBody>
      </p:sp>
    </p:spTree>
    <p:extLst>
      <p:ext uri="{BB962C8B-B14F-4D97-AF65-F5344CB8AC3E}">
        <p14:creationId xmlns:p14="http://schemas.microsoft.com/office/powerpoint/2010/main" val="2705806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a:bodyPr>
          <a:lstStyle/>
          <a:p>
            <a:r>
              <a:rPr lang="en-US" sz="2800" b="1" dirty="0" smtClean="0"/>
              <a:t>Neural Network Algorithm - Perceptron</a:t>
            </a:r>
            <a:endParaRPr lang="en-US" sz="2800" b="1" dirty="0"/>
          </a:p>
        </p:txBody>
      </p:sp>
      <p:sp>
        <p:nvSpPr>
          <p:cNvPr id="3" name="Content Placeholder 2"/>
          <p:cNvSpPr>
            <a:spLocks noGrp="1"/>
          </p:cNvSpPr>
          <p:nvPr>
            <p:ph idx="1"/>
          </p:nvPr>
        </p:nvSpPr>
        <p:spPr>
          <a:xfrm>
            <a:off x="457200" y="1295400"/>
            <a:ext cx="8229600" cy="5410200"/>
          </a:xfrm>
        </p:spPr>
        <p:txBody>
          <a:bodyPr>
            <a:normAutofit/>
          </a:bodyPr>
          <a:lstStyle/>
          <a:p>
            <a:pPr algn="just"/>
            <a:r>
              <a:rPr lang="en-US" sz="2000" dirty="0" smtClean="0"/>
              <a:t>It </a:t>
            </a:r>
            <a:r>
              <a:rPr lang="en-US" sz="2000" dirty="0"/>
              <a:t>is used as an algorithm or a linear classifier to facilitate supervised learning of binary </a:t>
            </a:r>
            <a:r>
              <a:rPr lang="en-US" sz="2000" dirty="0" smtClean="0"/>
              <a:t>classifiers</a:t>
            </a:r>
          </a:p>
          <a:p>
            <a:pPr algn="just"/>
            <a:r>
              <a:rPr lang="en-US" sz="2000" dirty="0"/>
              <a:t>A linear classifier that the perceptron is categorized as a</a:t>
            </a:r>
            <a:r>
              <a:rPr lang="en-US" sz="2000" dirty="0" smtClean="0"/>
              <a:t> </a:t>
            </a:r>
            <a:r>
              <a:rPr lang="en-US" sz="2000" dirty="0"/>
              <a:t>classification algorithm, which relies on a linear predictor function to make </a:t>
            </a:r>
            <a:r>
              <a:rPr lang="en-US" sz="2000" dirty="0" smtClean="0"/>
              <a:t>predictions</a:t>
            </a:r>
          </a:p>
          <a:p>
            <a:pPr algn="just"/>
            <a:r>
              <a:rPr lang="en-US" sz="2000" dirty="0"/>
              <a:t>Its predictions are based on a combination that includes weights and feature </a:t>
            </a:r>
            <a:r>
              <a:rPr lang="en-US" sz="2000" dirty="0" smtClean="0"/>
              <a:t>vector</a:t>
            </a:r>
          </a:p>
          <a:p>
            <a:pPr algn="just"/>
            <a:r>
              <a:rPr lang="en-US" sz="2000" dirty="0"/>
              <a:t>the perceptron networks were also found to be not capable enough of implementing some basic </a:t>
            </a:r>
            <a:r>
              <a:rPr lang="en-US" sz="2000" dirty="0" smtClean="0"/>
              <a:t>functions</a:t>
            </a:r>
          </a:p>
          <a:p>
            <a:pPr algn="just"/>
            <a:r>
              <a:rPr lang="en-US" sz="2000" dirty="0"/>
              <a:t>The perceptron model can only be used to categorize the input vectors’ linearly separable sets. If input vectors are non-linear, they can’t be properly </a:t>
            </a:r>
            <a:r>
              <a:rPr lang="en-US" sz="2000" dirty="0" smtClean="0"/>
              <a:t>classified</a:t>
            </a:r>
          </a:p>
          <a:p>
            <a:pPr algn="just"/>
            <a:r>
              <a:rPr lang="en-US" sz="2000" dirty="0"/>
              <a:t>T</a:t>
            </a:r>
            <a:r>
              <a:rPr lang="en-US" sz="2000" dirty="0" smtClean="0"/>
              <a:t>his </a:t>
            </a:r>
            <a:r>
              <a:rPr lang="en-US" sz="2000" dirty="0"/>
              <a:t>problem was dealt with as soon as multi-layer perceptron networks and improved learning rules came into the </a:t>
            </a:r>
            <a:r>
              <a:rPr lang="en-US" sz="2000" dirty="0" smtClean="0"/>
              <a:t>picture</a:t>
            </a:r>
          </a:p>
          <a:p>
            <a:pPr algn="just"/>
            <a:endParaRPr lang="en-US" sz="2000" dirty="0"/>
          </a:p>
        </p:txBody>
      </p:sp>
    </p:spTree>
    <p:extLst>
      <p:ext uri="{BB962C8B-B14F-4D97-AF65-F5344CB8AC3E}">
        <p14:creationId xmlns:p14="http://schemas.microsoft.com/office/powerpoint/2010/main" val="526255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534" y="609600"/>
            <a:ext cx="3394866"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147" y="3657600"/>
            <a:ext cx="5732354" cy="28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40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562600"/>
          </a:xfrm>
        </p:spPr>
        <p:txBody>
          <a:bodyPr>
            <a:normAutofit/>
          </a:bodyPr>
          <a:lstStyle/>
          <a:p>
            <a:pPr marL="0" indent="0" algn="just">
              <a:buNone/>
            </a:pPr>
            <a:r>
              <a:rPr lang="en-US" sz="2000" b="1" dirty="0"/>
              <a:t>Input value or One input layer: </a:t>
            </a:r>
          </a:p>
          <a:p>
            <a:pPr marL="0" indent="0" algn="just">
              <a:buNone/>
            </a:pPr>
            <a:r>
              <a:rPr lang="en-US" sz="2000" dirty="0" smtClean="0"/>
              <a:t>The </a:t>
            </a:r>
            <a:r>
              <a:rPr lang="en-US" sz="2000" dirty="0"/>
              <a:t>input layer of the perceptron is made of artificial input neurons and takes the initial data into the system for further processing</a:t>
            </a:r>
            <a:r>
              <a:rPr lang="en-US" sz="2000" dirty="0" smtClean="0"/>
              <a:t>.</a:t>
            </a:r>
          </a:p>
          <a:p>
            <a:pPr marL="0" indent="0" algn="just">
              <a:buNone/>
            </a:pPr>
            <a:r>
              <a:rPr lang="en-US" sz="2000" b="1" dirty="0" smtClean="0"/>
              <a:t>Weights </a:t>
            </a:r>
            <a:r>
              <a:rPr lang="en-US" sz="2000" b="1" dirty="0"/>
              <a:t>and </a:t>
            </a:r>
            <a:r>
              <a:rPr lang="en-US" sz="2000" b="1" dirty="0" smtClean="0"/>
              <a:t>Bias:</a:t>
            </a:r>
            <a:endParaRPr lang="en-US" sz="2000" b="1" dirty="0"/>
          </a:p>
          <a:p>
            <a:pPr algn="just"/>
            <a:r>
              <a:rPr lang="en-US" sz="2000" b="1" dirty="0"/>
              <a:t>Weight: </a:t>
            </a:r>
            <a:r>
              <a:rPr lang="en-US" sz="2000" dirty="0"/>
              <a:t>It represents the dimension or strength of the connection between units. If the weight to node 1 to node 2 has a higher quantity, then neuron 1 has a more considerable influence on the neuron.</a:t>
            </a:r>
          </a:p>
          <a:p>
            <a:pPr algn="just"/>
            <a:r>
              <a:rPr lang="en-US" sz="2000" b="1" dirty="0"/>
              <a:t>Bias</a:t>
            </a:r>
            <a:r>
              <a:rPr lang="en-US" sz="2000" dirty="0"/>
              <a:t>: It is the same as the intercept added in a linear equation. It is an additional parameter which task is to modify the output along with the weighted sum of the input to the other neuron.</a:t>
            </a:r>
          </a:p>
          <a:p>
            <a:pPr marL="0" indent="0" algn="just">
              <a:buNone/>
            </a:pPr>
            <a:r>
              <a:rPr lang="en-US" sz="2000" b="1" dirty="0"/>
              <a:t>Net sum: </a:t>
            </a:r>
            <a:endParaRPr lang="en-US" sz="2000" b="1" dirty="0" smtClean="0"/>
          </a:p>
          <a:p>
            <a:pPr marL="0" indent="0" algn="just">
              <a:buNone/>
            </a:pPr>
            <a:r>
              <a:rPr lang="en-US" sz="2000" dirty="0" smtClean="0"/>
              <a:t>It </a:t>
            </a:r>
            <a:r>
              <a:rPr lang="en-US" sz="2000" dirty="0"/>
              <a:t>calculates the total sum.</a:t>
            </a:r>
          </a:p>
          <a:p>
            <a:pPr marL="0" indent="0" algn="just">
              <a:buNone/>
            </a:pPr>
            <a:r>
              <a:rPr lang="en-US" sz="2000" b="1" dirty="0"/>
              <a:t>Activation Function: </a:t>
            </a:r>
            <a:endParaRPr lang="en-US" sz="2000" b="1" dirty="0" smtClean="0"/>
          </a:p>
          <a:p>
            <a:pPr marL="0" indent="0" algn="just">
              <a:buNone/>
            </a:pPr>
            <a:r>
              <a:rPr lang="en-US" sz="2000" dirty="0" smtClean="0"/>
              <a:t>A </a:t>
            </a:r>
            <a:r>
              <a:rPr lang="en-US" sz="2000" dirty="0"/>
              <a:t>neuron can be activated or not</a:t>
            </a:r>
            <a:r>
              <a:rPr lang="en-US" sz="2000" dirty="0" smtClean="0"/>
              <a:t>, it </a:t>
            </a:r>
            <a:r>
              <a:rPr lang="en-US" sz="2000" dirty="0"/>
              <a:t>is determined by an activation function. The activation function calculates a weighted sum and further adding bias with it to give the result.</a:t>
            </a:r>
          </a:p>
        </p:txBody>
      </p:sp>
    </p:spTree>
    <p:extLst>
      <p:ext uri="{BB962C8B-B14F-4D97-AF65-F5344CB8AC3E}">
        <p14:creationId xmlns:p14="http://schemas.microsoft.com/office/powerpoint/2010/main" val="1449521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172200"/>
          </a:xfrm>
        </p:spPr>
        <p:txBody>
          <a:bodyPr>
            <a:normAutofit/>
          </a:bodyPr>
          <a:lstStyle/>
          <a:p>
            <a:endParaRPr lang="en-US" dirty="0" smtClean="0"/>
          </a:p>
          <a:p>
            <a:endParaRPr lang="en-US" dirty="0"/>
          </a:p>
          <a:p>
            <a:endParaRPr lang="en-US" dirty="0" smtClean="0"/>
          </a:p>
          <a:p>
            <a:endParaRPr lang="en-US" dirty="0" smtClean="0"/>
          </a:p>
          <a:p>
            <a:endParaRPr lang="en-US" dirty="0"/>
          </a:p>
          <a:p>
            <a:pPr algn="just"/>
            <a:endParaRPr lang="en-US" sz="2000" dirty="0" smtClean="0"/>
          </a:p>
          <a:p>
            <a:pPr algn="just"/>
            <a:endParaRPr lang="en-US" sz="2000" dirty="0"/>
          </a:p>
          <a:p>
            <a:pPr algn="just"/>
            <a:r>
              <a:rPr lang="en-US" sz="2000" dirty="0" smtClean="0"/>
              <a:t>The </a:t>
            </a:r>
            <a:r>
              <a:rPr lang="en-US" sz="2000" dirty="0"/>
              <a:t>weights are initialized with the random values at the origination of each </a:t>
            </a:r>
            <a:r>
              <a:rPr lang="en-US" sz="2000" dirty="0" smtClean="0"/>
              <a:t>training</a:t>
            </a:r>
            <a:endParaRPr lang="en-US" sz="2000" dirty="0"/>
          </a:p>
          <a:p>
            <a:pPr algn="just"/>
            <a:r>
              <a:rPr lang="en-US" sz="2000" dirty="0"/>
              <a:t>For each element of the training set, the error is calculated with the difference between the desired output and the actual output. The calculated error is used to adjust the </a:t>
            </a:r>
            <a:r>
              <a:rPr lang="en-US" sz="2000" dirty="0" smtClean="0"/>
              <a:t>weight</a:t>
            </a:r>
            <a:endParaRPr lang="en-US" sz="2000" dirty="0"/>
          </a:p>
          <a:p>
            <a:pPr algn="just"/>
            <a:r>
              <a:rPr lang="en-US" sz="2000" dirty="0"/>
              <a:t>The process is repeated until the fault made on the entire training set is less than the specified limit until the maximum number of iterations has been </a:t>
            </a:r>
            <a:r>
              <a:rPr lang="en-US" sz="2000" dirty="0" smtClean="0"/>
              <a:t>reached</a:t>
            </a:r>
            <a:endParaRPr lang="en-US" sz="2000" dirty="0"/>
          </a:p>
          <a:p>
            <a:endParaRPr lang="en-US" sz="2000"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073" y="685800"/>
            <a:ext cx="3324225" cy="240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618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p>
            <a:r>
              <a:rPr lang="en-US" sz="2800" b="1" dirty="0"/>
              <a:t>Types of Perceptron </a:t>
            </a:r>
            <a:r>
              <a:rPr lang="en-US" sz="2800" b="1" dirty="0" smtClean="0"/>
              <a:t>Models</a:t>
            </a:r>
            <a:endParaRPr lang="en-US" sz="2800" b="1" dirty="0"/>
          </a:p>
        </p:txBody>
      </p:sp>
      <p:sp>
        <p:nvSpPr>
          <p:cNvPr id="3" name="Content Placeholder 2"/>
          <p:cNvSpPr>
            <a:spLocks noGrp="1"/>
          </p:cNvSpPr>
          <p:nvPr>
            <p:ph idx="1"/>
          </p:nvPr>
        </p:nvSpPr>
        <p:spPr>
          <a:xfrm>
            <a:off x="457200" y="1219200"/>
            <a:ext cx="8229600" cy="5257800"/>
          </a:xfrm>
        </p:spPr>
        <p:txBody>
          <a:bodyPr>
            <a:normAutofit/>
          </a:bodyPr>
          <a:lstStyle/>
          <a:p>
            <a:pPr marL="0" indent="0" algn="just">
              <a:buNone/>
            </a:pPr>
            <a:r>
              <a:rPr lang="en-US" sz="2000" b="1" dirty="0"/>
              <a:t>Single-Layer Perceptron Model:</a:t>
            </a:r>
          </a:p>
          <a:p>
            <a:pPr marL="0" indent="0" algn="just">
              <a:buNone/>
            </a:pPr>
            <a:r>
              <a:rPr lang="en-US" sz="2000" dirty="0"/>
              <a:t>It is one of the simplest Artificial neural network (ANN) types. </a:t>
            </a:r>
            <a:r>
              <a:rPr lang="en-US" sz="2000" dirty="0"/>
              <a:t>A single-layered perceptron model includes a feed-forward network and a threshold transfer function within the model</a:t>
            </a:r>
            <a:r>
              <a:rPr lang="en-US" sz="2000" dirty="0"/>
              <a:t>. </a:t>
            </a:r>
            <a:r>
              <a:rPr lang="en-US" sz="2000" dirty="0" smtClean="0"/>
              <a:t>Single-layer </a:t>
            </a:r>
            <a:r>
              <a:rPr lang="en-US" sz="2000" dirty="0"/>
              <a:t>perceptron model can only learn linearly separable patterns</a:t>
            </a:r>
            <a:r>
              <a:rPr lang="en-US" sz="2000" dirty="0" smtClean="0"/>
              <a:t>.</a:t>
            </a:r>
          </a:p>
          <a:p>
            <a:pPr marL="0" indent="0" algn="just">
              <a:buNone/>
            </a:pPr>
            <a:r>
              <a:rPr lang="en-US" sz="2000" b="1" dirty="0" smtClean="0"/>
              <a:t>Multi-Layered </a:t>
            </a:r>
            <a:r>
              <a:rPr lang="en-US" sz="2000" b="1" dirty="0"/>
              <a:t>Perceptron Model:</a:t>
            </a:r>
          </a:p>
          <a:p>
            <a:pPr marL="0" indent="0" algn="just">
              <a:buNone/>
            </a:pPr>
            <a:r>
              <a:rPr lang="en-US" sz="2000" dirty="0"/>
              <a:t>T</a:t>
            </a:r>
            <a:r>
              <a:rPr lang="en-US" sz="2000" dirty="0" smtClean="0"/>
              <a:t>he </a:t>
            </a:r>
            <a:r>
              <a:rPr lang="en-US" sz="2000" dirty="0"/>
              <a:t>multi-layer perceptron model also implements the identical model structure but with more hidden layers. Its alternate name is the </a:t>
            </a:r>
            <a:r>
              <a:rPr lang="en-US" sz="2000" dirty="0" smtClean="0"/>
              <a:t>Backpropagation </a:t>
            </a:r>
            <a:r>
              <a:rPr lang="en-US" sz="2000" dirty="0"/>
              <a:t>algorithm</a:t>
            </a:r>
            <a:r>
              <a:rPr lang="en-US" sz="2000" dirty="0" smtClean="0"/>
              <a:t>.</a:t>
            </a:r>
          </a:p>
          <a:p>
            <a:pPr algn="just"/>
            <a:r>
              <a:rPr lang="en-US" sz="2000" b="1" dirty="0"/>
              <a:t>Forward Stage: </a:t>
            </a:r>
            <a:r>
              <a:rPr lang="en-US" sz="2000" dirty="0"/>
              <a:t>In this stage, activation functions begin from the input layer and terminate on the output layer.</a:t>
            </a:r>
          </a:p>
          <a:p>
            <a:pPr algn="just"/>
            <a:r>
              <a:rPr lang="en-US" sz="2000" b="1" dirty="0"/>
              <a:t>Backward Stage: </a:t>
            </a:r>
            <a:r>
              <a:rPr lang="en-US" sz="2000" dirty="0"/>
              <a:t>In this stage, bias and weight values are changed according to the model’s requirement. The error between actual output and demanded output creates backwardness on the output layer and terminates on the input </a:t>
            </a:r>
            <a:r>
              <a:rPr lang="en-US" sz="2000" dirty="0" smtClean="0"/>
              <a:t>layer.</a:t>
            </a: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29868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2800" b="1" dirty="0"/>
              <a:t>Binary Classification</a:t>
            </a:r>
            <a:endParaRPr lang="en-US" sz="28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019800" cy="506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619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38300"/>
            <a:ext cx="862021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89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3963</TotalTime>
  <Words>697</Words>
  <Application>Microsoft Office PowerPoint</Application>
  <PresentationFormat>On-screen Show (4:3)</PresentationFormat>
  <Paragraphs>58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       Neural network </vt:lpstr>
      <vt:lpstr>Neural Network Introduction</vt:lpstr>
      <vt:lpstr>Neural Network Algorithm - Perceptron</vt:lpstr>
      <vt:lpstr>PowerPoint Presentation</vt:lpstr>
      <vt:lpstr>PowerPoint Presentation</vt:lpstr>
      <vt:lpstr>PowerPoint Presentation</vt:lpstr>
      <vt:lpstr>Types of Perceptron Models</vt:lpstr>
      <vt:lpstr>Binary Classification</vt:lpstr>
      <vt:lpstr>PowerPoint Presentation</vt:lpstr>
      <vt:lpstr>Multiclass Classification</vt:lpstr>
      <vt:lpstr>PowerPoint Presentation</vt:lpstr>
      <vt:lpstr>Regression</vt:lpstr>
      <vt:lpstr>PowerPoint Presentation</vt:lpstr>
      <vt:lpstr>Activation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SONY</dc:creator>
  <cp:lastModifiedBy>SONY</cp:lastModifiedBy>
  <cp:revision>20</cp:revision>
  <dcterms:created xsi:type="dcterms:W3CDTF">2023-12-19T10:03:41Z</dcterms:created>
  <dcterms:modified xsi:type="dcterms:W3CDTF">2023-12-22T04:07:07Z</dcterms:modified>
</cp:coreProperties>
</file>