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79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A881D93-A3AB-4A89-8A17-A10F618E568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raffic-forecasting-reshmajp.streamlit.ap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TRAFFIC FORECASTING – TIME SERIES USING RNN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810000"/>
            <a:ext cx="3048000" cy="1066800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 err="1" smtClean="0">
                <a:solidFill>
                  <a:schemeClr val="tx1"/>
                </a:solidFill>
              </a:rPr>
              <a:t>Reshma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Jayaprakash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b="1" dirty="0" err="1" smtClean="0">
                <a:solidFill>
                  <a:schemeClr val="tx1"/>
                </a:solidFill>
              </a:rPr>
              <a:t>Scifor</a:t>
            </a:r>
            <a:r>
              <a:rPr lang="en-US" sz="1600" b="1" dirty="0" smtClean="0">
                <a:solidFill>
                  <a:schemeClr val="tx1"/>
                </a:solidFill>
              </a:rPr>
              <a:t> Technologies Trainee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ID: STB03011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591"/>
            <a:ext cx="736023" cy="73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5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57200"/>
            <a:ext cx="8412205" cy="394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495800"/>
            <a:ext cx="82296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Yearly, there has been an upward trend for all junctions except for the fourth </a:t>
            </a:r>
            <a:r>
              <a:rPr lang="en-US" sz="2000" dirty="0" smtClean="0"/>
              <a:t>junction due to the sparse data in Junction 4</a:t>
            </a:r>
          </a:p>
          <a:p>
            <a:r>
              <a:rPr lang="en-US" sz="2000" dirty="0"/>
              <a:t>We can see that there is an influx in the first and second junctions around </a:t>
            </a:r>
            <a:r>
              <a:rPr lang="en-US" sz="2000" dirty="0" smtClean="0"/>
              <a:t>June, this </a:t>
            </a:r>
            <a:r>
              <a:rPr lang="en-US" sz="2000" dirty="0"/>
              <a:t>may be due to summer break and activities around the </a:t>
            </a:r>
            <a:r>
              <a:rPr lang="en-US" sz="2000" dirty="0" smtClean="0"/>
              <a:t>same</a:t>
            </a:r>
            <a:endParaRPr lang="en-US" sz="2000" dirty="0"/>
          </a:p>
          <a:p>
            <a:pPr marL="64008" indent="0" algn="just">
              <a:buFont typeface="Wingdings 2"/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rmAutofit/>
          </a:bodyPr>
          <a:lstStyle/>
          <a:p>
            <a:r>
              <a:rPr lang="en-US" sz="2000" dirty="0"/>
              <a:t>Monthly, throughout all the dates there is a good consistency in </a:t>
            </a:r>
            <a:r>
              <a:rPr lang="en-US" sz="2000" dirty="0" smtClean="0"/>
              <a:t>data</a:t>
            </a:r>
            <a:endParaRPr lang="en-US" sz="2000" dirty="0"/>
          </a:p>
          <a:p>
            <a:r>
              <a:rPr lang="en-US" sz="2000" dirty="0"/>
              <a:t>For a day, we can see </a:t>
            </a:r>
            <a:r>
              <a:rPr lang="en-US" sz="2000" dirty="0" smtClean="0"/>
              <a:t>that there </a:t>
            </a:r>
            <a:r>
              <a:rPr lang="en-US" sz="2000" dirty="0"/>
              <a:t>are peaks during morning and evening times and a decline during night </a:t>
            </a:r>
            <a:r>
              <a:rPr lang="en-US" sz="2000" dirty="0" smtClean="0"/>
              <a:t>hours</a:t>
            </a:r>
            <a:endParaRPr lang="en-US" sz="2000" dirty="0"/>
          </a:p>
          <a:p>
            <a:r>
              <a:rPr lang="en-US" sz="2000" dirty="0"/>
              <a:t>For weekly patterns, Sundays enjoy smoother traffic as there are lesser vehicles on roads. Whereas Monday to Friday the traffic is </a:t>
            </a:r>
            <a:r>
              <a:rPr lang="en-US" sz="2000" dirty="0" smtClean="0"/>
              <a:t>steady</a:t>
            </a: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305800" cy="11803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TRANSFORMING &amp; PREPROCESSING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span of data from all four junctions is not the same. Data provided for the fourth junction is limited to only </a:t>
            </a:r>
            <a:r>
              <a:rPr lang="en-US" sz="2000" dirty="0" smtClean="0"/>
              <a:t>2017</a:t>
            </a:r>
            <a:endParaRPr lang="en-US" sz="2000" dirty="0"/>
          </a:p>
          <a:p>
            <a:pPr algn="just"/>
            <a:r>
              <a:rPr lang="en-US" sz="2000" dirty="0"/>
              <a:t>The yearly trend for Junctions one, two and three have </a:t>
            </a:r>
            <a:r>
              <a:rPr lang="en-US" sz="2000" dirty="0" smtClean="0"/>
              <a:t>different </a:t>
            </a:r>
            <a:r>
              <a:rPr lang="en-US" sz="2000" dirty="0" smtClean="0"/>
              <a:t>slopes</a:t>
            </a:r>
            <a:endParaRPr lang="en-US" sz="2000" dirty="0"/>
          </a:p>
          <a:p>
            <a:pPr algn="just"/>
            <a:r>
              <a:rPr lang="en-US" sz="2000" dirty="0" smtClean="0"/>
              <a:t>Junction 1 has </a:t>
            </a:r>
            <a:r>
              <a:rPr lang="en-US" sz="2000" dirty="0"/>
              <a:t>a more strong weekly seasonality in comparison to the other </a:t>
            </a:r>
            <a:r>
              <a:rPr lang="en-US" sz="2000" dirty="0" smtClean="0"/>
              <a:t>junctions</a:t>
            </a:r>
          </a:p>
          <a:p>
            <a:pPr algn="just"/>
            <a:r>
              <a:rPr lang="en-US" sz="2000" dirty="0" smtClean="0"/>
              <a:t>So here, transforming is applied to transform non-stationary time series to stationary by using the method differencing</a:t>
            </a:r>
          </a:p>
          <a:p>
            <a:pPr algn="just"/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Preprocessing Steps,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Created </a:t>
            </a:r>
            <a:r>
              <a:rPr lang="en-US" sz="2000" dirty="0"/>
              <a:t>different frames for each </a:t>
            </a:r>
            <a:r>
              <a:rPr lang="en-US" sz="2000" dirty="0" smtClean="0"/>
              <a:t>Junction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/>
              <a:t>Transforming the </a:t>
            </a:r>
            <a:r>
              <a:rPr lang="en-US" sz="2000" dirty="0" smtClean="0"/>
              <a:t>series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Performed </a:t>
            </a:r>
            <a:r>
              <a:rPr lang="en-US" sz="2000" dirty="0"/>
              <a:t>the Augmented Dickey-Fuller test to check the seasonality of transformed </a:t>
            </a:r>
            <a:r>
              <a:rPr lang="en-US" sz="2000" dirty="0" smtClean="0"/>
              <a:t>series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/>
              <a:t>Creating test and train sets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899710"/>
            <a:ext cx="8686801" cy="397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841158"/>
            <a:ext cx="8686802" cy="133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"/>
            <a:ext cx="82296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Different </a:t>
            </a:r>
            <a:r>
              <a:rPr lang="en-US" sz="2000" b="1" dirty="0">
                <a:solidFill>
                  <a:schemeClr val="accent1"/>
                </a:solidFill>
              </a:rPr>
              <a:t>frames for each Junction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time series is stationary if it does not have a trend or </a:t>
            </a:r>
            <a:r>
              <a:rPr lang="en-US" sz="2000" dirty="0" smtClean="0"/>
              <a:t>seasonality</a:t>
            </a:r>
          </a:p>
          <a:p>
            <a:pPr algn="just"/>
            <a:r>
              <a:rPr lang="en-US" sz="2000" dirty="0" smtClean="0"/>
              <a:t>From the analysis </a:t>
            </a:r>
            <a:r>
              <a:rPr lang="en-US" sz="2000" dirty="0" smtClean="0"/>
              <a:t>made, </a:t>
            </a:r>
            <a:r>
              <a:rPr lang="en-US" sz="2000" dirty="0" smtClean="0"/>
              <a:t>we have seen </a:t>
            </a:r>
            <a:r>
              <a:rPr lang="en-US" sz="2000" dirty="0"/>
              <a:t>a weekly seasonality and an upwards trend over the </a:t>
            </a:r>
            <a:r>
              <a:rPr lang="en-US" sz="2000" dirty="0" smtClean="0"/>
              <a:t>years</a:t>
            </a: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the above plot, it is again </a:t>
            </a:r>
            <a:r>
              <a:rPr lang="en-US" sz="2000" dirty="0" smtClean="0"/>
              <a:t>seen that the </a:t>
            </a:r>
            <a:r>
              <a:rPr lang="en-US" sz="2000" dirty="0"/>
              <a:t>Junctions one and two have an upward trend. If we limit the span we will be able to further see the weekly </a:t>
            </a:r>
            <a:r>
              <a:rPr lang="en-US" sz="2000" dirty="0" smtClean="0"/>
              <a:t>seasonality</a:t>
            </a:r>
          </a:p>
          <a:p>
            <a:pPr algn="just"/>
            <a:r>
              <a:rPr lang="en-US" sz="2000" dirty="0" smtClean="0"/>
              <a:t>Hence Transforming – Normalizing and Differencing has applied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Transforming the </a:t>
            </a:r>
            <a:r>
              <a:rPr lang="en-US" sz="2000" b="1" dirty="0" smtClean="0">
                <a:solidFill>
                  <a:schemeClr val="accent1"/>
                </a:solidFill>
              </a:rPr>
              <a:t>series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64008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accordance with the above observations, Differencing to eliminate the seasonality should be performed as follows:</a:t>
            </a:r>
          </a:p>
          <a:p>
            <a:r>
              <a:rPr lang="en-US" sz="2000" dirty="0"/>
              <a:t>For Junction 1</a:t>
            </a:r>
            <a:r>
              <a:rPr lang="en-US" sz="2000" dirty="0" smtClean="0"/>
              <a:t>, </a:t>
            </a:r>
            <a:r>
              <a:rPr lang="en-US" sz="2000" dirty="0"/>
              <a:t>I will be taking a difference of weekly values.</a:t>
            </a:r>
          </a:p>
          <a:p>
            <a:r>
              <a:rPr lang="en-US" sz="2000" dirty="0"/>
              <a:t>For J</a:t>
            </a:r>
            <a:r>
              <a:rPr lang="en-US" sz="2000" dirty="0" smtClean="0"/>
              <a:t>unction </a:t>
            </a:r>
            <a:r>
              <a:rPr lang="en-US" sz="2000" dirty="0"/>
              <a:t>2</a:t>
            </a:r>
            <a:r>
              <a:rPr lang="en-US" sz="2000" dirty="0" smtClean="0"/>
              <a:t>, 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difference of consecutive days is a better choice</a:t>
            </a:r>
          </a:p>
          <a:p>
            <a:r>
              <a:rPr lang="en-US" sz="2000" dirty="0"/>
              <a:t>For Junctions 3</a:t>
            </a:r>
            <a:r>
              <a:rPr lang="en-US" sz="2000" dirty="0" smtClean="0"/>
              <a:t> </a:t>
            </a:r>
            <a:r>
              <a:rPr lang="en-US" sz="2000" dirty="0"/>
              <a:t>and 4</a:t>
            </a:r>
            <a:r>
              <a:rPr lang="en-US" sz="2000" dirty="0" smtClean="0"/>
              <a:t>, </a:t>
            </a:r>
            <a:r>
              <a:rPr lang="en-US" sz="2000" dirty="0"/>
              <a:t>the difference of the hourly values will serve the </a:t>
            </a:r>
            <a:r>
              <a:rPr lang="en-US" sz="2000" dirty="0" smtClean="0"/>
              <a:t>purpose</a:t>
            </a: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0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20388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8720389" cy="155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2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>
                <a:solidFill>
                  <a:schemeClr val="accent1"/>
                </a:solidFill>
              </a:rPr>
              <a:t>Augmented Dickey-Fuller </a:t>
            </a:r>
            <a:r>
              <a:rPr lang="en-US" sz="2000" b="1" dirty="0" smtClean="0">
                <a:solidFill>
                  <a:schemeClr val="accent1"/>
                </a:solidFill>
              </a:rPr>
              <a:t>test 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This test </a:t>
            </a:r>
            <a:r>
              <a:rPr lang="en-US" sz="2000" dirty="0"/>
              <a:t>is a statistical hypothesis test used to determine the presence of a unit root in a time series dataset. A unit root suggests that a time series has a stochastic trend and is non-stationary. The ADF test assesses whether differencing the series can make it </a:t>
            </a:r>
            <a:r>
              <a:rPr lang="en-US" sz="2000" dirty="0" smtClean="0"/>
              <a:t>stationary.</a:t>
            </a:r>
          </a:p>
          <a:p>
            <a:pPr marL="64008" indent="0" algn="just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 algn="just">
              <a:buNone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73778"/>
            <a:ext cx="3276600" cy="326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73778"/>
            <a:ext cx="3183687" cy="326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6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Creating Test and Train Data</a:t>
            </a:r>
          </a:p>
          <a:p>
            <a:pPr algn="just"/>
            <a:r>
              <a:rPr lang="en-US" sz="2000" dirty="0"/>
              <a:t>P</a:t>
            </a:r>
            <a:r>
              <a:rPr lang="en-US" sz="2000" dirty="0" smtClean="0"/>
              <a:t>reprocessing </a:t>
            </a:r>
            <a:r>
              <a:rPr lang="en-US" sz="2000" dirty="0"/>
              <a:t>the data </a:t>
            </a:r>
            <a:r>
              <a:rPr lang="en-US" sz="2000" dirty="0" smtClean="0"/>
              <a:t>for </a:t>
            </a:r>
            <a:r>
              <a:rPr lang="en-US" sz="2000" dirty="0"/>
              <a:t>N</a:t>
            </a:r>
            <a:r>
              <a:rPr lang="en-US" sz="2000" dirty="0" smtClean="0"/>
              <a:t>eural </a:t>
            </a:r>
            <a:r>
              <a:rPr lang="en-US" sz="2000" dirty="0"/>
              <a:t>N</a:t>
            </a:r>
            <a:r>
              <a:rPr lang="en-US" sz="2000" dirty="0" smtClean="0"/>
              <a:t>etwork</a:t>
            </a:r>
            <a:endParaRPr lang="en-US" sz="2000" dirty="0"/>
          </a:p>
          <a:p>
            <a:pPr algn="just"/>
            <a:r>
              <a:rPr lang="en-US" sz="2000" dirty="0"/>
              <a:t>Splitting the </a:t>
            </a:r>
            <a:r>
              <a:rPr lang="en-US" sz="2000" dirty="0" smtClean="0"/>
              <a:t>Test and Train </a:t>
            </a:r>
            <a:r>
              <a:rPr lang="en-US" sz="2000" dirty="0"/>
              <a:t>sets</a:t>
            </a:r>
          </a:p>
          <a:p>
            <a:pPr algn="just"/>
            <a:r>
              <a:rPr lang="en-US" sz="2000" dirty="0"/>
              <a:t>Assigning X as </a:t>
            </a:r>
            <a:r>
              <a:rPr lang="en-US" sz="2000" dirty="0" smtClean="0"/>
              <a:t>Features </a:t>
            </a:r>
            <a:r>
              <a:rPr lang="en-US" sz="2000" dirty="0"/>
              <a:t>and y as </a:t>
            </a:r>
            <a:r>
              <a:rPr lang="en-US" sz="2000" dirty="0" smtClean="0"/>
              <a:t>Target</a:t>
            </a:r>
            <a:endParaRPr lang="en-US" sz="2000" dirty="0"/>
          </a:p>
          <a:p>
            <a:pPr algn="just"/>
            <a:r>
              <a:rPr lang="en-US" sz="2000" dirty="0"/>
              <a:t>Reshaping data for </a:t>
            </a:r>
            <a:r>
              <a:rPr lang="en-US" sz="2000" dirty="0"/>
              <a:t>N</a:t>
            </a:r>
            <a:r>
              <a:rPr lang="en-US" sz="2000" dirty="0" smtClean="0"/>
              <a:t>eural Network</a:t>
            </a:r>
          </a:p>
          <a:p>
            <a:pPr algn="just"/>
            <a:r>
              <a:rPr lang="en-US" sz="2000" dirty="0" smtClean="0"/>
              <a:t>90</a:t>
            </a:r>
            <a:r>
              <a:rPr lang="en-US" sz="2000" dirty="0"/>
              <a:t>% of the data is used for training (</a:t>
            </a:r>
            <a:r>
              <a:rPr lang="en-US" sz="2000" dirty="0"/>
              <a:t>train</a:t>
            </a:r>
            <a:r>
              <a:rPr lang="en-US" sz="2000" dirty="0"/>
              <a:t>), and the remaining 10% is used for testing (</a:t>
            </a:r>
            <a:r>
              <a:rPr lang="en-US" sz="2000" dirty="0" smtClean="0"/>
              <a:t>test)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 err="1"/>
              <a:t>TnF</a:t>
            </a:r>
            <a:r>
              <a:rPr lang="en-US" sz="2000" dirty="0"/>
              <a:t> </a:t>
            </a:r>
            <a:r>
              <a:rPr lang="en-US" sz="2000" dirty="0" smtClean="0"/>
              <a:t>function is defined to create </a:t>
            </a:r>
            <a:r>
              <a:rPr lang="en-US" sz="2000" dirty="0"/>
              <a:t>features (X) and targets (y) from the differenced time series </a:t>
            </a:r>
            <a:r>
              <a:rPr lang="en-US" sz="2000" dirty="0" smtClean="0"/>
              <a:t>data</a:t>
            </a:r>
            <a:endParaRPr lang="en-US" sz="2000" dirty="0"/>
          </a:p>
          <a:p>
            <a:pPr algn="just"/>
            <a:r>
              <a:rPr lang="en-US" sz="2000" dirty="0"/>
              <a:t>The steps </a:t>
            </a:r>
            <a:r>
              <a:rPr lang="en-US" sz="2000" dirty="0" smtClean="0"/>
              <a:t>parameter is used to determine </a:t>
            </a:r>
            <a:r>
              <a:rPr lang="en-US" sz="2000" dirty="0"/>
              <a:t>the size of the sliding window </a:t>
            </a:r>
            <a:r>
              <a:rPr lang="en-US" sz="2000" dirty="0" smtClean="0"/>
              <a:t>to </a:t>
            </a:r>
            <a:r>
              <a:rPr lang="en-US" sz="2000" dirty="0"/>
              <a:t>create features. </a:t>
            </a:r>
            <a:r>
              <a:rPr lang="en-US" sz="2000" dirty="0" smtClean="0"/>
              <a:t>It has been set </a:t>
            </a:r>
            <a:r>
              <a:rPr lang="en-US" sz="2000" dirty="0"/>
              <a:t>to </a:t>
            </a:r>
            <a:r>
              <a:rPr lang="en-US" sz="2000" dirty="0" smtClean="0"/>
              <a:t>32</a:t>
            </a:r>
            <a:endParaRPr lang="en-US" sz="2000" dirty="0"/>
          </a:p>
          <a:p>
            <a:pPr algn="just"/>
            <a:r>
              <a:rPr lang="en-US" sz="2000" dirty="0"/>
              <a:t>The shapes of </a:t>
            </a:r>
            <a:r>
              <a:rPr lang="en-US" sz="2000" dirty="0" err="1"/>
              <a:t>X_train</a:t>
            </a:r>
            <a:r>
              <a:rPr lang="en-US" sz="2000" dirty="0"/>
              <a:t> and </a:t>
            </a:r>
            <a:r>
              <a:rPr lang="en-US" sz="2000" dirty="0" err="1"/>
              <a:t>X_test</a:t>
            </a:r>
            <a:r>
              <a:rPr lang="en-US" sz="2000" dirty="0"/>
              <a:t> are adjusted to be compatible with the expected input shape for a neural network </a:t>
            </a:r>
            <a:r>
              <a:rPr lang="en-US" sz="2000" dirty="0" smtClean="0"/>
              <a:t>model</a:t>
            </a:r>
            <a:endParaRPr lang="en-US" sz="2000" dirty="0"/>
          </a:p>
          <a:p>
            <a:pPr algn="just"/>
            <a:r>
              <a:rPr lang="en-US" sz="2000" dirty="0"/>
              <a:t>Features (</a:t>
            </a: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X_test</a:t>
            </a:r>
            <a:r>
              <a:rPr lang="en-US" sz="2000" dirty="0"/>
              <a:t>) and targets (</a:t>
            </a:r>
            <a:r>
              <a:rPr lang="en-US" sz="2000" dirty="0" err="1"/>
              <a:t>y_train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) are assigned for each junction (J1, J2, J3, J4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b="1" dirty="0" smtClean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b="1" u="sng" dirty="0" smtClean="0"/>
              <a:t>MODEL BUILDING &amp; </a:t>
            </a:r>
            <a:br>
              <a:rPr lang="en-US" b="1" u="sng" dirty="0" smtClean="0"/>
            </a:br>
            <a:r>
              <a:rPr lang="en-US" b="1" u="sng" dirty="0" smtClean="0"/>
              <a:t>FITTING THE MODEL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For model building, I </a:t>
            </a:r>
            <a:r>
              <a:rPr lang="en-US" sz="2000" dirty="0"/>
              <a:t>have </a:t>
            </a:r>
            <a:r>
              <a:rPr lang="en-US" sz="2000" dirty="0" smtClean="0"/>
              <a:t>used </a:t>
            </a:r>
            <a:r>
              <a:rPr lang="en-US" sz="2000" dirty="0"/>
              <a:t>Gated Recurrent Unit (GRU). </a:t>
            </a:r>
            <a:r>
              <a:rPr lang="en-US" sz="2000" dirty="0"/>
              <a:t>C</a:t>
            </a:r>
            <a:r>
              <a:rPr lang="en-US" sz="2000" dirty="0" smtClean="0"/>
              <a:t>reated </a:t>
            </a:r>
            <a:r>
              <a:rPr lang="en-US" sz="2000" dirty="0"/>
              <a:t>a function for the neural </a:t>
            </a:r>
            <a:r>
              <a:rPr lang="en-US" sz="2000" dirty="0" smtClean="0"/>
              <a:t>network </a:t>
            </a:r>
            <a:r>
              <a:rPr lang="en-US" sz="2000" dirty="0"/>
              <a:t>to call on and fit the data frames for all four </a:t>
            </a:r>
            <a:r>
              <a:rPr lang="en-US" sz="2000" dirty="0" smtClean="0"/>
              <a:t>junctions</a:t>
            </a:r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uses the Sequential model from </a:t>
            </a:r>
            <a:r>
              <a:rPr lang="en-US" sz="2000" dirty="0" err="1"/>
              <a:t>Keras</a:t>
            </a:r>
            <a:r>
              <a:rPr lang="en-US" sz="2000" dirty="0"/>
              <a:t> to stack </a:t>
            </a:r>
            <a:r>
              <a:rPr lang="en-US" sz="2000" dirty="0" smtClean="0"/>
              <a:t>layers</a:t>
            </a:r>
            <a:endParaRPr lang="en-US" sz="2000" dirty="0"/>
          </a:p>
          <a:p>
            <a:pPr algn="just"/>
            <a:r>
              <a:rPr lang="en-US" sz="2000" dirty="0"/>
              <a:t>The model architecture consists of multiple GRU layers with dropout to prevent </a:t>
            </a:r>
            <a:r>
              <a:rPr lang="en-US" sz="2000" dirty="0" err="1" smtClean="0"/>
              <a:t>overfitting</a:t>
            </a:r>
            <a:endParaRPr lang="en-US" sz="2000" dirty="0"/>
          </a:p>
          <a:p>
            <a:pPr algn="just"/>
            <a:r>
              <a:rPr lang="en-US" sz="2000" dirty="0"/>
              <a:t>The last layer is a Dense layer with one unit, as it's a regression problem predicting a single </a:t>
            </a:r>
            <a:r>
              <a:rPr lang="en-US" sz="2000" dirty="0" smtClean="0"/>
              <a:t>value</a:t>
            </a:r>
            <a:endParaRPr lang="en-US" sz="2000" dirty="0"/>
          </a:p>
          <a:p>
            <a:pPr algn="just"/>
            <a:r>
              <a:rPr lang="en-US" sz="2000" dirty="0"/>
              <a:t>The model is compiled using Stochastic Gradient Descent (SGD) as the optimizer and Mean Squared Error (</a:t>
            </a:r>
            <a:r>
              <a:rPr lang="en-US" sz="2000" dirty="0" err="1"/>
              <a:t>mean_squared_error</a:t>
            </a:r>
            <a:r>
              <a:rPr lang="en-US" sz="2000" dirty="0"/>
              <a:t>) as the loss </a:t>
            </a:r>
            <a:r>
              <a:rPr lang="en-US" sz="2000" dirty="0" smtClean="0"/>
              <a:t>function</a:t>
            </a:r>
            <a:endParaRPr lang="en-US" sz="2000" dirty="0"/>
          </a:p>
          <a:p>
            <a:pPr algn="just"/>
            <a:r>
              <a:rPr lang="en-US" sz="2000" dirty="0"/>
              <a:t>Training is done with the specified number of epochs, batch size, and learning rate </a:t>
            </a:r>
            <a:r>
              <a:rPr lang="en-US" sz="2000" dirty="0" smtClean="0"/>
              <a:t>schedule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3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Neural Network Structure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Input Layer:</a:t>
            </a:r>
          </a:p>
          <a:p>
            <a:pPr marL="64008" indent="0" algn="just">
              <a:buNone/>
            </a:pPr>
            <a:r>
              <a:rPr lang="en-US" sz="2000" dirty="0" smtClean="0"/>
              <a:t>Type</a:t>
            </a:r>
            <a:r>
              <a:rPr lang="en-US" sz="2000" dirty="0"/>
              <a:t>: GRU layer</a:t>
            </a:r>
          </a:p>
          <a:p>
            <a:pPr marL="64008" indent="0" algn="just">
              <a:buNone/>
            </a:pPr>
            <a:r>
              <a:rPr lang="en-US" sz="2000" dirty="0"/>
              <a:t>Number of Units: 150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 (to prevent </a:t>
            </a:r>
            <a:r>
              <a:rPr lang="en-US" sz="2000" dirty="0" err="1"/>
              <a:t>overfitting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GRU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150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GRU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Dropout 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45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Traffic congestion has always been a crucial aspect of urban planning but has become a serious issue that must be addressed due to the rapid increase in the number of vehicles and transportation </a:t>
            </a:r>
            <a:r>
              <a:rPr lang="en-US" sz="2000" dirty="0" smtClean="0"/>
              <a:t>demand</a:t>
            </a:r>
          </a:p>
          <a:p>
            <a:pPr algn="just"/>
            <a:r>
              <a:rPr lang="en-US" sz="2000" dirty="0" smtClean="0"/>
              <a:t>Traffic </a:t>
            </a:r>
            <a:r>
              <a:rPr lang="en-US" sz="2000" dirty="0"/>
              <a:t>signal control is an important tool in traffic flow management as it is considered as one of the most effective ways to reduce traffic congestion at </a:t>
            </a:r>
            <a:r>
              <a:rPr lang="en-US" sz="2000" dirty="0" smtClean="0"/>
              <a:t>intersections</a:t>
            </a:r>
          </a:p>
          <a:p>
            <a:pPr algn="just"/>
            <a:r>
              <a:rPr lang="en-US" sz="2000" dirty="0" smtClean="0"/>
              <a:t>Because </a:t>
            </a:r>
            <a:r>
              <a:rPr lang="en-US" sz="2000" dirty="0"/>
              <a:t>of vehicle flow interactions within the network, human behavioral considerations, stochastic traffic demand, and traffic accidents, the I</a:t>
            </a:r>
            <a:r>
              <a:rPr lang="en-US" sz="2000" dirty="0" smtClean="0"/>
              <a:t>ntersection </a:t>
            </a:r>
            <a:r>
              <a:rPr lang="en-US" sz="2000" dirty="0"/>
              <a:t>T</a:t>
            </a:r>
            <a:r>
              <a:rPr lang="en-US" sz="2000" dirty="0" smtClean="0"/>
              <a:t>raffic </a:t>
            </a:r>
            <a:r>
              <a:rPr lang="en-US" sz="2000" dirty="0"/>
              <a:t>S</a:t>
            </a:r>
            <a:r>
              <a:rPr lang="en-US" sz="2000" dirty="0" smtClean="0"/>
              <a:t>ignal </a:t>
            </a:r>
            <a:r>
              <a:rPr lang="en-US" sz="2000" dirty="0"/>
              <a:t>C</a:t>
            </a:r>
            <a:r>
              <a:rPr lang="en-US" sz="2000" dirty="0" smtClean="0"/>
              <a:t>ontrol </a:t>
            </a:r>
            <a:r>
              <a:rPr lang="en-US" sz="2000" dirty="0"/>
              <a:t>P</a:t>
            </a:r>
            <a:r>
              <a:rPr lang="en-US" sz="2000" dirty="0" smtClean="0"/>
              <a:t>roblem (ITSCP) </a:t>
            </a:r>
            <a:r>
              <a:rPr lang="en-US" sz="2000" dirty="0"/>
              <a:t>is a complex </a:t>
            </a:r>
            <a:r>
              <a:rPr lang="en-US" sz="2000" dirty="0" smtClean="0"/>
              <a:t>problem</a:t>
            </a:r>
          </a:p>
          <a:p>
            <a:pPr algn="just"/>
            <a:r>
              <a:rPr lang="en-US" sz="2000" dirty="0"/>
              <a:t>Traditional time series forecasting methods are often inadequate for capturing the complexities of traffic patterns. Hence, this project employs GRU, a type of recurrent neural network (RNN), renowned for its effectiveness in modeling sequential </a:t>
            </a:r>
            <a:r>
              <a:rPr lang="en-US" sz="2000" dirty="0" smtClean="0"/>
              <a:t>data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700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lnSpcReduction="10000"/>
          </a:bodyPr>
          <a:lstStyle/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GRU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GRU Layer (Final):</a:t>
            </a:r>
          </a:p>
          <a:p>
            <a:pPr marL="64008" indent="0" algn="just">
              <a:buNone/>
            </a:pPr>
            <a:r>
              <a:rPr lang="en-US" sz="2000" dirty="0" smtClean="0"/>
              <a:t>Number of Units: 50</a:t>
            </a:r>
          </a:p>
          <a:p>
            <a:pPr marL="64008" indent="0" algn="just">
              <a:buNone/>
            </a:pPr>
            <a:r>
              <a:rPr lang="en-US" sz="2000" dirty="0" smtClean="0"/>
              <a:t>Activation Function: Hyperbolic Tangent (</a:t>
            </a:r>
            <a:r>
              <a:rPr lang="en-US" sz="2000" dirty="0" err="1" smtClean="0"/>
              <a:t>tanh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Layer:</a:t>
            </a:r>
          </a:p>
          <a:p>
            <a:pPr marL="64008" indent="0" algn="just">
              <a:buNone/>
            </a:pPr>
            <a:r>
              <a:rPr lang="en-US" sz="2000" dirty="0" smtClean="0"/>
              <a:t>Rate: 0.2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Dense </a:t>
            </a:r>
            <a:r>
              <a:rPr lang="en-US" sz="2000" dirty="0">
                <a:solidFill>
                  <a:schemeClr val="accent1"/>
                </a:solidFill>
              </a:rPr>
              <a:t>(Output)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1 (as it's a regression problem predicting a single value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model is compiled using Stochastic Gradient Descent (</a:t>
            </a:r>
            <a:r>
              <a:rPr lang="en-US" sz="2000" dirty="0"/>
              <a:t>SGD</a:t>
            </a:r>
            <a:r>
              <a:rPr lang="en-US" sz="2000" dirty="0"/>
              <a:t>) as the optimizer with a learning rate of 0.01. The training is done for 50 epochs with a batch size of 150. Additionally, early stopping with a patience of 10 is used to prevent </a:t>
            </a:r>
            <a:r>
              <a:rPr lang="en-US" sz="2000" dirty="0" err="1"/>
              <a:t>overfitting</a:t>
            </a:r>
            <a:r>
              <a:rPr lang="en-US" sz="2000" dirty="0"/>
              <a:t>, and a learning rate scheduler is applied to adjust the learning rate during training.</a:t>
            </a:r>
            <a:endParaRPr lang="en-US" sz="2000" b="1" dirty="0"/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9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76491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4800"/>
            <a:ext cx="8229600" cy="6400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Fitting – Junction 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91575" cy="99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10" descr="data:image/png;base64,iVBORw0KGgoAAAANSUhEUgAAA+cAAAHUCAYAAABYj1mWAAAAOXRFWHRTb2Z0d2FyZQBNYXRwbG90bGliIHZlcnNpb24zLjcuMCwgaHR0cHM6Ly9tYXRwbG90bGliLm9yZy88F64QAAAACXBIWXMAAA9hAAAPYQGoP6dpAAEAAElEQVR4nOy9d3gc13nv/53Zjt5BkAAr2DvVRTWqS5YsW3YkS7JsWbKcOE6und914twbl/ixkzi+rrGtxLEjUl2iJEoiKYqUKPbeCZJgQe+9bO8zvz92ZjAzO7s7CyywC/D9PI8eEbtTzszOnHO+523Msz/4Rx4EQRAEQRAEQRAEQaQNNt0NIAiCIAiCIAiCIIirHRLnBEEQBEEQBEEQBJFmSJwTBEEQBEEQBEEQRJohcU4QBEEQBEEQBEEQaYbEOUEQBEEQBEEQBEGkGRLnBEEQBEEQBEEQBJFmSJwTBEEQBEEQBEEQRJohcU4QBEEQBEEQBEEQaYbEOUEQBEEQBEEQBEGkGWO6G0AQBEGknsGeXlw4dgLdLa3wOF0AgOy8XFTMnoWFq1eiZHqFtO2pvftxZt9B6W+GZZGVk4MZ8+ZgzR23IisnR3HsF3/yMyy+dg1ueuDeqPM21V7C7nffxwNPP4GK2bM02/biT36m6xriHUMvtcdO4MKxE3DbHeA4Dk/9/XdgsVpxcvc+1Nech8fphMlsxpf/4e+w7eXXAAAPfuWpMZ0TAPZ9sBX1Neelv1mDATn5+Zi7dDFW3HITjMbxHX6dw8N4+3f/hVs/+yDmr1wBYOR3fvYH/5jUsRrOXYDP48HSG66L+u7Fn/wMq25bizW335qSduth58Z30dHQhC/93d/AYrVqbrPnvc1oqr2EL337W7DlZCd9DvXvF4vqFctw2yMPJX38TKWruQUfvfJGSt49giAIInlInBMEQUwxLp08jcPbP0F+cRGWXH8tCktLAADD/QNovHARm//nJXzxW3+JvKJCxX73PvkYzBYLgoEgOhubcP7IMfS2deBz3/gaWIMhZe176GtPK/4+s/8Quppb8MDTTyg+LxDaPVoGuntwZMdOLFi9EtUrloFlWZjMZrRcvoKzBw5h5S03o7J6LgzCtd30wH1jOp8ag9EoXZPf50Pj+Vqc2X8Q9oEBrPvC51J6Lj0sXL0SlfPmJr1f44VaDPX2aYrzh772NLLzclPRPN0sWLUSrZfr0Hi+FouvXRP1fcDnQ8ulK6iaP29UwhwAVt26FouuWS39PdDdg8MffYxr1t2Oitkzpc+tWVmjOj5BEARBaEHinCAIYgrR09aOwx99jMrqebjzLz4vCU8AmD5nNpZcdw2aai/BaIru/ksqpkliY8bc2fB5PKg7ew49be0ptaKVVc5Q/G3NsoFhmKjP1YSCQRhNJt3nGe7rBxARpaUzpkufD/VGPl9y/TWwZY+It8IxLgaoUV9TVfU8uOx2NNVewvX3OGOK2mSvUy/ZeXnIzstL6TET/WbjQWX1XGTl5uDKmRpNcd544SLCoRAWrFo56nPkFRUqFq/CoZD0ebxrDgWDMBiNYBhm1OcmCIIgrl5InBMEQUwhzh44DIZhsPYz9yuEuZw5SxbpOlbJ9ArUnT0Hr8udyibqYtvLr8Hn8eLmB+7FiV17MdDdg5kL5mPdFx5B44WLuHLmLIZ6+xDw+ZGTn4+ZC+dj1a03w2Q2S/t3t7QBALa8+DKAiAtyd0srXHYHAOCNX/0OACS3bC239nAohJpDR9B4/iJcw8Mwmk0oLCvDNetuQ3lVZdLXVTZjBnpa2+Gy25Gdl4uN//ECCstKMX/liohVvX8AS264DtfddQc8LhdO7z2AtroG+NxuZOXlYv6K5Vh5681g2ZGUMR6nE0d2fIr2hkYwDIPKeXM0rdyx3Nobzl1A7fGTGOrtAxARoEuuuwYLVq9U3Ed5OIJ4DC239qHePpzcvRfdrW0IB0PILynG0huuw/yVy6VtRPfp2z//WQz19qHu7DmEAgGUzKjAzfffi/yS4pj3kGVZVK9YjpqDhzHY04ui8jLF91fO1MCWk4PK6hEvgYsnTuHSydNwDg0DDIPs3BzMWrQQ1955e8zzJKLubA32b96G+558HI0XatFWVw+fx4uv/J/v4tCH29Hd0orH/tdfK/bR+g14nselk6dx+dQZ2AcGYTAaMH32bFx79zrkFRbEPH/LpSv49O1NuP/LX8L0ObMV3108cQqHP/oYn/vGsygqL0N/ZxfOHT6Gvo4OeN0e2LKzUFo5A9fdeQdyCvLjXmescI99H2yNusZwOIxzh46g4dwFOIftMFvMqJpfjWvvWgdb9oiXQWdTM87sP4ih3j6EgiFYs7JQMn0abv/cw+OyMEUQBDFZIHFOEAQxReA4Dl3NLSiZXoGs3JzEOyTAOTwMAMgrLhrzsUaD1+XC3ve3YvnNN+CadbdJ1kjH4CCqqudh6fXXwWg2wd4/gJpDR9Df2YkHnn4SQMRFvfF8Lc4eOIRbP/sg8ouLYc3KQvD6a3HxxClcOVMjufHHsmBzHIeP39iI7tZ2LL3hWlTMngWe49Db3gm33QFUJX9NjsEhAEp36P6uHgz378bKW25GbkE+jGYzPC4XtvzPy2CYyOJBXmEBets7cHb/Ibjsdtz62c8AiFhqt7/6JjxOF66983bkFxWhrb4euzd9oKs9p/bsw5n9hzBr0QIsu/F6mK0WDPX2wWW3S/fx4Ifb4Rwawl1/8WjC49n7B7B1/SuwZmfhxvvugcVmQ8O5C9i/+UN43W6suPlGxfYnd+9FeWUlbnnoAQT9fhzftQefvPUOHv3m84oFCDULVq1AzcHDqDtbgxvuvVv6fKivH/2dXVhx843S/o3na3H4o4+x5LprcP09d4JhGDgGhzDc36/rHiVi/5ZtqJo/D7c98jBCwUDcdmtx8MPtqD97DkuuvxbX3nUH/F4fzuw7iA/Xv4LPfePZmK75VQuqYc3OQt2Zc1HivO7sORRPK5cWLpzDduQXF2Hu0sWw2KzwuNy4dPIUNv/PS3j0m19PiXs+z/PY+da76Gltw/Kbb0BZZSXcdjtO7T2Avo7X8dmvfxVGkwnO4WF88uY7KJ9ZiVsefhBmqxUehxPtDY0Ih8MkzgmCuKohcU4QBDFF8Hu8CIdCyM6Pdl3mOE7xN8MwUa63PMeD4zgEAwF0Njbj0onTmLt0CUoqpo1ru2Ph9/qw7gufixIeq25dK/2b53mUV1WioKQY215+XbKkFpaWIK+oAABQWFqqSICXJYhxuRu/Fo3na9HV3Iq1Dz2AhatHXKRnLpiv+xrE+x7w+dBwvhYtl6+gZHoF8mULHj63G49+83nFZwc/3A6/z4dH/+o55ORHLJvT58yGwWjE8Z27seymG1BYWoL6mvMY7h/A3Y99ATMXRto1Y94chIIhXDl9Nm7bnEPDOHvgMOYtW4rbP/+w9PmMuXOkfxeWlsBitcBjMOhyYT+17wC4cBgPPP0kcoTnsGr+PAT8EcG5aM0qmGVJ3ApKShTnZlgWu999H/2dXXHPl1dUiGmzqtBw7gKuu2udlBOh7kwNAGD+qhXStj3t7TBbLbjx/nukz9TP1FiYPmcW1n7m/lHt29vegSunz+L6e+7Eshuvlz6fNrMS7/zhv3H+yDFcd/c6zX1ZlsW85Utx6cRp3OS7R7qvw8IChfx65yxZpPCY4TgOVfPn4Y1f/Q4N52ux9PprR9V+OU0XLqKjoRF3fvHzmL14ofR5UXkZNv/PS6g7ew6Lr12Dga5uhEMhXHfXOhRPK5e2m7d86ZjbQBAEMdkhcU4QBHEVsPnPGzDY0yv9fd3d67D8phsU27zx698p/p42swq3PfKZCWmfFmarVVNEOYaGcWr3PnQ1t8DrVrrcD/cPRLk5j5b2+kYYjEYskAm9ZAgFg9jwLz9XfFZZPS9KyBWVlymEOQC01TWgYtZMZOXmKhZWKqvn4fjO3ehuaUVhaQm6mltgMpslYS4yb9mShOK8o6kZPM9j8XXRcdujpau5BRVzZkvCXKR6xXK01zeit71T4W4+c0G1YruislIAgMvuSLgYsGDVSuz7YCtar9Rh9uJF4DgODecuoHxmpeJ+lk6fjovHT2H3pg8wd+lilFdVpjSR2+xFCxNvFIO2ugYAEWEq/51tOTkoKi9DV0tr3P0XrFyBC0eOo7H2EhatWQUgYjU3GAyYt2yJtF0wEMCZfQfRfOkyXMN28DwvfWfvHxh1+9XXYrZaMHNBteJaiqaVw5aTje6WViy+dg2KysvBGgw4+OF2LL52DcpnVsV13ycIgriaIHFOEAQxRbBk2WAwGiMu1ypu//xnEQ4G4XG5sPOtdzX3v//LX4LZYoHf68PlU2fQfOkyDm//JEpMMgyjmNzL4YVJeSqyu6tLuAERkbHtpVdhMBqxZt1tyC8qhNFkgsvhwK6330M4FBzzeUV8Hg+ycnNGndzLYDTiM1+NxOmyBgNyCvJhtliitrNpXKfX7UZbXX2UuBfxe7yRNnq9mm7PWsdU43N7AABZuanLtu73eJGl0R4xzMLv9So+t9hsir9ZY+S50fM7zl68EEe2f4K6s+cwe/EitNc1wOt249q77lBsV71iGTiOw5XTZ7Hr7ffA8zxKplfgmnW3KbwERottDCEk4uKSmP9ATW4C0VpYFvEKqTtTg0VrVoHjONSfu4CZC+cr7u2eTZvR1dyClbfejNLpFTBZLGAAfPzG2wgFU/POeN1uBHx+bPjX/6f5vU94ZvOKCnH/l7+Ec4eO4PBHHyMUDCK3sABLrrtGM1cCQRDE1QSJc4IgiCkCy7KYPmcWOhqa4HG6FHHnYiZyMY5ci6LyMsmiOH3ubOx4/S1cPnUGC1avRKnMLdyWkw23w6l5DLcz8rk8C/qo0dDEXU0t8DhdeOArT6Ji1khJK7/PP/bzqbBmZaGnrR08z49KoDMMo3Cnj72d1rltKBISz2kh/rZWmw39HV1R33tdroTntQoJujxOZ5Sle7RYsmzwaCQQ9Dhd0vepwmgyYe6yJbh86gw8TheunKmByWzWTHi4YNUKLFi1AsFAAN2tbTi99wA+efMdfPGvv5EwIVoitJ4Mg9GIcDgc9bm4qCJiFQT0Z575smYCRz2LXPNXLsfhjz7GcF8/nMPD8LpcUm17IBJS0VZXj9W33YKVa2+SPg+HQlGLJVoYjEYENN6vqIWWLBssNhvue/IxzeOIyRqBiFfOtJlV4DgO/V3duHjsJI5+/Cls2dmYK7P4EwRBXG0kl7WEIAiCyGhWrL0JPM/j0Lbt4DTEgV4YhsFN998LhmVxavc+xXfT58xGV0srvILlVYTneTRfvIycgvyoGuopQ1BCaiFz+dTplJ+qsnouwqEQ6s7WpPzYiaiaX42hvj7kFhaiZHpF1H+itbti9iwEAwG0Xq5T7N9wvjbhOWbMnQ2GYXDxxKm427EGA0JCKbFETJ89G13NLfA4lYs3DefOw2gyoUxW0i4VLFi1AjzP49zho2ivb8CcpYvjJhQzmc2oqp6HlbfcBC4cxlBfapLCqckpyIfP7VFUOgiHw+hobFJsVyW49bsdTs3fWU+IxtxlS2AwGlF39hzqzp5DVm4uZsyTeQQIqz+iV4LI5dNnY3rAKK4lPx+OwUGpnBwQsYL3tHUotps5vxp+rxec4Jmg/k8rAz/LsiibMR03PRCJjx/o7knYHoIgiKkMWc4JgiCmEOVVlbjpgXtxePsn+OBPG7BwzUoUlJaAYRh4XG60XLwMADBpuFeryS8uwsI1q3DpxCl0t7Zh2sxIevJVt65F65V6bHnxJaxYexPyiwrhcblx5fQZ9Hd2Yd0XHhm36yurrITZasWhbTuw6ra1YFkDGs5fUMTTp4q5y5ag7mwNDn24A/b+wUi2dp5HX0cnCkqKx9XCt+b2W9HZ2ISt61/BkuuvQX5xEcKhMFx2O9rrG3Dzg/chOy8P1SuW4fyR49j3wVbBzb8IbfUNUSJQi9yCAqy85Sac2X8I4VAIc5cugdlqwXBfP3weL9bcESmPVlhWipZLV3DxxCmUVEyL6xGw+ra1aKurx7aX38Dq29bCbLOi8Vwt2uoacN1d6xTJ4FJByfQKFJaV4sLR4wCABauja5sf2PoRjEYjyqoqkZWTDY/LjZqDh2G2WHR5NoyGuUsW4/Se/di96QMsv+kGhEMh1B4/EZWYsbyqEgvXrMKBLdsw0NWN8plVMJlN8Dhd6GlrR2FZqWYtdzkWqxWzFi5AXc05BHx+LLvxeoWnh9liwbSZVTh/+CisWVnIyc9Hd0srrpypgdmauB+oXrEMl0+dwd73t2Dh6lXweb04d+gIzBazYrs5Sxej4fwFfPLGRiy5/lqUTp8O1sDC7XCiq7kFMxfOx+xFC3Hp5Gl0NrWgav485OTnIRQKSYn8UpmojyAIYjJC4pwgCGKKseia1SidMR21x07g/NHj8DpdkdrOebkoq5yhWRc5FqtvW4v6mvM4vXe/VKYsr6gQn33uqzi97wBO7z0An8cDk9mE0unTcd9Tj4/rBNuaZcO9T/wFjn2yC/ve3wqjyYSZC+dj3aOP4IM/b0jpuViWxT1PPIaaA4fReKEWF46dgMlsRlF5mSKp2XiQlZuDz379GZzZfxDnDh+Fx+GEyWJGTkEBKufNlUSu0WTCA08/gaM7duLErr1gEMm2vu7RR7B1/SsJz7PmjtuQV1SE2uMnsff9LWBYFvlFhVhy/TXSNkuvvw7Dff04uXuv5N6srpUukl9SjIe+9jRO7NobiScOhVBQUoxbP/ugwtU6lSxYvRJHd+xEQUmJpmW+vKoS9TXn0FR7CX6fD9YsG8qrKnHbIw8pam+nktzCAtz1+Bdwctde7HrnPWTl5mDpDdfB5/HgzL6Dim3XfuZ+lM6YjsunzuDiiVPgeR5ZuTkor6pEqU5Pg/mrlqPxQsRbQl5PXuT2z38WR3fsxPGdu8FzHMqqKnH/U4/jkzffTnjs8qpK3PrZz+DcoSPYufFd5BYUYNVta9Fe34BuWcI6lmVx9+NfxIWjx9Fw7gJqDh4Bw7LIzs3FtFlVKCqLeAEUlZeho6EJp/fuh9flhtFsRmFZCe5+/AtKiz9BEMRVCPPsD/4xsU8TQRAEQRAEQRAEQRDjBsWcEwRBEARBEARBEESaIXFOEARBEARBEARBEGmGxDlBEARBEARBEARBpBkS5wRBEARBEARBEASRZkicEwRBEARBEARBEESaIXFOEARBEARBEARBEGnmqqpzznEcPC4XTGYzGIZJd3MIgiAIgiAIgiCIKQ7P8wgGAsjKyQHLxraPX1Xi3ONyYeNvX0h3MwiCIAiCIAiCIIirjMe+/dfIycuL+f1VJc5NZjMAoK2tDXlxbgpBEARBEARBEARBpAKHw4GqqipJj8biqhLnoit7Xl4eiXOCIAiCIAiCIAhiwkgUWk0J4QiCIAiCIAiCIAgizZA4JwiCIAiCIAiCIIg0Q+KcIAiCIAiCIAiCINLMVRVzThAEQRAEQRDE1CEcDiMYDKa7GcRVjsFggNFoHHO5bhLnBEEQBEEQBEFMOlwuF9rb28HzfLqbQhDIyspCRUUFzAkysseDxDlBEARBEARBEJOKcDiM9vZ2ZGVlobS0dMwWS4IYLTzPIxAIoK+vD01NTZg/fz5YdnTR4yTOCYIgCIIgCIKYVASDQfA8j9LSUthstnQ3h7jKsdlsMJlMaGlpQSAQgNVqHdVxKCEcQRAEQRAEQRCTErKYE5nCaK3limOkoB0EQRAEQRAEQRAEQYwBEucEQRAEQRAEQRAEkWZInBMEQRAEQRAEQRBJcccdd+A73/lOupsxpSBxThAEQRAEQRAEMc4wDBP3v2eeeWZC2vHwww/j7rvv1vzu8OHDYBgGp06dmpC2EEooWztBEARBEARBEMQ409XVJf37rbfewg9/+ENcvnxZ+kyddT4YDMJkMqW8Hc899xweffRRtLS0YNasWYrvXnzxRaxatQpr1qxJ+XmJxJDlnCAIgiAIIsX4BgbQtGULPD096W4KQVwV8DyPcCCQlv94ntfVxmnTpkn/5efng2EY6W+fz4eCggJs3LgRd9xxB6xWK1599VX88z//M1atWqU4zm9+8xvMnj1b8dn69euxePFiWK1WLFq0CC+88ELMdjz00EMoKyvDhg0bFJ97PB689dZbeO655zAwMIAnnngClZWVyMrKwvLly/HGG2/EvT6GYfD+++8rPisoKFCcp6OjA48//jgKCwtRXFyMRx55BM3NzXGPezVBlnOCIAiCIIgU07RlC4JuN5ytrVjxrW+luzkEMeXhgkFc+NOf0nLupc8/D4PZnJJjfe9738Mvf/lLrF+/HhaLBf/93/+dcJ8//elP+NGPfoTf//73WL16NU6fPo3nn38e2dnZ+OpXvxq1vdFoxFe+8hVs2LABP/zhD6VydG+//TYCgQCeeuopeDweXHPNNfje976HvLw8fPjhh3j66acxd+5c3HDDDaO6No/Hg3Xr1uHWW2/Fvn37YDQa8dOf/hT3338/ampqYE7RPZzMkDgnCIIgCIJIMUG3O91NIAhiEvKd73wHjz76aFL7/OQnP8Evf/lLab85c+agtrYWf/zjHzXFOQA8++yz+H//7/9hz549WLduHYCIS/ujjz6KwsJCFBYW4rvf/a60/d/+7d9i+/btePvtt0ctzt98802wLIs///nP0oLA+vXrUVBQgD179uDee+8d1XGnEiTOCYIgCIIgCIKY1LAmE5Y+/3zazp0qrr322qS27+vrQ1tbG5577jk8L7v+UCiE/Pz8mPstWrQIN998M1588UWsW7cODQ0N2L9/Pz7++GMAQDgcxs9+9jO89dZb6OjogN/vh9/vR3Z29uguDMDJkydRX1+P3Nxcxec+nw8NDQ2jPu5UgsQ5QRAEQRAEQRCTGoZhUuZank7U4pdl2aiY9mAwKP2b4zgAEdd2tUXbYDDEPddzzz2Hv/mbv8Ef/vAHrF+/HrNmzcJdd90FAPjlL3+JX//61/jNb36D5cuXIzs7G9/5zncQCARiHo9hmIRtveaaa/Daa69F7VtaWhq3rVcLJM4JgiAIgiAIgiAykNLSUnR3d4PneckV/MyZM9L35eXlmDFjBhobG/HUU08ldezHHnsM3/72t/H666/jpZdewvPPPy+dY//+/XjkkUfw5S9/GUBEWNfV1WHx4sVx2yrPSF9XVwePxyP9vWbNGrz11lsoKytDXl5eUm29WqBs7QRBEARBEARBEBnIHXfcgb6+Pvz85z9HQ0MD/vCHP+Cjjz5SbPPP//zP+Ld/+zf89re/xZUrV3Du3DmsX78ev/rVr+IeOycnB48//jj+7//9v+js7FTUWa+ursYnn3yCQ4cO4eLFi/jLv/xLdHd3xz3enXfeid///vc4deoUTpw4gb/6q79SlIJ76qmnUFJSgkceeQT79+9HU1MT9u7di29/+9tob29P/uZMQUicEwRBEARBEARBZCCLFy/GCy+8gD/84Q9YuXIljh07pkjUBgBf//rX8ec//xkbNmzA8uXLcfvtt2PDhg2YM2dOwuM/99xzGBoawt13342ZM2dKn//gBz/AmjVrcN999+GOO+7AtGnT8LnPfS7usX75y1+iqqoKt912G5588kl897vfRVZWlvR9VlYW9u3bh5kzZ+LRRx/F4sWL8eyzz8Lr9ZIlXYB59gf/qK8w3xQg4Pfj1Z//Gna7nR4AgiAIgiDGjZo//EH6N5VSI4jU4/P50NTUhDlz5sBqtaa7OQQR95l0OBzIz8/Hl//h72C2WGIegyznBEEQBEEQBEEQBJFmSJwTBEEQBEEQBEEQRJohcU4QBEEQBEEQBEEQaYbEOUEQBEEQBEEQBEGkGRLnBEEQBEEQBEEQBJFmSJwTBEEQBEEQBEEQRJohcU4QBEEQBEEQBEEQaYbEOUEQBEEQBEEQBEGkGRLnBEEQBEEQBEEQBJFmSJwTBEEQBEEQBEFMMf75n/8Zq1atkv5+5pln8LnPfW7C29Hc3AyGYXDmzJlxPc/s2bPxm9/8ZlzPMd6QOCcIgiAIgiAIgpgAnnnmGTAMA4ZhYDKZMHfuXHz3u9+F2+0e93P/9re/xYYNG3RtO1GCGgCWL1+Or3/965rfvfHGGzCZTOjp6Rn3dmQCJM4JgiAIgiAIgiAmiPvvvx9dXV1obGzET3/6U7zwwgv47ne/q7ltMBhM2Xnz8/NRUFCQsuOliueeew4bN26Ex+OJ+u7FF1/EQw89hPLy8jS0bOIhcU4QBEEQBEEQxKSG53n4A4G0/MfzfFJttVgsmDZtGqqqqvDkk0/iqaeewvvvvw9gxBX9xRdfxNy5c2GxWMDzPOx2O77xjW+grKwMeXl5uPPOO3H27FnFcX/2s5+hvLwcubm5eO655+Dz+RTfq93aOY7Dv//7v6O6uhoWiwUzZ87Ev/zLvwAA5syZAwBYvXo1GIbBHXfcIe23fv16LF68GFarFYsWLcILL7ygOM+xY8ewevVqWK1WXHvttTh9+nTc+/H000/D7/fj7bffVnze2tqKXbt24bnnnkNDQwMeeeQRlJeXIycnB9dddx127twZ85halv/h4WEwDIM9e/ZIn9XW1uLBBx9ETk4OysvL8fTTT6O/v1/6/p133sHy5cths9lQXFyMu+++e1y9HIzjdmSCIAiCIAiCIIgJIBAM4q9/+qO0nPuF7/8YFrN51PvbbDaFhby+vh4bN27Eu+++C4PBAAD4zGc+g6KiImzbtg35+fn44x//iLvuugtXrlxBUVERNm7ciB/96Ef4wx/+gFtvvRWvvPIK/uM//gNz586Ned7/83/+D/70pz/h17/+NW655RZ0dXXh0qVLACIC+/rrr8fOnTuxdOlSmIXr+9Of/oQf/ehH+P3vf4/Vq1fj9OnTeP7555GdnY2vfvWrcLvdeOihh3DnnXfi1VdfRVNTE7797W/Hvf7i4mI88sgjWL9+Pb761a9Kn69fvx7l5eV44IEHcP78eTz44IP46U9/CqvVipdeegkPP/wwLl++jJkzZ47qvnd1deH222/H888/j1/96lfwer343ve+h8ceewy7du1CV1cXnnjiCfz85z/H5z//eTidTuzfvz/pxZhkIHFOEARBEARBEASRBo4dO4bXX38dd911l/RZIBDAK6+8gtLSUgDArl27cO7cOfT29sJisQAAfvGLX+D999/HO++8g2984xv4zW9+g2effVaK3f7pT3+KnTt3RlnPRZxOJ37729/i97//vSSI582bh1tuuQUApHMXFxdj2rRp0n4/+clP8Mtf/hKPPvoogIiFvba2Fn/84x/x1a9+Fa+99hrC4TBefPFFZGVlYenSpWhvb8c3v/nNuPfh2WefxYMPPojGxkbMnTsXPM9jw4YNeOaZZ2AwGLBy5UqsXLlS2v6nP/0p3nvvPWzevBl/8zd/o/+Gy/jP//xPrFmzBv/6r/8qffbiiy+iqqoKV65cgcvlQigUwqOPPopZs2YBiMTHjyckzokpA8/z8Pb0wFpSAtZIjzZBEARBEMTVgtlkwgvf/3Hazp0MW7duRU5ODkKhEILBIB555BH87ne/k76fNWuWJI4B4OTJk3C5XCguLlYcx+v1oqGhAQBw8eJF/NVf/ZXi+5tuugm7d+/WbMPFixfh9/sViwKJ6OvrQ1tbG5577jk8//zz0uehUAj5+fnScVeuXImsrCxFOxJx7733orKyEuvXr8dPfvIT7Nq1C83Nzfja174GAHC73fjxj3+MrVu3orOzE6FQCF6vF62trbrbr+bkyZPYvXs3cnJyor5raGjAvffei7vuugvLly/Hfffdh3vvvRdf/OIXUVhYOOpzJoIUDDFl6D99Gl2HDyN31izMeeihdDeHIAiCIAiCmCAYhhmTa/lEsm7dOvznf/4nTCYTpk+fDpNK3GdnZyv+5jgOFRUVilhpkdEmeLPZbEnvw3EcgIhr+w033KD4TnS/H63LN8uyeOaZZ7Bhwwb8+Mc/xvr163Hbbbdh/vz5AIC///u/x44dO/CLX/wC1dXVsNls+OIXv4hAIBDzeOr2qJPrcRyHhx9+GP/+7/8etX9FRQUMBgM++eQTHDp0CB9//DF+97vf4Z/+6Z9w9OhRKSY/1VBCOGLK0F9TAwBwtrSkuSUEQRAEQRAEoU12djaqq6sxa9asKGGuxZo1a9Dd3Q2j0Yjq6mrFfyUlJQCAxYsX48iRI4r91H/LmT9/Pmw2Gz799FPN78UY83A4LH1WXl6OGTNmoLGxMaodolhdsmQJzp49C6/Xq6sdcr72ta+hvb0dmzZtwqZNm/Dcc89J3+3fvx/PPPMMPv/5z2P58uWYNm0ampubYx5L9Dzo6uqSPlOXhVuzZg0uXLiA2bNnR12PuEDCMAzWrl2LH//4xzh9+jTMZjPee+89XdczGkicEwRBEARBEARBZCh33303brrpJnzuc5/Djh070NzcjEOHDuH73/8+Tpw4AQD49re/jRdffBEvvvgirly5gh/96Ee4cOFCzGNarVZ873vfwz/8wz/g5ZdfRkNDA44cOYL/+Z//AQCUlZXBZrNh+/bt6Onpgd1uBxDJJv9v//Zv+O1vf4srV67g3LlzWL9+PX71q18BAJ588kmwLIvnnnsOtbW12LZtG37xi1/ous45c+bgzjvvxDe+8Q2YTCZ88YtflL6rrq7Gpk2bcObMGZw9exZPPvmkZMnXwmaz4cYbb8TPfvYz1NbWYt++ffj+97+v2OZb3/oWBgcH8cQTT+DYsWNobGzExx9/jGeffRbhcBhHjx7Fv/7rv+LEiRNobW3Fpk2b0NfXh8WLF+u6ntFA4pwgCIIgCIIgCCJDYRgG27Ztw2233YZnn30WCxYswJe+9CU0NzdL9b8ff/xx/PCHP8T3vvc9XHPNNWhpaUmYhO0HP/gB/vf//t/44Q9/iMWLF+Pxxx9Hb28vAMBoNOI//uM/8Mc//hHTp0/HI488AgD4+te/jj//+c/YsGEDli9fjttvvx0bNmyQLOc5OTnYsmULamtrsXr1avzTP/2Tptt4LJ577jkMDQ3hS1/6kiJu/de//jUKCwtx88034+GHH8Z9992HNWvWxD3Wiy++iGAwiGuvvRbf/va38dOf/lTx/fTp03Hw4EGEw2Hcd999WLZsGb797W8jPz8fLMsiLy8P+/btw4MPPogFCxbg+9//Pn75y1/igQce0H09ycI8+4N/HL9c8BlGwO/Hqz//Nex2O/Ly8tLdHCLFXNywAUGh7uCKb30rza0hCIIgrmZq/vAH6d80JhFE6vH5fGhqasKcOXNgtVrT3RyCiPtMOhwO5Ofn48v/8HcwCxn3tSDLOTF1GMeagwRBEASRDAzDpLsJBEEQxCSDxDlBEARBEARBEARBpJlJU0rt7IHDaLl0GcMDgzAajSirnIHr7roD+SXFiXcmCIIgCIIgCIIgiAxm0ljOu1tbsfi6NXj4a0/jvqceB89z2P76WwjGqG1HEARBEARBEARBEJOFSSPO73vyccxfuQKFZaUonlaOWx7+DNx2Bwa6utPdNCJD4CnmnCAIgiAI4qqC5n9EppCKZ3HSuLWrCfr9AACLzRZzm3AohHA4LP0dEPYhCIIgCIIgCGLyYjAYAACBQAC2OHqAICYKj8cDADCZTKM+xqQU5zzP4+jHn6K8qhKFZaUxtzt78DDO7Ds4gS0jCIIgCIIgCGK8MRqNyMrKQl9fH0wmE1h20jgEE1MMnufh8XjQ29uLgoICaeFoNExKcX54+ycY6u3FZ575ctztVq69CctuvF76O+D3Y+NvXxjv5hHpgtyaCIIgCIIgrgoYhkFFRQWamprQ0tKS7uYQBAoKCjBt2rQxHWPSifPD2z9G25U6PPiVp5Cdlxd3W4PRCINx0l0iQRAEQRAEQRAJMJvNmD9/PgKUIJpIMyaTaUwWc5FJo1x5nseR7Z+g5fIVPPD0k8gtLEh3k4hMgyznBEEQBEEQVxUsy8Jqtaa7GQSREiaNOD/80cdoPF+Lux7/AkwWMzwuFwDAbLHAOIage4IgCIIgCIIgCIJIN5NGnF86eRoA8NHLrys+v/WzD2L+yhXpaBJBEARBEARBEARBpIRJI86f/cE/prsJRIZDdS4JgiCIjIFhKNyKIAiCSAqqOUAQBEEQBEEQBEEQaYbEOUEQBEEQBEEQBEGkGRLnBEEQBEEQBEEQBJFmSJwTBEEQBEEQBEEQRJohcU4QBEEQBEEQBEEQaYbEOUEQBEEQRIphGCbdTSAIgiAmGSTOiakDlawhCIIgCIIgCGKSQuKcIAiCIAiCIAiCINIMiXNiysCT5ZwgCIIgCIIgiEkKiXNiSuDt6wMXCqW7GQRBEARBEARBEKPCmO4GEMRY8fT0oP6dd9LdDIIgCIIYgRLCEQRBEElClnNi0uNsbU13EwiCIAiCIAiCIMYEiXNi8kOx5gRBEARBEARBTHJInBMEQRAEQRAEQRBEmiFxTkx+yHJOEARBEARBEMQkh8Q5QRAEQRAEQRAEQaQZEufEpIfqmxMEQRCZBkPZ2gmCIIgkIXFOEARBEARBEARBEGmGxDlBEARBEARBEARBpBkS5wRBEARBEARBEASRZkicE5MfijknCIIgCIIgCGKSQ+KcIAiCIAiCIAiCINIMiXNi0kPZ2gmCIAiCIAiCmOyQOCcmPyTOCYIgCIIgCIKY5JA4JwiCIAiCSDVU55wgCIJIEhLnxKSH3NoJgiAIgiAIgpjskDgnCIIgCIIgCIIgiDRD4pyY/JDlnCAIgiAIgiCISQ6Jc4IgCIIgCIIgCIJIMyTOCYIgCIIgCIIgCCLNkDgnCIIgCIIgCIIgiDRD4pyY9FC2doIgCCKToXGKIAiC0AOJc4IgCIIgCIIgCIJIMyTOickPWSQIgiCITIbGKYIgCEIHJM4JgiAIgiDGEXJrJwiCIPRA4pyY/NCkhyAIgiAIgiCISQ6Jc2LSQxYJgiAIItNgGGbkDxqnCIIgCB2QOCcIgiAIghhPSJwTBEEQOiBxTkx+aNJDEARBZDDk4UUQBEHogcQ5MemhSQ9BEARBEARBEJMdEufE5Ifj0t0CgiAIgiAIgiCIMUHinJj0kOWcIAiCyGhonCIIgiB0QOKcmPzQpIcgCILINGTZ2mkRmSAIgtADiXNi0sOTWztBEARBEARBEJMcEufEpIcsEgRBEERGQ+MUQRAEoQMS58TkhyznBEEQRCZD4pwgCILQAYlzYtJDlnOCIAgi45CNTTROEQRBEHogcU5MeijmnCAIgiAIgiCIyY4x3Q0giDFDFgmCIAgiA/ANDKBj716YcnLIWk4QBEEkDYlzYtJDEyCCIAgiExiuq4O7qyv6CxqnCIIgCB2QWzsx+SG3doIgCCID4MNh7c9JnBMEQRA6IHFOTHpo0kMQBEFkApQDhSAIghgLJM6JyQ9NhgiCIIgMIKY4p0VkgiAIQgckzolJD1nOCYIgiEwglls7iXOCIAhCDyTOickPTXoIgiCIDCCW5ZwWkQmCIAg9kDgnJj0U40cQBEFkAjQeEQRBEGOBxDkx6dGySJCVgiAIgphoSJwTBEEQY4HEOTHpiRnjRxAEQRATCJVSIwiCIMYCiXNi0qNpqaCJEEEQBDHBULZ2giAIYiyQOCcmPWQ5JwiCIDIBEucEQRDEWCBxTkx6tMQ5uRASBEEQEw3FnBMEQRBjgcQ5MenhtCznJM4JgiCICSZmzDmJdoIgCEIHJM6JSQ3P8zTpIQiCIDIDGo8IgpgE9J05g9aPP6Y5dAZC4pyY1FB8H0EQBJEpxBqTKNSKIIhMouvgQQzX1cHR3JzuphAqSJwTkxoqW0MQBEFkCpphVgAtGBMEkZFwwWC6m0CoIHFOTGrIHYcgCILIFMibiyCISQX1TRkHiXNiUkNl1AiCIIiMgdzaCYIgiDFA4pyY1JA4JwiCIDIFspwTBEEQY8GY7A51Z8/BmmVD1fxqAMDxnbtx+dQZFJSW4I7PfxY5BfkpbyRBxIImQgRBEESmQAvGBEFMKmi+nHEkbTk/e+AwDMaIpu9t70Dt8ZO49u51sNhsOPrxpylvIEHEY7QJ4VxtbWjasgUBu308mkUQBEFchYgLxkarVfk5TYAJgiAIHSRtOXc7HMgrKgQAtFy6gtmLF2LRmlUor5yBj155PeUNlNPd0opzh4+iv6sHXpcLd/3Fo5i1aMG4npPIbEabEK5x82YAQNunn2Leo4+mskkEQRDEVYo4JhksFoR8PtkXJM4JgiCIxCRtOTeZzfB7vACAjsYmTJ8zGwBgMBoRCoZS2jg1wWAQReXluOn+e8b1PMTkIaYLoc6JUNDlSmFrCIIgiKsZUZyzZrPm5wRBEJkELRtmHklbzqfPnY0DWz9C8bRyOAaHpNjz4b7+cY83r6qeh6rqeeN6DmJyMeaYc7JmEFcBQZcLQY8H4HlklZenuzkZR8DpBDgO5nzKmUKMHp7jJPd11mRSfUljDUEQBJGYpMX5TQ/ci1O798HtcODOL34e1iwbAKC/qxtzly5JeQPHQjgUQlhmWQ34/WlsDTEejDX5DsUBElcDF196Sfr37AcfRN6cOWlsTWbBcxwuvfwyAGDp88/DoLJ4EoRe5OORQSXOaaQhCIIg9JC0OLdYrbjpgXujPl9zx60paVAqOXvwMM7sO5juZhDjCDfKhHAEcbXSf+YMiXMZckEV9npJnBOjRj7ukOWcIIhJAfVNGUfS4hwAulvbcPnkGTiHh7HuC59Ddl4u6mvOI6cgH9NmVqW6jaNm5dqbsOzG66W/A34/Nv72hTS2iEg1VLaGIOKjXqjyU4WCmNCiHjEW5OOROuacJsAEQRCEHpJOCNd88RJ2vPYWDCYjBrq6JbfxYCCAmoOHU97AsWAwGmG2WBT/EVOLMSfZoQlTynE0N6Np61YE3W7ps74zZ9D68ceUFCkdqJ5x+e9CkCAnUofYvzEMA9aotH3QczY2huvqULdxI/pOn053UwiCIMaVpMX5mf2HcPOD9+GWhx4AYzBIn5dVzsBAV09KG0cQiRhrtnaaMKWe5g8/hLOlBZ379kmfdR08iOG6OjhbW9PYsqsTWhAhiIlBetcYRjE/inxJY81Y6D5yBN6+PnQdOpTuphDEpEcx96W+KeNIWpzbBwYxbVa067rJYkFAXtNzHAgGAhjo7sFAd2QRwDk8jIHuHrjITfOqRZwM5c6ahQVPPAGGYZI8AHVK40XA4Yj6jAuNb7lFQgN6xuMjuz+0WEeMCeH5YVgWLInzlMIFAuluAkFMHag/ymiSjjnPys2BY3AYuQUFis97WtuQW1iguU+q6O/swkevvCH9feyTXQCA6hXLcNsjD43ruYnMRLScs0YjrEVFAMMAPK9/kp0hHZS3rw+m3FwYrdZ0NyVlcMFg1GdJLp0QKSDWu+AbGEDI40H2jBlg2KTXaacM5FlApAxRnDMMGLVbezraM4WQ91E8x13VfRZBEFObpMX5wjWrcHTHTtzy2QfBAPA4nehr78Dxnbux6ra149DEESpmz8KzP/jHcT0HMbmQx/iJ/+eBSeXW7u7sRMN778Gcm4tFX/lKupuTMkQrueIe04RqwtESn0G3G1fefBMAMOP221G8bNlENytzIPc+IkVIfR25tacemVccFwzCQDmECGLU8OQxltEkLc5X3HwjAj4/Pnr5dYRDIWx76TUYjEYsu/F6LLnumvFoI0HERLScR02EJhHDdXUAgIDTmeaWpBbRci7PC5B02AExdjTEuX9oSPp3cIo9d8mimKSQFZ1IEWrLLj1bqYMLhUicE8RYIEGe0YyqlNq1d96OVbfejOG+fvA8j4LSEpioNiyRBiTLuTgREsXfJOp4tNy/pwJa4pws5xOP1qp4yOuV/s1ROcIRJlG/QWQevMytXZ2tnZ6tsSEfR6bqmEkQEwb1RxnNqGfKRpMJJdMrUDpjOglzIm2oxblomZ0sMecd+/Zh6PLltLZhvBB/A0oCl2YSiPPJYtHjwmG07tiB/pqalB5Xfv3k3keMiQlya+87dQptn3xyVT2vcnHe9vHHV9W1E0SqoWztmY0uy/mnGzfpPuBdjz066sYQRLJIE+tRWmTTOcCHfD4MnDuXtvNPFArxN0mE4FRCS3yHPJ6R7yeJ5dxeX49h4b+SFStSd2B5H0DPJzEWZOJcna09lSNN1+HDAIDCRYuQUxVdPWcqIvfw8fT1wT84CGtxcRpbRBAEMT7oEudmK8X2EJlJTLd23QdInzjXEkVcOBxdgmeSI7/OyWKlnUpoivNJaDkP+/3jc2CKOSdShNytXZ2tfTzGmvBV4t7N83z0u0n5Swhi9JC1PKPRJc5v/exnxrsdBDEqosR5svtnWAfFh0KATnHuHx4GYzDAnJs7zq0aG3K39ky731cDWvc87PONfK/Tcs6Fw/D29iKrvDw9ZYzG6dmhrLVEypC7tavfEXq2FIT9fvjtdthKSxMmCuU1QqNoIY0gRg+Ne5lN0jMs59Aw7AODUZ/bBwbhHB5ORZsIQjexxPlkiDnXmlzojc/mgkFcfu01XHr55YybpES5c5Jbe3pJkeW8Y/duNGzahJ5jx1LWtGSYkOecnk8iRRhtNsXfNAFWUv/OO6h/+224OzoSbqv17k+WcByCIIhkSVqc79/8IXrbozvTvo5O7N/8YUoaRRC6iZEQblJYKTTaqDcLrdzFN+BwpKxJqUCeCInneYXVI9MWEq4GErq161wQEhMX9p06lZqGJct4Wc7lCeHo+STGgNyt3VpSgpKVK+VfpqlVmYlfMOY4W1oSbqu1aE3inCDGAPVHGU3S4nyguwflVZVRn5dVzsBgd29KGkUQepEs55MwTltsu8Fkgik7G4B+cS63wvgGBlLfuDEg92LgQyGKOc9AFAnhkvxN0vWujZvlUe7eNz5nIK4W5G7tDIPpt9yCgupq4St6ukTk/Y+loCDh9lpCnMQ5QYwB6o8ymuQDBxkGQY3EPAG/Hxz92MQEI4lz0WLOMHCFw3hnzy7sPnYk8f7pdGuXZ/YVkgfpFueyiYlvMDrMJJ3IxRsXCoEjy2Ra0brn4UBg5PskJ7nJJCwMulxo2roVDh3WsXSh6APo+STGgqxPlxPmeWw4uA8b3n+XRDoA39DQyB868ldohoCROCeIUUOl1DKbpMX5tJmVOHvwiGLCzXEcag4c1rSoE8R4EmU5Zxgcctmx+8xJvLr1AzhcrjS2LgGiCyTLjohznS7G8slK0OlMfdtSBB8Ok1t7mkl0z8fTct554ACcLS1o3ro1qXNoMW7PDmVrJ1KE3K1dgmHQGvDhYlcH9p86gfrWsS1UTQVxrxizdLxz5NZOEOMHjXuZh65s7XKuvWsdtr30Gt594b8xbWakvmZ3axuC/gAeePqJlDeQIOIhdSqyyVBfaMT63N7TjSU51RPdLF3I286aTACSsJxncGcqbxuncmunFdo0kOCeJzvJTUacy2PbxwxlaycyHQ3LOcMwaPSPVEc4dr4G82fNHv0pMrjv10uyeR7EPkoM/wq63STOCWIskOU8o0nacl5YWoLP/+WzmLNkMbxuD4L+AKpXLMMX/vp5FJaVjkcbCSIm6mztPIAhmThv6+5KR7P0IbOcM2OwnGfcZE3W0avFeca19SpgrJbzoMslJW8CkhPnoym5Fvb74e3ri/p8Iizn5NaeGJ7j4Onu1t1XXfWwLPplY1JX3xhz80yBifRoxTlrMsFaUgKA3NqJ+PA8T/1UHGhROrNJ2nIOAFm5ubj2zttT3RaCSBq1W7sjHIJ8yO7o7UlDq/Qh7xCTtZwjg8W5YuIVDismUZnW1quBRPc80ST34ksvKf5OJuZ8NOL8yuuvI+jxYO4jjyCnUjtUiuf5hLWRdUOTlKToPXkSPceOoWD+fMy89950Nyej0HJrZ4Q8KCLd/f1jPcnY9s8ARi3ODQap/yHLORGPvlOn0H3kCPLmzMHsBx9Md3MyjynQj0xldInzwZ5eFJaVgmEYDPbEX/UtKi9LScMIQheqhHD2kFLcDjnsE94k3WjEnOudcCgmNJnWyZLlPLOQ/R5GqxUhn0/5dZxnTkusjrflPChkcnY0NSnEuXpCn6qs8ZQQLjl6T5wAAAzX1ZE4V6Ph1h7mOLi5kXdsyGGHPxCAxWwe5SkyrL8fBcmKc3EBkWFZ6b0ncU7Eo//MGQCRcYRIwBToU6YausT5+//9Ip74//4WtuxsvP/fL4JhGO1JG8Pga9//XsobSRCxEAdoccD2qgZseyYnS5PHnI/FrT3DOlaFu5Q65pzEz4Qj/h5ZZWWwFBVh6NIl5fdxfhOtCXBS4nwsAlptGR+vGDmynCcFLbDFQcNy7goGwQMwMAwsVis8Xi96BwdQNa1iTOeYzCS7YCuN80aj1KeQuzJBjAFKhJrR6BLnj/3tN2HNypL+TVwdDF28CHtTE6bddBO6DhxAycqVyJ05M93NUqB2IxTFeVlBIXqHh2B3Za44V8Sci9YAveI8g63R8vYM19crxCCJn4lHnpdByyU96HbD0dSEvDlzovfVEOfuri40b92KqnvugcFiiXvu0VjOpX1V4pwfp8nEeB2XuPrgNSznjkDEUyXPakNuQQFavV4M2odHLc6nRB8qf+fiWMCH6+rQd/q09Dcjc2vvPnIExcuWJeyDCIKIhkqpZTa6Zk45BfnSRCmnID/uf8TUoW3XLjiamnDl9dfhbG1F05Yt6W5SFOqYc5/w9/TiSNIYl8eDUIausMsXFiTL+RRza0/GSkuME+I9Z1mY87X76OZt2zQ/jzVxdrS0YPDixYSnnnSWc3o+ibGgIc6d/gAAIM9qRZHw/g05HKM/xxR4RvWOXz1Hj8Lb1ycliDSYzYo+RXRdJghi9EyJBb8pxqgSwtkHBtHV0gqf2x31o66+7ZaUNIwg9MDLhAcAeIXYvtL8fBgNBoTCYdhdLhQXFKSphXGQubUn66qXqW7tPM9rtkeMdSbxM/FIi0AASlatQtehQ/r3jfN76bGKjyVpW1zL+TiJ84xb6CImFeLTI39yPUIelCyzGYV5EXE+aB8e/TmmwPOqN+ZcnSDVUlgYVaqTIIjkyaR5IxFN0uL88qkzOLRtB6xZWbDlZCu+YxiGxHmGEnA6wYfDsGSiSB0LwkDNiuJcsPRlGU3Iy8nFoH0YdqcjI8U5L3NrF7O1B10uePv7YRPKxcTcVz6hySTBGyMXReHixeg7fZrEeToQfxOWlbw09E5q421n0JHQSm7l4jkuOTf3OJbzwPAwjNOm6T9WHKikzOhIJmv/VYOG5dwjCExzOCyJ8zElKr2KxLm6v7AWF8M/OCj9bbBaU984YmqQqmoeU5UU9yPhQAD+oSHYyspSV0nlKiZpcX7mwCFcs+52rFh743i0hxgHeJ7HpZdfBgAsff55XZPqyYLkBi4M4u6AHwDgvXQJBXkRcT6coXHn8vhEqRRcUxMcTU1Y8MQTsBYVxd43Q0upabXFUlAgue1n1ELCVYI85hyIlO3TEt1a5cmSTRanRj655kKhMfU98rbUv/tuyvoyytY+OsQFRUKGhjj3BiNu7UaPF1ahEsGgffTifCosJunNmaIOi7EWFcEnK0VH8eYEMUpSHM7V9P778PT1oeruu1G4cOGYj3e1k3S2noDXh9lLFo1HW4hxQp5kLCRMDqYMqoRwYsy5lWWRn5sLIIMztstjzlWTEE93d/xdMzXmXKMtJatXjyS8I/Ez4aiTJkoLJSrCqhJrQHwBric/gsJynmTpo0QLBUGXK6njxWQKiJ10QOI8Gq0656Ll3MqyYPsiwnIs4nxKWM51JoRTWz+NWVkI+/0jX5P3BkGMilQv8nmEvBDqPEPE6EhanM9esgidjVQ3cDKhN8nYZCSqlJowgbexLPJzMluca5VSE4kloCQyOOZcTdHixdJkNZPaetWgyssQS1SFvN6oz+LWQNfTr6hq3ieFWpyrz5cq1zlKCDcqSJxroGU5F2LOrYwBecI9G3LYR90XZqrXVDIoLOfx7oPqO9ZsRjgQGPlgkl4/QaSdcVrkI5f21KDLrf3CsRPSv/MKC3Fqzz70tnegsKw0yuK39PprU9tCYkxw4TBaYmRijsdkEVHyuG0A8PGC5ZwxSOI8U93aIXM3ZtRiPEFsLpehpdRitkW8ngxq69WC5NaewHKuKc5H6dY+dPky+s+eVbigJms5jxLn4/TskFu7fuQLLCTONYgTc25lWeSYImEYwVAILo8HXE8PBmtrUbluHUzZ2VGH032+yYZOy7n6nWcNBnAycZ5JYx+RuXTu3w/GYEDFzTenuykTjm9wEF0HD6L8uuuQlaI8LXEhcZ4S9Inzo8eVO5nN6G5tQ3drW9S2JM4zC0djI9xdXdLfeifIk2XQk8fTBoNBBIVB38ay4CW39jGUrRlHpOmJhuWcV2Wpjdo3U93aVc9NyYoVAEYWTybLczWVUC9gla5Zg5bt25E3Zw4cTSNeUGENcR7P2h2vL+k+fBhBt1t5rATPtLytyZ5vTJBbu24U4pxciqPQzNYuiEkby8LIMMjLzoHD7cKgww77Rx8BiJQMq7zzTn3nkFvOU9HoNKB4l+O98xrjRdGyZXC0tAi7TtY7QEwk/TU1AICya6+dUjmX9NC8ZQsCLhecra1Y8a1vaW6T0nkZifOUoEucP/a33xzvdhDjBK+aXOt9CWNNhLlwOKMmZbwsIZzLG4mnZwDYLBaYMz3mXGbRVMfOhRMJmUng1r7gS1+CpbAQwIjVlsR5GlBZ8/LmzsWCJ5+EOS8PXCCAps2b4e3v13zm4pY5imfx0ko4p0Ncy7dJJjndWJgKpakmDHp/46NpOY+Ic6uwOFaYnw+H24Uhu12KK5THUes+BzBpfw+9rvla3+XNno2s0lJ4+vpoPCGS4mp8XgIxcrOM17hH0jw1JB1zLhIOh2HvHwB3FT7skwm1u7Ruy3kMi5ke69dEwYVCUvwZy7JwCcnurCwLcJzk1u5wpyhxVIpRlFJT/04J4nMzvZQaw7KwFhdL1lpKCJc+1NnaGYaBtbAQrMEAg9WKhnAQx1wODAwPRe8bp79wd3TE/D2jwjSgL/eF4niJYs5T9SxRzLluFEmE0tiOdOEfHo6fiFAlzjmOg090a2dYgOdRlC/UOncMS7slzDGiOMXk9/TQnRAuxvtoKS6O+/1kxjcwoBliRIwdzu+Hp7t70r43Y0WxCBijH+E5Du6uLt25qhL2ieNAOBCAp6dnSv+OSYvzUDCI/Vu24eV/+wU2/def4bJHXIaPbP8EZw8eTnkDibGhtsjqtpzH2C6RaJxIOvftG/lDJs5tDAue45CXkwMAcLjdmfkSyxLCqcVMokUQPlMt56r4ZhFKCJc+1OJczrZ9e/D2pQs47Hbghd2fwKuy4MWbOHt6e9Fz7Jjmd1rxyLoSwsmej0SW85QJaRLn+rmKvQxCXi8uv/YaLr70Usxt1NnaPT6vtIhhZVnwPD9S69w+Em6ltZgV5yTa/55E6E0IF+u7qTqe+AYHceXNN1H74ovpbsqUpGnLFtS/+y4Gzp1Ld1PSQt2bb478EaMf6T58GA2bNqHnyJGExwt5PNF94gS4tTdu2oT6d96Bo6Fh3M+VLpIW5yd27cFgTy8e+MqTMMgGlOlzZqPpwsWUNo4YO2oXdL2W81gT6YTu1hPI4MWR541RWc55nkeOLQtAxMvDo1EmKt1I8YkapdQSCZmMzdirim+WoIRw6UPD1RYA2nu68f7undLfDp8Pnx45pNw1QX/Re/Kk/mboEOfJZIdP1cR8KlgiJwq1heVqIiArfxbzOVG9a+KYZGYYGBgmYjnPI8u5Xst5rGcsxPPYNjyAFw/tQ3d/X8rbly7cnZ3pbsKUxi+8w1erOJe7uMfqO/rOnFH8Px6+oWhvu4nAOzAAABiuq0vL+SeCpMV5y+U63HT/PZg2s0ox2SsoLYFzaDiVbSNSgWpCrtdVJdaAmUmWczkRcR5JQGUThKCRZWGzWgEAzkx0bY9TSi2hONeZUGei4WMIQSkh3BQu65epaHkz8DyP17ZuBsdxWFoxHffkRXIDHKk5oxi0R1uGUWtSrUfMxRMeUZOJVInDTA0RyUQyNRHlRCB/f2K9FzHEuRhvDp5HoejWPjws7ZaMOL+qLOcx7vOF/l7U+b2o6+vF1r27U96+dKHl3USkHpqHIKHHmK7qEVrj5QQmhJvK70vSV+Zze2DV+NGCgQBl6cswug8fRtOWLYrPxpqtPZNizuVZN+Xi3MqOxDfnCc+qPU5MjKu9fRxbGRu5u7E6/EB+nzv27UO3ysWI3NoJvUjPimwgu9jYgCstTTCbTHh41bWYZ7HBwDDo6utVWKJGbR3V+J1TbjlPkZCWt5Sez/hQ8rwIMcO+hP+LvZ8kzhlW+r5IcmsfscSr+3+95560z6vsGtydnWjftUtzMS7W9dV0j1iYT128gGAGzUvGhGzcHLp0Cc3btinruhMp4Wrz+knE0OXL6Dl2TLEYbxEWEeOhlXNsIuuckziXUTq9Au119dLf4s9w5fRZlFVOT1W7iDHCBYPoPXUq6nO9nVIsy62uuNEJwizrPFiTSRFzDojiPJIULp7lvGnz5nFsZWzkVmaDYOEXEe9zwG7HwLlz6D15MrYreyYNNOI1qTpNVlhI8brdCNOqdVqQD5r7T0XKY65dfQ1KCgthYVlU5eQBAGobRvr30VoYtPqZZBPCJYoxT5kwIcGpm6ngUj1q5JbzWOOg2nIuVBCxySznRfkFAIAhp2PkHiZzL6dYtnYgEqLm7VO5p6vuSfn11wOICIJWWfJKfyCAlq6p4Q4ulzVtn34KR1MTBoQyYEQKudr6Lh30HD+OkKz8qTErK+E+6fZASGZRc7KRtDi/5s7bcXL3PhzatgM8x+HCsRPY/uqbqDt7Dtesu3082kiMglCMGGvdlvNYbu0ZOBmouvNORcy5zTDiQp2bE7GcO+JYztM2yZQlD2KNRix+5hlU3HQTgBHLuVzQKFwBM9R6Eiv5mLWoCEOhIP7YcAk//P1v4v4eRGpR/yY8z6NWSKRy44pVMFgsAIA52ZEEirWNI0lWRj34alnO9bi1x3GbpmztGcBV7NYuf/5iLjSpxLlbw629IDcXDMMgFA7Dy3PCx/rv5VRYINEMe4njGVP9hS+g7NprAQAdvT0IhMMwMwzmF5cCAFo6O8axtROIhiWQMrennsn63qQSrXsg99jUNRaSW/u4ofvKBrp7AADlVZX4zDNfRigYRG5hATobm2DLzsZDX3saJRXTxq2hRHLE6tD1Tj79sni40ew/EYgdiSkvYvEbie+Tu7WLGdtji0G5e/xE4B8eRsAxYjUROxhTdrZ0Lc6+PgQcDqVw4HnwHAdPd3fynegEEWvQM2ZnY5/bAQ/HoXugH1v37prgll29qMV57+AAXB43jAYDZk2fIXk1lIUj2zV3jIR56BHn3r4+hIR3T9pvtG7tyVjOU+XWrhLnPM9HvWNEhKkgDEeL4tmMtXitytbu9opu7Qbpe6PRKI1LLuE4ST3LU8DTQ+vZiVedwVpcLH0vCvEykxkzBO+55s70hKalmol0Cb6qyaA5kxypjJnGWBnyeODt70/hyaLfQU9398jXejzddLzHyRB0u+EbHNR9zpDPl3D7yYruLCQf/Gk9iqeVY8HqlZi3bAlue+Sh8WwXMUZiinOdL1zH3r3a32VQpyZei5jpXIw5zzKapO8lcR7HUmspKBjHVioJBwK4/NprAIBpN94Y+VDemRmN2G4fRF2PB2v/6wU8/rXnpK/4cBi9Z89Gl6/KpAlajGztDpcLLb6RZ/LslUt44sGHaTIyAUjvrHCvmwTxPWv6DJiMRoQEcV7MMGAADDsdGHI4UJiXp+t9r9u4EUarFUueG3lWtSY/SVvO1d+NV7Z21YLAwLlz6Ny/H7mzZmHOQzTOKbiKvQz4GF5Myo1UlnNhHLawjOL7ovx82F1OOMNhlJmS9FCZAgskmterHgvk1yYbT3qETM1FBiOmCWFrnb29KW9jWpjClsBMIlPfm96TJ9Fz7BgKFyxA1T33KL679PLL4MJhLHjiCViLisZ+Mo170L5nj+zrxPco1W7tFzdsAAAsevppmAVDVbxz2hsaYG9owOKvfhUmoXTyVEF3T/DQ155GccU0nNi1F2/8+vfY+/4WdDW3jGfbiDEQVlmyRPRMqOJajDJoQiauLoo1YsX4vizhb57nJbd2pyyWBlBmx9UTW5Mq5BZGsZORC9mLHe247POAA7DfZUeXLJaO5zj0a5S3yKRJciy39rNXLoEHUGwwwsCy6B8aQu/gQBpaePUhloAy50YmsmLCtxll5ZHPhUHQxLAoEt4L0TqlN8eEOoxG02VOz7HSYDmXE/b7pXfM2ULjm5pMndROBPLnLZZbu1adc0CWEE74Xqx17uLCis+TbUdGLcwmga6FOtk9lo8n4riRbzCi2GYDAPQM9E+JZ5OWqieGTJozyekT8kQNXbkS9Z3Y57ja2lJyrkTviy5D3jjdR0+cxTateYRYWm0qodtyXlY5A2WVM3DjfXejqfYS6s7WYPurbyKnIB/zV67A/JXLkB1jpYOYeMZkOU8iY3I6kSznojgXY85NJiAYEiznEUES5daeJutDIuvL2eZGxd97zp7GtbLtNS3NmTQpiVFK7ZIQxzzPakOv1YLmgX40tLWivLhkolt41eETBi6LsNouTm7LiooBQIo5B4AyoxkDoRBaOjuwatHi1GZrT3awT0PMedjrzaiklxlHnMWTqY48LEPvOOjxRhatLKrFSrGcmlN0a09iXFVUF5ikv4GeUovyhQ75uNcn9F8FRiOKrDYwDAOv3w+H24X8nNxxbDUxmYjnlZep742eGOpwjHxSSZNInOsx5GmMlamYT8cLgdMyHk7FRa2kfWiMJhPmr1yOB7/yFL7w19/A3KVLcPnUGWz83X/h4zc2jkcbiVEQS5wnypjMhUJo/vDDmN9n0uq02DGwRiNCoRB8fj8AwGYQLOeyUmpxE5BNYEetsL6Iln9Zh3ypLWKtuzYrMsk409IMTrjnzVu3IiRco+KYetyPeB4de/ZElWRLNbFqal9siojzmWYrSkKRZ7ChdfwskzzPo33XLvSeODEux7fX10d+jwxP1hP2+xEUvEasxREx3iuI9TLhbznlpoiLuxjDmcps7fLPuo8cQceePdHlk2KIv+4jR6L6rpYdO9CfgkzGihg2r1dXbLycrkOH0Ll/f9TnAYcDTVu2aFo6Bmtr0fLRR5NuIWA8rbbhQADNH36IoUuXUnrcVKEn5ly9OClazi0Mq/i+SLKch5T76WpI5ozBo0ZrzI3RF8jHR57nFZZzA4BiISytO5XxuDKGLl9G84cfTkhJs9H+sgGnE01btsDZ2oruw4c1+yNCRhreId/gIJo2b4a7M3ZlAT3iXGsOOBoS3YFkvVvk+9kbG1G3cSN6jh7V3x6dC7+aY+YUDI8cU4BLXlEhVqy9EStvuQlmixkdDU2pahcxRsIxXuBEk+3B2lp4enpifp8pK448x40M3gaD5NLOMEzEcg4h5lyIQ1GXUktXYiPFecXfQuhY7E4nnB4PGADXZufCyrBwB/zoCkYmBb6hIfXhIsfR8ZsE7HYMXLgQKck2nterEXPe0dsDh8sFI8ui3GRGmbDO2dA8fv2Ft6cHgxcvojuJwSEZWnbsgKOlJanBJx0EHA4AgNFmkxIfqi3nwEj+gzIhX0Oz4NYer7/wcxwueT1wxxig1YiDKs9x6D15EgMXLkgu9/H243kevSdParahc//+sT/PsnOGvF6Ek0gExwWD6Dt9Gv01NQiqFgDbPv0UztZWNGqUamzfvRv2xkYM1taOvt3pJsX9iLurC47m5pQsuIwHerK1R7u1Ky3n4vNdkKNKCJeM5XyKurXH8oyRjyUujxtevx8MIuKc5zhME7yvegbGR5y37dwJR3Oz5HI8roxyftW5dy+cra1o2rIFvadOob+mRur7iWjSYWRq++QTONva0PDeezG30VMaLOMt5xyH/tOn4e3rQ8+JE7oTqyr61yQt55O1H4yHbrd2NV0trag7U4Pmi5fBsCzmLFmEBatWpLJtxBiI1fkkeuF8CVafM0Wcy19exmCAyxGZ5GfbsqQEceB5KSGc1+9HMBiESRDu6aoVK7fKiRM8cfLR1t0FACgwGGFhWcw0W3DF70VbwIcZZkv0waSDJu6Y1Nndx6s+pPR8yL0BBKv5rIJCGBkGxYIA7BkeAsdxYMchCc5EZdoOxsjtkCmI1h7Rdd0fCEhJqooLCqXtSlevRs/RoygxmcAg4mlidzljvu9Fa2/Grz7YBHs4hHyDAU8UlSdsizj4cnHcg7VWzxP1OSG3e0zJYMayUCdvWzgYhEn2nVqsaxFrETVTGc8SjpzwrGZS6JScUVnOxYRwwt/ifoWC+7VTjDkfZbb2TBmPkyUZt3a5VaxXyMycZ8uCkWEAnkd5cQnO19ehZ5ws5yIT4SUVa3EyEepqGYD+fCHExKAnq7gucT5BY8aoQ2A5TtFG//AwbKWlCY8Vq2xw1Dk1nutEHsGTkaRmxS67A2f2HcTbv/8vfPTy63AMDePG++/Bl77zLdzy0AMoq5wxXu0kkiXGoC0ve+Tt74/q1ANOp+Z+Rqs18r3dHrPM2kQif0FZk0mKN8/JGhHnfDgMm9UKo/C3Q5UUTjoWzyNgt+teaeaCQXi6u8HzfOR+er0xy19E7SsXJqrt23siZSxKBPFaJQjytkD8zpjn+aQmypzfL7U/1UiWI9lnzR0RK+ysgkjMc4HBCBZAIBTCoMpymup2qP8dD9/gIJytrcl19BmwYsvzPDw9PZpul6LgEa3mQ8IilsVshk0Wa86wLKxFRTAxLEqEeNj6CxdiuuDtuHgB9nDk+bWHw7jgdUueHbGeR0mcx1k40bIK+vr6Ym4PjMTUj4aQzwdvguPHQ5FD4mqYDKeojJentzcqiaDcsyIT0TV5lAlKnufhFhPCCQuQQY8HvoEBFAjhVq5wWCqRqZdUeX1JZTnTMLHVI0K1EqaKXj/FwuIGz3GYVhKZ+HePk+Vc1sDxPf4YzsEYo+1smfoeaSGVr8yAPtTb1xfVN00UCi+Rjg642tqiyqelTJynwnKuMZbzHKdYyIo3Psv7oESW83AgAE9PD/wac0Z7fb0UvjdV0G053/7qm+hqboE1OwvVy5dhwaoVyC+JjlkkMoNYg7arvR0XX3oJ8x97DHVvvQWGYbD8r/9a+j4YQ5ybsrMR8vnQX1OD/poaLPvGN8CaTJrbTgRyqzPDMFIZtZysLMlqy3EcGIZBbnYOhhx2ONxOKT5Nfn+4YBCXXn0VALDsr/5qxPIeg5bt2+FsbUXB/PkYrquTPtcqf6FGyzVS7JD7hyPipkAYaKcL4rw3GATH82DjxdXwvO64m+YPP4SntxeVd9yBoqVLde2jG/G+ygYZ0SNgen4B4PaCZRgUGo0YCIXQ2deDksJCjQOlsEk6PAVCPh+uvPEGAKBi7VqUrlql79gZIM6Hr1xB286dyCovR/UXv6j4ThzIRcv5sPB+F+TmRSXMEe/R9MIi9NntOLd3D9ZkRydY8nBhHL18EQCwyJqFSz4PznndWP3aa1j69a/H7Bc4DXGuFgZqy6xvcBD1774b9/p9Q0PInTUr7jaxqHvzzTEN6grLuXpxRMezMdlKCabCcu5qa0Pj5s2wlZRg/uOPS59Lz0UGvFNaKK49hoiQu7UHgkGEhedbijkHcOXNNzH7kUcAABwAD8chPw11zjsPHMDAuXMoXr4cM267bdTHGQ163Nq1Ys7FfBklubmA2wee46SkouPl1j6RjPad0hrfJpM47z99Gl2HDyNvzhzMfvDBtLXD3dmJhvfeg9FiwZKvf33Czy9/1hvff1/696KvfEX6d6rEecJs7aONOQ+HlZbzGOGYQCRfS//ZsyheuhSla9ZIn3MahobG996LWed9uK4Onp4eLHr66YRtnizotpwbjEbc+Refx+Pf/hauu3sdCfNMJ86Lx3McXII1U/2Cxkp6YlS5jaZrZVEkVqb2nKwsqYMTtxHjzh2uyCQ86pplHYmeeB5naysAKIQ5oF3+Qo2W9UVs74AgzvPYyEBbaDDCzDAIgcdAKL6bdjIDsVimov/sWd376EVacBAmC8FQCF19kfNVyNyoiwwRATdu9WmTDFsIyQRarAWqhOdJE4MXLgCAZq4I8X1mBcv5sGA5L9SorCFaX6YLv1NfjGeuye9DmONQbrVhXW4BzAyD4XAI7UF/xPskVkiNllu7WuSoLOfxkudIu4xhsjLW1Xb5tWhNKKYail92lJP//nPnACBqoiWK80wVFQovCR1tFJPBsQwDk2oRJjAwgByhn7eHQ8mJshRZzgeE30H8/0Siy3Kukb+kd0gmzoVtyksi4rx3cADcOD47E7EQq/lc6Vnk01p8ztD3SIs+oXyloym9eavE8pmpSroWi1jPUiwjgnxOkrKwnxSUUtPyugm63Yrri5dIUZyDDly4oDiW1j6xhLnIVMuxoFuc3/OlL2LWwgXjEh9KpJ5Ek4dYg2OsCaYpKwstfh/eHezDGY8r7RNRcSIXLc6zRzo44RqljO1iUrg4GaLHO1aZl8d+ixN7YeLWL4QL5ArZ5hmGQZmQPbsnmOB+j6KjHY/ss9KiifAb9Az0I8xxsFmtKJDVkxfjzjv7xkecJ1tuSB2Tr/9E6RfnepKnjLi1RwawglwNcS707dPyCwAA/THEeaM/IjoW5BXAzLJYYI38rpcFMRLr/mm5tavbrhBAPK/r/o6XW64eq3Zcy7m+kyS/TzpJgeU8ECMsis9wt3Y9dc7lbu1iMjir0Rj1LIUDARQLY9dAKHhVJYSL5cYfs1SihuW8WMh2D45DUV4+jEYjwuGw5H02LmSwW7uWt1+mvkdaZEyeiQnqj2PNn2OdXZGkNFXPYSos5xpzD/WCt97fVuFVOsq5aSZ4MqYKUtqTlKDLhaYtW+Bo0S5HlfAh1cqmHAzGnHR4eA7b7ANoD/qx1zmMo+fHf7U9YLdHShG1t0d9x6sstJJbu23Ect6yYwdc7e3IE5PvxEjQNJHiXH5/JSuzEJ8oWc5lA+00oyDOE1nOR9HRxusAeZ5H++7dSZdeU3sDiK6G04pLpIUUACgS/t3ZG7sywJjQkTTJ3tCApq1bEfJ4lNbcUcZ/pot4sc6iV4hkOXcK4lzDci5O8CqEie9gKIiw6vpCPI9W4ZjzBRE/32IDEBHtHMcltJyr60WLZdUA1f3U+TsMnj+fVKmjoYsX0bxtW8J3nef5hJnD5ROKtp07lcfMgGcj1aRCGMbKWRKeTJZzHW7tYjI4qzE6zCPodEq5RfpDQYT9frTu2AF7fb10nPZdu9Bz/LjWSUb+maH3Ki6xnht1Qjgtt3YhqVap0Ec529rgHxxEuVB5Qp4UbvjKFTRv3TphMbqpOcXV59buam+fkDJ1aiZy7OZCIcXv0S94CkRtF2P+rTAe6Gx3OBBA09atUZ+L+ycspabHch4jW3u8v/Wcb7TPw2R55vVA4nyS4mhuhrO1VXJpjSKR5VzjBdfK+AlEyjDVdHchINtn69FDUjzdeNG2a1ekFNEHH0R9J7nrCvGtWm7tAND4wQfIVVnOYyWekR93vNDMVC1YWfzCuWdUz5e2EetOdyewnCfqlDQTbMQRJ97eXgzW1qL35MmkLJNS7XZBfPfIamrLf5cimeV8XAZJHRPYlu3b4WxpQdehQ6O3nGfAYBDXcq5OCCeI83hu7fkWKywGAzhEBLqctoAPIfAozMtDuVAJYYbZAgvDwMtxaO7uivl7is+R/LnjgkGprJp/eFj5fuidhASDcDQ3Y1hHWAkQ6VccTU26SnYlKtWmflZEcTVlSYFLdcxKIuJvnwHvlBa63NpllnOxKoJNI1lX0OWSvIf6QkF4+/owXF+Plh07AACe7m4MXryInmPHoscrrfNNImJN+mNN6uVl6cRF+BJZ/9W8detIUrj+keSOrZ98AkdLS8pKoGWyWzur8YxNlgzWWvO7iSCskX1fT53x0aA2hMRy34/1boxmfuLu7JTc9JUn4ZX/j4UerzUd8+VRWc5HmRgwYzwwUgCJ80mKlNk2wQq+iEnmUixsELWPulSIKTsbi55+Ggu//GWc6YxYr2/NyYeNYTHocuLs5Uujbb4u1DWQtdpqtEWsdpI4z86O6mDFcmqx3NpTFTdq0JEgT6sDYlhWsmhm2WyYe//9KL/uOgDANEGcD4SCCPJxOuVRhDHEQx6/k0xdTfE8ohW2V7CclxeXKFb3CwxGsAwDfyAguVqnEk7PRFpALQqTEQeZMDWONyBFx5wndmvnOQ5llkh1BnWug6HZkcRrqxYtkX5jA8NgtmA9r2mo17x/PM/jk45W/PSPf8AFWX17de4KxQJhklUIkp1Y6S2NFGvREoi+91pZk6cSit8j1aXURMt5hgpOhYdVrMmjwq092nJeUF0NICLOp5siSRp7ggH4VS7z8kXimO7ekxS9ZV7VlvM+IVN7XnYOrEL/BETcaMWkcFoZ21NWAi2D3do1LecZkPk8k9EsbTZObu3qZz6mhVz4zSxC4mLpc7khRa8lOpY2EPeP8azNfuihuG2Uo+fdGo3lfLR93FR65nXNZj7403r4vZFJ1Ol9BxCaoBrCRGyk+M1EsW8CRpU418q6q/WimfPy0DU0iC6nAyyAxbYsLLFFjnX47GnFMTzd3RNSX5rneTibmwHIxbnMrV01UIkJ4ZxCQrh4MedjcYETBVA81C69AACGgV3Mop2TC9ZggFVIcpNjMCCbZcEjkrU9FifO1+DI2dNw9/RoJuuLuSIbozPzywYutTjhOS5SOi5Gpk5gZLLQNxQ5TllRsSIuzsAwKBYEotzaEQ//8LCu2tHydgBI2NF7enoUv/tExJz7BgdTVvoj3iqzus655NauIc5F6wsfDksut/KkcDzP41xDxDK8auFiRRztPGGyfLapAX6NxZamgA8nhwbQ1NGO944elPoctfVC3gfpEWnybZKtHqF3lT1ekiL1s6KnTq1i+8kWcz6OLtWZXkpNYTmPZf2Vu7VL4nxkwSarogJApMJAvtGIfIMRHIDjbic4Yd/A8LAiN4l6TOLH8TcYC2Kpo4QhVnot56qEcGIZtdKioqiFuAqhjnJHZ0eU99t4WUPHg9H+nlrXOFmtiONV5lWNb3BwpJSXaCgZL3Gufra1anUHg9KcwCbM/+TfSf/Wa4mOlftF+DzWPc4S3iWe4xL+DrrEuc726q1zHvdcGdQfjhVdvdZw/wBCglvtmX0HEbwKstJmOlLyHJ0DnVFw7Za+17AsRrn5CC/msXMR98/ZFitsrAELhQRQ5+uvICi0Y6CmBvXvvouWjz4azeVoE6NjGLp4EcOC+6i46OD2aru1A0jo1i5nLG7tBh3iXMutnWEYSTTlC1lo5ZP88gRJ4doDPvxp6wf407sbsX79n1H35ptR28TqtPpOn9b8XB4Xqu6Ae44eRcOmTVKcsOI8KnEu1tUuysuP+l3KBNfErv7ESeFCHg8uv/YaLr70UsJtAZWVS0eH3X34sOa+iU+U/CQi4HTiyhtv4OKGDUnvq4Uut3aTCRzHSaXUCsWESjLE34wPh1EslH6SP3O9oSCGnQ5YzGYsnDNX8R7NMlthANDvsOPYW9HP3wXvyELEoNeLTuG48oUkdX3UeL+Dj+Pw9mAvftfbgW3DAwjxfNKr5vEE1nAohIBw/o69e2Pe41jln6Yq43l9kuU8Q0WFroRwMjyCQSPLOmLlVS+Sr7BFxqaTHie22Qci5QOHhhTvhXrBO1MTwjW9/z7q33kHjsbGuNtpPUOucBiH66+gvad75ENVQjgx3rysqDhKRIlu7Z1dnWiSlaACkDJr6IR4dGicQ9d5Na5xsri1q6l/992YMdmpxDcwgL7Tp1H/7rto++STyIey+5jS31uH5bzt00+lfxtkfQagcmsfhZt4UrAsPFwYH9sHsfvYkbieLnqMWbot56MIaVMzWnf4TESXD15ReRn2b96G8qpK8DyP84ePwWjWtlKsvu2WlDaQ0EZ8uROt4IuIbu1BnsNptwulzY2YI24bDgMGQ1QMsniMU7XnAQDzLZFjlBhNyLFY4PL7UdfSjCXzqqVyLM62trFfXIxrEJHH2YuWc6cs5jysci3Ny1Jla4/DWCz/eqxmioRwsmztdpU4l1uZp5nMaPT70B7wa9adPiW7rhqPC9doWC5jPSexQgfkna5anPcKMXxDly6h6q67NM/DGAzgeV5yWS/MzwcTHFBsW5qbD6AN3X2JLefyxQKe5xOucCfrIqVwIx3nhHBeHdebDPHaK1kETCa4vR4pT0S+qjQiMGJ9Cfl8mC5YzruDAQR5DiaGRb1gCVxWvQAm1TtmZllUmq1oCfjQ7PdJ8bQAEOZ5tAUiz1ORwYjBcAitAR9mmC2KkAme45QLhHHu7XG3QxL4dX4vjI4hPJukcNR61zmexwfD/WgN+GFmGDyQX4zZFitCbjfM+dELGvEsIpnqnj0mVDHnet5FvUiW8xQfN1XoSQin5dZeXFWFQoMZ+dXVyJ4xA7kzZ0rlOFdn5SDAczjudqLB70Od34sZHo+yvGeCxJ2Zgkfo1wZra5E/b17sDWUWcfH92W4fQEd/Fz6tv4xf/O9/hNFojHJrFy3nZUXFUQu9ojh3cxyG1CUlM+w5iseof08tUT+JhUr/2bMoXb16XM/hHxyUFpLswv/lfQ4fDqcsTEmP5dze0CD9W/R0E1EnhOM5LqFHSMLwEZmXj3xbDjw+Gh5Ee9CPix9uRkFeHtYsXhp1nJDXG/d5Fd/v0Vj6R7sInKkLu6NBl+X8ts9+BhabDW119WAYBu31jWi5dCXqv9bLdYkPRqQErZrByg2UL43o8vmpYxiH3Q5svngeTUJJJHFbrdi2zt4edPX3wcCymCO4rjIMg3lFEbebS02RTm1cLCoxXnx5PI7BakUoHIZXmOTnZGVHubdmCULX6XYntKKOxa1dT8eg5dbOsCzsLtGtPWJNlgv9OUI8b2vAJ1nzpGPwPDqCQkZuhkEYQJ0/OkY21u8T6/mRf55MzJ64H2swwOPzISAMKoW5eXEs54nFqvx+6CrxMYaOfiJLqY23pZWX/R7iQkledg6MGpMO0a096HSiwGBELmtAGECr3w8fx+GcN7IIdP3ylZrnmi1MKFoCyrCKzqAfQZ6HjWWxOiuyuCSK9biW8zj39rIv8owvEyyPF30eXOnsiLm9FupJA2s0os7nRavQtgDPY5t9AEOhYMx3YDSWc8V1TSLhAGj8JmN9/uWTwgzPdK+nqofcrV1MCJednYOqe+5B3pw5MJjNUkynuN2NOfm4Tlh0PepyIOB2K543Tj0mjWPcfypIlKNEXdHDHQ6jQ1hoc7rdqKm7HNlOlRBOLKNWVlSkKK8GADaLBTmCh9lQWDmmjWWRZzxzLGgyWlGi0bbJajkHJkZk+QYHo/tfuThP4dgcFXOeYOEknuVcz/7AyD0U3dRHdlaK85yZMxXvyAd7d6M9ONLniJ6zahK956In6ajc2kf7HkwhzzVdy0L5JcVY94VHAAAv/uRnuP/pL8GmcpMmJpZE8XlRsZAsC3c4jDrfiHA76XZijsUGPhyGu7MzqmwWz/M4WRuxUs8vmwYLPzIgVuXk4iyAxvbWuO0YDYMXLsDR0hKzA5K76HOhkOTSzjAMsm02uFXCwyq46PI8D7fXgyyN0jYifadPo/z66zWznyZC6x4MnDuH7iNHYCstReVddymTz8lizuO5tRcbjCg0GDEUDuGSz4MVWSNWz/5QEAGeh4lhcGN2Hva77KjzedGwaROm3XQTsoUYx1gdpL2hAUOXLyPs88HT3Y2qe+6JrHjK2tl18CBKVqzQFbsnTagMBsmlPScrGyaTKcqzoFQocdfd3w9vfz+6Dx9G+fXXI6u8POq48nOLnh5x2zGGjn4ixTkXCsE/PIyeI0cw7aabYFMPpDHoOX4cQacTM9atS3h8ICI8h+zDALTLqAEjz5yjuRkMw2CB1YaTHhdOeJw453XDz/OYXlqGNYuXRHZQXfsssxWAHZ0Bv2RtB4AWv0/6vspiAZwRd/kAxykGeHdHB/xyT44Y99YVDsPNcWAA3JabDwOAs143Np06jmvuWIdAXx869uwBFw5jxm23IXfWLHChENp27oRLsFgC0e8EazJJov+67Fx0BvzoCAbwkX0QeZs2oeqWW1CyYoXy/qrFuZ6JSAYKKpHO/fvh6e5Gxdq1yJ4+Pep7rbhgPdKnv6YGnq4uVKo8bboPHUJOZSX6a2qU3jE6LEMTjcLrKZaHlcJyHu3WHvkq+o6tzsrFaY8Lg+EQalqbsaSgSPpObTnXyheTLKmoKtB78iT8w8OovPNOxTUlWuBWx5KLC3Ui5+uuYM3ipSPXKSaEGxJjzqPd2rlgECVZWXDZAxhSlx0dywJYCqoTJHc6jXPoOa9WEs5xELiujg70nTqF6bfeGpW0LB6DtbVwtrSg6p57dM2txltkdQT92N3fjQKjEffkFcEi9jVycR4KAQlCFftrauDu7IxcV7w5icpKrbZ+qyuHGONYzoHkDBRq67+6lJr87Wj0ebH94H4AEa+e0x4XztddBsdxYFX9cSKjDWs2Az6frrYyDKP0JuD5SP8yOAiwLCwaXmuKtvA8znicmOX3w5bwbJODpEe/Z3/wjyTMMwCpZnCsDlj9QjAMus0mcBgRq53BADxcGDzHoeG996IOUX7DDbjYGBnEl8yoVHxXIVjRmzradcX0JkP7nj1wNDXFjvOUnS931iwpU3uW1QqWZaMTQwUCyBHc+h1ud8JBdrRux1rt7di3D+FAAK6ODrTv2qX5ezEMg2GHGAscEU7yjp5hGCwXLITH3U54uJFjiK69FSYz5ltt0mc97e1olP2m8VbR23buROeBAxiur5fcvNTbe2X1Y+Mhd2sfEoSWeE3qyXaJ0I8MOey48sEHcLa2ouHddxOfQ8+qsQ7LeSyLyrjXOVdZ4BrefRfOtjY0bd6s+xA9x45h8OJFuDs747dP9nuMJIOLDo0Qt5GzMisHBkRc21sCPhgAPPeFx6IGaZECgxEFVhvCANplE+5m4d+zzFbkCxZ5DkBXMKAY4Adra5Vt5zjNialYVrDYaIKJYXFTTj6yWRYDbhd2HTuChvfeg29oCAGHQ6rzOlhbC3tDg7KMm+o5YkwmyQtlnsWG+/OLYWNY9IWC2GMfRMe+fdFlrWJkmI6HYpsMspyHfL6IiBbKKGqi/j10viud+/djuL4ew3VK77q+M2fQtHUrnK2tynwcGWgBkfc7MccmeUI40XJuSzxdtMi8SnY31sEvS8IZVUEkBQnhxJJtY6H7yBEMXboEb68yZ0hCcS6znJeuWoXhcOSdFLPaN3dEKsOIC3cGsxmBYFDy/CkrKop6b0IeD0qEqixD4ZDiPR2T5Vw+DmZwtnat52A8xHnj++/D2dqKto8/Tmq/9t27YW9sjN2vqBiPtovPgTscxpbhAQyEQ2jw+3DULQsDTPLd6ty/H/aGhoSLXVIVG9ncVN6HdO7fr9hevl1HwI/jHa2KeZ8uL01hm6jFEPEaZQuJPM+D43nscw0DiAjzW3LyYTGZ4PX7Nb0btRIPyxEt591ul+QZGhOGUc7ZwuFI/3LlCoYuXUL30aNxd9/tGMJBlwPrd2yLf55JxKiWph2DQzi8/WN89Oob2P7qmziy/RM4BodS3TYiDonEubqLZ1gW9vKIVW6JLQvTsrLBA2jweaOOUXbNNVjwxBPIX7wYje2RGPJ5ZUprZhHDwmwywef3o3dwYEInU+K5ChcsgLWwEC4hw6UowNUrhVwohDzBSjvscCQcAJO9FjHuPdF+AXXJLgHGaMSQMyJkxSzaaqG01JaNQoMRLi6Mj+yD0uSjUxA+000W5BqMqBBc++r9HmVWX52DnWilUbdTb4k5KcbZYMCgLBmc1jVlmcxSmbteQTjqEbt63PV4HRP9mNm9x9lyrvCeCAal9iUa7LSQT4y1Vu7ldefFMmpayeC0yDUYcUduQWR/IBJ/PX3GyAaqa2cYBvMKIxa/FmGC7giHMBAKggEwS7AGVJkj/28L+BSWc/EZM4mLvzyv+dwO5UTec7HMoIVlcUN25L3Zd/K45jOkteCmXuTp87glL5RSowk5BgPuzS8EAJz3utHk90VXLphClnM9SYeiFieSvBa9YUOZKM7lFmx9lnOhzrnKch6L1Vk5sDEs+r1eHOwcyd0SZTkfo6t1Ku4tp7JyyUkozmXeVdNuvhke4f6sqIh4arT3dCMQDEqlriyFhegXqn5YLRbkZGVHXUPI60WZsOg4GAop3+1J5NauKbJHK9jH0TV8tJVGtFyhtcat8Xj/xTwIJz1ORenCWq8bYdGaLF84TyJmP+H8SDi+fM4Ry8gw56GHwAjbXfC68c5QH7Y1N+L1gR64xXm/HgOFuFCotpyrS6kJ70dzwAd7OIxsmw1r84vAMgxmlk8DADS1R+eSSnTNjMmE3Y4hbGiqw/d+9XPUNsRewGAYRrk4m8Qz71m5HLU+DxgAty6Jjo2frCQtztsbGrHpv/6Mvo4uFJWVobCsBL0dnXjvv/6MjsbYJWeIscGFQnB3dUkvluTWrtdyDqBBWJGeYbZgoSACG/zRSR1YkwnWoiK0dHUiGAohJysbZfkFysP7fJghCPa27u6U1V7VrD2pQuyYLIWRibNdKK8lCnB1vXHfwAAKhQl///AQPN3diIvGwB/PcpxVVhZpV4LBkAuHtTtVhpGyaIsux2oha2ZZPFRQDCMYtAf8aPL7FPHmM4RVyvlCfPoVn9LlKGnXbtWqa9jng7urK7GlVlwhlrm1x7omnuNQXhQRc0Oq+xJ0uxXPQrILDYrr5Tj4hoaiJhQxQ0KSmNSMZuLE6bDAhQMBeHp7I/dhSLnwKT+nT/Zcal2Pwq09Thk1QFnbXmRZVg6+XFyOJ4rKMM+a2AI4V4idFePOmwWX9pnFJbCxkd9/RJz7NV2FxcRrovufmi7h2RbFOQAstGbByLLo7u/DgCrmlOd5DF26FHUc9b3vEu5PmdEEVpiwzLbYcI0QRnLE7YCrs1Mh9NX33NXZmfBdS4VVTxoPUigYuDheBRITtbCQQeJcLB0p9/Lw9PYmFKGiONdjOQcii0y35xUAAA72dKFfcM8WxTnP8/D09ionxTF+D04IVePC4ai+L+H4pwN5G2K5zQLQ7L98Quw4wzBgGAZ2wSI4u6AQeTk5CHMcWrs6pXKe1uLiqEzt6sURZ0sLyoR7NxQKwtnSMtK+sYhzuTVPdY2enp6Ul47V7DuS9cYRdxvHhHCpTFyn5eYuP37I6x2dN6Psd88qLQXDsgjxPGqFyiEPFxTDwjDw87xUMnS0uWoCTmfMUMyQxyPNHxmGkRYj5Akw5Zjy8sAaDHCGQ9jjGJY+d3Mc9jkjfzuamxMaKaQ5nHrxQ1yIkHn5ABFDHQDcuGIVzMJvUlkQmWM3CdpBOgTHSUkt1bjDkUzvL16pRY1wr4OhEF56/12EYrSZYdlRhSLyPI/tQknn1Vk5qC6v0LXfZCDpwNoTn+7B0huuw3V33aH4/Pine3Di0z2YMXeO9o7EmOjYswdDly+jYu1alK5alTAhnPrhDnMcegYiHUSJ0YRyWzb2IjJBdqtEiyii6lsjA9z8WbOihFXY60Vl+TQ0dbSjvacLC1IwaeM5DlfeeEP7O1n2XvnKOwAp07norqueLHQfOQLWEZkgtF++hMLh41HHD3AcGAYwMWzUvbv00kvgwmHMf+wxqf64HHE1NOGkPBTS7FC9oRBCwu8oCiet1eQiowmrsnJwwuPEYbcDRUYT3BwHFsA0U0TwVFtt2OeyoysYwGAosSUsupG81FYg4hUQcDrRc+xY1CQr1jUCYsy50lKrJc4t/ZGJ2lBYOckRy4wtevppmPPylK7gOiYd8vsccLnQKLiMr/jWt0bOr9M6GJfRiHO5CIoxuat/+21FDO7iZ56RLMry50y9gCGPY+M5TrFYIlrOY8Wcqz0JjFYrQj5l5vVEVFmtYAEMh0Owh0NoEsT50qpZQFcki3KlOWIp6wsF4Q6HkS08F6LLuTRZ07CcczyPjuHIcygX52aWxezCItQP9KPV75PqtAOIWdpJfWxRDJUYlXGG12Tn4qzHjb5QEIe3bkGl2YLqL3wBWdOmRR3D2dKCvtOnUXbNNTHvUSqsQm07d8Le0CCNB6lAj1v5aNz45e+iXqGUSVnIe44dQ+/Jk1GfN2zahAVPPKH4TCshXJbGopY5JwcBV3T1kAUWG65YrGj0+7DTPojHisoka6OzuRnN25Rum7HuU9/Jk+g5fhwF1dVS2VGx72v+8MO416uHsI4FAmCkHxf7r4DDMVIySuinhjyR+Ueh1YY5M6pw9vJFNHW0Y7rMct53JbK4Vios5qrHx96TJ5EjjM3D4RCatm+XFtjGhGqRV2To0iW079qF7IoKzHv00bGfJw5Jh8qIn02ShHCM0QjEWei69PLL4EIhzH/sMd05WaLOYTCAMRjQ7PfBz/PIN1swx2zFdJMFTQGf5IEo/40T3T/5u9d3+nQkX9G116L8hhsU213csGFkW5aNzIPC4ZgVlwwmEzijEafcLoTAY7rJjNtzC/DGYC+u+L24PhQEDhxAOBBA+XXXxW6fhiu9ot2qfArNwoL66sVLwXdHFkNsbRFRrrac9x4/rsguL2erfUAKPWMA3JpbgONuB/rtwzhx4RxuXLFK2Q4AUFvOdT67XcEA2ob6YGRYXJedN2meeT0kbTm39w9gwaoVUZ8vWLUCw3364lKJ5Bm6HMlg2i/UpZZebGFCrkY9aA963AiHwzAyDHJZA/LBoNhoBAegRuVuIk6Or7Q0AwDmz5wdNakKB4OYURqxGLd1d6fEohJPdGlmORcG6GEhniVfsJxruSvnCtt2d0RndL7gdeOPfZ14pb8nEoOvbpdwPncMq5gkzhNZztXudgIOv5hpPksqURWrhMc12bkwMwz6Q0G8MRgRO+UmM4zC75NrMGKekA/gmHskzidZQSD+FmJdXj3CHBi5V4qYc8ESGpXgiedRaIhc52CM315ccVbHIyVCvr06JlL8PmGpER2M1XIeyz1NLsyj/pa1T229U6w+y0WR0Sh5MhTGEOdla9agoLoa5txc5M6ahcLFi+Neh9aVG4MhSTQ3+LxS7PnSWbOlbXIMBlSYzOAB7HfZoyoQKMS56jvbbbciEA7DzDDSsyMyV0ii1RZSutv5Yzy7osCwFBSgoLoanpJiAMD85cuV52QNWGSLvAdnPJF3SrTMaT0r6sSaUaQgW7s4MerTEI2jReHWrtdyruP5H01Jp0xya9cS5kAMLy/hfoR5Hn7h+dIS57M/+1kUVFdjzsMPS58xLIvSlSuxLrcQZoZBTyiI0x6XlCRRHa8vP5+anuORBehhVSwsz/MpsfaqSzslQrSCe2RlzhiWhT8QgFPowwrMFswRcts0trdK76fRZkOv4NZeVhh5R7MrK1G8VOnCyvb1wQgGHAC7zHtmLFnLFR5bsmdSLOfq7uoa9bE1zzdat/aJztY+Wld7Lct5rPAyAXG8dLW3x90uLiwLhmVRL1SyWVo2DQzDYIbgxSV6ICbjoaf1WwWcythqLhiM8pSS5ovCdanfR8ZoRBjAJSk5aR7KTGbME7witwz3Y69jGKfqr8R9NtTz5JjtZhg4uTA8gqFnXtVMaZ9yYSwXQ01ExHK6ahxWiyTMH5i/EF8uLsfqrBystEW8z/adODbSDtm4wDCMoqxvoj4qq6wMJStWoLM4YtlfXFQMq8r6PtlJWpxbs7Mw2BM92R3o7oGVEsWNOyahPrGWWFWgemn7BAFbbLZE3MICAVQLL/uZ+iuKbVmDAeFwGFdaImEKC2bP1uwEKgSXl/ae1LhXxnuxtOqDs5LlXBDnotVZQ9jmspHPHOpMrojUBucAOLkwdtqHYreDYTS/EztbjuNg13ANFuF5XnPAdAjuRHJ341iZiq0sizvzIvc9INzz5QuVIuo6If72ss8zUuouxjVxPI/OgB+OsLLGsNhOUZzrRcutXYo5VwkRPhxGkWDhHJD9LvJ7JP7GSbu1J8isHO8Y4y0M5O0J65woK+qvyu6FekEr1neMwYB+weJcIry3aoxZWZh5331Y9JWvYM5DD0lhI8kQ9vsxS1gc2u+yIwQeOaxBWsgTuV72jL4y0IO+4IiglkIpwmE09PVI4t1gNqNbEPtlJnOUZWyuEHrT4fchpHKL1GyrYJHMnTkTM++7D52Cu+0iWX1d8b6vElzbG/w+uMNhafIS91nUs/gzxn4zlW61mpUkVIymlJpCyOl9tzJInCeFcD98snupztYOANbCQsy8776oyhTTb70VJaWluE3I9XDQZcdHl2sx5HBojgmxxl2DRpZpUZinYqxWLArG8rJQWeYA1YIhy0p9koVhYDMaMacyIs6bZW60rNGIvkExU3tkAY5hGMy44w4UyRYQGYZBoVFjsXcM1xtzsXOcEjlqinM9lnONa5w0dc51/j5qkZkMDMOAZ1m0Cs/t4mkR92cxHLAzEAAn8zQDEi9uaN1f9XgQZdRgGOk6xP5WPYazJhMau7vg4znYWBYzhQWEm3PyYGYY2MNhnPG68M7F8/ho/97Y7RPnYjFizuVePr1CH11sNMFsMkl9TS5rQBbLIsxxaJGVKjXGyKMhhlPOtVixdu58aX63WFjcvtzchEFBhCvuL8vGDGPUgjEYUHHLLbjUH9Gii4sjXjNXtThfsHolDn74EWoOHkF3axu6W9tw9uBhHNq2HQvXrByPNl51BF0uNG3ZAkdzMwAokhCJZcQU4kPjgVR36H2CC12x8KJz4bC0EnexrQU+2faMyYTmzg54fT5k2WyYVTFDMQCL7rXTBEv1wPAwvDEGgq5Dh6IyUcYi3iCkleCLUYlz0a1dS5zni1Z21WTWw4XRKxOGTQEfDl68oNkGho12eQcinWmY57FleAD/3y/+DZt2xs6EqzWZdgjiQW7RjDcQLbRm4fbcAhgAlBeX4I7lSk+WcpNZyu6+4a3X0bp3b1SpDiBSfuL94X68PdSH1wZ60C8k4ZFneTclEOftu3ejR5ZJU+nWrrTUqp/TnhMnUCp03kPhEII8B4Zh0Lp9+8h9MBoR9vvRvGWL9Fkit/a+U6cUWWFFrxMg0ul7+/rQ+MEHMfdPRpz7h4fRtnNnUhNePZZzLYJuN5q2blVkhtVKSGavr0frjh1SgjmGYeDx++ATJibFMcS5mtFMP0NeLxZYlM/MbIsVBlVpmNkWKx7IL0Iea4CLC+O94X4My5LX8TyPtxuu4MXjR7BxqE9K4CMmqJxmjBYfZVYb8nJyEOR5dMnqtKqTuImIvxlrMsHucsLhdoFhGEwvHRFM4sJbsdGEcuFZbfR70X30KLoPH5YslLGOrfm3hmgZLam0jukR0Vql1GLRX1ODlu3bFUJObxysnvsSDgTQvHUrGt9/H76hITR/+KHiXdeDb3AQTZs3jykO29HUhPqNG9Fz7JjUbp8wpljMZhji9OWKfl7Y12A2Y4k1C4usWeABnLQP4ed//k/0aeRNcLW348o7b2NY5RGmuaiaIqs5oHRrj2nt1Xjmo+YlwoQ832AEOA6zp0fEee/goDQnYYxGRcy5HPW7XSZY+uTv/1gm7FoeW+6uLrhTELcvMnTxIpo//DByT7We+xjvYvfhw+jYty+qndJusut2d3aiafPmKI+sdMCFQmj56CPJ+yBWX6O2lI9lQYRhWfR53PDyHEwMg1nCYnGp0QwjGPh4Dl39fTEXY2Jdhxr1tfiFBV95O1jVwq76nWQNBlwSQkpnmq3SInSR0YQvF5fjjtwCKbfQ5j2fSuGDsdqinkv2nzmD1h07FG3tERbHRUu5uA/DMCOecG0jMebq8RyIvPOXhRj5+RabwiMiz2CUjnNBMAbyqnmQ3HKeCIZl0Ts4gIHhYRgMBlQXRcT5uHqLTDBJi/NVt67FqlvXovb4SWx76TVse+k1XDx+CqtvuwUrb7l5PNp41dF18CCcra1SbJg8UZOUEC5BJ6LuJHpFy7lsxavEaEKJ0YRQOIxz3pH4N9ZgkDIrLp4zDyzLKiZLYnZyM4AiwWV5IBiduTEcCKDv9Gn019Toyu4ZT6hoCRrR9Vt0a88TvAq03KQKhYm1KxxSZOoUO6UigxG35Uau5YMTR9EtlI5QxEsaDDEt55d8HjQJMTsf7tuD/qEh7dVsLcu5UKddYTlPMBCtysrBX5ZNx4//+n8hKzsn6vu1OfnIEgakvce03WxPup1SjdkAz+Ogy46Bc+cUrnrGBMmMBmtr0XPiRJRlxB8Owyu6KwqWc61aldmGyMosELGe8zwvLUpFDsij59ixhM+7nK7Dh2N+x4fDaHz/fYV7pRwvF8bmzja88NZrcHn0ZaQdunwZ3hjH02yDKlu7XvrPnIGzpQXtu3fH3J/nOLTs2IHh+npp0YQ1mdAvTMryc3JhTuBGKJI9Y0b8DWIIqAKjUfLKYQGstOXAUlgY9UwvK5uGJ4vLUWo0wctx2DTUBw8XBms0ojcURKOQTGYgFMQpwZ38SnPEm2e62Yy82bOjrn3J3GoAkCwkrNGYsB6rwWJBW3fkmS8rKoZFZnWUL/SJCfEahTCUWK59gEZW4liCPINiq/kUu7WLZYYUi2N6xbmOSZa7qwuOlha4OjrQ9MEHcDQ3o23nTl3HF2n56CM429pQr6OEo2Y7+Ug9Xk9fX2ShRrgf4mJ1omRwWouwDMuCYRjcm1eIh4SkVb3Dw7jii15kCnAcXqw9h7//7z9g+4F98oZFtzUcjsr8PlrkCeE0xzmOUwod2efyNooW8TyDETzHIScrSxLgPcFAxOIJSBZ20XIuUqwKQZkuCIDOYPzFA71oubU3bNo06uNp0bZrFxzNzeg/e1ZzUe+T1ia88NZr6OgdGWO4cBi9p05h4Ny5iKhJYHFveO89ONva0C7G+4+VMSSEG6ythb2xEe179kQ+ivH7NG3erPhuTJZzlsWgNSIoK2xZMAvzYAPDoELo7y83NcYMY9C8FK15t+ozdV4JhmGkMUWc02iJ/CudkYUJ0WoukmswYmVWDh7IL0JlTi6CoRAOntYOu9EqpRbgOLx+9BD+eOwQ2i9fEhuF4axIPzV39hypnSJiBaCGdpk4l+kIRpq/hdDv9cAAYI7FFqlzLmOWcC0XGiLhOWGVB2EyC9WMwYDLwlxgbmUVzMK5rmrLOcMwWHbj9fjSd76Fp//h7/D0P/wdvvSdb2HpDdeNm6vP1YZ6BUlRwkXM3Jpk8gTRrb1EFv/GMAzWCO6aZzwuyRWUMRhG6pvPi0x25R2V6DLHBQKoErIj9mmIc73lt6Tt43SGWi6XjLBoMGgfBgAUC26tWuLcyrLIEdxth2TxaGKW8GKjCatsOZhptiAUDmO3IGjl4oeJ4dbOGI047VF2wsfP18ScIKmxC6v/sRJ1AcCCJ56ATZWMzsSwMJlMUS6MebNmwcKykuvwKbcTnKotPo7DSUHw3Chs1xzwSe7tQOR6DTYb3OEwdjqGcMhljzqOiHifxN/GKQgYm9UKm7DKarBYsPirX0XRkiWKfUXreZ+GUOXC4ags4mOKIeS4uBPUvU47LrudOHnhPD4+dHDU54mHrqzYGuiJR5QfW4zzZAwGqRRRcUGB7vOZ8/Kw6OmnR5WE5978Qtyck4dvfvFLuPX55yPPqGp8MOfkwMKyeKSgBAUGI5xcGIddDrAmE+oEISLucdrjQk8gUraRYRjc9sRTmHnffVjyta9h2o03Aoi8W2J/1RoYEccJxbnZjBbB8lg1TZntVZ77YbaQyK494Fe4zQMj4ReOcAhbhvvx69dehjfWglIK3dpTiaIGfCy39lEkhFOUy9MrzvW48sraONrSTslYa4DoxUouGNRccPAGY8eby9EMVxEmuwzDYGFBEVYKY7RY+UDOcbcTfaEgOJ7HJ4cPSsfQeua5cBiczlJ2iVD0oTGSkSXKIM7zPPqGRMu5QdpejDvvCQYiHlhOB8LhMAwGgxQiJZI7a5Yi+aIYQ9wdDMArZIEfU5hSEm7OYyXockXdy3NeN450d+LkhfP4zSsbpAVv+bMfDgQ0839oPZfBGF5E44k6vEE9L4zppaPy9IgV6hfnxCP/Zln0uCNztEUrVirmTDOEZLp1Lc3KhHAJ+io9lvOo+R7LSmOKuBiqXmB3edxo6YpUxVm9RjuxKMMwWFkcGZdPxfD0lCznsvt22uPCFb8X3cEANjeNeOB1uiJzrJW33R7ZR7YQUiHcn4a2Vum3lItz0cW9Tojnn2WxwsKyUfPSKmH8rBeyvIc1+iitRMhaMCyLy0LI5qLZc0eS4F7N4lyOyWKBScO9gUgtnIY4V8RgJ7Cc8zyPPqFjKlFNFhZYs5CflQ0Px+GyMCEO8hzqBRcWLXHOysR55bRIHcR+jVhuuQU22ThhEbNgDdfKJMwaDHB7vZK7bpEozmMkUysV3PGHhLYyLIthQYwWGI2RDk+YCJ2sPR+Jv1bH9GoMJD1OJwZCQRgAPHzTLQCA0+drtCdIGh26XcxWG6f+tLWoKObKsTp5nEWwLiy1ZcPGsHBwYdT5lW056XYiyPMoNZpwfXauVN7qnNxazDAwmEz4xDGEC143jrudOODSnsyGVZOGYWESUKgq22XKyYma4IrZsfs0niE+HI523VbdQ9/QUGRioweVGJKX3esLBqR3AAAOnj45Llmj9WRrV8PzPExC2EY8+s+ckf4tChbWYEBXXyQ2q7w4utpAPMx5eVGlCWWNirmfScieumbFSikMRr14axCeg2yDAXcLeRQuet3wchxaBI+Oe/OKUGY0IcjzeK0nIqDnz5yNwooKsEYjjFlZkWz+iDwXcwTvl75QEH7BepdInLNms5SbYYHKGi/vS0qMJmSxLELg0R1UihzWZALP8/jIPohGvw+XWptx0j4Sb6gVf6v+tx4CdnvSglKNt69PCnmQo/Do8Ps1S7VFlZRMMqliMs97PPzDw5ql/4DIuKNHSHn7+pK+/3J3zla/D//3P36Frc0NUXWSfcJ16i2jJkc+mWZYFrOESW1bwK/MKcHzuOgb6a+HnQ60tDTD29enuQCZCsu5WEIsJFsMkUSAfKFBZTkXnxN16MSIODdK20viPBQQ4s0j25QUFILVEGjZFSMLavkGI0qNJvCA1JfHSuSq63pl+wXsdk238FhhM0mfS7WgwfM8zsoW/QftwzhacybynXo+pDNbe8y+fJzw9vXFvT8BhyOm277BbFbOl1TjR6ISa4o5q8GAVsE7auaMSrCy97hSnPvUXVEkPUuF5Twq2ZtgOXeGQ9iw51P815uvYVDuKQjgYmMDeJ7H9NIy5GfFzuNVFQiBYRi0dHagbyA6GbdWQjj5onWrx42ugB9Dfh88Ph+MBgMqhbrm8j6ozBQpLWp3OjEgGMIUMecMA57nUSfEm88XwtrUlvMykwkMw2DIYceQw6H5XIj7DISC+Mg+gPMet2YfzRgM0pi9aM5caQ48nuUDJ5oxiXNi/OF5XjGgSjVPE7n5yjoWFxdGIByGgWVRpJosGBgGty2OZD097XGC53k09PYgHA6jpKAQpYURoSd/GcUVsXAgIFma1JZzb38/Wj/+eKQ5SWbYHjmZAfudw/iHP/8ntuyJuGTJ3drFziIvO0dyR42V6bxYWJgQk8UwLCtZ0cXMzzPNVhiFMmA9A/0Ka1LUhEPgdFszgEhN5OK6yGpkU1cnal5+OfoaNToauzDRKYghvozCQBJLnKsHXHH10ShfbHA7pXMPydyEb8zOA8MwUoz6BZ9bMdEcDvilmtVAZOX1ktcTbbFVPZd2wVVfa8FBvQJeKrRfU5xzXHTSM5XF7Mrrr+PiSy9F7auF+veTVlx5HnuEGqLzbFkwGAwYdjowoDNGL5lBQZEQTudkmQ+HdSXJGrgwsoouHpsxGtEuuN2Lg28qMMfx9NBELc7l1guzBWVGE8IA9jXUSYt9My0WrMsrkAYqhmHw+bvuUR5W+A1dnZ3o37EDBQYjeEQy8PI8HyXOAxyHsx4XTrid8HBh+DgOda3NACJhPHLkK/kMw2CmIJRaA9HivDXglzLVAsB5V3Q4kvrfyVjOuXAYl159FZdefVUhhJKx6Lm7ulC3cSMuv/JK9PFlz2XI70fDpk0YOHdOsa+8fnSk+fE9afR87uc41HhcqPON9Ct2pyOmJ1XY78fl115D10Ftz5aGTZvQIbjMxsLV1oa6jRvjbqOF2NeGeR6fOofQ77DjvMeFk0JlDCkuWXj3ckaRJFf+2zIsi3KTGQYAPp6DXfZb94eCcHMczAyDmcIi6KF33o55XTzHJe3Npsbd2Yn6d95RhHTECt/SSuKpTiTXJyTMyhfc2gFgTmUVgIj1G0JsKQCUqVzaRdTx9UuFseyIywEPF5ZKgY4GtVi+/NprUduI5eJGdfw4iU77Q0EMhkMwALg+OzI3OCzUdFYkLgsEEsaci6gF02jRs6jl6e1F3caNuCQfm3leMQ5ceuWVmGOnOS8vbh6My6+8grqNG6MXDOXnEv8JSKFLVdMqFHOmCpMZuawBXr8PF/tHkl0n6lc1E80msJwzQim1o24nalqbcbz2PLbu36PYpkYoG7hs/kLN2G4RC8dhuuB1uOfDrdFtET1hhfExxPNSGOcMwVX9pMeJDsGrtmpaBYxitSDZuGdiWJQI82MxrEyOwWzGQCiEoXAIRtaAOYKHqnpeamJYVAghK80d7ZqL5gaLBSEhf9MVnxefOodw0GWPet4G/T4MOx0wGgyYWzVzJI5/siYS1YDEeQYifwy5QEApzoXBLVFNQPnDLIrRsqJiIBjdEd5QPR8GRGJGekJBXBaSLi2ZVy1NFPKrq1G0eDGq7rxTWnUM+/3SZH8gFFK4PLtaWxXnSMZybs7JQeGiRai66y40+7w45XHBFwjg/V07cfbyRYVb+4AQiyZ31zVarSi/7roo8VAidBqDYZnlXKwvLnQ+RoZBldCB1LW2KK1JoZBmQqQzQsm5RdYs5BuMyDdEStS16YhZ5nkeg2JW8/wCxXdVd96JnOnTMf2OOyLtjRE2Ys7PR6k8w7RscWJFVjaMYNAXCkqWlz3OYXAAFlXMkDrSuRYbslkWXo5Dg8zKfqIpUrKp0mzBKqEcxg7HIF4d6MFhl13yQhCfUfG5HBauXctVP0qcCwNMfzAY5TbPh8NRg7d80PSryhklmjSovxcHobNeFzqDAZgYBrfnFqBKeK6bOtoSHkPdpkTIrZZ6raCxSibqgTUa0dETSWCUSnFesXYtCqqrdW8vf34r77gjaqIoLhDtq4tMTsqMJmSxBkwzWfCFwlJcn5uPv3/m61ggxMVJx1UtxomWkFYNN+BWvw8b+ruxxzmMgy47Xu3vwR+2b0UwFELVtApUqLLKM6oJhhgD2KI6tsFiwQUhRn6pNQssw8AVDsEphonEEORJJRKMUb4qGVdlp2Cl0VoU0pokd8vyN6j7dHU75MRKAqc+h5cL483BXux2DmObfRDb7IPY6RjC91/6H3z/d7+SYo3lxLKYyxnSSJ4mJ1aN3kSwFgsq77gDPcEAHLJ3/pzXrXhHRXGeG8fyFRO5ODcYYGAYlAh9ZI9s8adL+Pc0k1ka25zh2IuE8SznevuWgMZipViWUi00tQwICi9AleVcfL5nVUyH0WCAh+Ng5zlJnJeqksGJqD2xltuyUWo0wc/z2O+M9K99cfJDxGO0mdL1wqlCSeTnExfFZ5qtWCb0jQ1trXB53Ir3KFYiOXHuIm9forJlqUQqN5mgv4s1dhptNmWfp9pONJy4Ozs195efazgQgM/vh9FgwLSSUsV9YBlGyiZ+umsksWLCUmp6LOfqPpVhEGYYRf6Ic163FCZVde+9OFcXSZi2csFCFC9bhsIFCxSHMMoEu5jUuaYlWjSrLedDoSDCiFRGECv+NPp9uCJY3WcLHiuRZirnmrOF/uXE+XNQYysrQ5vwrC4UQirl55UzUxhfmzratMW52YzWgE9RCvGkx4W3BnvR4BvZvlFo87yqmTCbTDDn5SG7okKqZjUVIHGegSgsGF6vckATEickrPusEOeR41WUlkXVRQYAq8GIasGqfMbjwmmhc1ixYJG0DcOyqLzzThQuXjwScx4Mory4BAYAIfCKFyqqOUlYzlmTCVV33YXCRYtwdliZ7fKjA/sUiS4GhJX3IlUsbfn116PippsUn5WoLOdBjoNLiEsTE8YBwGzB9beupTlq5VY8t5jFvCMYwLDHDTPDSB2YmPhCbnGOhZfn4Pb5wDBMlMtx4eLFmPv5z0sCKF5ClIqbR5IxysWvjTVIA/tJjxP1fi9aA5FB6iuPfQk5gkuggWEki4Po2s7zPI7VRZI5LbVmY21uPlbacmAEg8FwCMfcTrw20INGnzcS9yaLERsUMuhrle1Si/MCgxFGMJrPEM9x0UnP5JN9lWUjWVc0hmVhyMrCSSHsY21OPvJYgzRQNauyIMc8bhKWc/mgpFkrWev4GosUWvQEAzibl4O9jmHssA/igHMY/cEAuoXBTB1TrevcMT4XS6/pRjbgFy1dGhWTtsCaBYtsm4XWEYvYdLMFt+QXYeGcuVGHVbu6igtODX5f5JkUrDXtAR82D/fDy3PINxiQbzDAy3PoFO7NX9z7QNSkRB0iI5aJ6w0FFfkZYDJK7/tSW7ZUZlK0pMdMNJTMxD6WJTkJa2i890PLEqQox6flkRRLnGt4e6mPB0Q8cYbDIWkiUu/3SoscPQMDeGXze1CTkrjCUebHMZjNKFq6FL2myL2YbbbCCAYuLoz+UFBqm0e0nCdZihJQubUL7RSzKPeEIsdlDQZJqE8zmZEnjF/yBYOo0pVx8m1cqLuCA6dOSLXZY6G5v6oElXgurbJU8mfMGQwiFAqBZRjkGAzSsU0mk5RNu93vkxYWp6sWzkQMqrJOrEx8XPJ58MFQPy4GfKMT0eOcE0Idsii/Z6J3zkyLBbkGI4oNkSoWtQ0Nymo9wtgbdWzRW0G2GDyR4nws72mA43BxoE/KlQLE9j6KFcYop0cID5hRVg6jwRA1BxHnPo3DQyNlZRNZzjW+V38WNd9gGHT5vAjyPHIsFuSyBgR4Ho1+L/LnzcOQ1QKn2w2bxYLqWbMjc+F7RjzFGJbFzAcekP4Wk5R2BgOwu5Q11tXhJqLXTYHBiCKjCRVmC3gA53oj75dCnKvmmguEsfh8Qx1cHo907Iqbb4Z/eFga5+bPHhmfte7frJJInHxTu7blnDWbJRG+0paNe8oqwADoCQWx1T6AdmGMbRQSNi8Uzle8fDnmPfooSlasiDrmZCUpcc6Fw9j28uuwD+ibUBKjQx6LUf/22wq3HZ7nozIBJ8rWPih0NhWlpZpubW2fforVWRG3qcs+D4ZdTtgsFiyrnq/ZPrGDDwcCYFkWxaLlU1gEaNq8Oaq+o7qNXQcPSiXWOg8cQOf+/YoyXEAkhq5OsCr/5d33gWEY1LU0wy5YrRiDQRId5UXRsbTqgahYWHG0h0MI8bwUb25jWFhlnfUsQSTXt7ZErdxKCwhihk9hBbTaYoNR6ARF19eWQGKLlrhQUFxQkDCLtt6EKOqOdXV2DhhEBvtt9si7+8Att6O8uERxj5bZssEAaA/6MRgKRv7vdMLMMJhntcLIMLi7vAJfL63AnbkFqDRZEAawzT6A44cPoemDD6RJwoDwu5Vo1cpWXQfLMCiJ4drOh8NRwlccAEM+H5q3jrhz2Rsa0Lx5s+Y9CfE8TrqdeHn9nxXZ+hmjEe2ILNJYGRZLbdngeR4zyiLltMRYbUWbEiQ6igfPcYr3V8tyrif7sRYtfh82DvZiT90lnPG6cMnnwUmPC3++Ugue51E9cxbydcStjxdRwlclzs0si3vzi2A2GjHDZJYmTAmPq3reZ5qtMDMRwfQ//V34fW8H/tjbgfeG+hFGpAbrl4un4cmicsy1WGE1W/CFe+7HUo3+Tj3xy2INUkZoufWj3etFgOdhYyJuyJVCOFCP0H8orIjy3zeJyX8sYa0lmAbOn0fLRx9Fh4ToTLqpRVS9XJ7Hqx9/hH/57xciyZTkx5KLDtmCsGJhjedxXlgIfCC/GA/mF4FFpD++OSficXOxsUFKgqXnGnSjIc71lGETn9kOYQI502LBTGFcafL7ZJbzSJtzRmE5V8ecAzJxLkyCDVarwnKey44kJBRRu3vz4bD0u8hdTht9Xvz6tZew/v13sXHHtrht05o/8DyvWdJRy3IuNw7YhXtUlJsHA8PANziI+nfeQdvOnSjzRO5vo9uJViF3zcyK6ZptYo3GqIW+aSaz5AreHPBhx2Cf5BKuB57j0LpjB/pO69tntNZz+f0I+3xSfxDmeUnwVArziZnCwuD5+iuKdyAcw61dvOeKa5jIBJRa59Jx/gDH4c3BXrzbVI//98arcAnX0bl/vxTKIhd23YcPo/PAgbjn6hYW3yuFxWn1mJFnMEp5d2qFxcFUlFKL2oZl0SmI6JkFRVgkWOwvej1gjUYcv3AeALCkej6MGsYYnuMUoVZ5BiOKhX65sU3p5ae2nIt9Q77gJbrQovQ4ESudANFzzWKhslM4HI7kYxKvk2HgHxqS+qLqWbNHrl3j/lUJc+umznbt5IRGo1QNpdpqw5riUjxbORvzhGd/v9OOAMehQQgjWjZ/QfQxpghJiXPWYMBwnAQMxNjhQiGEAwG4xcEsEICjSemyol5x0kwIJ3fpETqIaSWlihhqOeUmMxbLLFUP3HI7TDHEokHm1g7I3JIFYeVsa4tyK1Ss9AaD6DtzBv01NfAPD6P/7Fn019RIVkSxYzhy9gx4RGKC5pdXoLpqFgCgUehoGZZFjyjOS6LFudrSk80aYGMNkdIsoSAGhQ6lQG0dE0u5DPTD4VTGjYpinTUaEeJ5Kav0Ylk5s0qzBSwiiwD2BBNeyauhRNsqIEc9ObaqYvBEd6fcmTMVn+cZjFgk+21LsrLxwK2RrJxycZ5rMEpWx2NuB04LbVtozYKJYSNWZrMZFpbF8qwcfL6wBPMsVoQBvFFbgwuNI66i/UIuADFngRytRQbxGepV5S6IF3Peq6ox3bpjB1wxXNx2O4ZwwGXH4YE+vDfUhyA/ksn0svDv5SWl0gJLeXHkGege0OjvdGbh1yLsG7HgsAZDTCGudfxEouSwyw4OwJzSctxYVIIbsnORLbvX666/UVcbk0Vdzigm6phzjf5lrsWGX37zf+GLRWWSe1wi1HF5RobBaiHXgpvjwCNSnYADUGW24IH8YhgZBmaWxcMFJfjdP34fDwrvg4hY9q9gQfTgv0RYNJBXuKgXnvdZlkhd2gohBrhfsHTGspYnM6mP9YxpCaaOvXthb2zE0MWLymPEOV8scS6Kf3X/0x8K4nDteTS2t2Hb/j2a+wCxXdw7g354eQ5WhsVcixXzrVn4emkFni2twHXZecg3GBDmOCkrr3QNKRDnWiFCesqwiSJwQLDglBhNmGOOTHKbAj6Z5TxyzbmjsJwXLY3kgMmuqJAWMkVxLmZm97OMtLg8zWRGnrCd3HKudvdWjF8yMXvEPTLGHTh1As44me81E81xXFSfqLaca9V0HhbGlxKZ15unpwdDly9jtpAk9IrDDrvLCYZh4obkaJX8vCknH39RWIo5grjdc/xozP3VOBobMVxfryzrGYfRPpPy+xmSjQ39oSCCPA8Lw6BYEFNiYsAL9XXKMlSx3NrFyimya5jIhFmxxrFEVZ0OuRxSLiB3OKR4PvvOnEE4EFDMgUM+H/rPntUsKyrSJQjiWdMjCzxaXkBLrULeHa8HHM8nDFXT8pZL5NbOMAzaBcNFVX4BlhdG5q0tAR/6GeDAqcicZu2qNTHPq15YKBPeldYu5dxHHnPOGo1Sf5EvXPsCWXLoitIyqSyy1jkASHPIjw8dkDwWGZaFbcVyOLkwGESs7+LiQVZ5edSiWVluHswmE7w+H/oc0YaJFpcTPp6DjWEx3WQBYzCg0GzBnXmFMCDisbZpqA9Bnkd5cTHmCvkppiJJu7XPW7EMV87UjEdbCACDDjs+QAhvDvVJibnkDISCOHD6pML6l8itXXwpE2VqviuvEE/ddS+efvhzknjTQl5KDYBk9dTK2C6iqFMta7vCxXcg4sIudgzHzkees0XWLPDhMJYLq2RNQrIx1mhEt+BVME3j2qJEIM+jXBCfPcEABoT2i/HmIjajSXKha+xWZpwPyyY3rQEf/DyPPKsNtz/xlLSdhWUxTZhMNfqjXXfkiK5rs6cnqCkNpZCe8/DDqP7iFxXfL/zKV7Do6adh0SiXdUduAZZNr8TyudX4u+f+Ukqep7ZeXit5UHjR5LSDZRhcI3zGGo2Ke8oyDB7IL8YCiw08gI8dg/BxHHiGwZAQF6plOdcanMVamm0qbwMtd27xedcTewpEFkBqZVbOnlAQH9sjdei9PIfzbZHYuAc++7mR9ggLNH1DQwiqB2EtF0Kdkx7xeTdaLDGTvcRK8BjvHD3BAHqEigHP3HkP7pw5Bzfm5OPxojLcOL0KX33kUdy4YpWuNibL9FtvxYInnsDS55/Hwqeeiir5J6HTldiSn4/8udHu67EwFxREPVPXZ+fh1px8rMnKwRNFZXh6znz8RWEpPl9QIi3AAMD0W27RdIuc//jj+P/b++8oOa47zxf8hknvy3tfAAoehHckRBAEvZVISaQkUmoz3TP9Zubt2ZnZszv7x86a2XfO7Ds9PW2mu5+6e7pHruUoUaIEOtGAIEiChPfelffpMyNi/whTEZGRriqrMrPw+5zDw0KaiJtxI+693/tzK196yZAJWmWV0w0vyyEiijirxBpfUMJv1M2tJsViOpJOZcbjztOtPWt8dw5X5IyMuDlERDbxr5a8MS/Y9M/q5Vs3DSEm5lAs7W/dPXxF8SDpVjY0ADkMR+2fFqWEzy3dGAyUyHI+Tzi7Hal0GlNK22s4mxbONJRKYlbZiIgo/59PQjhvWxtWvvQSup96SruvQxwPG8MgJUkYS6cwpFzfAMfDxXLwKkUHI6Kg5e3QL4yvJWL4//34h/jouryBqs4lM0Iao+kUGAB+pwtpQcCF68bNED0Fu7WbNhPVftevA6aUjVirDdx63maYl7tb27Q5ywq9OHfq5pwWuwN7lQoONwfvIl3oJqrJW8NVX6/lsImLomH9BczfhTsjZFE57l3l2Wq2ObR7oNXugN1mw9TsDO6OjRqOkS0pH2Bae5VKnBcwblmK8zzP7qyQxsmYbHzZqavgoc+lIAmCZRkuqxrxKoOKkaWzWV5nWWX97/d64eR4hEUBN5OJkljOrUqp3Z6ZAgC0+vyosdvRqbiX/7f33kY0HkdLfQPW9a/Mel7zOKwm1L05ZBLnOsv5wKuvQs3772fl58rFctjnC2JNfSO+/czzxnNYXJ+1Lg/cTieGxkZxalROMMswDCa88hjX2tgEl8OBgVdfxapvfhM2jwervvlNrHzpJdgVjz1WFNHRJG+Q3DW54QPAF4qLfZ/Tpc0JDMvCzXLapviwojOeeODBZV2+u2hxLgoCzh/7Aq/9zd/h8K9+g6OH3jb8RyyMoD+AyWgEYSGNi0r22jvJBG4m4rgUj+L748P4/nvv4MeTo9okLAkC0vG4VlZCvxhM6uKq84lzjmFw/7Yd2Ld1u+XgpcKaxbmyczeWo0yOlE4jOT2N6NCQIRmPfhLUxLliEb9x9w4YyA/qzNWrWKm4td1KxiFIEhKCgEll983qt5kHmNjICBqVCf9uKoERZQKsN1vwFBdgALimxLsB8mCsJkXi7HatdMS6tnbYTYswNV72ZMy6FAQARARBSyy1aWC15Wf06IW0IxjMcNvn7PasGbTtLItv7d2Hf/PKd9Ckq1tt3tlstjvwYG0DeJ6HjefxtYcOajutZnEOyPfMgUANQhyPqCjicHga05AgiiLsNhsC3kw3aquBX62BOZJOafVpAWtxri42Cl2kqzGsPQ4nvhyqBwc5tvU3MxM4MjYCQRDQ3dqGdl3Mld/tgdPhgCiKhrg3wFokiamUVsIpPjmplTGLT0wgNjqK+OQk4hMTmFXvH5cLrM2GqXQa/zQ+hH+eGMHdZAKiIBgsHSqxsTGkZjMnMxW15E6f042Az6ctVn0cj8cG1uD+zVsLulbzgWEYOGtqZK8KC6Gsfa6IsAyzVwiQXZyyHJexIcUyDO7z+LDXF0SDzY5WlxstdkdG27I9L6zNJv8WCwsCxzDYrHjKfBSexseRGUzG47AxjFYLvc7uAAMgJoqIiiLS0ejcGF1iy3nkzh1MX7liGSKREQNp2hg1hExleZ5U90NzWwd1Xi7RWAxDOsEgZBPnqpu/JOGysnHZl6UWeEgZd8zeKwsV54mpqXmXv2J4HqMT45AA2BkGbpaFl+PQoHj+nL97G8DC3NoBZXznee3+YxkGbcpmxc1kHDeUMU3NuuySJLAMAwlAVJe7BQDCgoBfTY3j2vAgfn3hHG4m4pp165oy/zTb7FirjH/nr2UX51ZeGrHxcUSVahAq5jActc/0r00r90K91dzNMNjpnXs283n9cDpx7jBtCAc5Hg6WQyqdxt2RYfNXLTHfYwzLwt3QgOFUEt8dG8R/H72Ld2YmkRRFDKeSuH79mlbNwBzSlwuzBTyhfPeu8my16OZnnmHQr1gKzynVJQBlDWWRqPaz6Un87O1DWv4DIHvyNf36UX+M6NAQBKWsor40bj4kSbL8vCQIOTdpT8UikAC02RzY5vKgzeaACGg5YQB5HWYVrxwbGTGWiFTGq4ggYDaRAMMwWs4VK8s5J0pYp9yLr02N4W+OfICPs4RCxEZHDeUEVWYTCbzzyRHcHh5CbHRUWwdo7yeTmI7HwUDewBVTKez2BmBT1qUcy+LlJ57Ovf42zUm1nOJ1OG7Mz6Tdw4rHY1TJHuPl5o69we3Fi+s3oafd6G1pNVc7WBZ7lBjv925el73GGAbXbstjXq9yDM7h0MQ453DAEQzCqWzYi+k0utvkceaurk8BueLTWUX0q8lhxVRKa8tubwA9Pj98Hg+eeOBL2LlhE5Yz+TMpmJgcGUNtkxyPaY49X4pNjHOffY5TR44iNhtGsL4O2w8+hKaO5ePawPM89m/biZ++fQjvzU7heDSMEQuL9Fg6hauJOPqcLoiCgMs/+hGSs7Poe/55uBrmXKTVBFtumx1etxssx+V018mVdExFFXRpRVirmWRnRAERQYDHdIxriRgOvfUbuKamsd3jh1334AtZLOdqVsieYAhulsPMjRtg79yBz+PBbCSCwVQCHsWlPeD1wWdhoTAPMGI6jQ6bHUcBXE/ENQtNPW8UqGp87vvHPsW10RFstMkT/9iJE3Of4XnNKr6xuzfjuq1yunE4PI0pIY3ryTi6HZkL0MPhaaQhob2pOWs8nR69kC5U6OixmpCsEsRsqWvAl//oX8rvJ5M4d1KOg2I4zlAfVIVnGOz3h/DjyVGcjkWQVtrW3dpuOclYtd3LcajleIwLadxOJtCvbG5Y5lNQs9AWYAUQJAnnFE+LNU4PWhUXqbdmJnExHgOUDZYHt+809qEkoS4Ywu3hIYxNTRqzeFsIqqGPPwYABHp7tc2nVd/8Ji5+//uW7eKdToipFN6cmcC48jv+eXIUMz/6AVZNTGV8fuxkdm+lqCjIvwVyEhXWZjNYkswbMIuNPRBAtIDwJ3MiJxWGZYtOXOSsrc25KM425uV7jrKNh+tcXpyLRTGSTuETJf5twOnWxjY2lUKI4zEhpDGaTuLqz38Ozm6HkEwaE1WWIOZ87ORJjJ08Cd7pxKpXXjEs3jK8TnTnO/8P/wBREND/wgtw1ddnxg1LEt6emcSf/dWfYceGjXhmhXEDcdKUvPHu6AhalFwNhlhaC3E+nE4hLAqw6crTmQkpi85hU6mkQqyU5gWs1halDNt8YThOyx4e5Hhts6fH4cJIOoWzkTD67U7MKvNarc5VdF7n0y2qOh1OXEvGcToWBRTxplrtIQjwezyYCocRFgV4OU57hk7GwtBfsbPxCFapcarKHNbjcKEzVIuPcCkjf4Aeq4SyYydOGOZGUZJw8upl8BwHuySBYRitz/R9p1b6aKirA8OyGff3CqcbIX8A/p07sWXN2lyXyTDemT1hGIZBg9uNW+FZDI6NFjTXWlX1YG02vDsziZTy3qlYBKeUTRL809+j1WbHQ/4ahGw2rP7Od3KWwVIxV1pIReTN/Lsp+XXVe0Slbky+945fuYxuXu57NUmwntOxCN6fnQLeexcr3R484pM3LLLNmRf+8R8hJJPofe45zVto/ORJ61hu5N9UHD91yrIGec61J8NoycDUJLZbPT7cnkrgZCyMIM+hx+GSjVEW4vzqa6+Bdzqx+jvfMbw+qoQWNdXWzZXbtYrnliRsqqnDsZEhiACuT07gb3/6z2huaESn7p6J3L2LKz/LTFQpSBJ+OnIXo69fB8eyeCZQo+ULULmlWItreRvsDINoKoV6mx3/55e+iVM3r2PjygFDYjYVZyiE+OQkWI7LWMd5dTmaDL9HTZyslhpVNmncrOm3Wwi3bPNe7/gUfHYHJhNxnIiG0cWyuHJLNjiYBb4erdSZYggBFHHulzfhJUnC+7PTkAD0O1yoVzYdJUHQnmcHy+KrfavQ++yzWc+znCh6hf/YN7+e9b9Hv/H1xWijxtUz53D0t29hw55dePr3X0VjRzsOfe9HCBdYjqha2L9jF+prapCQJIykU+DBwMXIXbXa6caeXtm9W01IJKXTSCpWtdlbtwyTnLqAqlPEa89zz8HT0gJ3fT2ad+2Cu7HRcO5CRJ9dWXCkZmchptNw22xoVC0HOvdhRyCAu8kEXp8ax7m7d/B5NIyfT40ZXML0g6w24LMsPj55HACwtnHOrVRMpzHQ0QUAuJ5I4I5iqcmagTqL+7SHZZGUJM3CUM8bhYAkiuhXElvcmZzQ4kr1XAvPIClJ8Nnt2LBzV8Z1s7OsltBKtWrOCGncUDJIy4JKvlbffPKZgtxzDJN9ns+3felLGa9ZCR6rBQTL83DY7XDY7YZBmuE4NG7ZAm9rpgt+q92hTajnFbGyQpccxHgC63us3ZFZQzpXoptCypfdsckZud0sq2XaXu3y4Cuhei2Wb8eGjdi5YRMYhtH6QRJFzSXfXOs818JE7xUSG85upalZvRoTQlqzkKjlv3577rSWxyAf00Iar0+N4e9GhyBAQj1vQ5PNDpbnjYvVJRbnLXv3ItjXh56nnza8br7H/d3dqBkYMFi9WY6T+6GADLx6HBaWdr0Izibo8p0n2yKFYxg8E6rDKqdbTiTY3YMnNm+DW9kYFWIxQ5LDqXQa52amkBBFzOhqhS/Uci5JEj6NzOCnk6P43egwbt401SE3L8YtMmiHFcuH+Vk7GYvgTFyOv/zo+Bc4rivXI0mSlk9DjfvTi+iE7pmxcm++ppSz7AuGDGEGetRcIENjo8bScQVsymXrN7MlKx9WFlQ1ZMenO8dql1tLpnk1EYMEwOlwzNtyrqEbK/udLtgYRs5lkojD43RqSVslSYJfSS6l5qtR7+2riuDZOyDHsl9NxCGxDBKiiNvKWNvjcKJVsXbdGRnOmrW9kDrpb89M4m8PvYG/euN1vDM7JcfvqhuqajJPxT0fALpa2rJuILbwNmxduy7v/GjYuLZ4pv3K2D+dw/vIgFmcMwwm0ykMKyEAB/0heBWRY2cYcJArt/x8ahSCKGqGhnxYhQmMplOIiiJ4MFquAZV+hxssgJvjY1pyQEHnDg/Im7WHw3Nr4gvRiGakyTZnqu2Y1Y1NuTaE8zGe5bu5LOfTgoAJIS3HLiv91W53oM0mu32/NzuNvxsbwv889AZSWe5D1XKu9x4dUTYEO1rmBHa2dW4Nb8PBQI0WZidJEt7/7BPDZ2YtSkoCwOV4DKNqn4gifjs9mRH+cE1xaW+3O7QKNwDQ2daOZx48YCnMAaDzsccQ7OtD7/PPZ7Tdo9yH0Xjc8Nxq2do5DoIgIKLcAx6TOLe6Ftmuj51lsUMxnHwSmcFMLIbrirdQb474b3XtKVvOlfkiHoMgSbB7vRhREhDzLIs9vrkNTUkQjKGURa4Lqpl5l1KbmZjE7StXkda5qS02pz/+BCs2bcDKTRsQrK/DjoMPweP34/xnhWfhrAacDgf+/bf/AI/t3YedwVp8q64Jv1/fjD9p6cCBQA3WKYlRrifjSEsSRoYGtQmZd7kMA7WaDK5WWSS4GxrQ++yz6HvhBdRv2oTe502xJgVYznm3G7zDAUmSkJicBMNxWtbJD8PTeG92Cp2PP472L38Z78TCEAE0eX1wMAwGU0l8b2IYb81M4m4yYbkDOhqP4e7oCHiexxqT8F6pxAzdTCW0WMRs4txy0GEY7PDMuct12Z2ZiadEEfWhGvi9XgiSZKgtq3JCcXffdt8WcDxvOWhsUJJS3UgmMJRK4IcTI/j51Bjemp3C2VgEAoBGuyPnjqMevbjOt4lSszrTTd6qjVaLIsN5TPeDt70dPc9Ybybc7wtomzQOux3b12+wbFs2C6CaLfW2TpybFxMzQhrfP3MC/6+//gtctqiBbOaSQ27PumANOF2bm+0OvFTbiP/Ljr34/edfnPs9OnFeq5TDGjNbZHVjXcN92RO35HK/DfT14VJYiYOzO/F8qB6blfvlfSUjadbjShLOxiL43vgwriTiSEOCi+Ow3x8CwzBgbTaDm+eCLedFju1qiTVvm2mhYbpn1PKMtWvnrGLq/WaVLC5XO6zc4PXJ3LKJ82wW1rkmZxcFLpbDwUAN/rChBf/Liy+h9+GHERoYACBbGNVEPR+FZ/BP40N4Y3oC358Y1iwY+X6TGav76Vw8io/CM7iVTOBYdBb/z7//W3ymZPwFMn+35T2p3vO6zwqK6Aegxf59em1u4ykiikhDdqVWs9wPT8wJkkQWcSKJIkRJ0jZx1zZnz7WhxhzHEglEYnMbVgVZzrMs4vL1txnzRgDLcZqFSr/I9XE8+hTvqN8pC/CGmtoFx0Tqx3m3EiNq4zgEvD78y69/EyuefEp7368882oYG2uzYUZIY1wRPA+v3wQXzyMlSRhKJHAjGYcIoN7jRYi3wcfbEPL7IUkSrt+1LiGZLaGsyo1E3JDf43Qsgvdmp5A2xZyPKTWXvW436kKhrOsOq/J+VhjqVlv0vU8Re2brYjasNmUuKvd3u92BVS4PXq1rwrfrmvAH9S34Rl0TXAyLaUHA5USs4BKZVpsdVxJzlQDMG1cejtO8yj6cnZZFaCqljSNpScKvpsaRkCTU8TasUMLz1BC8fNdzPh55xRwn25zIMIzmLdBks8/VymYYPBWqxR5vQKuScfj0Sbx/KU9lBd24OqJYztVYZyD7+CCmUljhdOOFmga8tG4jAODEhXPGWvFZvqtW7jmwcw9qnC6ERQEfzE5p7wuShEtKiFy73WEscZdHdDqCQXQcPAhXfX3Gs2JnGNiU66Uvp6bPqD6rVMVgALjM1XKszp3jPhhwutHs9iApSfizN99AKp2Gz+PJGTartllKp1EfqoHX7dYqErTcf792fw40NsOvyzUhptOGttxL4rzoXxqPxvDuT36Owes3wDAMnv+Xfwh/KIgPX38DdqcD2w/sX4x2QhAEjA8OYf1uY+xRa28XRm5nmUjSaQi6iTxp4ZJVqYT8ATx/4CAujIxpVgin14fE9DQabXZ4WQ5hUcBrU2O4/cEd2BgGzwbr0GxaTKiW89osWWNVa6GW2bGAxQTDMHDU1iJ99y4GDx+GkExincuL4VQK5+NRHI+Gwbz3DiLpNMbjMXhZDs+4fJi2u/CLqTHMCALOxCI4E4vg1ukT2CxJhkno5JhcvmrDylVw2R3Q2zr6FcvUaCqpWdd72q137LJNEGtcHkQlEVfjMez2ZrodJqamcP3119Fd34gT4TBuJRNoVYSjoMRKnp2RBZsay8uwrOE6AnKynh6HE1cTcfxwYs7FSy3VAQAbfZnnz0Yx4jzf97XXrMS5bgA0WM51fWS1GWdjWHy5pgG3nA7sePbZrIN10mSJVlGT6E0JaSREEQ6WlbOwShJEyIl4fjIxihlRACbGcZNh8K3aJs2ty0xYEHBGiZ9c6w8Bpo0ghmHgMj0XrJIhWhIErUb7mGkTQL/AUK00YUHAR+FpcAyD7R4/vByHm2++adku9Xs31AyyivfCDm8AlxMxTAsCPo7M4D63D+PplGGxAgBHIzM4qngntNjs2OUNoH/VAKJX5d/K2myGMkpLbTnPSgGx6Or9xszDrT3X+bJazosUa9lQny31t6TjcsjRh4oFSz37tCDgtRtX8JTbL8cIL1Ccf6545XTaHUhLEu6kkvjZ24fwIiffU5MXL4K12ZCKRuHv7LQ8RnJmBtd++UtER+bKBl5PxBERZY+T72zfgz878j4ujwwjWd8CO8tqSUZDXi9a6mXvK9VyLklS1hCDlCTio/AMZhIJuJ1OrGpowsy49Wd5hoHP6cRsPI5bFy/CPz0DzuHIKBFmRpQkTIoCrr/9NpweD5p2zK0Zcl3vtCQhLQiGEkZmzwOGZTGlWF/NFqhNbi8uJWKIKdUf6i02jIrFPB+vdnnwyPNfQaCrS3tPDVVTrcMRVZzzPAYV8dfA2+DieXT6Ajg/OY4b4VncVUTgQHMLMBuFmEqhu7UdkzNncO32Lazs6s5oj5VbOyBf15vJBN6dlftye1MrgtEYfjszgZOxCE6981v4PnoftaKE3b6A5r7c09Yuz5vZygQWKs51c5bVPOdTxsBCxHkqEsHgRx+ZTsDi5rT829RNZJZh4FOERIDjsc7twSeRWZyNRbDTJM6HPv4YQjyOlgcekK3w589j+sqVjCzzk+kUjivP9Aqn9X2+y+vHlUQct1MJXEnEsV7n1n4kPI27qSTsDIODgRqIK1bh4s0buBSPYovHl3djy7CuyDU2md4L37mD0c8/R8vevXKujmziPFu2dobRSsc1mbwFbAyLzR4fNnt8OBOL4K2ZSbxz/iw665syXbQVInfmNIFazrJbX8fbYr0GGD1+Ojw+sIqnzPj0FOqCsmv50NHMrP9pScJNpYJDfyqNgMuLH8djOBOPot/pRrPNjt/NTiGcSsLvcqHd7jTE5BczD1mFbfjsDkzEY5iamUGDksxWnxBO9Rhxs6y22ZrteEDu9SXDMNjlcOMn0QimFNG/Y/3GnHHy6u8Tlf5f09ePoydP4Foijr12Oy4n5I2NVcEQoAvrE9Npw/1SbLhbNVO0OD966C2wHIsX//Uf4yd/+bfa6z2rB+SEcAdK2j6NRFROjuYyxRa7PB5Ew9auaicOH8Hx9w8vToOWCL0Fifd4kJiehphMosfhxMlYRLMypiQJv5mewEA0apjoppUkEJ29fcgG73JZ1xzMgSMQQOTuXYSVQZBTJoNOuwOHZibxxZVLAAAby+LJYC0cLIsG1o5v1DbhciKGW8kELsSj+PjOLVzkeDwRrEWIt2E8ncIXSlzVjvUbwU4ZJ1OXJC80RtIpJJJJcCyLgR7r35ZtgGEYBts8fmzz+OEIBJAwhUVMXb4MAKhXRPTVRAw7vH6ci0Xwwey0tvjauGrAUN6F4biMxdwmt0+r2wjINXzV7zsYBivdXhSKYRCdh0XGKvlVXsu5/hrqzulubMxIAgTIC+q1NbU5d1H9PT0Y+fzzjNfdLAc/x2FGEDCcSqLD4cRQSg6LiOjuaZ9SDi8sCvgsMot9/qD23kgqiSuJGJwsi0vxmJY/oNbhQMLCS8MsXBmeB1IpiOm0Js7Hs1joGYbRyqG9MT2uuaiPp1P4Sqg+50aXIAi4pSwU1URPPMNgny+I16bG8UU0jC+icwlTHAwDmxLaolrGtnv82ObxgWUYuL1eqE+w2a19oZbz2vXrERkchC/LJlihZHserRbW+nvQ7vMhOTuLxm3bsh7b6t5mOA61a9Zg/MwZNGzbhvjYGCbOnYOrthYxU2WIhaJu0qh9LsTjCHA81rs8OBWLoM/hwlaPD/88OYob4VkcB4v7PL7iLOfqYktZVIYFAeOKa/AjgVqkJQn/x9ggRsbHIdQ3a54i42fOAABmrl2DvztTcI2fOpXxmmoFWuV0o5bnEfD6MB2exXg6hWa7Q8ueHHJ7tDKWQ0oOkOT0tKXreUqSN9fUbLtP7duPhp4+zOjKvalx+SpeQcQsgLNvv6VZDPVi28yNRBy/m53ClJCG99Z1PB+qR+P27XPhKlmu94yQxo8mRhD8yz/Df/zDf6mVETV77nhaWzH1qZxfwpxbpdnuQLddjgsHgJ7Wwp6Xxq1bMfzpp6jfuDHzTYtnhtWF3wDy8yMKAny6BHCA/AyNKZ5DzTYHJFFEl8+P85PjuB6N4K4yL61pbQfOX1DEeRs+P3cGV+/cghVWlt7JdAq/mZ7QcuO4GBYbBQlOlxtJSU4SmpQkzMRjmAFwbXxuPtx7n7y57W1t1eZdPbn62nBN8lnO1Y3fmfxu7UNHjmS8xrAsbihjRrPNOpZ8ldONTyKzuJlMYHJ8DKpPiCSKGDl2DAAQWr0a7oYG3Ho7M3lyUhTx88kxJCU5RKnfIk8NIJdG3VpThyPjI3hjehwfRWfBAFjndOGkIpYe9tegjrehsaMLP4CcaHU6ncZEeAY//PM/hdvpwivPPJc5T+vnrCLGpqs//zkAuRxh35e/XLTlnOU4zUPR7MqvZ7XTjZNKHqYvImHszmLcuPqLXwCQQzzCoiwIO00VcazWa3psDIPO5hZcu3Mbl2/eQF0whFu//a3lZwdTCQgAPCwL/uYttNod2Ojy4ngsjEMzE3CxnDZWP7ppC/grxvLIxXjYWF1bn92OiXgMk/rSv8pvY3ke01PyZpHVZobVHJjPw6jN7sCA041z8Sj8Xi8e2rE75+dVHaN6bmxYOaCI8xjuTIxjWhDAg8HWHTtx59dvzP0GUbxn3dqL/qV3r17Hw19/AR7TYshfE1qS2G/zTawkDLRkw+6dWLtjbkGXTCTwoz/9i8Vs3qJiUywG6Xgca10enI1FkYaEfocLQ6kkZkQB//TJEfzJqlUAlLhARZx3KK6HVtj9/qLFebYdrFUuD1wsh7NeFxwuF7b7Q/DoPBucHIc1Lg/WuDxY5XThrfA0JtJp/GBiBD6O1waw7tY2bFw5gNHPPjMcPx2Locvh1BYCa/tXwpUl8Uoh1uW+F17Amb/5G8v3uh1OMJBjwD4Oz+Co4ubpYlms7ezGS08bQwJYjstYlLbZHfiSL4jTsQjWuDxosdnxvQnZQrXe7QVfxARoEM3FDOYMg5UvvQSbRdK8vJbzLOfpfuopOWNpNIqbhw4Z3stX4szd2IiVL71kmZipibdjRohhKJ1Em92BN6cnDcK8lrfhsUANwoKAn02N4Uwsgh1eP+6mEjgSnrEs53dg525Inx/X/t3x8MNam83ClXc6kY7FIMRiqA1ZW861RYsSGz2cTmnCHJCzWA+mkmixZ08IdO3ObaREuZ5nnS7nQZfDhc1uL44pwlwtn5SQJCSkOaGw1ePDDl02Y31ytYyEcAUkJspFsK8PztrarJnNF4reBV9tt/4ebHvwQfBud0YWZj0My2L1q6/i8o9/rOXfYFgWLfffj9r16+XvShLqNm5EbGREWxwX6+ac9fzqc6KMOaqoe6SjGw9MTmrWivu9Qbw9O4mPIzNY4XSjdh6Wc1d9PdoPHMB77/8OGBtEA2+Dk2UhSRIcPI9EOo1pIY0aPnOMtipBZEbUWYF6HS6I6TTam5owfXkWo+kU+ru6kRofBWYmEXS50KhYasLRCCKxGNJZXHrfn53GcDoFJ8PimW078NDO3WAYxvA8dj7yiLawBgA/x2EwZazfnS3u+VYyjtemxqBe0bAo4L3ZKexJp+c8MbKIgw9mpxERRURGhvG7T4/iwK498seVxSTDMFj58suw+/2a66jZcg4A+/xBDI2PwO/3580wrtKwdSsCfX2W97fl/Wm+Z5R7y6eMN2Gd5XzUJj9HTXY7JEFAp0eOK7+mZMD3eTzoamzCXUWc9/TLG91qBmY9oiBkbFakJBGvTY1hWhC0agXbvX44ledgvduLtS4PmKZGDN66hSORGc2gsLKrGxtXyWEgbfv3o2btWgjxOG785jcA5JJy9TnChgzXST9n6f7mnU6k43F4leswbVG+yYyVd0CYAWbjMbDILh5DSs6PoVQSp0dHoAbr6F3Jk1NTWl4KM59Hw5gRBfhZDl9u7QAbz+7pucXpxkXFmDGpzD3vpea8JHoULwo3y6LV7sDtZAKHw9O4kohBfQL+/Pv/hP/7H/2JwVNEv2aaT6hqKizPW9lyeUiCYHlcAcCo8lw38tnFOaN4pv1yehwnYmFs9sjhkp9Hw7iSiKHV5sAKXf+pgr+5vgFO0zxotV4zt7Wvo1MT5zvWb9TmFjNqWcl2u1ObC3b5/LiejGNKSCMqirAxDL6+/j5sGliDayZxvlA8yj0ZVnJqiIKgJWzmXS6ElfW92aUdKN5yrnLAH8KXHtiHFRs3wefJbWQyV3ha17cCLIAJIY23j8uGmrV9/ajt7oHZD9ogzslynp1UKgXe4gLFYzFwfGkWOlY43G4wDINo2Jh+Px6NZFjTVTieB7eMdlrUG1yIx1Fvs+PFmgaMpJNY5XRjJJ3ETybGcGViDP+fv/9bPMk7wbEMovG4nK20xsLtU8EeDCIyNJT1fcu25HhIOh1OPPzC1+EIBnH3gw8wphPnnCJ+AFmIfN1mx2uTYxhJpzRh3huqxb/46stgWTZjVy8di2GT24dBhkGEY/DiI49lb2QhSdZyWBXdLIc+hwuXEjFNmK91efAlXxBtm7dlZIhneB6wmNjXu71Yr7OQf7mnH+GxcfQ7XQXXxwZMg2gRbu2u+notiZ8Zq9+fbWLVC3XOboe3tVVLJqWnkKRLVrXYAXnhczERk8vTJOKYENJwMixeqKmHi+XgUKxGIY5HHW/DWDqFH0yMYEZIQ4IcU9XjcIIBgxkhjbWb7sPm1Wtx4bM5S71XZwE238e8ywVMTiIdi6FO+dxMOIxkKgW78lltAcIwYHkeNxNzQsbGMDgfj+JqIpZTnJ9X4nfbLMp77fEFscHtRUqSEOJ4JJQEgilJQkqS4GSNgh4wCnCGZQ3ivBTWYWcOYVwo2TZ6eCtxbrKEWcWUZxzH7YY9EDCIc4Zl577LyCXf9MmaSmU5145nTgzp8yE5Pa0tSNe43DiXTuBuLIoPZqcwdekCptvbsDqHZ5OKPsGPIxjEHaWMpHqfMQyDOo8Xd6anMJm2FucxU+ZzKyZ4DglJgp1h0GSzQ0yl0NbYjNOXL2EsnYKjthYzQ/KY7k4LcNjtCPp8mJqdxdDYKPgLxnjQtBK/flrxRHo0UINdmzZr94MhIaDdbqgoosYfTusyw1uJJ1GS8O7MlJbtd7PHhx9NjOB6Mo7Tly9ivZIMTe+6rxIRBC3OFwAu3bwxJ86V8dnm8WibU3Mx55ljsJ/j8Wp9E3qfejpnXW49ainCLG8WcgAAgFcZt9X8MwLD4LaSl6XZZkd8bAw1djt8LIdZ1ftm3Qbw6sI5nUZnS6tcu3h6ChMT43Cm0nA1NIBhmIzM4oCc7HRaEOBlObxY02AZYsQyDDA8gha7A8/Y6nAiGkbzzh3Yt32X5grL8jy8ra2GZ9Pd2FjwJnQ2y7mzpgbhu3fhUZ4FK3EuCgJiIyPy+VjWcjPzjpLzoMFmz5rAEJCt50OpJA4P3cHD01OoCQQNc3xietpS4KUlCSeVDdndvgACHi9iOcQ5m07jK6F6XIxH4XQ4cCMexRnlt233+Oc8eJJJrHC4cDuZwCXlHm+vb8DYzAzujAzj8BfH8MCWOQNWoeFyoiBg+upVeJqbDeO3mEwiNjqatd8kUbTcIJNzEEhwMiwCpnvI7E3T7XBqc/8X0Vl4WE4LHxpMJTH23b/Gw6IEF8thWIk377ZItJZtvab/jX3dPXjzyGFcvnkDYiplmcAP0IvzuXvHxrB4LFCD16fGEZNEPBqoQU9NbdHJTgvBpT77ytpaTUbLMAw4p1MT506L/rVsTwH3AcMw6GtuzSvMgbl1pnr9bKKIFmXT6JiSP2Dbxiyl0e5Ry3nRgatNHe24fHIu4QwDeYft1EdH0dzZWcq2GeA4DrXNTbh79brh9btXr6OhLXtSmeWEemOqiSTqbDasdnnAMgyabA58uaYeXpbD8NQkfj09jgllQVMTCGjCwgpzxvZi2pLvffPi12wdcLMcvlLTgMcCNXgkUIPfr2/GS6vWoEYRk+bvC/E4nCyLb2+4D//b//rvcyehKEFykx1eP+zKRNNmc2CfLwiWYSwn8ELPtzIQwkqXWz5OlnJSVug/W8xvy2XxtDp/1kRmFhOu1X2g1ricD2q82VAqqZWpWe1yI6RYB9VJn2EY3KdseEwrwnzA6cbv1TfjiWAdHg/W4mu1jfjaY09mxJaxWSwFALR41nQ8DrfTqXll6F3bL//kJwDkyZvledxWEtl02B1altnrulAGK9Rawm1ZBLyP41HD2+SFO8uihreh0WZHm92RIcyBzD423CslFqDzphhxniXvQT5y9a1lk0otzs3xfHZ7hsfLQ41yYqKLiRh+cus6/ss//B946+P84VeaOFfOcVtJLtSoux9q1KzUgvWmXyGbgYOKlbHN7gDLMBDTaQSUOWcsnQLDMJhRF1nTs5g8exZ+yG26cPgwpq/O1ckWJQmvTY5p5eZ2ePzocDgNOQL0fWDeLPOzclv0lnMrcX4lEcOkkIaDkcs6Ntrs2oboj986BFEUMXvzJm6/807Gd8/FI9Db8vT12jXLuXI/ptNpzCqbjzVZNqxsDAuHy9oluVis7uGMUBzlM2r8s2o5vzMzDUEU4VUE+fiZM0iHw1r9cI/LhQe375zLpJxKweV0amUjP/7Jj3H5xz9GWMlObRYmkiRpY/ROrz9r7g89HMPgPo8PB3busdy8mO+mIpNFnKu/zaUmF4zHDXmIAODO736HKz/9KYY/kbNyW83tN5WNsOYcLteAnM+mlrchmk7j//vdv8bE9LTBcp6YmMD5//E/Mr53PRFHTBLhYVn0OVywFeCl5GBZrHN7sdLhwsGaBjwVrMXTwVr0OHViOSGXJVVDMNwsi0fAYZsy7/zi3beMmfmL8Mi78cYbuP6rXxleE1IpXPrRj7Jmq48lEkhZjEGDirhttNkyxlBzXL4cliivMT6JzOJdJelat90JJ8Pi+uBdvD41DlFJOAZkEed55gdJFNGnJNS7PTyEC6+9Zvk5tdY9YBTnAFBvs+MVJaFzt8OlhcKVGqcmzqMQkkmt1BvnlC35qjj3OjPHJav2FLq+LPRzagle1XJ+7u//Hutdc8Ytj8uF9SsHMr5nc7vvWct50epl60NfwoXPj+O33/sRREHAp2+/i5/91d9i+OYtbNm/bxGaOMfaHdtw8YsTuHj8BKZGx3D00FsIT89g1eblXYxeRb0x03HrhX+jzY7nQ/WwMQzuppI4PCtPKI012QUsIGf2rhkYQNuDDxbdlmyoE6v5wW994IGMz/IMg36nGyudbrhZzrD4Mn9ftbqzdnveXfVSLLxreBu+WtOAxwO1eCZUB45hUDMwgEBfpqWr4PMxDNoffBDelha03H9/wW1xBINo2LwZTTt2FGRR6Hn6aQT7+tC8Z0/Wz9g8HtRv2mSIJy40Qy5gig32+xHo7UXno48W/H0zDTY7bAyDqCjiuuJau8Zl7RmzyunGrrpGBDgeG91ePOQPZcRUqQO7IYmbXsCZNhdUF+t0NAqGYeYytmeJO+ccDs3jo8FmR6ddDoUYF9JaXK6ZtCThslIbNJs4LxZfZydq165Fq3I/MQyD5t27Ubdhg3WytDKQbSK3WpDnqhiQi4KSJuo2ago5dsfBg1k9bJyhENr365Kgms7J2e0ZG1iNvE3bWFL56VuHNNGXDX2CH1EUcVcR5/U6weBRzhUV82c0z8ZtpczZKqWKhJhKwTkoe1aNpVOQWBYzyuaTj+MwcfYs/Gn5fLd05dZCK1fiSiIml8gBgwd9QWzz+FAzMJDh6aFivlYBXhXnOsu5hUg8poj/DW6vljxxu8cPB8PgzugIvjh/1lDmUP/dM4pVdKuy4B+eGIeojBfqZoYaMzmteM1wHIeBp542H05jwRUSFMz3cM3AADy6klB6PIoATUoSkqKI22pOC49Pmy+S4TAGXB78r08/j//3v/4/obG2Trvm6m9Vhcx1RWDNXJP71DwvjKZTmFFiRfstFv05f1e2EoW6TcVc8cBmDILcQpzrN3YjptCOyfPnAUCLC7fqu5vKs5ZPnPMMg6eDtQja7BibnMTf//wnhvvVnN9GRU0SO+D0oO+ZZ9D6wANyOcpnnkHd+vU5zymm04AkodvhQpcpTl1IJOBkWXyttRO7vAF8taYBbpbDWpcXXpbD1OwsPj4xV+3IsK4owK3dKu8MAM2lGpBDH64lYnh7ZhL/9fI5/Je3f6vlRVC5qvx+c11wwNrLrs/hMmxSN9vseCJYiy/X1MPB87ibSuKD8DQGlXHDqiJO1vlIuQeldBpBnx91wRAkScIVU5lKlUhTIyTIuXB8XKaxgtHliwHLZqw5Og8etDxuLsylcp3cnOVcnwVefYbUahdNq1Yh2NdnuKesLOeMaZO7/4UXULdhA5q2bzd+rsDNHHX8FJJJbQ3f63BhwOkGy7L4ysHHLMNTu596ynCOxfA6qFSKFueh+jo884ffRn1LM1p7upBOpdC5aiWe/v1X4a9ZuOtjLnrWDGD7wYdw/P3D+Pnf/B2GbtzCw1/7CrzBwjNeVzPqRJOrRFOQ57FdKRV2V9mN7O3IXapLLWlUM5C5c5W1LQXWB9Y/5K0PPJDVnVmPkGMnV92YKGTxs9AyNioh3oY+pwscw8Db1oa2Bx+03G0s1OWGYVmEBgbQ8+yzCFqI/Fw07diBhs2bC/qst60NHQcPWsaa62netQvdT82V5MlqXctjOfc0N6PzkUfgqq8vqH1W8AyDbt0E3WqzW7rnys1h8Pi2HfjjgXV4QPFosPoMAIMrnSE7uNlyropzZQIx1zo3x8slORZR5dghjoeTZTXrfzbr+fVEHOl0Gn6nEyGLyXw+MAyD1gceQO26ddpr9Rs3omXPnpI9BwsmSzssqwjoLedFeIkUMnln26jJRrCvD+0PPWT5XsfBgwgpOT6AzLaaLeeALHL2+oL4F/Ut+FcNrWiwO5BIJnH4i2MFtZthWQyNjyGZToOHHOKhntet/J6oKIKz2w1CLiGK+CQ8gwvxaNZ40oQo4rJSRuu+LfJCTEynUetwgoOceHQqHsOkstjzcxw4p1Mre6aW7vQ0NcHu82mu7Pd5vFjn9oJhmIzEfrmy8QaVhfKMkNbabLac300lMZxOgcNc+UpAFmSq9fzNI4ct582RdApTgnwdN7t94FgO6XQa49NT8m9XLeeqOFcEb9DngzMUgi/L3MouMM+DhumZaf3SlzKeZ/XfdiUUAZCt56qgbLIYPzubmrUa7HrLOQCs6u4BANxQNkdtiieUeVNELX/U5XDOiQ8LrDypso1J+uenqJAv/aac3oquVlGQJLiVeykczRN2ZWpbQhQxqGzOZksGp8fH8Xi+uQ08z+PMlUv45NwZ7b2khTgPC4K2Eb3a7YG3rQ02j0cuR9naioYtW7TPuurqLNcM2TbU1WelxuXGztp6TTzyDINNyrPxztEjc9V6Cog5n06n8YvJMbw1PZF3EzAlifj++Ah+MTWO0zHZQ2UqFsVbMxPa8cOCgJvKeNLryBTnVusJhmHwdLAOG1vbsTlUi6eCdWAZBrW8Dc+sloXn8WgYKUFAXSiEDqtyu1nWC+0H5KzW6nihrp8HLUrqAkCkUfY0MWeZt0INhVPpfPRRS0NPPsylcl3KuK8vOQnMVTtQLeeBmhq5JJsu70E+y3nPM8/AVV+Plj170LBli/HchYad6Nza1TKDLMPg4UAN/uzf/jvsvW9Lxnc8LS2yYUHXFssSq8uUea0M3V4v7tu3t9RtKYiBLfdhYEthSUKWG4W6dGxwe3E8Gtbc2zatyqx5vdht0SZF3YPPu1wFPcyGxZdpgkgrg0xB5aFKVLNTT67Y14JFRKWIpSxkm+itWq0XQ8W46Odii8eHG8k40pKE+33BnJ9leb6gxDXZPmOemMzi3Fzr3LzAH1PdxVhOs9h1OZwYTCVxORHDOots/KdjsvVtXX0jmOT8LZzVRjF3vX58ybUZmfG9QsS53nJe6DObrfKD6f4xiw4ry7m6wajeL5sCIfx2dAjvffYJDu7em3GMxNQU7r7/vjbmMRyHm4qArrfZtDCbdCwGl+I5EhNFsDxvWMy8NzuFc0oW9kmPzxCbCsgi5ItoGKIoorm+AY11dZiFPB5wPI9apUrG5fExJBXLl4/jwdnt2iaTWmKN4TjEBUFL/rVKVxbKPHbnqiHs521gICeMiooiPByXYa37PCpbzQdcngzPmfUuLz6PRXDpxnXcCdXBXJxKzUrf43DCwbKoCfgxOjmJyelp1Idq5BrSmLsf1TJqAa8iOLOM5SWznJssWNnKUAFyPwU5XsvfcvWOnA+kQRAzzDCshfeQKob7lPw0Y0qG72Y1flk3L0uSpMUw9+WxmhdSl96Kojy4sljOtfrKkgSv241ILKYJlWyYx5vbyQQkSZLrMxfoxRPieDz5wIP42duH8KujR/CSUjrRyuvjo7CctrfFZkeNhcAzlzPlLEImss1vap+xPA/Jbgd0VtXVLg+OxqO4PTKMO6F62Ysrz3goShJ+PT2uJeS9mUygdWgw6+c/i8zOlfPleXTZXTgencWNZAI3kwm02R14a2YSIoDOYAghq5CtLAYdL8fhxS3bMX3lCmKjc6Eoq3x+bFTWwADwyO77LZ8by9c4bq7sl+ZJ0o6jJ09gNJ0pznmnE9eU56wQcQ6GMcw5heRSKQQ1bCMai1vOl5pbu0seAa2ef0MzdW3MCCvIYdzIBqdLCGcOeeCyPFNqGw3nu4fE+bzUSyIWx6kjR/HBL3+ND3/5a5w6ctSyTBGxcOo2yS77/u7ujFiorAmW1Lg7uwMPbt+JjmZrN7iFkM9CZZXsx1FTU5AVr0GXodU86ajJxswDhmUb8gwchSa5sunq6mZzKQSKcLmpUHHu7+oCANTprK8GrCznusGy2AVpttJY9TY7/mTdfXilrhkNeSY8huMKWvyZJyx14Hc3G3fUVZc2dVFjrnVuPteIEosY0vX9Cod8v9xKJhAWBIiShCvxGL6IzuJYRF6YsCyLB3dbb3DyOTY5rGKqSyUEFps6pVSU3yI3iZrBOLRyJQDjgtTmnWe5wWzoxXmBz2K2z5m9Uqws5/lqNa/yBeCw2zEyMY4L165mvH/z0CHM3rqluWUzLIsbg3cBAA1KZmN1blDFaVQUDMmtZoW0JswB4GhkFu/NTmnj6/HoLP5m9K6W+HLn+o0GiyqjS0J4Zkg+t4/lwCt5M4LKdZ9ULNwMx+HS2AhEyEJFv+jOSMKoG18ZnkejrnwWK0nwKr9pUsi8jhPplFaq0hwqAMgL+E29cqWSI7dvGt4TJQkXlWuyUlm0BpTkRqr7utp36n2lJoMLKjHBhViAF4K5ZFqucwmJhNZHlyURM5Ew7DYb1u/JHGcMcf7KcVUX2LFDb6JDCbc5EQtrIlmfJX8sncK0kAYHOdY3VxytmE4X7O0FyF4XABBUxoJCyJYQTusHUYRH6eO84tw0xqvJAjeuGsgoJ2m2YKqI6TQO7NwNr9uDifAsLsat18eHw9Pac7nTG0DTzp0ZnzGIE44raO2jos5jDMdl3JNOlsVWJVv+x2E5aaXhbrYQ/JcSMU2Y2xkGs6KA/+3v/gZxC0EoJ7mT12uPBWrwcm0T9vgCWOeSn7GPwtN4fWocN5Jx8AyDFx6Ww+H0a0be5cp5bzEcl/EMJmdmcL83gD/Z+yX8P/7Vv8laNcEquRvLcdr51DVDa4Ock2ncwpOjefduXL0tlx3syJH/SGuvKVlrtkS9xaKPOdfTqHhdqK97lLGWybKZpaJfL+nHZ2Ce4lyZh4REAglTNQ/zMbxtcliN6gVIpdQKZPDGTbz9w5/A5nCgrlkeRM9+egzHP/gID734PJo7c7tQE8UR6OvDiro62P3+jJuacziyxp93OZzoC4aw+vGnLN9fKLncS/QPk6+rC/0vvADWZstwaVfLnADy4rztoYcASTIkjctmNStkxzHr5oXDgd4vfzlj0MmGzedDz7PPQkgmc7ps6ycRb0sLwnflRawjGETN6tUY/OijnO0qNx2PPILkzExRmbnz1ZfNRcOWLUhHoxg/fTrjvZrOTnQ/+CAufv/7OY/BcFxBllXzZwZefRVCMpkprtSFqrIgNdc6N8dBDim7wDU69/Qgz6PFZpfzPoSnMSOkDaXWAOBLW7eja/UaxJWNs4vf+572XqC/HyzHYfT4ccN3ep97DnafD+f+4R8AyAuX3uefrxpxHlyxAs76essEhT3PPINUJKKNEQzDYPW3vw1Jcc8ulIIs50VY4lWsFiEDr7yS6UFkFuc8n7e0oJ3jsGP9Rrz32Sc4fPwYVvX0Gt7XW4XUtty5K1uP65Tzq9fIrYwtMVEEw3GalVp1QW6x2dHrcOGD8DROxCJgwECCLMIAebd+VU8vHt69F5Ky4S6mUmA5Tj5XHLiiJEwLKPc853AgwPHgIZf9G0unEGBZnLsrW5R6TK6qVt4FA6+8olmG6zZswOjnnyMdi8nCzmbDbELAcCpliEkVJAnvK3lVehxOS6sbAHxpzTp8dukCzoyNYEtdk9Zu9oG9iPzzD+B2OtHldAOSBL8yHswoma+1WsGa5Vx1a/drfbGYFLQwVa5nOhrVxPnFmSkAwMquHjRt3ozZixcRn5zLm2F1XDVDfjqRwEa3FzeTCXwRDePMb36J7UN38Ghnj/ady4pg7XQ4YWdZcE4nRGXjvO/55yEKglb7Wkyn0bhtG8aOH88oxWZF99NPIxUOFxQCZ/4N5t/G6ISWT3HjD8cKt5wLkoSrym/dNLAGna1tSEUi4Bxy3Xje7Ubdhg0Y+fRTQ512MZ2Gw27HQzt24efvvInPorNY6XQZ7v2T0bBWMvPlx5/Czv6VluX0zGKoKHGuCFCW5y0TKR7YuBlHz53BnVQSx2NhGLYeTOKcs9lwYkJu7w6PHxvcXvzzxAgmYjGcZG3Y5jWO66diYcQlET6WQ68uFv4+jxdn4hFF5MvhKH/45DNYtXYdku0d4Fwurbwt53DkDG9gLCr6pMJhOcyrsQl1DdmTHVtVlWF4fu6eUe5VVZxPCWmkJUnL1u9rb4fU3ISp2RmwLIsdL34Vl5W52VVXZ1kZg2FZsDabPN4plWdKgT5bu/7+bdi6FYDOcq6Kc4tnRI9+I848x80nl5M6D0mSlFkxwzSGdj3xhGEdSgnhCuTIG4fQtXoVvvIn/wL7X3gO+194Dl/5V/8CPWsGcOSNQ/kPQBQFwzBwhkJglfI5hnJWeeLaFnPhkMtKbLDuMQxc9fWWE605eZMzFILTbF3PspB2LMQdiGHgCAYLX/RLEhzBINxKSZmsh9W7K+lEvCMQMA4qFSrOWY7LLczzuIYVO3AyDJM1WZmhBFYO2ALFecZCw+GwjIU0L1TNtc7N5xoclScaszDY5JaPfT4exd1UEnaGQbvdgRqnnCH5hYNyCUBnKJRxzTmbzfL+9jQ3G6zIkiDA7vMtuI75UqKOZWYsN+9crrz5EswUG3Ne8HEtxlKrtmVkay/wmdi5QfaQOnb2DJJ5LO0Mx2FQEcg1OoEMAC7F9hUVBYBhtDHummJd7ne6cZ/Hh/1KuMjxWFgT5js8fvyrhlb825dfgY3n53KcKM9Og6n+sOYtIkngGAatyrluJRNIATg3KLu7djvyiwmbx6OJDn1pMUmStLrSI6YNrndmJnEjGQcHaHlWrGgOhrC2rx8SgE/Dsrh2NzTgs8uXAABb166HTfktfsW6qpbcEjMs5/Lrqjhf7LG8mIVpKhpFqynB5OY1a8EwDNyKNVo7rn6O1gnYqFJStcvuxDolEWdSEPDBsU/x25PHte9cVjZ7+pW+1Y9B7qYmeFvnKuhIoiiP5wUmpmR5vihhDmS/NlpCUEnSrIbhaBSiICAyOGg5Fuhfu5NMICFJ8Hk86O/o1MYpdWzKVgZPEkUkZ2awZ9Vq2HleDjNIxPHb6Qn89chd/GhiBL9TsozvCdXhS9t3Zq59TL8BkPuqmA3xWSXTfrZxMWC344mNslfD+7PTeOP459rzbvZajLpcGEwlwUAuKetkWWxTnrsvomGkpLnrFhdFfKo8Q9s8PkM+GB/H49FADVwMCzfL4slgHdYpoZf2QMCwLuMcjqzlywBYCtyUIkQLNb4YjqcT+6o493u98Chj00R6bmx21tXh+h05vKilvgFu3dycT8DaPJ55tS8bTl3MuXr/8i6Xdu+olnOv8kxnCwNR0Rv9MnJczMNyzuqy8FttNhs+a1qH3quW86LV2+zkFNbt2KbVpwQAlmWxdvtWzE5OlbJthAnWZjNYnfLFXS+mhTbXQmE+mwLZdtSt4qt4pzOn629eirwuhcQ0A6b4a302YpNLWaVazvORqyQbUJz7sUq2e6XQ3dmCLeeF9qFpYlYt52qtc/MuviaSTJNGr8OpJdypVTL+Pxeqx7/ZdT9eevwp8DkmmayxpebfNA+Rudwp5B5c0NiRh4yFBs/nT57JMOjr6ETI70cimcTF63MZz63GxZQkYkJJWKYKZHW8sSv3hAC5xA/ncCAliRhUyv11KuJtrduLvd4AvCyHOt6Gp4N12O6VY9CtMuZLoohmmx0u3e/rUqzY6n3Yqfz7dCyC46PDSKRTCHAcWgqJxcy8KNqfaiznrWQCovIcT6RTOKu4Az8erM0Z/iIJAp7cJ2fUPxOPYjiVREIS8enpkwDkjRGtHJliXVXd2kWT5VyfEE5u5iKP5UW4tUuiiAabHf2KN05TXT12rN8ofzdL+TXAONaqZSIZhsGD/hBeqWvCwR45LOC9yxdwJ5nAeDqFCSENFnMbL666TJdeVWQ51LKoi2ksyFJCUcuDIopaArxwNIK7772HKz/9KUY++yzjWHq3ds2lfeWAYc2bcX6L987/4z/i1k9+gq0dXQCA16fHcT4eRUwSMZhKauU/d7dklvnKimJ5VSl0EyPbvXPrzTfRcesOVis5Id45dxqfKM9FxmeVa9Fss2ul2fqdLgQ4DnFJxCldor2jkRnEJBE1HI8Bi2or3Q4XvlPfjG/XNaPT4cy6luUcjpzjJ8OyWePkC/Uw8OpCFZ01NXPPk1odg2HQoljP9eKcYVkt3ry7zRjukK2c7GI9A2quEUEUEVdDGdQKDamUtuGrubVbhLXoyTVHGn5DoSXXdBvFOY9n/eW5091DlvOityFqmxoxNTaOQJ1xF3RqbBw1jQ1ZvkWUCt7l0spx5LOY2RZQbzofOQfMQt1edIIpW9xwcMUKRO7e1cqdqK+Vkt5nn8X4qVNwBIMYtpiss1nvzeiFQUapIP0irsrEec9TT2Hi7Fm0ZCnJ1rZvH2Kjo/ApMevFkFWcFzroFxhzXijmskJqrfNYIoHxqUmEdAmn0pKEUSUjcmtjM6B3G2UY3O8LYpc3AA5zE2W2Z6N51y4t7EFMpzN+f/cTT2R8p5S/e7kQ7O9H5M4deEy5BPQE+vpQc/t2zs+YMe/eW5WElN80iXObDT1PP43Bw4cRUaySlsdnGKztX4kPjn2K05cvYm2/PMYJFmFL44q7udft1hZl6sYgl0zCxsju5bPRCFb29WHm/FkII3fhZTktqzoA3Ofx4T6PcY7QbwyxSjynJEmQJAksw+A+tw+Hw9PwuT1oV8Y4VZyvdnnwiZIA6jdXZav0RiVDOyC7gYayxOhmXA/ddWyxOeBiWMQkETeTcXQ5XPhCcQfucTjzWubFdBp9/f1YW1uP0+OjeGN6HIFkDMlUCi0Njejr6MQ5VZwrC/rp2dyW84A6t1qM5QspJWkmV9lH7XVTG77z+NO4HQljZVe35hFgXhhbWc6tCHA8OppaEA0F8cGxT/H+7BR6lWR4HXanltSwec8eSKJoqFzQ+9xzGPnsM821djEStGq/QSkdmQqH4aytRfOuXUhFItqmgSSKmktvOBrFxF15A2z0888zjqXez5IkafkMNg2sydeArG/tbmrB59euIiaJYADs9gbAMYCX5dHrcBaVgZphWfi7ulAzMAB3czNYmw3jp04BkgQhHjeELujJtlYUkkkwDIMDgRo4WBZfRMP45NRJbF+3IeOzdxXxrS8nxzIMtnr8eGtmEp9FZ7HO7cGMIOCE8nze7wuCy5Y0sQDRxdntCK5cicjgIFKzswgrluq5L2a6tavkE+e9zz6LsZMn0bJ3L5LT0xg/dUq7jwHjxmhrQyMu3bhuiDtnWBbXldCdrhbZU6TnmWcwcfo0mvfsMYQ56L9TKnqefhpXldrrHMOA53mk02lE1SoxjFo6UN7E5FhWK1eWz629dv16JCYn4e/tzXjPnKCwUBq3b8fUJXleiAzOJRHMd030LvbzMQBVKwWJ84nhuRiB1du24ONDb2FmchL1rfKO0+iduzj32efY8uC+RWkkMYf+wTAIQGURpadUmSCtKIXlXCpAnLMch/b9+yGl09pgV5stYVmBmAcUT0sLPC0tmDh3zrqdBYpzvSuOYefR5HpVbZZzb3s7vKZEOHpq1uRZuOQg271iFR9n+f1C3doLbY8pOZJa6/z28BDGpiYRDM49U1NpOfmVy+nE+q9+Faf/8i8zjseb+jrb763ftMkgzvUL2Y6HH4bPIolaIfGb9xpqWciFfiYDXX+079+ftfxNhls7z8Pd1ITe55/HxNmzuP3uu1ZfAgCs6OzCB8c+xU0l2RtgnbFarRDQVFsPKNn+1VABURDgYlmkBAHhRAJ2vx/Jzk7g/Bk02ex5xx5zyAFrs0FIJrXxebPbi22796B5zVqkL1zA8Gefac+fg2VxIBDCr6bGIQLoqW/EemZuidFx8GDhIRj68C2GwUqnG8djcoyul+NxTi3R5s6/Aa0+y/tbO3BjcgLTgqC5rb9w8FHZW0Dp3wy39nwx5xbXM9DTk/HafCnIrd3UhmBtLepNJd5yWs6VDZls3kViKoXn9j+Mo198jpF0CiNT8oakvrY573Khw1Sv2Vlba3htsee9eiXhJCCPpwAQUfK+qNnaAWNCONZmyxhH1ft5OJ1EWBRgYxis7skUKXpyrXmcYPBibQPOxCLosjvRYnegefduDB4+DMB6Ay4brOKFpx+/1NJqM9ev4/qvfmX5vUKsyANON76IhnH2yiWk0ukMLzFVnDeavFRWOd34NDKDaUHAa5NjiDFyHosehxNdTldBXmvZ7g3O6dTWgDPXrmWI81xeZvl+s7ruA2Q3c/VvtSKQJIpykjyGQYuSsHRcZzkHy+K6UjWju1X2fvC2thpCOix+aM42FYO3rQ0dDz+Mm4cOgQHgcbkwPTuLiNJ+9bqo97vH5dZey1UhA5A3RdSSchk/QX+vF/F7atet09buV376U02g59MLCaWMrdque4WCxPnP//q7GYP3p29lLjLe+9kv0LOm8FrZRPHoHyRDbI7djrRJ0CwoLjtfO3KJ83kkjMhX07SkSSGyZdjN8nqhLtH6kh/sMrKcLypZBuakbkDO+fUSi3NN5Ojux7qQLM7Hp6bQo0t6M6Fkj26uqwfLsmBYNm9bCnk2xFTKuJkzj+eJKC2F9keGW7turMoWO5mYmkL41i201MsLwEFdTJ7Vd0YUgdhcXw/cGcpok5vlMCMIiCjC/vawvAiqy5IwLV/7hWQSScVizDAMWmvrEAoGMWIKAQGAHocL36prAtPZiRW9fRh87725YxdxH5tHyI0eL07GwridTOB/jsvJ8DrsjoJc5qevXMHMtWtwJBL4am0DfjczhWmWwWMHH8W6fmN1AL9qObeIOU+l09pCV4s5X2QKydZunk+sSlpmVHoxWb8Yls26QS6m0/B7vdjd0IR3h2Qx4mFZrHAWFzO72MnzrE+qXBudOI+YxLm+vNjQxx9r1j01rr7b7oRtAWsOIRZDgOOxyzuXmVt/LdJFVDrKdQ1zbX4UEt9cx9vgstkRSyVxd3jIMJelJBEjijg3lwzjGAb7fCG8PjWGO0peCBfD4gFfUE5EV0RJPDP6+9ZKbFslhNO+O8/wJf3xzvz3/w53UxMa+uXNmQldxYjJWAzRWAw8x2lJ46zQJz5eNG83SYLHqYjzWAwcoK2t1Pvdo78H9BVLiozjzhZCUtxBCl8DJ7J4gyx3CuqVF/7kjxa7HUSB6B8k/WDF2u2AWZyXqEyDFXnjgAoktHIlJi9cQINS8iEb+olisRJgZbVq6kq75ULN5M6wrMFyztqNFqtqs5wvJtl2QtUyOo3btmH4k0+yfj+XW7tanguQS4oMf/aZwbqS7XiAbIFUd83VWuejExOQmud2xScVAd+siCqW53MmrwFyPxue5mZEBgcRWrXKYDE1WzPrNmzA2IkTWUvREaWn4CQ4OcS5r7NTs5aZufqLX2DF7/0eAGAmEkY4GoXX7YZo4UEyqgjH5voGS3HuYuQ2xET5ubiluNPXFyLO89RtB3S/n5mrr63Hz/Gor6sHY9qoKmqTyXTeAMdjvz+Et5WayM02Ow4GCivNqbe2uVkOjwVr4evsRPd9c3OOFnOujNuzkQhEUdSsqizPa67uPM9rCaIWnQI2pQ1JYm22rAkXDd8x9zPHAdnEudK/mz0+zLi9mHI6sFliM7yC8lG7bh1mb93SSiUtBfp4fLXG82w0AvByP5vnn5Fjx+TPSxIuJ2VBtcXCxTvbeaywqtbAsCzq1q/H2MmTaNKVDsxLgXHvLM8bNph5lwsN992HW++8k/37DIPmQBBXx0Zw8+4d6FePo+k0JMibMj4uc+3X5XDi67WNOBkNg6+pwZp4En5OyXw+D3HuCAaRmJoyeChZivNcCXrnuc7SPxuiICB85w4YZSydEQQtY/ttpSJCe1Nzzhwy+qpK2aorzRvdb1RLBUbicfgxdz+o1Qn0Y5Y+V0Gx18mwlp2nOC/mjI07dmDw8OG8a7flRkHi3BtcPJFHFId+4tXHX1hN3PPdOSwEhmWx+tVXMXLsGMZOGhOIFLMIa3vwQdTfd59lCRE9+olmPpZEu9+ft6SRfqDrevxxOIJBSKKYt20qakkgwOiW7QyFjJNqOSwIFYpV6IXd54NPccts2LIFgd5eraSaWgNXjd9lOC6rZ0PPs89qfzds24ZAf3/evjQkwRIEue6ykmV4aHzMsBGgJodRLZ6F3Je5PtP91FNaCaGZ69ct2wTItVVrVq8u+L4kSkCeGD3tvRzZ2p2hELoefzyr66nT4UBNIICJ6WkMjY2ir6PTcrNnTLVg1c1VhGANlnO5rVFRRDqdxl2lokBdAdY/82Kr/cABXPnZz6w/q5zTqo0MxxlE++pXXy1uEWjx2dUuD3ocLsREAUGO147Xtm8f/D09OPvd7xZ+ePO/ld/tUTZSRVFEOBqde95ZVufS7luyDdZiSqll/K0jQ5xbJC7MtrEoplKQlJjmPb4gmrZvx9DRowW03oi/uxsrvv71vIlFS4lenPuU6gqRWBTwyWujbInIbiUTmE6nYeN47Hr4oOVnjCfKfj8kleSCho9z3Nw4XoSHY6Ebg66GBs2lH5CFrae1Fa7GxpzlSZsDAVmcDw1CHzw4xsnHNlvN9dTwNuzzh9CwfhPqNmyAJEmGEqHF0PeVr0CIxQx1wK2SAyOHx8d8sRrfbdEY7AyDpCRhKp1Gnc2Gm+NyqTTVpT37AefujWJCGApqq/J/CYDHLV+faDwG/RNmLqMGyBsGA9/6VtFWc6BEnnxFjJ91GzbA195+z6135pWXPjIzi+FbtxGPRjMWxmu25baAEgtD/zAZyipZuNPmy+a+UHi327qcUBHis9CSWfoBeD4LI0Md1ALc2l319UWXcQLmyivp2+usrdXimHKd/16Et7jG+sWKuVQNa7fD7vNp4jyXB4e5zwu5zwy75uk04hMTaAjIk8Lw2KghPnFCkDeMVJFkZbHKdXyr9urrfGf7TqG/hSgdhVoLrESPHqus1ipCMonaQAgT09OYnJGTfoomwSRKEiYUd9vm+nqoKeYMlnMlSVxUFDE4NgpBEOByOOBji19UWbnDqnON+lut4uLNbtLFlg3KNkY6WRZOUwiJzestqvYzIC9mDedTM9SDgdftxmwkIru2q7+V4+bKqHmXXlwChVnOs8bumsqW5iqPZCY5PY3pS5e0DfL5zIsqOUt1LgZ6t3bVshiLQfTKCQ7N1zQiCPggPI3LSiWAvZu3wFWAkaOQNY8jENCS+TLKPVxoeTntPDnmD/3z5qqrM4hzzuksaN5o9sti+M7IsEGcj4py35vLKVq2kWW1532+IWec3Z7h1WB1/5tDyXiHIyO8s1i0MA992yUJNbwNQ6kkJoQU6mw2XFUqtazo6s59PN29UWgunSIaq7VPtZxH1WztZrd2l3EMnm9ytfmUUss8SOFr4Fwld5czRYvzi8dP4qNf/1auRedyZlxkEueLi6E+oanUjZmlSJ5gtehajBjZBSe/0m0i2bOUH9Ffw4XGtRvKnYRCpXdnWiZYus3mGLhtXq9h04lhWc0rgrPb87qV50OfoXrq4kXc/eADJL3yYnRkYhxpRYiIkoRJxXLerIYzFCLOC81CX4jFjFgy5i3OTeNIrg3TxMQEgopVcVLx8jHfz7Oi4lbJcagLhjRxzrvd2n3rVqxcEVHArSE53ry1tg6MUPymoNUcom7Iq9fEvIEAIKMec7Hke054p1OrZ1yK+UZvYQ14fZo4d6ninGG0MmoB/+JVQcnWLiDHnFRAgib9pr7VJmIuC5okSbj55pvyd3ketiW0fC8Ufb+qMbeSJCEhiXAxxpCotCThZ1NjWtKvzrp6PLv/4ZK0g7PbYff7DeJ8PthzCCr9+sVcqafQ8pENSi6FwbFRwDu3kTKsCL5cJQtV9M9jKa3a2UJszIaQsG5TYr6wHAdBv6YWRdRyPIZSSYylU+gQRQxNybHQKzpzi3NHMIj4hJxEsdhNxLzoxLnbJfdxRNm81RLCxTIt5ws6ZQlizslAlZ+iV31fvPcBNu7djQ17dtIFLgPZ6hNaDYJLIc7VUmeelhbcevttuY2F3hcFJloDAGkBSUVUep97DuMnT6J5927L9w1xvgsU57zLhYbNm8HyPHiXqyRxOsuV7ieewO133tEW21YLzO4nn8Tk+fNo2rEDE2fOaK8zHIeuJ57AyCefoH7zZlz64Q8X3B41ic3k2bMAANtsGA67HYlkEiPKhDwjCBAA8ByH+lCN1pa8xy5USBToRk0sEYX2h+k5Nz/rnN2Oxq1bMXXpkiELLQCkIhGtfrbqQq2Kc85mA+/xIMEAGBtCY20dWJZF+0MPIXz7NoIrV2Lw8GEIySR8rDwvpAJ+TZy3NTQBg8MZzQ2tXAlveztuvfWW/DPNmwlW+T101mR9Gw2XgWVRs3o1YiMj8yqxmA97MDgnzpVr3PP005g4cwZNO3bIib0sShlpmOYefW1jv9cLDAMz4TCcBsu5MVP7UmBICJfNcq7/O8vcov+u1XGsxiV/V5chvAaQ719PSwtq162Dze1GfGICISU/SCWiF+c8x2llMeOiCBdrFOfnY1GMp1NwMSweC9Zg5+NPw12gmNJf97r16xEbGzNYrp01NQsSNR0HD2L2+nXUrl+f9TO+jg6txJr+dwX7+gq2ktZ75M/NRCKIuwNwsizcvb0Y++h9AEBDkaExhSTT7X3uuYLaBsiVMgY//FCzjpst3G3792PoyBHUbcifJyAX5lh5SZLQaLPjTDyKoVQSd5MJSAAaa+vmyiqa0JdVq12/HhOnT6Np584FtSujnbrs65rlXDUEqTHnqlu7q0TivBTJjUk75qVocZ5OpdCzZoCEeZkwuOrqdygtsp3PJ56kWPRlPTRxXoGWc0mS4GluzlnbWJ9VtBT3tyHRyzzLT9wL+Do70XHwoBbbanXtfR0dWhy63vrI8jxsXm9GGZ+FoE7M6j3HMAw6mlpw6eZ13BodRROAYSUrbXtTM1ilbwtyay/Ucl5IlmZiySjUla8Qj4fGbdvgCIVw89Ahw+vpWAwhxa10SrGcq1bpmrVr0bxrF25+9CFw/rQWShFauVITR+q461P+Px2LzYnzxkZLcd7+0EMAoIlzc7JNluPAcpxh/JV01mR9Gw3XgePA8rx2/KLJM0ba9FYg5bPetjYt2VjHwYPwd3drFt+8p1NFnCQhoNTxnp6dRb3ut5ZDnKOA+6mgmHO95dxi0958T9s8HrTu24eZv/9743FsNjlj//3352l4ZcDoLIuAnLE6lkggJooIwbiuOBWTY8O3eHxoszvBFTPu6q57oLcXLXv34vrrr2Pmxg0AcqiW3qW52DVSsK9PK5mWtQm6tZi+LGzznj0Fn8fB8wj5A5icmcZEOoUOnx/CqpWQPnoPfocD7gJCY4r5bXavN+eazExo1SpwLheuv/66fC6T5dzu95dmLWB+jhRxDshz/y1e7suVOVza9WXVbB5P7hJrC0WS5mLO1Y0L5S3LbO0LYL51zg3HoDVwXoo24a3YuAHXzp1fjLYQBWB4MPSWcwu39nI9APOpc573s0tQ09lqg6NUGHqCBqac5Lt/zPGTJT+/8ozpLZtdysR6/pSc/HAoLQuSnvaOjO8Vcuyi2kPivOwYxtICxXnO+FCL8Todi2W6tSsLLdULanRSdo9sqMmMwVMFmCbOw7NaHd72psIWwFaWcrNg19za81jOF0LeuasAT6ScLqRmy7muLJwmzsOzhvj6qRkl5jyLpWwxKCjmvIBrbbCcW4wn5jHG5vVaW9irbSzSWc4BwOeWQ5Tikvxv1VtuRkhjJJ0CA2CVYmFki7iHrTbvDMkga2uNn1nCNUBRXoCSpCU4nUinwXAcbihjSEuBuRYW2zPQbLktZSnVbEiiiDreBoeSFO54VN7IGejJvWGy6OiztTuN4lyznJfYrR0FzoUFH4OwpOgru/nBBzB04xZ+/T/+J4785hCOHnrb8B+xuJgn2dp1ctqOxu3bUbtmTbmaZSCfmFAtPfnKp+lRy5kF+/vn37A8qO6X9kVYfJVrYq4aikkQovceMd1rjco9Vb9p07ybkopEMl5TM7LeTSXkGMyE7DrW29Y+15YChLe9wPKGhvwH5NZefgp9fvUeD7n6LZs4V6yyqpVWTcKl3ueqOK+3SOyk3n8uhgUHOf48Fo+DY1m0Nbdkb4sOzkqQmSyt3nblntdZm83fXbD3VI5rXLtmTUGeDJbZnbOeTnEPFUXNTdUgzjkOk2WwnOvHC0eWXCmFbFTkS4hq/l7D1q2WfbjQcK+lhjGJc9X1Ny4axfmVhByn22rTWYcXKDz0188RDBoNK4s9puvnD9McWTMwYPi3vkSVJIpoUUqQTggpMCyrifPmAnMNFPPb6jdvLvizVsc3W84XC0kUwTIMehxzY4qTt2HDylWLfu6cWCaEk9cmWim1Eru1G8YbcmtfNIreBj354RHcuXIVgdpaAKPQ2wTpei8+hp10jkPLnj2oXbtWLjMgSZi+ehXpWKyMLcz/wBZaPk1PaGAA7qam7AuUEuCqq8Oql18ualFXMKWI01nGFBPHlGuRU2jJtGJRd8hH0ylcS8YxIaTBAVi3Ym5yzrcpteJrXys4y7qhOkG1WauWIYUuQgq2nFt4DQmxGAJKbOhsJKx+0HDc0Uk554Ga5yBbWwM2GyaU0IuO5hY4ChzTzFZywCi669av1zJuZ7hC+3wQlMRHC7aeZbne7sZGtNx/P26/+27ONgNFJl9S2ytJWh9Mz4Yh2Zxae9QNk5BepCzyWO5uaMCKr30NkKTsGYsLGDsN96JF3+g3A/tfeAGu+vqMzwDVOxapz5vXIwuUmCrOFa+P64qg6XbMJU4rtuqM+W/9Nefd7tJkuS4QfX+az9W6bx/qNm6EJAhgbTbYAwHExsYQvn0bANCsWc5TBst5qz8IRDNDY8wUKs7rN21CzTwMSub8PYtiOTePz8q/N7q9uJKIISlJeHjtOjiWIK9TLixLqSUSgN2tjQWRWInd2g3/ILf2xaLokfb00U+w96nH0L8he2IKYvEwDEw8byxFxjBwBALlF+d5BudCy6cZvrPQ8lEFutAXatksFrKc56GIhHmsaefceJjFKTPm93rRZLNjKJXEL6fGAQB9ThfczsIXc8W0Sy/e6H6pAAq0FizErX36yhV0790LAIglEkilUob4blEUMaZaznOIcwBoc7o0cd7f2VXwPWQldPWu7vrx0Xy/2/1+LSvxYrm1a+7BuucjWwb8XOLcvDliztYOADPhWSAgHzspiogpiZaWNOYc+ceNQhLC5UtIqs8bkE2YA9Xn1m5OTuY1Wc6FVAopScSdpOwK3KUX58VYty3uV/214l2uJbWc5woZtFp/OWtqZHEuSWhtaAQgb0QnJQlDSj3vFn8AiaHSiXNHMDivua0clnM1H1GDzY5v1DYhLAq4r68CEiHqs7Urbu0x5V5W54yIogcWw6193tnaKSlyXoq+QhzHo0FJukKUF6uJcr61C0sJPXh5ILGVSRGWc71nw1IK183uuXAHBsAWt3GRbnZjLrR8jRXV5j663DFviub44NyfRYpzSZKQun0bnPK92WjEEPM8HQ4jlU6DZVmELDYR9W3s8czNA9vXb8zeXhNWm5P6qh+5amrbdRblBS+Ys1mA1drquvwg2aqSFGX51GU99lu4tU8roS4Ouz1n3euyhKAUOd9ajZmFlqCstrndIM5FURMoMWnu+buVTEAA4Gc5hDje8rt5z2Mxf+mrv/Au15Jazoude/QJETuaW8CxLKKiiIvRMCRJQtDnh6/AY1r9Nqt7br4Wb8PxlVKqS4mX49Bks5e+LNo80Cc8VN3aE+k0BEkCGAaxRELbqDHXOV/wOTH/+7gSdEqlU/Q26OptW3Du02PY8ciBxWgPUQRWD4aambNm7dqlbo5GJZZ+Kib53KJApdQKJp/gdtXXo279+oxarqWi64kntGywenodTjzgC+JaIoYNbi+2PPus4X2zaOt59llc/P7359UGT0sLateuXRQvAKJ4WJsNTdu3Q0ynYfN4sn7OkGU/1ziYZTxKzc7C7/FgcmYGM+Hw3OdYVrOa1/gD4POMsX1eP557aC26W9vQ1ZI/S3D7/v2I3L2L0KrMGMpsosI8zusXXAsdb7ONAVbiPNd42rZvH6IjI6jbuBHDR49i+soVtYGWx9VbzqPxOFKCfJ4ZxTVUzaZvRbCvT8uNspTk2jDJ8oWMl/SZxJcV+t8qivCqCeHEuc0j1aW9y+Gcv/Cw+J5enDMsa4z7X+Q1QKCvDzW3bxeeCV2Xc8Fus6Gttg43RkdwZFS2lPd3dhVeacRibLK0cM9zjDB7IbY99BCGPvpoweXTDORpmyMQQKC3t3TnWyCSJBm8+BKSCIZlEY7ObSraSuX1UoIQzYatW+XSoStWlKZNy5Cie2v07l0MXr+Jm5cuI1RfB9ZUWmH/C4XXLCRKj83jKWlZqflA4jMTuia5KSrmnGHQorj/Lgb+zk7LGr8Mw2Cj24uNbi96nn5aK9ukva/r4/YHH1yQsGYYBq0PPDDv7xOlp5gElkDuZ95sNbJ5PEhFZEu5z+OVxXkkDJ8ac84wWjK4umwu7fqNAZbF4/fvK7itoVWrLIV5xu/IIV4MlqSFxoHmE+c64ZOLmjVrtLjWzkcewck//3PrD6q/RRThdjrBcxzSgoBIKgUPgGllkZsrU3vZ5t0iBaWlW3uB17PavL4y3NrdxphzSZLmxLlz/pZFChQg3gAAM4tJREFUq/lLMF3TQkNeSoG+rFpBnzeVnOttbMKN0RFMKi7Sq7p7gFR2b5jGrVsx/OmnAKyz3DMcB5jE+bw38EybhXafb8mfvbYHH6yMNZ2u31iWhdvpRDQel8M2GGaujFqpksHpz4n5ey5ydjs6Hn64VC1alhR9dzmcTnStWoHmzg443W7YnQ7DfwRRiZbz+e7SloxSZLi8R6iE65PPZc1KeBssI5X4DBBLSi73d7M4V8MYJEGAX7HMz0SMbu25MrVnnryEz9A8xLm4yG7tUqFiMhtmy7nOrZ1hGPgV63lYsdBPh+UEfcEldqEthGI2NgFYJ4Qr9/y4SGS6tauWc/m5mhLSmBUFcGDQbjeVDCzmHrbIKSOaQgXMsdIVhem+2djRZfj3uv6VOducb+6znA/nazkvMHRoUamANQqAjHboqxEwDFP6MmqojPXZvUDRlvO9Tz2+GO0gCkS11mWLsysnjkAAielpBPrKXPtRR7CvD1OXL5fF3VBP0Quoe41S1M4sIZwpvs68eOUtJrslLZVDVDy5FrP+ri4Mffyx9m91PJdEEX7FPXwmHEaLKuJ1bu3ZksEV695ccAZ6/XH1b5h+H+d0gne5kI7F4OvoKOjYRbcti1VywZgshwGvFxPTU4ikU4Cd0yznId/iJAxdEAXOLd7WVoTv3NHKr+pp3LYNw598goYyz5MlJ8OtXREvSsz5sHIfNdodsJkyfxeTHNbq2atbvx6RwUH4lRKtSxlzXiz6UoIA0BwIYq3Lg9OxCPbv2IXaYBBDub6fxWU/tHIlJi9cQOPWrbjz/vuG78x3Q8gwz5ZpLVUp/affVAQAt8sFTMpu7WCY0pdRA+CgULslobpSbxKwBwJY9Y1vZIiHSqD/xReRikQWtdxZsbQfOICGrVtLXlqraCjmPCdFx00uMuZ4Yb0VZdXLL1t+R9+vlZAshigvuTJbO2tr0f3EE7im5DZQM45LggCfZ66cmrroYgCMTuQpo5ZnjDGXHSo4htSUgCnb91mex8qXX4YQiy161QtJF3Ne0uMq1yegZGQPp9OAHZjSLOeLk+diIRQ6dnY98QSSs7NaKTw9DVu2INDbW/55ssQwDAOGYSBJksGtPS6KkCQJI2nZut23YgUwPqV9b+CVV4ozgFhsLgf6+rCitlZLWFbJ4ty8OSUJAh70BfHQwBqsffQJ+SO5LOe6BKZ68awvm2sW5wsOfQHKtpFfcf2n4FHWHXFRjjnX3NpLaDnnnU4MfOtbVVtWsVoo+ur+6M/+Muf7L/zJH827MURhLHV2ykJhbbaKEuYA5lW2bbHaMfeP8ovPiqPCronZ8p2cmdH+5rMkBDOUzinhZEhUJ/kWcPqx0mA5V8T5TCQMSVLuQ4NbewECyqq0E8dB0C+IC33mspSBzChjyHHg7PaSeHVlvXYWmbDng9lmlyHOFe+FqJI4bCo8CwAIVrHlnOV5S2Euf21xSlBWAmoyMkkUNQuiCCApSRhRyg12tXcYxHmupI+W58iyQWK43pXgjp0Ffbb2dDyO2MgIGIZBwOXWfs983Npzrb/mbTmvhI38SlmvmDZVNHEuLZ5bO0DZ1peCosX5mm3GpDiiKGJ8aBh3rlzF2p3bS9YwglhWVMpgXqlUmGeBuQ36rOvZFlb6xQZZzol8C3D9+3rLuT8QBCC7tUMp15cSRUzNyhtEBVnOLcYbZ10dIoODc58p1HKeRfxZWc5LRpbxUo3jtQcCSI+MlP58yjOs1jKfVTxmpmZVcV6BlvMltMhW46KcYVk5GZkowmazwcYwSEkSYqKI0bS8ydPd0YnoxctIKh4S8zqH9o8CQkoqYI4zoLv/L/3gB0gppQP1Y1SuDef5xNPPt9SoYVxdgnWV6nlheK1C+s/s1q6VUxMXz62dWBqKF+fbt1q+fvbTYxgfzBWVQhD3LqWoDbmcqbSY/FzCKttuvT4BEFuBOSGIpSWvdUyfXV2XEM6nWO1mIxFILlkMTkZk0eByOArLvGtxj7Y/9BCGjhzB1OXLhTR/7lCFWs5LKM7NJenUBHNqya/2AwcwfPQo6jZtmt8JcpRSA4CWhgYAwHg6BUGSMJlvY6RSWMSxM9jfj8at1uu/isYkYFwch1Q6jeF0EklJAgegtakZ4T17MH7y5PzKOxVrza3QNYAkSZowB4zPeHDlSkSHhmAPBBAfGwPD85g8fx4Aii4TF1q1CsEs1SHywbtcaNyyBWDZRcu9ZBDjDJN1vKgYzJZzUZLd2mOld2snloaSzaZtfb049s57lDCOICyoNPFZyVTCxDefNgg6cV4JcfNEeclrOdfdY+ri1uzWjhpZLE4oFr26UE32GuBZjq1i9/vRcfCgJs7nFXOey3JeSlddvTjn+Qxx7ggGS1o+yZwQq62xCQAwnk5jSkhDkiQ47HYtWZ9VO8tGtoR9JaZaSx+Z+9bFcphBGjeUMmF1vA0cxyHQ21ua2tXzLGdXTsyl1LTX9d49HGcozzZ1+bKlOM/3THB2O9r3719Qexu3L52XLsMwGWEwFYPpWrudc27tYBjMRhbHrZ1YfEo2Qlw/dx4OV+UlKSOIiiCL9YmoTOYTE2gunUPc2+QVqyYBCsglyFQBOBuJaKJ0XIl5LthyW8gYU+g4VKBb+2IlCNInmxLi8dIc1BzvqvtdkiQhefIUbCyLNCRcU+pgN9TUVuTYnS1hH6GgXhOlz/3KfXoxJluIG2yltb6WslLCkmG6Riq5NhG4LEngKu63LZBsyTUrAnPMuXvOrZ1hGHmDF9A2fInqoejZ9Od//V3DwydJEmKRCOKRKHY+VrqdbIJYTpDlPDcVkeRFx3zEeWhgAFOXL8PT0qK9Vr9pE0a/+AINmzeXsnlEBVNoSUm96FTjOSVRhM/tAcMwEEURkXQaPIBxxa26Lpc4L7aU2jws54bn1CTGS/ncms/j7+rCzPXrqLEoA1YMvo4OzN68idr1643n07m1JyYmMHXuHBo4HnfEJE7F5AVuY23dgs69aCzi2NmweTNGjh2r6vHLHLJQw8vPnVp/o7O5xeprCzhhFs+WCpjXsmH2LtBezzEP6kO3OMdcjfhKrCRULI3btuHuhx+iZmAA01euZLxfKeI8M+bcbDlXxHkV5oq41ylanHeuNMbjMAwDp8eNps4OBOtqS9YwglhWVJj4rDgqrM75fMS5r6MDK196yZA0qWnnToRWrVp2JYqI7BRaUpLlOKx+9VVIkoTInTsA5JhznucR9PkwOTOD6WQCtQDGlWoBOTO1F7kBWHCd8yyWWf3mQsnRnYez2dDxyCNIzsxkzTZeKJ2PPWZ5HL2AUwVKp8OJO6kkZhTvhY5Si7gSsZgbv43btyO4YkVVj19mARPijMvejQ8dWJTzVRXZNhRyWc51gpy12bSxrKSJIctE7fr18La3wxEMWorzSjWw+NxyvpKoKEAEtIRwJM6rj6Kfok0P7FmMdhDEsoYs53mosM2L+e6MmwXZci5RRFhTTElJ1WJutu7VBkKYnJnBTCqJWjAYm5kGANQHC7uXCrp/5+HWbohrX8Tn1GA5t9nActyChTmA7MexiLntdbjwUXiuhOL6FSsXfP5FYRHHzmUxfqnPgvpsscaN1/ZSb7rkKQNYiZg3MFRyCW1DbXOWLbhCSSXM7/nId99XiuXcPG4FlGoSUUFENC3nymAYhrK1VyEVcocRxDKnCiakclJpmxeVVoeWWN6o95ukWGlrFXE/nUxCkiSMTU8BABrrsrtWF/sMFbqBUGyZqJJgkcl+UU+n3xxRzl3D29DvkAVHR3OLliROT7H1sBeDShs7Kw2DV4QkoZbj0aLEmT+8ay/4Eo/12cTnfEuHLQmqOE+njS/nuDaGTOnF3HfL4B6tGHGuoG6qqLHlaUiYiscAyMngOFrPVB0FW86/+5/+c0E7Xq/+3/79ghpEEMuRShvMK44Ks5yzFv3lqq1F486dZWgNsdzRBIRZnKeSmGU5pAQBPMehLlig9TjHM9T77LMYP3UKzbt3F9U2899LxZK4yepjbnXWw4cDNdhh47HnO79nOS7V33cfUrOzefMLLCpUpjMnequwpCTKejJYh8iW+7Br8yKUhsvy7Pl7elAzMAB3c3Ppz7lA1Gsk6sS5t60tZ/Z6zuFA47ZtgChW9sbDYlABaxQgc63kdDhg5zgkBQHDlAyuqil41tv/wnNZ3xu5dQdnPz1WkgYRxLKkQgbzqqACrpXZYmD3etH/1a+WqTXEcsdsOW9Qko9NpJKY5GTLcUNNreWm0dxBCtvg8rS0GJIW5m/c0ltmmTJZzqEIOBWeYdDkdIHPskHA2e1oP1DamOViIct5bhidW7v6fDlZFps3b12UOtlZSx2yrKEUWUVhIc67n3oq70b5vOreL4N7tBIMCAAsw3E8dgeSsSjuKKFQQZ+/HC0jFkjB4tycCA4ApsbG8dk7v8Oti5fRu24N7tu3t6SNI4jlQsUM5lVAJVh/MtpA/UcsIuaYczWD9HAigXFeFhBNdfVFHLCEmdPLUQbSoszc4p7OaF01UAHjUU4qzOuo4rBI9gdQ6JIe7f5XxDnDMHQv5aJSxgQLce6zOzAZi+L21CQAoK6Kkzney8xr1ovOzuLz9z7E5ROn0NrbjWf+4NsINRSxcCCIew39RGeusUtUnPUnY+FWAW0ili9my3lLQyN4nkcincZZpR5zd1t7noMsjnvzPRdzXkSt50qg0sbOSsOQ7Ewvziu8X5cUk+V8MTfEloPor5R7xyqRn0/Joj8cngUA1BYaCkVUFEU9gcl4HCc+PIKznx5DbVMjHvnG19DUkWfBQBBExQzmFUuFTdhmcU79RywmmjhXxAPPcehta8eF69cwLsgL5lVd3bmPof97sWqOm47LMExGhueSnFNfsm0pYs4tXJ+t2lKRkOU8N7p8AurzxbAsXSs9JnG+qF4FVX7dV7/6akXfO7VuY2b2ugITfxKVRcGz3smPPsapjz6Gy+PFvueesnRzJwgiCxU8mFcEFXZ9Kn5BTiwr9JZzMZ1GfGwM+7Zux4Xr1wAAIZ8PHS2tRRywhM9TDss5w7IZYrbULInlPIdbe6W7P5fFs6GKsIo5p/HdiHo9xFRK/neF3/PlhHdXYFky3QZpjdNY0o4s59VJweL8s7d/B95mg78miMsnTuPyidOWn8uVOI4g7lUqeae1Eqi065NhOa+w9hHLC1bnVn3rzTcxffUqunbswFaPD1cTMbz61LP5Sz4tkgU1l/hz1tYiOjJSsnPNnWZpY86trKtWbalIKFt7TrSNFwCiznJO6FhCy7kjEFi0Y99rWI1Ntbqa5izLorWhcSmbRJSIgme9vvVrK3+SIgiiOqkw10xKCEcsJepiWEynMX31KgBg7IsvsMsbwC5vAP3tncUdsJQx5zmezY6DBzF05AjqNm4s2fmUE2l/ljNbOwAwS7E5QCweOsu5GnNOlmEj6tOm3vvsIlyf3ueew/jJk2jatavkx75nsYg5r9NZ9n1uD1z3Wpm7ZULBs879Tz+xmO0giHuGxYjRJEoLxZwTS4mWkEw3NgjJ5NwHCrn/FmuDK4fl3O73o+PgwdKdSztN5WRrXwyhUkoYspznRJ/sTyLLuTWm67EYmxee5mZ4KrDGe1Vjka3dxXLY4w3gw/A0Htlzf5kaRiwU2hImCKKyqAArNVnOiaXEajGsF+pFi4nlVEptCSznqjgR4nHcPHTI2JRKt5xTzHlODBsvFHNuSUaixwrfkCJkrLK1S5KEzR4fvvTAl9C5bVu5mkYsEBqhCIIoO5Xgyq6HYs6JpSSfWCjk/svlfr4QDMdaIlHDlMmtPT4xkfFeNVnOSZxboE8It0hu7d5WOVkjtxQbSYuB6b5Jzc6WqSFEUVhYztW/vS4XrVuqmArfEiYI4p6AYs6Je5l891eRbu0ljTkvs+V8KSzXuX7XkljuF0KFjZ2VxlK4tdsDAaz6xjfAVWt8r1mcR6NlagixUFQrOo0F1Q2Jc4Igyk+FTSRW9ZwJYrHIazkvUkwsWsz5UrHUbu05rlelu/iS5Tw3S+XWbvf7S37MpYLmt+rG4Nau5sygPq1qyK2dIIiyU/ELTIpRJBaTPPd8QYvnRXqGFstdvtBzLklCuBzPd6WLc7Kc54YSwuWH7pvqRN9vqkCne3x5QL1HEET5qcDFQcvevdrfldc6YjnBMEzWBfJ8Fs6LVud8iRZ8ekvQkpZSs2BJ6qwvAMrWngd9zLlqOa/0DZelxjRe9D77bJkaQhSFxTifnJ4GANh9vqVuDVFCaCQnCKKyqBChXrd+/dw/KqRNxL1HoYLLcIcuklv7UlnYVBEFLJE4zhVzXuHinLK158bg1q7G49ImhgH99XCGQvC0tJSxNUTB6J93SYKYSmni3FFTU6ZGEaWARiiCIMpOpbvV0WKOWHSUZ8CcHdxcd7ugQ5UyIVwZQk7EdHrulEtg5czp1l7h4lzfI5U+jpYFVZyLIoY/+UR+icbzrFR8AkRCw+zWnpiagiRJ4B0O8G53GVtGLBQaoQhiieAdDgCAt729zC2pbCpyeUmLXmKRUQWDeXGsd/HOfYDFuUfLka1d0ovzJThnTrf2SneBrvR8HWVG61tFvACo3qzqi4R+A6riPUXKiCMYLHcTjJgs56lwGIBcPYA26qobegoJYolY+c1vQojHqzqr6z0LTXTEIqMtpgoV45kHmPuzlJbBMlvOy02lW85JnOdGSwinC5Vo3r27XM2pSHjdZgVZzrPT/8IL5W5CdvTVCCp9Q5HIS4XPOgSxfODsdnB2e7mbUflU4AKTdqGJRUfnfluqY5WEMog/vZBaCqo6IZzes4HctTNR7lkhldJeonnYCO9yaX8X7KlzD1LpGxeUU2H5QD1IEASRBxtlPiUWGXUDSJynMF2srN3lyAa+5G7Hy6SUGpGJes+KOnFe8X26xOhFp/46EZWNOeZcs5yTOK96KntLmCCIe48KWmx2PfEEpi5cQNP27eVuCrHc0dVjBgDOZjNY++4lateuRXxsDP7u7iU5Xy7PmEq3nOuFFXn4ZKK5tSuhEgzDkHjJQSWFlBB5MD3vmtcD3d9VT2XPOgRBEGXE39kJf2dnuZtB3AOYhRXnchUnzpfAwr1U4o+12dB+4MCSnAvIc70q3M2X07va0qI8A8bk1l7pmy3lhiznVYQpIRxZzpcP1IMEQVQUZP0h7klM970+DrSwry9ObPi98DzmWsxWulhhdfHT90JfFY1qOVf6kYRLbir9fifmyHBrV7yu6B6vfqgHCYIgCKLMmIVVaOVKAPMr31NKkaavl7tsY3VzXC93U9MSNqR4OKVEJ4CKCgmqFMwx5xWffb9M1AwMAAAatmwpc0uIeSFJmpcPifPqh0YpgiAqC1pgEvcipgWVq74eK196ySCOC6aEzxBrs2HglVeWdayu1e9yNzSg4+BB2LzeMrSocPSZx0uS6X+ZYXZrX7YbTAukdd8+1G3cCEcoVO6mEIVijjknt/ZlA4lzgiAIgigzGdZulp2X1XwxsHk85W7ComK1mGV5Hna/vwytKQ59QjiJknllopYoVBPCkXCxhGFZOGtqyt0MoggYc8w5Wc6XDdSDBEFUFAY3TYK4VzCJ86Jd0/UJ4cj7pCisFrPVUj5R33aKF85Ec2tXxDklhCOWE+pYT6XUlhc0ShEEURG0PvAA4uPj8La3l7spBLHkZAjqhQhsEufFYbGYbd61qwwNWRj3aum9nCjPgkhu7cQyRwtrIXFe9ZA4JwiiIqhdu7bcTSCIsmG2dhRr/WDIcj5vzNe6/cEH5xfrX2bIcp6JZjlXrYokzonlBMNoyeAoW/vygXqQIAiCIMrNQi3ni1RK7V6AYRjj5kaVCjgS55mYhQpbpX1LELmgUmrLC+pBgiAIgig3C405z3EsIj/6BW21LW49LS0AgJBSDouYw/wcVevGC0FYYU4KB1Tf+EVkQm7tBEEQBFFmMkTEQiznRNEwHAdUqetz95NPIhUOV0x2/4rCHC5SZX1LEDlRx31KCLesoB4kCIIgiHJjUUpt3odaYFPuRQybIVW2uGV5noR5FsxinNzaieWEOm4lJieRnJmRX6N7vOohyzlBEARBlJmMhHBFWsIZijlfEPoFLVtl4pzIDrm1EwvBEQwiOjJS7mZkR7m/r73+uu4lGv+rHRLnBEEQBFFuqJRaeVkGCeGITMx9qbr+EkQhdDz8MIY+/hh1GzeWuykFQ+NX9UPinCAIgiDKTIaFbyFu7STOi0a/oKWYzeWD+VlITE+XqSVENWIPBNBx8GC5m5EVy7Gexv+qh2YggiAIgig3VEqtrBgEOYnzZYN5oyVJ4pxY5tDmYvVTNZbz4x98hNuXr2B8aBgcx+Hlf/dvy90kgiAIgigJGTHntMBaUgx1zunaLxvMLr4NW7eWqSUEsQhYbMSSW3v1UzUzkCgI6BpYiVVbNpW7KQRBEARRWhZo7aaEcAvDkBCOrxq7BZEP06ZL7bp1ZWwMQZQYK3FO43/VUzUz0H379gIALp04WeaWEARBEERpKWnM+UIbcw+iv/4kzpcP+k0XV309CRdiWWF1P5PlvPpZ1jOQkE5D0GXmTCYSZWwNQRAEQWSBYs7Li97CSuJ82UDhCsSyhizny5JlPQOdOHwEx98/XO5mEARBEEROShpzTouzopEkSfubJcvTsoGy8BPLGbKcL0/KKs4/f++DvOL5qe98C3UtzfM6/obdO7F2xzbt38lEAj/607+Y17EIgiAIYrEwWPgYpnjrh+n7RJGIovYnWc6XD3pBTqKFWG5Y3tO0CVX1lHUGWr11M3rWrM75GW8wMO/jczwPjiZZgiAIotIpZUI4omgkvTina7lsILd2YjljJc5p/Kp+yqpcnW43nG53OZtAEARBEGWnpCKCFmdFo3drJ5YP5NZOLGcsxTl5iFQ9VWNWDk9PIxGLIzw9A1GSMD40DADw14Rgs9vL3DqCIAiCWAClTOhG4rxo9JZzYhlBlnNiGWN1T5PlvPqpGnH++e8+wOWTp7V/v/Y3fwcAePQbX0NzV2e5mkUQBEEQC8YQG7tAEUFLs3lA4nxZYrAikmghlhlkOV+eVI04v//pJ3D/00+UuxkEQRAEUXlQKbUFQW7tyxOylhPLGUvLOd3zVQ/1IEEQBEGUmZJazkmcFw25tS9PSKgQyxkrKzlrs5WhJUQpoVGLIAiCIMrNAmNjGbKcLwwS58sSw6YXPRfEMsNqruAoD1fVQ+KcIAiCIMqMYZE1HxFBwmNBkFv7MoWeC2IZw1pZzkmcVz0kzgmCIAiigliwhY8ESdGQW/vyhKzlxHLGynLO8lWTTozIAolzgiAIgigzC7WcG+qkkyApGhLn9wD0XBDLDbqnlyUkzgmCIAii3FA95vJCbu0EQRBEBUArAIIgCIIoMyWNOSdrStE4QiEA5HVAEEQVQePVsoQCEwiCIAiigvB3dy/o+yQwi6fz0UcxfPQo6u+7r9xNIQiCIO5hSJwTBEEQRJnRC+q6DRvK2JJ7E0cwiI6DB8vdDGIxoU0rgiCqAHJrJwiCIIgyIyST2t+8y1X096nOOUEQxL0FeUktT0icEwRBEESZScdi2t8LTghHCzaCyICEDLHcqV23rtxNIEoAubUTBEEQRJkR4vGFHYBKqREEQdyzrPja1+AIBsvdDKIEkDgnCIIgiDKzYHFOEARB3LM4a2rK3QSiRJBbO0EQBEGUGd7jWdgBKOacIHJiW+gzRhAEsQSQ5ZwgCIIgykzL/feD5XnUrl8/r++TKztBWNP56KOYvnwZdZs2lbspBFFaaNxflpA4JwiCIIgyY/f5SlbKi4Q6QcwR6OlBoKen3M0gCIIoCHJrJwiCIIhqh9zaCYIg7iloI3Z5QuKcIAiCIJYTtGAjCIJY9gRXrAAAuGpry9wSopSQWztBEARBLCPImkIQBLH88bS0YOVLL1Gyw2UGiXOCIAiCIAiCIIgqg2qbLz/IrZ0gCIIgqhyylhMEQRBE9UPinCAIgiCqHZ04J6FOEARBENUJiXOCIAiCWE6QOCcIgiCIqoTEOUEQBEFUO1RKjSAIgiCqHhLnBEEQBLGMILd2giAIgqhOSJwTBEEQRJXDkOWcIAiCIKoeEucEQRAEQRAEQRAEUWZInBMEQRBEtUPWcoIgCIKoekicEwRBEMQygmLOCYIgCKI6IXFOEARBEMsJEucEQRAEUZWQOCcIgiCI5QSJc4IgCIKoSkicEwRBEES1I0nan+TWThAEQRDVCYlzgiAIglhOkDgnCIIgiKqExDlBEARBEARBEARBlBkS5wRBEARBEARBEARRZkicEwRBEMQygmLOCYIgCKI6IXFOEARBEFWOpEsIRzHnBEEQBFGdkDgnCIIgiOUEiXOCIAiCqEpInBMEQRDEMoLc2gmCIAiiOiFxThAEQRDVjt6tnSAIgiCIqoTEOUEQBEEsJ8hyThAEQRBVCYlzgiAIglhGkFs7QRAEQVQnJM4JgiAIgiAIgiAIosyQOCcIgiCIaodizgmCIAii6iFxThAEQRAEQRAEQRBlhsQ5QRAEQRAEQRAEQZQZEucEQRAEUeVI5NZOEARBEFUPiXOCIAiCIAiCIAiCKDMkzgmCIAiCIAiCIAiizJA4JwiCIAiCIAiCIIgyQ+KcIAiCIAiCIAiCIMoMiXOCIAiCIAiCIAiCKDMkzgmCIAiCIAiCIAiizJA4JwiCIIhqh0qpEQRBEETVQ+KcIAiCIAiCIAiCIMoMiXOCIAiCIAiCIAiCKDMkzgmCIAiCIAiCIAiizJA4JwiCIIgqR6KYc4IgCIKoekicEwRBEARBEARBEESZIXFOEARBEARBEARBEGWGxDlBEARBVDvk1k4QBEEQVQ+Jc4IgCIIgCIIgCIIoMyTOCYIgCIIgCIIgCKLMkDgnCIIgCIIgCIIgiDJD4pwgCIIgCIIgCIIgygyJc4IgCIKodighHEEQBEFUPSTOCYIgCKLK8ff0AABsHk+ZW0IQBEEQxHzhy90AgiAIgiAWhqu+Hqtefhm8213uphAEQRAEMU9InBMEQRDEMsAeCJS7CQRBEARBLICqEOezU1M4/sFHGLx+A7FwBG6fF71r12DD3l3gOK7czSMIgiAIgiAIgiCIBVEV4nx6bAKQJOx+7BH4akKYGhnFh796A+lUCtsOPFju5hEEQRAEQRAEQRDEgqgKcd7W14O2vh7t3/5QEOvGJ3Du2OckzgmCIAiCIAiCIIiqpyrEuRXJRAIOlyvnZ4R0GoIgGL5DEARBEARBEARBEJVGVYrzmYlJnP30WF6r+YnDR3D8/cNL1CqCIAiCIAiCIAiCmB9lFeefv/dBXvH81He+hbqWZu3f0dlZHPr+j9A9sBIrN23I+d0Nu3di7Y5t2r+TiQR+9Kd/sbBGEwRBEARBEARBEESJKas4X711M3rWrM75GW9wrjRMdHYWv/4f30d9awt2P/Fo3uNzPA+Or0rnAIIgCIIgCIIgCOIeoqzK1el2w+l2F/TZyMws3vjH76G2uQl7n3ocDMMscusIgiAIgiAIgiAIYmmoCrNydFYW5h6/H9seehDxaFR7z+31lrFlBEEQBEEQBEEQBLFwqkKc37l6DTMTk5iZmMQP//TPDe99+z/+hzK1iiAIgiAIgiAIgiBKQ1WI8/4N69G/YX25m0EQBEEQBEEQBEEQiwJb7gYQBEEQBEEQBEEQxL0OiXOCIAiCIAiCIAiCKDMkzgmCIAiCIAiCIAiizFRFzHmpkCQJADAzM1PmlhAEQRAEQRAEQRD3Aqr+VPVoNu4pcZ5KJgEA7e3tZW4JQRAEQRAEQRAEcS+RSibhcDqzvn9PiXO314sX/vUfw2a3g2GYcjcnK8lEAj/607/AC//6j2F3OMrdHKLEUP8ub6h/lzfUv8sb6t/lDfXv8ob6d3lT7f0rSRJSySTcXm/Oz91T4pxlWXj9/nI3o2DsDkdV3nxEYVD/Lm+of5c31L/LG+rf5Q317/KG+nd5U839m8tirkIJ4QiCIAiCIAiCIAiizJA4JwiCIAiCIAiCIIgyQ+K8AuE4Dhvv3w2O48rdFGIRoP5d3lD/Lm+of5c31L/LG+rf5Q317/LmXulf5tv/8T/kzudOEARBEARBEARBEMSiQpZzgiAIgiAIgiAIgigzJM4JgiAIgiAIgiAIosyQOCcIgiAIgiAIgiCIMkPinCAIgiAIgiAIgiDKDF/uBhBGzn32OU4dOYrYbBjB+jpsP/gQmjray90sIg8nPjyCG+cvYGp8AjzPo6GtFVv370Ogrlb7jCRJ+OL9D3Hh8xNIxuOob23GzkceRqihXvuMkE7jk7fewdXT5yCk02ju6sSuxx6Gx+8vx88iLDjx4REce/c9rN62BTsOPgSA+nY5EJmZxWdv/w63r1xBOpVGoLYGe558DHXNTQCoj6sVURTxxXsf4srpM4iFI3B5PejfsA4b9+4GwzAAqG+riaEbN3HqyFGMDQ4jFg5j/1eeQ+eqFdr7perLRCyOj3/7Jm5evAwA6FjRhx2PHIDD6Vy6H3sPkqt/RUHAsXffx+3LVzE7NQWbw4GW7k5s3b8Pbp9POwb1b+WS7/nVc/hXv8GFz49j+8P7sWb7Vu31e6F/yXJeQVw9cw5Hf/sWNuzZhad//1U0drTj0Pd+hPD0dLmbRuRh6OZNDGy9D0+++g0cfOlFSJKI33zvh0glk9pnTn10FGc+/hQ7HzmAp77zLbg8Xvzmf/4QqURC+8zRQ2/jxvlL2Pfc03j8Wy8hnUrizR/8GKIoluNnESZG7w7iwhfHDQs9gPq22knE4vjV3/8jWI7Fw197Ac/90e9h24EHYXc4tM9QH1cnJw9/jPPHvsDORw7guT/6PWzd/yWcOvIJzn7ymfYZ6tvqIZVKoaaxETsfOWD5fqn68nc/+wUmhkZw8Osv4ODXX8DE0Aje//kvF/333evk6t90KoXxoWFs2LsLT//eK9j/lWcxMzGJN3/4E8PnqH8rl3zPr8qN8xcxeucu3D5vxnv3Qv+SOK8gTn/8CVZs2oCVmzYgWF+HHQcfgsfvx/nPvih304g8HPz6i+jfsB6hhnrUNjViz5OPIzI9g/HBIQDybv6ZTz7Fhj270DWwEqGGetz/9OMQUilcOX0WAJCMx3HxixPYduBBtPZ0oba5CQ888yQmR0Zx99r1Mv46AgBSySTe+9kvsPvxR+Fwze2+Ut9WPyc/+hgevx97n3oc9a0t8AWDaOnugr8mBID6uJoZvXMHHSv70d7fB18wiO7Vq9Da04UxGpurkva+Xmz+0v3oGliZ8V6p+nJqdAx3rlzF7icfRUNbKxraWrH7iUdw69IVTI+NL+XPvefI1b92pxOPvPxV9KwZQKCuFg1trdjxyAGMDw5pRizq38omV/+qRGZmceQ3b+KBZ54Eyxpl6r3SvyTOKwRBEDA+OISWni7D6629XRi5fac8jSLmjbpL73C5AACzU9OIhSNo1fUvx/No6mzX+ndscAiiKKK1p1v7jNvnQ7C+DiO36B4oN0feOIT2/l5DHwLUt8uBWxcvoa6lCe/8+Gf43n/5r/j5X38XFz4/rr1PfVy9NLS3YfDadUyPTwAAxoeGMXzrNtr6egFQ3y4nStWXI3fuwO5woKG1RftMQ1sr7A4Hhmk9VlEk4/Jay664K1P/VjeSJOH9136JdTu3ZXgoAvdO/1LMeYWQiEYhSRJcHo/hdZfHg2g4UqZWEfNBkiQcPfQ2GtvbtMElFg4DAFxeY/86PR5EpmeUz0TAcpzBKqt+Jxahe6CcXD19FuODw3jy976V8R71bfUzOzmF8599gTU7tmHD7p0YvTuIj3/7FliOQ/+GddTHVcz6XTuQiifwk7/4azAsC0kUsflLD6B37WoA9PwuJ0rVl7FwBE6PO+P4To8bMVqPVQzpdBqfvfM79K5do4UgUf9WNycPfwyGZbF62xbL9++V/iVxXmGoCWpUJAkwvURUOEd+8yYmR0bw+CsvW7xr0Zn5+lcqRauI+RKensHHh97Cwa+/CJ7PNWRS31YrkiShrqUZWx58AABQ29yEqdExnD/2Bfo3rNN9kvq42rh25hyunD6Dfc8+hWB9HSaGR3D00Ftw+7zUt8uWUvRlli/QeqwiEAUBv/vJa4AkYedjD+f/AvVvxTM2OISzn3yGp3//lQwtlJdl1r8kzisEh9sNhmEQVXZ+VeLRSIY1nahcjvzmEG5dvITHvvmSIXOkyysntYiFw4YEF/HIXP+6vB6IgoBELG7YFYxFImhoa12iX0CYGR8cQjwSxS/+9u+11yRJwtCNWzj36TE8/8d/AID6tppx+bwI6iorAECgrhbXz1+Q36fnt2r59O13sW7XDvQolvKaxgaEp6dx8vAR9G9YR327jChVX7q8HsQtPCLikSitxyoAURDwzk9+jtmpKTz6ja8bEndS/1YvwzdvIRaJ4Id/+hfaa5Ik4ZM338GZo5/ihf/lj++Z/qWY8wqB4zjUNjfh7tXrhtfvXr1Ok38VIEkSjrxxCDfOX8QjL38NvlDQ8L4vGIDL68EdXfIgQRAwdOOW1r91zU1gWRZ3rl7TPhOdDWNqdAwN7XQPlIuW7k48+4ffwTN/8G3tv7rmJvSuW4Nn/uDb8IWC1LdVTmNbmxaTrDIzMQFvIACAnt9qJp1KZVhhGIaFJMmmFurb5UOp+rKhtRXJRAKjd+5qnxm5cxfJRAKNtB4rK6own5mYxCMvfw1Ot8vwPvVv9dK7bm3GWsvt82Ltzu04+PUXAdw7/UuW8wpi7Y5teP/nv0RdSxMaWltx4YvjCE/PYNXmTeVuGpGHI28cwtXTZ7H/xedhc9g1Dwi7wwHeZgPDMFizbStOfngE/poQAjU1OPHhEXA2mxb7aHc6sWLTBnz61jtwul1wOJ345K13EWqoR0t3Vxl/3b2NzeHISEzC221wuFza69S31c2aHVvx+t/9I058+BG6Vw9g9M5dXPj8BHY//ggA0PNbxbT39+HEh0fgDfgRrK/D+NAwzhz9BP0b1gOgvq02UskkZiYmtX/PTk1hfGgYDpcT3kCgJH0ZrK9Da28PPnz9DW0MOPyr36C9vxcBk4cNUVpy9a/b58M7P/4ZxoeG8dCLX4Ykidpay+FygeM46t8KJ9/za95sYVkWbq9H65d7pX+Zb//H/0BRUxXEuc8+x6mPPkY0HEGovg7bH96Pps6OcjeLyMN3/9N/tnx971OPaYtASZLwxfsf4sLnx5GMxVHf2oKdjz5sEH7pdBqfvvUOrp4+i3QqjZbuTux89CC8Ab/l8Yny8Ov/8T9R09iIHQcfAkB9uxy4efEyjr3znmwxDwaxdsdWrLxvo/Y+9XF1kkokcOx3H+DGhYuIR6Jw+7zoWbMaG+/fDY7jAFDfVhOD12/gjX/8fsbrfevX4v6nnyhZXyZiMXz8m7dw8+IlAEDHin7sePQAHE5nxrmJ0pGrfzc9sAf//Gd/Zfm9R7/xNTR3dQKg/q1k8j2/Zn70X/8Ca7ZvxZrtW7XX7oX+JXFOEARBEARBEARBEGWGYs4JgiAIgiAIgiAIosyQOCcIgiAIgiAIgiCIMkPinCAIgiAIgiAIgiDKDIlzgiAIgiAIgiAIgigzJM4JgiAIgiAIgiAIosyQOCcIgiAIgiAIgiCIMkPinCAIgiAIgiAIgiDKDIlzgiAIgiAIgiAIgigzJM4JgiAIglgws1NT+O5/+s8YHxoud1MIgiAIoirhy90AgiAIgiDy8/5rr+PyydMAAIZl4XA5UdPQgJ61A+jfsB4MwxR0nEsnTuLob9/Gy//u387r3Nl45f/67/DVf/uv4HS7Cz4uQRAEQRBzkDgnCIIgiCqhtbcHe596DJIoIRaJ4M6Vq/j4t2/j+rkLeOjFL4NlF8chbsfBh7Bl/z7t3z/43/8b9j71GFp7e7TXWJaF2+tdlPMTBEEQxL0AiXOCIAiCqBI4jtMEsMfvQ11zE+pbW/Cbf/oBLp04hZWbNuD0x5/g0vFTmJ2agsPlRHt/H7Y+9CXY7HYMXr+BD37xawDAd//TfwYAbLx/N+57YC8EQcDn776PK6fPIBlPIFhfh63796G5qxN2pxN2U1vsDqdBjM9OTeGf/+yv8PTvv4rapkYMXr+BN/7x+3j46y/gs7d/h+nxCTS0tWDfc09jbHAInxx6B9HZWbT192Lvk4+Bt9kAAJIk4dSRozh/7AvEwhH4a0LYuHc3ulevWvwLTBAEQRBlhMQ5QRAEQVQxLd1dqGlswI3zF7By0wYwDIMdjzwEbyCA2akpHHnjED59613seuwgGtrbsP3h/fj8vQ/x/B//PgDAZpdl9we/+BXCU9PY99zTcHu9uHHhIg5970d45g+/g0Btzbzb98V7H2Lnow+D53m8+9PX8O5Pfg6O47Hv2SeRSqXw9o9+irOfHMP63TsAAMfefR83zl/ErscOwl9Tg+GbN/H+z38Jp8eN5s6OhV8wgiAIgqhQKCEcQRAEQVQ5gdpahKemAQBrtm9Fc1cnfKEgWrq7cN+++3Ht7HkAsuXd7nSAAeD2euH2emGz2zEzMYmrp8/iwS8/g6aOdvhrQli3czsaOtpw6cSpBbVt85fuR2N7G2qbm9C/cT2GbtzCzscOora5CU0d7egaWInBGzcAAKlkEmeOfoq9Tz2Gtt4e+ENB9G9Yj951a3Dh2PEFtYMgCIIgKh2ynBMEQRBE1SMBkBPCDV6/gRMfHsHU2BiSiSQkUYSQTiOVTGpWcjNqhvUf//lfG14XBAFOl2tBLQs1NGh/uzwe8DYb/KGg4bWxu4MAgKmxcQjpNH7zTz8wHEMUBNQ0NS6oHQRBEARR6ZA4JwiCIIgqZ2psHL5QAOGpaRz6/j9j1eaNuG/fXjhcLgzfuoUPf/kGRFHM+n1JksAwDJ7+vVfAmJLK8XbbgtrGcnPHYxhkJq1j5POr7QCAA1/7Cjw+n+k43ILaQRAEQRCVDolzgiAIgqhi7l67jsmRUazZvhVjg4MQRRHbDuzXSqtdO3vO8HmW5SAqIliltqkRkiQhFo2iqaN9ydpuJlRXC47jEJmeofhygiAI4p6DxDlBEARBVAmCICAaDhtKqZ04/DHa+3vRt34tJkdGIYkizn7yGdpX9GPk1m2cN8Vqe4MBpJNJ3L12HTWNDeBtNgRqa9C7dg3ef+11bHvoQdQ2NSIei2Hw2g2EGurR3t+7JL/P5nBg7c7tOHrobUiShMb2NqQSCQzfvgOb3Y7+DeuWpB0EQRAEUQ5InBMEQRBElXDnylX84H//b2BYFg6nEzWNDdhx8CH0b1gHhmFQ29SIbQcexMmPjuKzd95DU2c7tjz4AN5/7XXtGI3tbVi1eRPe/clrSMRiWim1vU89huMffIRP3noH0ZlZONwuNLS2oq2vJ0eLSs99+/bC6XHj5OEjmJ2cgt3pRG1zIzbs3rmk7SAIgiCIpYb59n/8D1L+jxEEQRAEQRAEQRAEsVhQKTWCIAiCIAiCIAiCKDMkzgmCIAiCIAiCIAiizJA4JwiCIAiCIAiCIIgyQ+KcIAiCIAiCIAiCIMoMiXOCIAiCIAiCIAiCKDMkzgmCIAiCIAiCIAiizJA4JwiCIAiCIAiCIIgyQ+KcIAiCIAiCIAiCIMoMiXOCIAiCIAiCIAiCKDMkzgmCIAiCIAiCIAiizJA4JwiCIAiCIAiCIIgy8/8HKnk1eG9bIX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800"/>
            <a:ext cx="6092824" cy="285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5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18099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63000" cy="97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</a:t>
            </a:r>
            <a:r>
              <a:rPr lang="en-US" sz="2000" b="1" dirty="0" smtClean="0">
                <a:solidFill>
                  <a:schemeClr val="accent1"/>
                </a:solidFill>
              </a:rPr>
              <a:t>2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</a:t>
            </a:r>
            <a:r>
              <a:rPr lang="en-US" sz="2000" b="1" dirty="0" smtClean="0">
                <a:solidFill>
                  <a:schemeClr val="accent1"/>
                </a:solidFill>
              </a:rPr>
              <a:t>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599"/>
            <a:ext cx="8763000" cy="97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34365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9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27" y="4169558"/>
            <a:ext cx="2469573" cy="208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990600"/>
            <a:ext cx="4856018" cy="9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522027" y="3657600"/>
            <a:ext cx="2469573" cy="5334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Evaluation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248400" cy="292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2155516"/>
            <a:ext cx="8763000" cy="96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4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67494"/>
            <a:ext cx="91440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INVERSE TRANSFORMATION OF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Inversed </a:t>
            </a:r>
            <a:r>
              <a:rPr lang="en-US" sz="2000" dirty="0"/>
              <a:t>transforms that I applied to the datasets to remove the seasonality and trends. </a:t>
            </a:r>
            <a:r>
              <a:rPr lang="en-US" sz="2000" dirty="0"/>
              <a:t>T</a:t>
            </a:r>
            <a:r>
              <a:rPr lang="en-US" sz="2000" dirty="0" smtClean="0"/>
              <a:t>his </a:t>
            </a:r>
            <a:r>
              <a:rPr lang="en-US" sz="2000" dirty="0"/>
              <a:t>step </a:t>
            </a:r>
            <a:r>
              <a:rPr lang="en-US" sz="2000" dirty="0" smtClean="0"/>
              <a:t>is performed to make </a:t>
            </a:r>
            <a:r>
              <a:rPr lang="en-US" sz="2000" dirty="0"/>
              <a:t>the predictions get back on the accurate </a:t>
            </a:r>
            <a:r>
              <a:rPr lang="en-US" sz="2000" dirty="0" smtClean="0"/>
              <a:t>scale.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dirty="0"/>
              <a:t>The model takes sequences of length 32 and predicts the next time step. </a:t>
            </a: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19785"/>
            <a:ext cx="8610600" cy="237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85800"/>
            <a:ext cx="8617528" cy="242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9967"/>
            <a:ext cx="8617528" cy="238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5" y="457200"/>
            <a:ext cx="8531465" cy="236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0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MODEL DEPLOYMENT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A </a:t>
            </a:r>
            <a:r>
              <a:rPr lang="en-US" sz="2000" dirty="0" err="1"/>
              <a:t>S</a:t>
            </a:r>
            <a:r>
              <a:rPr lang="en-US" sz="2000" dirty="0" err="1" smtClean="0"/>
              <a:t>treamlit</a:t>
            </a:r>
            <a:r>
              <a:rPr lang="en-US" sz="2000" dirty="0" smtClean="0"/>
              <a:t> application has been built to understand and analyze Traffic Predictions and Forecasting.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Dashboard URL: </a:t>
            </a:r>
            <a:r>
              <a:rPr lang="en-US" sz="2000" dirty="0">
                <a:hlinkClick r:id="rId2"/>
              </a:rPr>
              <a:t>https://traffic-forecasting-reshmajp.streamlit.app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Features:</a:t>
            </a:r>
          </a:p>
          <a:p>
            <a:pPr algn="just"/>
            <a:r>
              <a:rPr lang="en-US" sz="2000" dirty="0" smtClean="0"/>
              <a:t>Data Visualization of Traffic on Junctions over Years</a:t>
            </a:r>
          </a:p>
          <a:p>
            <a:pPr algn="just"/>
            <a:r>
              <a:rPr lang="en-US" sz="2000" dirty="0" smtClean="0"/>
              <a:t>Time Series Analysis to understand Trend and Seasonality</a:t>
            </a:r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41551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9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Displays Model Evaluation results</a:t>
            </a:r>
          </a:p>
          <a:p>
            <a:pPr algn="just"/>
            <a:r>
              <a:rPr lang="en-US" sz="2000" dirty="0" smtClean="0"/>
              <a:t>Option to visualize Traffic Predictions Vs. True Values by selecting the dropdown option of each Junctions</a:t>
            </a:r>
          </a:p>
          <a:p>
            <a:pPr algn="just"/>
            <a:r>
              <a:rPr lang="en-US" sz="2000" dirty="0" smtClean="0"/>
              <a:t>Option to visualize Traffic Forecast by selecting the Next Time Step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5" y="2286000"/>
            <a:ext cx="864428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OBJECTIVE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algn="just"/>
            <a:r>
              <a:rPr lang="en-US" sz="2000" dirty="0" smtClean="0"/>
              <a:t>To Build </a:t>
            </a:r>
            <a:r>
              <a:rPr lang="en-US" sz="2000" dirty="0"/>
              <a:t>a Gated Recurrent Unit (GRU) model tailored for time series analysis of traffic </a:t>
            </a:r>
            <a:r>
              <a:rPr lang="en-US" sz="2000" dirty="0" smtClean="0"/>
              <a:t>data</a:t>
            </a:r>
            <a:endParaRPr lang="en-US" sz="2000" dirty="0"/>
          </a:p>
          <a:p>
            <a:pPr algn="just"/>
            <a:r>
              <a:rPr lang="en-US" sz="2000" dirty="0"/>
              <a:t>Develop an interactive and user-friendly application using </a:t>
            </a:r>
            <a:r>
              <a:rPr lang="en-US" sz="2000" dirty="0" err="1"/>
              <a:t>Streamlit</a:t>
            </a:r>
            <a:r>
              <a:rPr lang="en-US" sz="2000" dirty="0"/>
              <a:t> for visualizing and understanding traffic </a:t>
            </a:r>
            <a:r>
              <a:rPr lang="en-US" sz="2000" dirty="0" smtClean="0"/>
              <a:t>forecasts</a:t>
            </a:r>
            <a:endParaRPr lang="en-US" sz="2000" dirty="0"/>
          </a:p>
          <a:p>
            <a:pPr algn="just"/>
            <a:r>
              <a:rPr lang="en-US" sz="2000" dirty="0"/>
              <a:t>Provide users with actionable insights into future traffic conditions, fostering informed </a:t>
            </a:r>
            <a:r>
              <a:rPr lang="en-US" sz="2000" dirty="0" smtClean="0"/>
              <a:t>decision-making</a:t>
            </a:r>
            <a:endParaRPr lang="en-US" sz="2000" dirty="0"/>
          </a:p>
          <a:p>
            <a:pPr algn="just"/>
            <a:r>
              <a:rPr lang="en-US" sz="2000" dirty="0"/>
              <a:t>Enhance traffic management strategies by enabling a proactive approach to address potential congestion </a:t>
            </a:r>
            <a:r>
              <a:rPr lang="en-US" sz="2000" dirty="0" smtClean="0"/>
              <a:t>issues</a:t>
            </a:r>
            <a:endParaRPr lang="en-US" sz="2000" dirty="0"/>
          </a:p>
          <a:p>
            <a:pPr algn="just"/>
            <a:r>
              <a:rPr lang="en-US" sz="2000" dirty="0" smtClean="0"/>
              <a:t>By </a:t>
            </a:r>
            <a:r>
              <a:rPr lang="en-US" sz="2000" dirty="0"/>
              <a:t>achieving these objectives, the project contributes to the development of efficient and accessible tools for urban traffic forecasting, ultimately leading to improved traffic management </a:t>
            </a:r>
            <a:r>
              <a:rPr lang="en-US" sz="2000" dirty="0" smtClean="0"/>
              <a:t>and enhanced urban mobility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/>
          </a:bodyPr>
          <a:lstStyle/>
          <a:p>
            <a:pPr algn="ctr"/>
            <a:r>
              <a:rPr lang="en-US" sz="3800" b="1" u="sng" dirty="0" smtClean="0"/>
              <a:t>SUMMARY</a:t>
            </a:r>
            <a:endParaRPr lang="en-US" sz="3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180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this project, I trained a GRU Neural network to </a:t>
            </a:r>
            <a:r>
              <a:rPr lang="en-US" sz="2000" dirty="0" smtClean="0"/>
              <a:t>predict </a:t>
            </a:r>
            <a:r>
              <a:rPr lang="en-US" sz="2000" dirty="0"/>
              <a:t>the traffic on four junctions. I used a </a:t>
            </a:r>
            <a:r>
              <a:rPr lang="en-US" sz="2000" dirty="0"/>
              <a:t>N</a:t>
            </a:r>
            <a:r>
              <a:rPr lang="en-US" sz="2000" dirty="0" smtClean="0"/>
              <a:t>ormalization </a:t>
            </a:r>
            <a:r>
              <a:rPr lang="en-US" sz="2000" dirty="0"/>
              <a:t>and </a:t>
            </a:r>
            <a:r>
              <a:rPr lang="en-US" sz="2000" dirty="0" smtClean="0"/>
              <a:t>Differencing </a:t>
            </a:r>
            <a:r>
              <a:rPr lang="en-US" sz="2000" dirty="0"/>
              <a:t>transform to achieve a stationary </a:t>
            </a:r>
            <a:r>
              <a:rPr lang="en-US" sz="2000" dirty="0" smtClean="0"/>
              <a:t>Time Series</a:t>
            </a:r>
            <a:r>
              <a:rPr lang="en-US" sz="2000" dirty="0"/>
              <a:t>. As the Junctions </a:t>
            </a:r>
            <a:r>
              <a:rPr lang="en-US" sz="2000" dirty="0" smtClean="0"/>
              <a:t>vary </a:t>
            </a:r>
            <a:r>
              <a:rPr lang="en-US" sz="2000" dirty="0"/>
              <a:t>in </a:t>
            </a:r>
            <a:r>
              <a:rPr lang="en-US" sz="2000" dirty="0" smtClean="0"/>
              <a:t>Trends </a:t>
            </a:r>
            <a:r>
              <a:rPr lang="en-US" sz="2000" dirty="0"/>
              <a:t>and </a:t>
            </a:r>
            <a:r>
              <a:rPr lang="en-US" sz="2000" dirty="0" smtClean="0"/>
              <a:t>Seasonality</a:t>
            </a:r>
            <a:r>
              <a:rPr lang="en-US" sz="2000" dirty="0"/>
              <a:t>, I took </a:t>
            </a:r>
            <a:r>
              <a:rPr lang="en-US" sz="2000" dirty="0" smtClean="0"/>
              <a:t>different </a:t>
            </a:r>
            <a:r>
              <a:rPr lang="en-US" sz="2000" dirty="0"/>
              <a:t>approach for each junction to make it stationary. I </a:t>
            </a:r>
            <a:r>
              <a:rPr lang="en-US" sz="2000" dirty="0" smtClean="0"/>
              <a:t>applied </a:t>
            </a:r>
            <a:r>
              <a:rPr lang="en-US" sz="2000" dirty="0"/>
              <a:t>the </a:t>
            </a:r>
            <a:r>
              <a:rPr lang="en-US" sz="2000" dirty="0" smtClean="0"/>
              <a:t>Root </a:t>
            </a:r>
            <a:r>
              <a:rPr lang="en-US" sz="2000" dirty="0"/>
              <a:t>M</a:t>
            </a:r>
            <a:r>
              <a:rPr lang="en-US" sz="2000" dirty="0" smtClean="0"/>
              <a:t>ean Squared </a:t>
            </a:r>
            <a:r>
              <a:rPr lang="en-US" sz="2000" dirty="0"/>
              <a:t>error as the evaluation metric for the model. In addition to that I plotted the Predictions alongside the original test </a:t>
            </a:r>
            <a:r>
              <a:rPr lang="en-US" sz="2000" dirty="0" smtClean="0"/>
              <a:t>values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Number of vehicles in </a:t>
            </a:r>
            <a:r>
              <a:rPr lang="en-US" sz="2000" dirty="0" smtClean="0"/>
              <a:t>Junction 1 </a:t>
            </a:r>
            <a:r>
              <a:rPr lang="en-US" sz="2000" dirty="0"/>
              <a:t>is rising more rapidly </a:t>
            </a:r>
            <a:r>
              <a:rPr lang="en-US" sz="2000" dirty="0" smtClean="0"/>
              <a:t>compared </a:t>
            </a:r>
            <a:r>
              <a:rPr lang="en-US" sz="2000" dirty="0"/>
              <a:t>to </a:t>
            </a:r>
            <a:r>
              <a:rPr lang="en-US" sz="2000" dirty="0"/>
              <a:t>J</a:t>
            </a:r>
            <a:r>
              <a:rPr lang="en-US" sz="2000" dirty="0" smtClean="0"/>
              <a:t>unction </a:t>
            </a:r>
            <a:r>
              <a:rPr lang="en-US" sz="2000" dirty="0"/>
              <a:t>2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/>
              <a:t>3</a:t>
            </a:r>
            <a:r>
              <a:rPr lang="en-US" sz="2000" dirty="0" smtClean="0"/>
              <a:t>. Due to the limitation in </a:t>
            </a:r>
            <a:r>
              <a:rPr lang="en-US" sz="2000" dirty="0"/>
              <a:t>data </a:t>
            </a:r>
            <a:r>
              <a:rPr lang="en-US" sz="2000" dirty="0" smtClean="0"/>
              <a:t>of Junction 4 fails to come up with a conclusion </a:t>
            </a:r>
            <a:r>
              <a:rPr lang="en-US" sz="2000" dirty="0"/>
              <a:t>on the </a:t>
            </a:r>
            <a:r>
              <a:rPr lang="en-US" sz="2000" dirty="0" smtClean="0"/>
              <a:t>same</a:t>
            </a:r>
            <a:endParaRPr lang="en-US" sz="2000" dirty="0"/>
          </a:p>
          <a:p>
            <a:pPr algn="just"/>
            <a:r>
              <a:rPr lang="en-US" sz="2000" dirty="0"/>
              <a:t>The Junction </a:t>
            </a:r>
            <a:r>
              <a:rPr lang="en-US" sz="2000" dirty="0" smtClean="0"/>
              <a:t>1’s </a:t>
            </a:r>
            <a:r>
              <a:rPr lang="en-US" sz="2000" dirty="0"/>
              <a:t>traffic has a stronger weekly seasonality as well as hourly seasonality. </a:t>
            </a:r>
            <a:r>
              <a:rPr lang="en-US" sz="2000" dirty="0" smtClean="0"/>
              <a:t>Whereas </a:t>
            </a:r>
            <a:r>
              <a:rPr lang="en-US" sz="2000" dirty="0"/>
              <a:t>other junctions are significantly </a:t>
            </a:r>
            <a:r>
              <a:rPr lang="en-US" sz="2000" dirty="0" smtClean="0"/>
              <a:t>linear</a:t>
            </a:r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4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215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PROJECT WORKFLOW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52800" y="17526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64008" indent="0" algn="ctr">
              <a:buNone/>
            </a:pPr>
            <a:r>
              <a:rPr lang="en-US" sz="1200" b="1" dirty="0" smtClean="0"/>
              <a:t>1. Data Collection</a:t>
            </a:r>
            <a:endParaRPr lang="en-US" sz="12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29000" y="5372099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4. Model Building &amp; Fitting the Model</a:t>
            </a:r>
            <a:endParaRPr lang="en-US" sz="12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15000" y="26670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2. Data Exploration</a:t>
            </a:r>
            <a:endParaRPr lang="en-US" sz="1200" b="1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38800" y="4357255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850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400" b="1" dirty="0" smtClean="0"/>
              <a:t>3. Data Transformation &amp; Preprocessing</a:t>
            </a:r>
            <a:endParaRPr lang="en-US" sz="1400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71600" y="4357255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5. Inversing Transformation of Data</a:t>
            </a:r>
            <a:endParaRPr lang="en-US" sz="1200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66800" y="26670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6. </a:t>
            </a:r>
            <a:r>
              <a:rPr lang="en-US" sz="1200" b="1" dirty="0" smtClean="0"/>
              <a:t>Model</a:t>
            </a:r>
            <a:r>
              <a:rPr lang="en-US" sz="1200" b="1" dirty="0" smtClean="0"/>
              <a:t> </a:t>
            </a:r>
            <a:r>
              <a:rPr lang="en-US" sz="1200" b="1" dirty="0" smtClean="0"/>
              <a:t>Deployment</a:t>
            </a:r>
            <a:endParaRPr lang="en-US" sz="1200" b="1" dirty="0"/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5334001" y="5347855"/>
            <a:ext cx="1667943" cy="765424"/>
          </a:xfrm>
          <a:prstGeom prst="curvedConnector3">
            <a:avLst>
              <a:gd name="adj1" fmla="val 16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flipH="1" flipV="1">
            <a:off x="2247900" y="5392880"/>
            <a:ext cx="1634799" cy="8381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09800" y="3657600"/>
            <a:ext cx="0" cy="6996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endCxn id="4" idx="1"/>
          </p:cNvCxnSpPr>
          <p:nvPr/>
        </p:nvCxnSpPr>
        <p:spPr>
          <a:xfrm flipV="1">
            <a:off x="2098944" y="1897670"/>
            <a:ext cx="1555155" cy="748530"/>
          </a:xfrm>
          <a:prstGeom prst="curvedConnector4">
            <a:avLst>
              <a:gd name="adj1" fmla="val -667"/>
              <a:gd name="adj2" fmla="val 13326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4" idx="7"/>
          </p:cNvCxnSpPr>
          <p:nvPr/>
        </p:nvCxnSpPr>
        <p:spPr>
          <a:xfrm rot="16200000" flipH="1">
            <a:off x="5681155" y="1325416"/>
            <a:ext cx="748532" cy="1893041"/>
          </a:xfrm>
          <a:prstGeom prst="curvedConnector4">
            <a:avLst>
              <a:gd name="adj1" fmla="val -30540"/>
              <a:gd name="adj2" fmla="val 10187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010400" y="3657600"/>
            <a:ext cx="0" cy="6996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COLLECTION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/>
              <a:t>This dataset is a collection of numbers of vehicles at four junctions at an hourly frequency</a:t>
            </a:r>
            <a:r>
              <a:rPr lang="en-US" sz="2000" dirty="0" smtClean="0"/>
              <a:t>.</a:t>
            </a:r>
          </a:p>
          <a:p>
            <a:pPr marL="64008" indent="0" algn="just">
              <a:buNone/>
            </a:pPr>
            <a:r>
              <a:rPr lang="en-US" sz="2000" dirty="0" smtClean="0"/>
              <a:t> </a:t>
            </a:r>
          </a:p>
          <a:p>
            <a:pPr marL="64008" indent="0" algn="just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CSV file provides four features</a:t>
            </a:r>
            <a:r>
              <a:rPr lang="en-US" sz="2000" dirty="0" smtClean="0"/>
              <a:t>: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err="1" smtClean="0"/>
              <a:t>DateTime</a:t>
            </a:r>
            <a:endParaRPr lang="en-US" sz="2000" dirty="0" smtClean="0"/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Junctions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Vehicles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ID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r>
              <a:rPr lang="en-US" sz="2000" dirty="0"/>
              <a:t>The sensors on each of these junctions were collecting data at different times, hence the traffic data from different time </a:t>
            </a:r>
            <a:r>
              <a:rPr lang="en-US" sz="2000" dirty="0" smtClean="0"/>
              <a:t>periods</a:t>
            </a:r>
          </a:p>
          <a:p>
            <a:pPr algn="just"/>
            <a:r>
              <a:rPr lang="en-US" sz="2000" dirty="0" smtClean="0"/>
              <a:t>Some </a:t>
            </a:r>
            <a:r>
              <a:rPr lang="en-US" sz="2000" dirty="0"/>
              <a:t>of the junctions have provided limited or sparse </a:t>
            </a:r>
            <a:r>
              <a:rPr lang="en-US" sz="2000" dirty="0" smtClean="0"/>
              <a:t>data</a:t>
            </a:r>
          </a:p>
          <a:p>
            <a:pPr algn="just"/>
            <a:r>
              <a:rPr lang="en-US" sz="2000" dirty="0" smtClean="0"/>
              <a:t>This data consist of 48120 instances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7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EXPLORATION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This collection of data starts from 11/01/2015, 00:00 and ends at 06/30/2017, 23:00</a:t>
            </a:r>
          </a:p>
          <a:p>
            <a:pPr algn="just"/>
            <a:r>
              <a:rPr lang="en-US" sz="2000" dirty="0" smtClean="0"/>
              <a:t>Junction 1, Junction 2 and Junction 3 has total of 14592 entries out of 48120</a:t>
            </a:r>
          </a:p>
          <a:p>
            <a:pPr algn="just"/>
            <a:r>
              <a:rPr lang="en-US" sz="2000" dirty="0" smtClean="0"/>
              <a:t>In Junction 3 there is only limited data, that is of 4344 entries </a:t>
            </a:r>
          </a:p>
          <a:p>
            <a:pPr algn="just"/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Initial Process,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Parsing Dates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Plotting Time Series</a:t>
            </a:r>
            <a:endParaRPr lang="en-US" sz="2000" dirty="0"/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Feature </a:t>
            </a:r>
            <a:r>
              <a:rPr lang="en-US" sz="2000" dirty="0"/>
              <a:t>E</a:t>
            </a:r>
            <a:r>
              <a:rPr lang="en-US" sz="2000" dirty="0" smtClean="0"/>
              <a:t>ngineering </a:t>
            </a:r>
            <a:r>
              <a:rPr lang="en-US" sz="2000" dirty="0"/>
              <a:t>for </a:t>
            </a:r>
            <a:r>
              <a:rPr lang="en-US" sz="2000" dirty="0" smtClean="0"/>
              <a:t>EDA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b="1" dirty="0">
                <a:solidFill>
                  <a:schemeClr val="accent1"/>
                </a:solidFill>
              </a:rPr>
              <a:t>Parsing Dates</a:t>
            </a:r>
            <a:r>
              <a:rPr lang="en-US" sz="2000" dirty="0"/>
              <a:t> </a:t>
            </a:r>
            <a:r>
              <a:rPr lang="en-US" sz="2000" dirty="0" smtClean="0"/>
              <a:t>– It is a process </a:t>
            </a:r>
            <a:r>
              <a:rPr lang="en-US" sz="2000" dirty="0"/>
              <a:t>of converting date and time information in a dataset from a string format to a </a:t>
            </a:r>
            <a:r>
              <a:rPr lang="en-US" sz="2000" dirty="0" err="1"/>
              <a:t>datetime</a:t>
            </a:r>
            <a:r>
              <a:rPr lang="en-US" sz="2000" dirty="0"/>
              <a:t> format. 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In </a:t>
            </a:r>
            <a:r>
              <a:rPr lang="en-US" sz="2000" dirty="0"/>
              <a:t>Python, the pandas library provides a convenient method to parse dates using the </a:t>
            </a:r>
            <a:r>
              <a:rPr lang="en-US" sz="2000" dirty="0" err="1"/>
              <a:t>pd.to_datetime</a:t>
            </a:r>
            <a:r>
              <a:rPr lang="en-US" sz="2000" dirty="0"/>
              <a:t>() function. This conversion allows for easier handling and analysis of time-related data.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69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Plotting Time Series</a:t>
            </a:r>
            <a:r>
              <a:rPr lang="en-US" sz="2000" dirty="0" smtClean="0"/>
              <a:t> </a:t>
            </a:r>
            <a:r>
              <a:rPr lang="en-US" sz="2000" dirty="0"/>
              <a:t>- Traffic o</a:t>
            </a:r>
            <a:r>
              <a:rPr lang="en-US" sz="2000" dirty="0" smtClean="0"/>
              <a:t>n </a:t>
            </a:r>
            <a:r>
              <a:rPr lang="en-US" sz="2000" dirty="0"/>
              <a:t>Junctions </a:t>
            </a:r>
            <a:r>
              <a:rPr lang="en-US" sz="2000" dirty="0" smtClean="0"/>
              <a:t>over Years has been plotted using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library. 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Here, </a:t>
            </a:r>
            <a:r>
              <a:rPr lang="en-US" sz="2000" dirty="0"/>
              <a:t>It can be </a:t>
            </a:r>
            <a:r>
              <a:rPr lang="en-US" sz="2000" dirty="0" smtClean="0"/>
              <a:t>seen that </a:t>
            </a:r>
            <a:r>
              <a:rPr lang="en-US" sz="2000" dirty="0"/>
              <a:t>the J</a:t>
            </a:r>
            <a:r>
              <a:rPr lang="en-US" sz="2000" dirty="0" smtClean="0"/>
              <a:t>unction 1 is </a:t>
            </a:r>
            <a:r>
              <a:rPr lang="en-US" sz="2000" dirty="0"/>
              <a:t>visibly having an upward </a:t>
            </a:r>
            <a:r>
              <a:rPr lang="en-US" sz="2000" dirty="0" smtClean="0"/>
              <a:t>trend</a:t>
            </a:r>
            <a:endParaRPr lang="en-US" sz="2000" dirty="0"/>
          </a:p>
          <a:p>
            <a:pPr algn="just"/>
            <a:r>
              <a:rPr lang="en-US" sz="2000" dirty="0"/>
              <a:t>The data for the </a:t>
            </a:r>
            <a:r>
              <a:rPr lang="en-US" sz="2000" dirty="0" smtClean="0"/>
              <a:t>Junction 4 </a:t>
            </a:r>
            <a:r>
              <a:rPr lang="en-US" sz="2000" dirty="0"/>
              <a:t>is sparse starting only after 2017</a:t>
            </a:r>
          </a:p>
          <a:p>
            <a:pPr algn="just"/>
            <a:r>
              <a:rPr lang="en-US" sz="2000" dirty="0"/>
              <a:t>Seasonality is not evident from the above </a:t>
            </a:r>
            <a:r>
              <a:rPr lang="en-US" sz="2000" dirty="0" smtClean="0"/>
              <a:t>plot. </a:t>
            </a:r>
            <a:r>
              <a:rPr lang="en-US" sz="2000" dirty="0"/>
              <a:t>So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composition has been explored </a:t>
            </a:r>
            <a:r>
              <a:rPr lang="en-US" sz="2000" dirty="0"/>
              <a:t>to figure out more about </a:t>
            </a:r>
            <a:r>
              <a:rPr lang="en-US" sz="2000" dirty="0" smtClean="0"/>
              <a:t>it</a:t>
            </a:r>
          </a:p>
          <a:p>
            <a:pPr algn="just"/>
            <a:r>
              <a:rPr lang="en-US" sz="2000" dirty="0" smtClean="0"/>
              <a:t>Trend and Seasonality are the components of Time </a:t>
            </a:r>
            <a:r>
              <a:rPr lang="en-US" sz="2000" dirty="0" smtClean="0"/>
              <a:t>Series</a:t>
            </a:r>
            <a:endParaRPr lang="en-US" sz="2000" dirty="0"/>
          </a:p>
          <a:p>
            <a:pPr algn="just"/>
            <a:r>
              <a:rPr lang="en-US" sz="2000" dirty="0" smtClean="0"/>
              <a:t>Trend – is a long term movement observed in time series that changes over time which can be either positive (increasing) or negative (decreasing)</a:t>
            </a:r>
          </a:p>
          <a:p>
            <a:endParaRPr lang="en-US" sz="2000" dirty="0"/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8200" cy="212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4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Seasonality – is a periodic fluctuation that occurs in time series where predictable and regular patterns are exhibited at intervals</a:t>
            </a:r>
          </a:p>
          <a:p>
            <a:pPr algn="just"/>
            <a:r>
              <a:rPr lang="en-US" sz="2000" dirty="0" smtClean="0"/>
              <a:t>Here, we have plotted seasonality graphs by doing Feature Engineering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Feature Engineering for EDA</a:t>
            </a:r>
            <a:r>
              <a:rPr lang="en-US" sz="2000" dirty="0" smtClean="0"/>
              <a:t> – Created new </a:t>
            </a:r>
            <a:r>
              <a:rPr lang="en-US" sz="2000" dirty="0"/>
              <a:t>features out of </a:t>
            </a:r>
            <a:r>
              <a:rPr lang="en-US" sz="2000" dirty="0" err="1" smtClean="0"/>
              <a:t>DateTime</a:t>
            </a:r>
            <a:r>
              <a:rPr lang="en-US" sz="2000" dirty="0"/>
              <a:t> </a:t>
            </a:r>
            <a:r>
              <a:rPr lang="en-US" sz="2000" dirty="0" smtClean="0"/>
              <a:t>and plotted using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library</a:t>
            </a:r>
          </a:p>
          <a:p>
            <a:pPr marL="64008" indent="0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dirty="0" smtClean="0"/>
              <a:t>New Features:</a:t>
            </a:r>
            <a:endParaRPr lang="en-US" sz="2000" dirty="0"/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Year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Month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Date in the given month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Days of week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 smtClean="0"/>
              <a:t>Hour</a:t>
            </a:r>
          </a:p>
          <a:p>
            <a:pPr marL="64008" indent="0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5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84523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8384523" cy="191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2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2909</TotalTime>
  <Words>1797</Words>
  <Application>Microsoft Office PowerPoint</Application>
  <PresentationFormat>On-screen Show (4:3)</PresentationFormat>
  <Paragraphs>176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Verve</vt:lpstr>
      <vt:lpstr>TRAFFIC FORECASTING – TIME SERIES USING RNN</vt:lpstr>
      <vt:lpstr>INTRODUCTION</vt:lpstr>
      <vt:lpstr>OBJECTIVE</vt:lpstr>
      <vt:lpstr>PROJECT WORKFLOW</vt:lpstr>
      <vt:lpstr>DATA COLLECTION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TRANSFORMING &amp;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MODEL BUILDING &amp;  FITTING THE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TRANSFORMATION OF DATA</vt:lpstr>
      <vt:lpstr>PowerPoint Presentation</vt:lpstr>
      <vt:lpstr>PowerPoint Presentation</vt:lpstr>
      <vt:lpstr>MODEL DEPLOYMENT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49</cp:revision>
  <dcterms:created xsi:type="dcterms:W3CDTF">2024-02-04T09:22:25Z</dcterms:created>
  <dcterms:modified xsi:type="dcterms:W3CDTF">2024-02-06T17:15:56Z</dcterms:modified>
</cp:coreProperties>
</file>