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146847057" r:id="rId11"/>
    <p:sldId id="267" r:id="rId12"/>
    <p:sldId id="2146847056" r:id="rId13"/>
    <p:sldId id="268" r:id="rId14"/>
    <p:sldId id="2146847055" r:id="rId15"/>
    <p:sldId id="2146847058"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8B775-F93F-4D0F-B58F-08BA86251A16}" v="1" dt="2024-04-05T05:26:01.2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min Ta" userId="7904145677b19ded" providerId="LiveId" clId="{EC38B775-F93F-4D0F-B58F-08BA86251A16}"/>
    <pc:docChg chg="modSld">
      <pc:chgData name="yasmin Ta" userId="7904145677b19ded" providerId="LiveId" clId="{EC38B775-F93F-4D0F-B58F-08BA86251A16}" dt="2024-04-05T05:26:01.294" v="21"/>
      <pc:docMkLst>
        <pc:docMk/>
      </pc:docMkLst>
      <pc:sldChg chg="modSp mod">
        <pc:chgData name="yasmin Ta" userId="7904145677b19ded" providerId="LiveId" clId="{EC38B775-F93F-4D0F-B58F-08BA86251A16}" dt="2024-04-05T05:24:26.668" v="20" actId="20577"/>
        <pc:sldMkLst>
          <pc:docMk/>
          <pc:sldMk cId="953325580" sldId="256"/>
        </pc:sldMkLst>
        <pc:spChg chg="mod">
          <ac:chgData name="yasmin Ta" userId="7904145677b19ded" providerId="LiveId" clId="{EC38B775-F93F-4D0F-B58F-08BA86251A16}" dt="2024-04-05T05:24:26.668" v="20" actId="20577"/>
          <ac:spMkLst>
            <pc:docMk/>
            <pc:sldMk cId="953325580" sldId="256"/>
            <ac:spMk id="4" creationId="{00000000-0000-0000-0000-000000000000}"/>
          </ac:spMkLst>
        </pc:spChg>
      </pc:sldChg>
      <pc:sldChg chg="modSp">
        <pc:chgData name="yasmin Ta" userId="7904145677b19ded" providerId="LiveId" clId="{EC38B775-F93F-4D0F-B58F-08BA86251A16}" dt="2024-04-05T05:26:01.294" v="21"/>
        <pc:sldMkLst>
          <pc:docMk/>
          <pc:sldMk cId="1186421160" sldId="262"/>
        </pc:sldMkLst>
        <pc:spChg chg="mod">
          <ac:chgData name="yasmin Ta" userId="7904145677b19ded" providerId="LiveId" clId="{EC38B775-F93F-4D0F-B58F-08BA86251A16}" dt="2024-04-05T05:26:01.294" v="21"/>
          <ac:spMkLst>
            <pc:docMk/>
            <pc:sldMk cId="1186421160" sldId="262"/>
            <ac:spMk id="5" creationId="{8FBA75B4-2DD5-42EB-9397-F36BFB8BA723}"/>
          </ac:spMkLst>
        </pc:spChg>
      </pc:sldChg>
      <pc:sldChg chg="modSp">
        <pc:chgData name="yasmin Ta" userId="7904145677b19ded" providerId="LiveId" clId="{EC38B775-F93F-4D0F-B58F-08BA86251A16}" dt="2024-04-05T05:26:01.294" v="21"/>
        <pc:sldMkLst>
          <pc:docMk/>
          <pc:sldMk cId="3210358481" sldId="263"/>
        </pc:sldMkLst>
        <pc:spChg chg="mod">
          <ac:chgData name="yasmin Ta" userId="7904145677b19ded" providerId="LiveId" clId="{EC38B775-F93F-4D0F-B58F-08BA86251A16}" dt="2024-04-05T05:26:01.294" v="21"/>
          <ac:spMkLst>
            <pc:docMk/>
            <pc:sldMk cId="3210358481" sldId="263"/>
            <ac:spMk id="5" creationId="{8FBA75B4-2DD5-42EB-9397-F36BFB8BA723}"/>
          </ac:spMkLst>
        </pc:spChg>
      </pc:sldChg>
      <pc:sldChg chg="modSp">
        <pc:chgData name="yasmin Ta" userId="7904145677b19ded" providerId="LiveId" clId="{EC38B775-F93F-4D0F-B58F-08BA86251A16}" dt="2024-04-05T05:26:01.294" v="21"/>
        <pc:sldMkLst>
          <pc:docMk/>
          <pc:sldMk cId="3202024527" sldId="265"/>
        </pc:sldMkLst>
        <pc:spChg chg="mod">
          <ac:chgData name="yasmin Ta" userId="7904145677b19ded" providerId="LiveId" clId="{EC38B775-F93F-4D0F-B58F-08BA86251A16}" dt="2024-04-05T05:26:01.294" v="21"/>
          <ac:spMkLst>
            <pc:docMk/>
            <pc:sldMk cId="3202024527" sldId="265"/>
            <ac:spMk id="2" creationId="{C4FFAF3C-BA60-9181-132C-C36C403AAEA7}"/>
          </ac:spMkLst>
        </pc:spChg>
      </pc:sldChg>
      <pc:sldChg chg="modSp">
        <pc:chgData name="yasmin Ta" userId="7904145677b19ded" providerId="LiveId" clId="{EC38B775-F93F-4D0F-B58F-08BA86251A16}" dt="2024-04-05T05:26:01.294" v="21"/>
        <pc:sldMkLst>
          <pc:docMk/>
          <pc:sldMk cId="4154508776" sldId="266"/>
        </pc:sldMkLst>
        <pc:spChg chg="mod">
          <ac:chgData name="yasmin Ta" userId="7904145677b19ded" providerId="LiveId" clId="{EC38B775-F93F-4D0F-B58F-08BA86251A16}" dt="2024-04-05T05:26:01.294" v="21"/>
          <ac:spMkLst>
            <pc:docMk/>
            <pc:sldMk cId="4154508776" sldId="266"/>
            <ac:spMk id="5" creationId="{8FBA75B4-2DD5-42EB-9397-F36BFB8BA723}"/>
          </ac:spMkLst>
        </pc:spChg>
      </pc:sldChg>
      <pc:sldChg chg="modSp">
        <pc:chgData name="yasmin Ta" userId="7904145677b19ded" providerId="LiveId" clId="{EC38B775-F93F-4D0F-B58F-08BA86251A16}" dt="2024-04-05T05:26:01.294" v="21"/>
        <pc:sldMkLst>
          <pc:docMk/>
          <pc:sldMk cId="1483293388" sldId="267"/>
        </pc:sldMkLst>
        <pc:spChg chg="mod">
          <ac:chgData name="yasmin Ta" userId="7904145677b19ded" providerId="LiveId" clId="{EC38B775-F93F-4D0F-B58F-08BA86251A16}" dt="2024-04-05T05:26:01.294" v="21"/>
          <ac:spMkLst>
            <pc:docMk/>
            <pc:sldMk cId="1483293388" sldId="267"/>
            <ac:spMk id="5" creationId="{8FBA75B4-2DD5-42EB-9397-F36BFB8BA723}"/>
          </ac:spMkLst>
        </pc:spChg>
        <pc:picChg chg="mod">
          <ac:chgData name="yasmin Ta" userId="7904145677b19ded" providerId="LiveId" clId="{EC38B775-F93F-4D0F-B58F-08BA86251A16}" dt="2024-04-05T05:26:01.294" v="21"/>
          <ac:picMkLst>
            <pc:docMk/>
            <pc:sldMk cId="1483293388" sldId="267"/>
            <ac:picMk id="4" creationId="{FBD82610-D219-75C9-C67F-C759B3C38160}"/>
          </ac:picMkLst>
        </pc:picChg>
      </pc:sldChg>
      <pc:sldChg chg="modSp">
        <pc:chgData name="yasmin Ta" userId="7904145677b19ded" providerId="LiveId" clId="{EC38B775-F93F-4D0F-B58F-08BA86251A16}" dt="2024-04-05T05:26:01.294" v="21"/>
        <pc:sldMkLst>
          <pc:docMk/>
          <pc:sldMk cId="3183315129" sldId="268"/>
        </pc:sldMkLst>
        <pc:spChg chg="mod">
          <ac:chgData name="yasmin Ta" userId="7904145677b19ded" providerId="LiveId" clId="{EC38B775-F93F-4D0F-B58F-08BA86251A16}" dt="2024-04-05T05:26:01.294" v="21"/>
          <ac:spMkLst>
            <pc:docMk/>
            <pc:sldMk cId="3183315129" sldId="268"/>
            <ac:spMk id="2" creationId="{005E46AB-32C4-4B57-A2B1-50738A64BE1B}"/>
          </ac:spMkLst>
        </pc:spChg>
        <pc:spChg chg="mod">
          <ac:chgData name="yasmin Ta" userId="7904145677b19ded" providerId="LiveId" clId="{EC38B775-F93F-4D0F-B58F-08BA86251A16}" dt="2024-04-05T05:26:01.294" v="21"/>
          <ac:spMkLst>
            <pc:docMk/>
            <pc:sldMk cId="3183315129" sldId="268"/>
            <ac:spMk id="5" creationId="{8FBA75B4-2DD5-42EB-9397-F36BFB8BA723}"/>
          </ac:spMkLst>
        </pc:spChg>
      </pc:sldChg>
      <pc:sldChg chg="modSp">
        <pc:chgData name="yasmin Ta" userId="7904145677b19ded" providerId="LiveId" clId="{EC38B775-F93F-4D0F-B58F-08BA86251A16}" dt="2024-04-05T05:26:01.294" v="21"/>
        <pc:sldMkLst>
          <pc:docMk/>
          <pc:sldMk cId="728950222" sldId="269"/>
        </pc:sldMkLst>
        <pc:spChg chg="mod">
          <ac:chgData name="yasmin Ta" userId="7904145677b19ded" providerId="LiveId" clId="{EC38B775-F93F-4D0F-B58F-08BA86251A16}" dt="2024-04-05T05:26:01.294" v="21"/>
          <ac:spMkLst>
            <pc:docMk/>
            <pc:sldMk cId="728950222" sldId="269"/>
            <ac:spMk id="2" creationId="{357C38BC-22B3-37B2-E0C3-812020A76077}"/>
          </ac:spMkLst>
        </pc:spChg>
        <pc:spChg chg="mod">
          <ac:chgData name="yasmin Ta" userId="7904145677b19ded" providerId="LiveId" clId="{EC38B775-F93F-4D0F-B58F-08BA86251A16}" dt="2024-04-05T05:26:01.294" v="21"/>
          <ac:spMkLst>
            <pc:docMk/>
            <pc:sldMk cId="728950222" sldId="269"/>
            <ac:spMk id="5" creationId="{8FBA75B4-2DD5-42EB-9397-F36BFB8BA723}"/>
          </ac:spMkLst>
        </pc:spChg>
      </pc:sldChg>
      <pc:sldChg chg="modSp">
        <pc:chgData name="yasmin Ta" userId="7904145677b19ded" providerId="LiveId" clId="{EC38B775-F93F-4D0F-B58F-08BA86251A16}" dt="2024-04-05T05:26:01.294" v="21"/>
        <pc:sldMkLst>
          <pc:docMk/>
          <pc:sldMk cId="614882681" sldId="2146847055"/>
        </pc:sldMkLst>
        <pc:spChg chg="mod">
          <ac:chgData name="yasmin Ta" userId="7904145677b19ded" providerId="LiveId" clId="{EC38B775-F93F-4D0F-B58F-08BA86251A16}" dt="2024-04-05T05:26:01.294" v="21"/>
          <ac:spMkLst>
            <pc:docMk/>
            <pc:sldMk cId="614882681" sldId="2146847055"/>
            <ac:spMk id="3" creationId="{A6638FD1-D00E-E75B-705C-564F06D93D7B}"/>
          </ac:spMkLst>
        </pc:spChg>
      </pc:sldChg>
      <pc:sldChg chg="modSp">
        <pc:chgData name="yasmin Ta" userId="7904145677b19ded" providerId="LiveId" clId="{EC38B775-F93F-4D0F-B58F-08BA86251A16}" dt="2024-04-05T05:26:01.294" v="21"/>
        <pc:sldMkLst>
          <pc:docMk/>
          <pc:sldMk cId="4197865397" sldId="2146847056"/>
        </pc:sldMkLst>
        <pc:spChg chg="mod">
          <ac:chgData name="yasmin Ta" userId="7904145677b19ded" providerId="LiveId" clId="{EC38B775-F93F-4D0F-B58F-08BA86251A16}" dt="2024-04-05T05:26:01.294" v="21"/>
          <ac:spMkLst>
            <pc:docMk/>
            <pc:sldMk cId="4197865397" sldId="2146847056"/>
            <ac:spMk id="5" creationId="{8FBA75B4-2DD5-42EB-9397-F36BFB8BA723}"/>
          </ac:spMkLst>
        </pc:spChg>
        <pc:picChg chg="mod">
          <ac:chgData name="yasmin Ta" userId="7904145677b19ded" providerId="LiveId" clId="{EC38B775-F93F-4D0F-B58F-08BA86251A16}" dt="2024-04-05T05:26:01.294" v="21"/>
          <ac:picMkLst>
            <pc:docMk/>
            <pc:sldMk cId="4197865397" sldId="2146847056"/>
            <ac:picMk id="7" creationId="{5649DB02-FE06-87E2-75C7-A49D49CF75A6}"/>
          </ac:picMkLst>
        </pc:pic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ieeexplore.ieee.org/document/8256834/"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Malicious Web Content Detection using Machine Learning</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222794" y="4468378"/>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Reshma S – Aalim Muhammed Salegh College Engineering – B.E.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1" dirty="0">
                <a:solidFill>
                  <a:srgbClr val="0F0F0F"/>
                </a:solidFill>
                <a:ea typeface="+mn-lt"/>
                <a:cs typeface="+mn-lt"/>
              </a:rPr>
              <a:t>Naive users using a browser have no idea about the back-end of the page. The users might be tricked into giving away their credentials or downloading malicious data.</a:t>
            </a:r>
          </a:p>
          <a:p>
            <a:pPr marL="305435" indent="-305435"/>
            <a:r>
              <a:rPr lang="en-US" sz="2000" b="1" dirty="0">
                <a:solidFill>
                  <a:srgbClr val="0F0F0F"/>
                </a:solidFill>
                <a:ea typeface="+mn-lt"/>
                <a:cs typeface="+mn-lt"/>
              </a:rPr>
              <a:t>Our aim is to create an extension for Chrome which will act as middleware between the users and the malicious websites, and mitigate the risk of users succumbing to such websites.</a:t>
            </a:r>
          </a:p>
          <a:p>
            <a:pPr marL="305435" indent="-305435"/>
            <a:r>
              <a:rPr lang="en-US" sz="2000" b="1" dirty="0">
                <a:solidFill>
                  <a:srgbClr val="0F0F0F"/>
                </a:solidFill>
                <a:ea typeface="+mn-lt"/>
                <a:cs typeface="+mn-lt"/>
              </a:rPr>
              <a:t>Further, all harmful content cannot be exhaustively collected as even that is bound to continuous development. To counter this we are using machine learning - to train the tool and categorize the new content it sees every time into the particular categories so that corresponding action can be taken.</a:t>
            </a:r>
            <a:endParaRPr lang="en-IN" sz="2000" b="1"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10000"/>
          </a:bodyPr>
          <a:lstStyle/>
          <a:p>
            <a:pPr marL="0" indent="0">
              <a:buNone/>
            </a:pPr>
            <a:endParaRPr lang="en-US" sz="2000" b="1" dirty="0"/>
          </a:p>
          <a:p>
            <a:pPr marL="0" indent="0">
              <a:buNone/>
            </a:pPr>
            <a:r>
              <a:rPr lang="en-US" sz="2000" b="1" dirty="0">
                <a:ea typeface="+mn-lt"/>
                <a:cs typeface="+mn-lt"/>
              </a:rPr>
              <a:t>1. Enhanced Threat Detection:</a:t>
            </a:r>
          </a:p>
          <a:p>
            <a:pPr marL="305435" indent="-305435"/>
            <a:endParaRPr lang="en-US" sz="2000" dirty="0">
              <a:ea typeface="+mn-lt"/>
              <a:cs typeface="+mn-lt"/>
            </a:endParaRPr>
          </a:p>
          <a:p>
            <a:pPr marL="305435" indent="-305435"/>
            <a:r>
              <a:rPr lang="en-US" sz="2000" dirty="0">
                <a:ea typeface="+mn-lt"/>
                <a:cs typeface="+mn-lt"/>
              </a:rPr>
              <a:t>Integrate with threat intelligence feeds to stay updated on the latest phishing techniques and malware signatures.</a:t>
            </a:r>
          </a:p>
          <a:p>
            <a:pPr marL="305435" indent="-305435"/>
            <a:r>
              <a:rPr lang="en-US" sz="2000" dirty="0">
                <a:ea typeface="+mn-lt"/>
                <a:cs typeface="+mn-lt"/>
              </a:rPr>
              <a:t>Explore advanced anomaly detection techniques to identify suspicious website behavior not explicitly present in the training data.</a:t>
            </a:r>
          </a:p>
          <a:p>
            <a:pPr marL="305435" indent="-305435"/>
            <a:endParaRPr lang="en-US" sz="2000" dirty="0">
              <a:ea typeface="+mn-lt"/>
              <a:cs typeface="+mn-lt"/>
            </a:endParaRPr>
          </a:p>
          <a:p>
            <a:pPr marL="0" indent="0">
              <a:buNone/>
            </a:pPr>
            <a:r>
              <a:rPr lang="en-US" sz="2000" b="1" dirty="0">
                <a:ea typeface="+mn-lt"/>
                <a:cs typeface="+mn-lt"/>
              </a:rPr>
              <a:t>2. User Customization:</a:t>
            </a:r>
          </a:p>
          <a:p>
            <a:pPr marL="305435" indent="-305435"/>
            <a:endParaRPr lang="en-US" sz="2000" dirty="0">
              <a:ea typeface="+mn-lt"/>
              <a:cs typeface="+mn-lt"/>
            </a:endParaRPr>
          </a:p>
          <a:p>
            <a:pPr marL="305435" indent="-305435"/>
            <a:r>
              <a:rPr lang="en-US" sz="2000" dirty="0">
                <a:ea typeface="+mn-lt"/>
                <a:cs typeface="+mn-lt"/>
              </a:rPr>
              <a:t>Allow users to adjust the risk tolerance level, influencing how aggressively the extension flags or blocks websites.</a:t>
            </a:r>
          </a:p>
          <a:p>
            <a:pPr marL="305435" indent="-305435"/>
            <a:r>
              <a:rPr lang="en-US" sz="2000" dirty="0">
                <a:ea typeface="+mn-lt"/>
                <a:cs typeface="+mn-lt"/>
              </a:rPr>
              <a:t>Provide users with more granular control over the types of information the extension analyzes (text, visuals, code).</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639097"/>
            <a:ext cx="11029615" cy="5968180"/>
          </a:xfrm>
        </p:spPr>
        <p:txBody>
          <a:bodyPr>
            <a:normAutofit lnSpcReduction="10000"/>
          </a:bodyPr>
          <a:lstStyle/>
          <a:p>
            <a:pPr marL="0" indent="0">
              <a:buNone/>
            </a:pPr>
            <a:r>
              <a:rPr lang="en-US" b="1" dirty="0">
                <a:ea typeface="+mn-lt"/>
                <a:cs typeface="+mn-lt"/>
              </a:rPr>
              <a:t>3. Broader Protection:</a:t>
            </a:r>
            <a:endParaRPr lang="en-US" dirty="0">
              <a:ea typeface="+mn-lt"/>
              <a:cs typeface="+mn-lt"/>
            </a:endParaRPr>
          </a:p>
          <a:p>
            <a:pPr marL="305435" indent="-305435"/>
            <a:r>
              <a:rPr lang="en-US" dirty="0">
                <a:ea typeface="+mn-lt"/>
                <a:cs typeface="+mn-lt"/>
              </a:rPr>
              <a:t>Expand functionality beyond Chrome to encompass other popular web browsers.</a:t>
            </a:r>
          </a:p>
          <a:p>
            <a:pPr marL="305435" indent="-305435"/>
            <a:r>
              <a:rPr lang="en-US" dirty="0">
                <a:ea typeface="+mn-lt"/>
                <a:cs typeface="+mn-lt"/>
              </a:rPr>
              <a:t>Explore the possibility of integrating the extension with email clients or messaging platforms to identify and warn users about potential phishing attempts in those channels.</a:t>
            </a:r>
          </a:p>
          <a:p>
            <a:pPr marL="0" indent="0">
              <a:buNone/>
            </a:pPr>
            <a:endParaRPr lang="en-US" dirty="0">
              <a:ea typeface="+mn-lt"/>
              <a:cs typeface="+mn-lt"/>
            </a:endParaRPr>
          </a:p>
          <a:p>
            <a:pPr marL="0" indent="0">
              <a:buNone/>
            </a:pPr>
            <a:r>
              <a:rPr lang="en-US" b="1" dirty="0">
                <a:ea typeface="+mn-lt"/>
                <a:cs typeface="+mn-lt"/>
              </a:rPr>
              <a:t>4. Multi-layered Defense:</a:t>
            </a:r>
            <a:endParaRPr lang="en-US" dirty="0">
              <a:ea typeface="+mn-lt"/>
              <a:cs typeface="+mn-lt"/>
            </a:endParaRPr>
          </a:p>
          <a:p>
            <a:pPr marL="305435" indent="-305435"/>
            <a:r>
              <a:rPr lang="en-US" dirty="0">
                <a:ea typeface="+mn-lt"/>
                <a:cs typeface="+mn-lt"/>
              </a:rPr>
              <a:t>Investigate incorporating additional security measures alongside machine learning, such as website reputation blacklists or real-time URL analysis.</a:t>
            </a:r>
          </a:p>
          <a:p>
            <a:pPr marL="0" indent="0">
              <a:buNone/>
            </a:pPr>
            <a:endParaRPr lang="en-US" dirty="0">
              <a:ea typeface="+mn-lt"/>
              <a:cs typeface="+mn-lt"/>
            </a:endParaRPr>
          </a:p>
          <a:p>
            <a:pPr marL="0" indent="0">
              <a:buNone/>
            </a:pPr>
            <a:r>
              <a:rPr lang="en-US" b="1" dirty="0">
                <a:ea typeface="+mn-lt"/>
                <a:cs typeface="+mn-lt"/>
              </a:rPr>
              <a:t>5. User Education:</a:t>
            </a:r>
            <a:endParaRPr lang="en-US" dirty="0">
              <a:ea typeface="+mn-lt"/>
              <a:cs typeface="+mn-lt"/>
            </a:endParaRPr>
          </a:p>
          <a:p>
            <a:pPr marL="305435" indent="-305435"/>
            <a:r>
              <a:rPr lang="en-US" dirty="0">
                <a:ea typeface="+mn-lt"/>
                <a:cs typeface="+mn-lt"/>
              </a:rPr>
              <a:t>Develop informative pop-ups or notifications to educate users about the potential risks identified by the extension, fostering cybersecurity awareness.</a:t>
            </a:r>
          </a:p>
          <a:p>
            <a:pPr marL="0" indent="0">
              <a:buNone/>
            </a:pPr>
            <a:endParaRPr lang="en-US" dirty="0">
              <a:ea typeface="+mn-lt"/>
              <a:cs typeface="+mn-lt"/>
            </a:endParaRPr>
          </a:p>
          <a:p>
            <a:pPr marL="0" indent="0">
              <a:buNone/>
            </a:pPr>
            <a:r>
              <a:rPr lang="en-US" b="1" dirty="0">
                <a:ea typeface="+mn-lt"/>
                <a:cs typeface="+mn-lt"/>
              </a:rPr>
              <a:t>6. Integration with Password Managers:</a:t>
            </a:r>
            <a:endParaRPr lang="en-US" dirty="0">
              <a:ea typeface="+mn-lt"/>
              <a:cs typeface="+mn-lt"/>
            </a:endParaRPr>
          </a:p>
          <a:p>
            <a:pPr marL="305435" indent="-305435"/>
            <a:r>
              <a:rPr lang="en-US" dirty="0">
                <a:ea typeface="+mn-lt"/>
                <a:cs typeface="+mn-lt"/>
              </a:rPr>
              <a:t>Explore the possibility of integrating with password managers to auto-fill login credentials only on verified safe websites.</a:t>
            </a:r>
            <a:endParaRPr lang="en-US" dirty="0"/>
          </a:p>
        </p:txBody>
      </p:sp>
    </p:spTree>
    <p:extLst>
      <p:ext uri="{BB962C8B-B14F-4D97-AF65-F5344CB8AC3E}">
        <p14:creationId xmlns:p14="http://schemas.microsoft.com/office/powerpoint/2010/main" val="3880512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solidFill>
                  <a:srgbClr val="0F0F0F"/>
                </a:solidFill>
                <a:ea typeface="+mn-lt"/>
                <a:cs typeface="+mn-lt"/>
              </a:rPr>
              <a:t>Research paper - </a:t>
            </a:r>
            <a:r>
              <a:rPr lang="en-IN" sz="2400" b="1" i="0" u="none" strike="noStrike" dirty="0">
                <a:solidFill>
                  <a:srgbClr val="E6EDF3"/>
                </a:solidFill>
                <a:effectLst/>
                <a:highlight>
                  <a:srgbClr val="0D1117"/>
                </a:highlight>
                <a:latin typeface="-apple-system"/>
                <a:hlinkClick r:id="rId2"/>
              </a:rPr>
              <a:t>http://ieeexplore.ieee.org/document/8256834/</a:t>
            </a:r>
            <a:endParaRPr lang="en-IN" sz="2400" b="1" i="0" dirty="0">
              <a:solidFill>
                <a:srgbClr val="E6EDF3"/>
              </a:solidFill>
              <a:effectLst/>
              <a:highlight>
                <a:srgbClr val="0D1117"/>
              </a:highlight>
              <a:latin typeface="-apple-system"/>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solidFill>
                  <a:srgbClr val="0F0F0F"/>
                </a:solidFill>
                <a:latin typeface="Calibri" panose="020F0502020204030204" pitchFamily="34" charset="0"/>
                <a:ea typeface="Calibri" panose="020F0502020204030204" pitchFamily="34" charset="0"/>
                <a:cs typeface="Calibri" panose="020F0502020204030204" pitchFamily="34" charset="0"/>
              </a:rPr>
              <a:t>Naive web browser users are vulnerable to online threats such as phishing scams and malware downloads because they lack awareness of the website's back-end functionalities. This can lead to them unknowingly giving away personal information or downloading malicious content.  Exhaustively identifying and blocking all harmful content is impossible due to its constant evolution.</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000" b="1" dirty="0">
                <a:latin typeface="Calibri"/>
                <a:ea typeface="+mn-lt"/>
                <a:cs typeface="+mn-lt"/>
              </a:rPr>
              <a:t>This project proposes a Chrome extension that acts as a middleware between users and websites. The extension utilizes machine learning to:</a:t>
            </a:r>
            <a:endParaRPr lang="en-US" sz="1200" b="1" dirty="0">
              <a:latin typeface="Calibri"/>
              <a:ea typeface="+mn-lt"/>
              <a:cs typeface="+mn-lt"/>
            </a:endParaRPr>
          </a:p>
          <a:p>
            <a:pPr marL="305435" indent="-305435"/>
            <a:r>
              <a:rPr lang="en-US" sz="1600" b="1" dirty="0">
                <a:latin typeface="Calibri"/>
                <a:ea typeface="+mn-lt"/>
                <a:cs typeface="+mn-lt"/>
              </a:rPr>
              <a:t>Mitigate risks from malicious websites: The extension will identify and block potential threats like phishing attempts and malware downloads.</a:t>
            </a:r>
          </a:p>
          <a:p>
            <a:pPr marL="305435" indent="-305435"/>
            <a:r>
              <a:rPr lang="en-US" sz="1600" b="1" dirty="0">
                <a:latin typeface="Calibri"/>
                <a:ea typeface="+mn-lt"/>
                <a:cs typeface="+mn-lt"/>
              </a:rPr>
              <a:t>Adapt to evolving threats: By employing machine learning, the extension will be able to categorize new and unseen content, enabling it to take appropriate actions against emerging threats.</a:t>
            </a:r>
          </a:p>
          <a:p>
            <a:pPr marL="0" indent="0">
              <a:buNone/>
            </a:pPr>
            <a:endParaRPr lang="en-US" sz="1600" b="1" dirty="0">
              <a:latin typeface="Calibri"/>
              <a:ea typeface="+mn-lt"/>
              <a:cs typeface="+mn-lt"/>
            </a:endParaRPr>
          </a:p>
          <a:p>
            <a:pPr marL="0" indent="0">
              <a:buNone/>
            </a:pPr>
            <a:r>
              <a:rPr lang="en-US" sz="2000" b="1" dirty="0">
                <a:latin typeface="Calibri"/>
                <a:ea typeface="+mn-lt"/>
                <a:cs typeface="+mn-lt"/>
              </a:rPr>
              <a:t>This approach aims to empower users by providing an additional layer of protection against online dangers, even when encountering previously unknown malicious content.</a:t>
            </a:r>
            <a:endParaRPr lang="en-IN" sz="2000" b="1"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IN" sz="2400" b="1" dirty="0">
                <a:solidFill>
                  <a:srgbClr val="0F0F0F"/>
                </a:solidFill>
              </a:rPr>
              <a:t>Machine Learning Algorithms </a:t>
            </a:r>
          </a:p>
          <a:p>
            <a:pPr marL="0" indent="0">
              <a:buNone/>
            </a:pPr>
            <a:r>
              <a:rPr lang="en-US" sz="2000" dirty="0"/>
              <a:t>       1. Support Vector Machines (SVMs): Effective for identifying patterns in high-dimensional data.</a:t>
            </a:r>
          </a:p>
          <a:p>
            <a:pPr marL="0" indent="0">
              <a:buNone/>
            </a:pPr>
            <a:r>
              <a:rPr lang="en-US" sz="2000" dirty="0"/>
              <a:t>       2. Random Forests: Robust to noise and capable of handling various data types.</a:t>
            </a:r>
          </a:p>
          <a:p>
            <a:pPr marL="0" indent="0">
              <a:buNone/>
            </a:pPr>
            <a:r>
              <a:rPr lang="en-US" sz="2000" dirty="0"/>
              <a:t>       3. Deep Learning models : Powerful for complex feature extraction and classification</a:t>
            </a:r>
            <a:endParaRPr lang="en-IN" sz="2000" b="1" dirty="0">
              <a:solidFill>
                <a:srgbClr val="0F0F0F"/>
              </a:solidFill>
            </a:endParaRPr>
          </a:p>
          <a:p>
            <a:pPr marL="305435" indent="-305435"/>
            <a:r>
              <a:rPr lang="en-IN" sz="2400" b="1" dirty="0">
                <a:solidFill>
                  <a:srgbClr val="0F0F0F"/>
                </a:solidFill>
              </a:rPr>
              <a:t>Chrome Extension Development Tools -web APIs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734645"/>
            <a:ext cx="11029615" cy="4673324"/>
          </a:xfrm>
        </p:spPr>
        <p:txBody>
          <a:bodyPr>
            <a:normAutofit fontScale="92500" lnSpcReduction="20000"/>
          </a:bodyPr>
          <a:lstStyle/>
          <a:p>
            <a:pPr marL="0" indent="0">
              <a:buNone/>
            </a:pPr>
            <a:r>
              <a:rPr lang="en-US" b="1" dirty="0"/>
              <a:t>1. Data Collection and Preprocessing:</a:t>
            </a:r>
          </a:p>
          <a:p>
            <a:pPr marL="305435" indent="-305435"/>
            <a:r>
              <a:rPr lang="en-US" dirty="0"/>
              <a:t>Textual content from the website (analyzing keywords, phrases, or suspicious language patterns).</a:t>
            </a:r>
          </a:p>
          <a:p>
            <a:pPr marL="305435" indent="-305435"/>
            <a:r>
              <a:rPr lang="en-US" dirty="0"/>
              <a:t>Visual elements like image content or unusual layouts.</a:t>
            </a:r>
          </a:p>
          <a:p>
            <a:pPr marL="305435" indent="-305435"/>
            <a:r>
              <a:rPr lang="en-US" dirty="0"/>
              <a:t>Website structure and code analysis (looking for hidden elements or suspicious redirects).</a:t>
            </a:r>
          </a:p>
          <a:p>
            <a:pPr marL="305435" indent="-305435"/>
            <a:r>
              <a:rPr lang="en-US" dirty="0"/>
              <a:t>Cleaning and formatting the text data.</a:t>
            </a:r>
          </a:p>
          <a:p>
            <a:pPr marL="305435" indent="-305435"/>
            <a:r>
              <a:rPr lang="en-US" dirty="0"/>
              <a:t>Extracting relevant features from images or website structure.</a:t>
            </a:r>
          </a:p>
          <a:p>
            <a:pPr marL="305435" indent="-305435"/>
            <a:r>
              <a:rPr lang="en-US" dirty="0"/>
              <a:t>Splitting the data into training and testing sets.</a:t>
            </a:r>
          </a:p>
          <a:p>
            <a:pPr marL="0" indent="0">
              <a:buNone/>
            </a:pPr>
            <a:endParaRPr lang="en-US" dirty="0"/>
          </a:p>
          <a:p>
            <a:pPr marL="0" indent="0">
              <a:buNone/>
            </a:pPr>
            <a:r>
              <a:rPr lang="en-US" b="1" dirty="0"/>
              <a:t>2. Machine Learning Model Training:</a:t>
            </a:r>
          </a:p>
          <a:p>
            <a:pPr marL="305435" indent="-305435"/>
            <a:r>
              <a:rPr lang="en-US" dirty="0"/>
              <a:t>Support Vector Machines (SVMs): Effective for identifying patterns in high-dimensional data.</a:t>
            </a:r>
          </a:p>
          <a:p>
            <a:pPr marL="305435" indent="-305435"/>
            <a:r>
              <a:rPr lang="en-US" dirty="0"/>
              <a:t>Random Forests: Robust to noise and capable of handling various data types.</a:t>
            </a:r>
          </a:p>
          <a:p>
            <a:pPr marL="305435" indent="-305435"/>
            <a:r>
              <a:rPr lang="en-US" dirty="0"/>
              <a:t>Deep Learning models : Powerful for complex feature extraction and classification.</a:t>
            </a:r>
          </a:p>
          <a:p>
            <a:pPr marL="0" indent="0">
              <a:buNone/>
            </a:pPr>
            <a:r>
              <a:rPr lang="en-US" dirty="0"/>
              <a:t>Train the chosen model on the labeled dataset (where websites are categorized as malicious or benign).</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530942"/>
            <a:ext cx="11029615" cy="5919019"/>
          </a:xfrm>
        </p:spPr>
        <p:txBody>
          <a:bodyPr>
            <a:normAutofit fontScale="92500" lnSpcReduction="20000"/>
          </a:bodyPr>
          <a:lstStyle/>
          <a:p>
            <a:pPr marL="0" indent="0">
              <a:buNone/>
            </a:pPr>
            <a:r>
              <a:rPr lang="en-US" b="1" dirty="0"/>
              <a:t>3. Website Classification During Operation:</a:t>
            </a:r>
          </a:p>
          <a:p>
            <a:pPr marL="0" indent="0">
              <a:buNone/>
            </a:pPr>
            <a:r>
              <a:rPr lang="en-US" dirty="0"/>
              <a:t>When a user visits a website:</a:t>
            </a:r>
          </a:p>
          <a:p>
            <a:pPr marL="305435" indent="-305435"/>
            <a:r>
              <a:rPr lang="en-US" dirty="0"/>
              <a:t>The extension extracts relevant features from the website's content, structure, and code.</a:t>
            </a:r>
          </a:p>
          <a:p>
            <a:pPr marL="0" indent="0">
              <a:buNone/>
            </a:pPr>
            <a:r>
              <a:rPr lang="en-US" dirty="0"/>
              <a:t>The extracted features are fed into the trained machine learning model.</a:t>
            </a:r>
          </a:p>
          <a:p>
            <a:pPr marL="0" indent="0">
              <a:buNone/>
            </a:pPr>
            <a:r>
              <a:rPr lang="en-US" dirty="0"/>
              <a:t>The model predicts whether the website is likely to be malicious.</a:t>
            </a:r>
          </a:p>
          <a:p>
            <a:pPr marL="0" indent="0">
              <a:buNone/>
            </a:pPr>
            <a:endParaRPr lang="en-US" dirty="0"/>
          </a:p>
          <a:p>
            <a:pPr marL="0" indent="0">
              <a:buNone/>
            </a:pPr>
            <a:r>
              <a:rPr lang="en-US" b="1" dirty="0"/>
              <a:t>4. Action Based on Prediction:</a:t>
            </a:r>
          </a:p>
          <a:p>
            <a:pPr marL="0" indent="0">
              <a:buNone/>
            </a:pPr>
            <a:r>
              <a:rPr lang="en-US" dirty="0"/>
              <a:t>If the model predicts a malicious website:</a:t>
            </a:r>
          </a:p>
          <a:p>
            <a:pPr marL="305435" indent="-305435"/>
            <a:r>
              <a:rPr lang="en-US" dirty="0"/>
              <a:t>The user is warned about potential risks.</a:t>
            </a:r>
          </a:p>
          <a:p>
            <a:pPr marL="305435" indent="-305435"/>
            <a:r>
              <a:rPr lang="en-US" dirty="0"/>
              <a:t>Depending on the risk level, the extension might block access to the website altogether.</a:t>
            </a:r>
          </a:p>
          <a:p>
            <a:pPr marL="0" indent="0">
              <a:buNone/>
            </a:pPr>
            <a:r>
              <a:rPr lang="en-US" dirty="0"/>
              <a:t>If the model predicts a benign website:</a:t>
            </a:r>
          </a:p>
          <a:p>
            <a:pPr marL="305435" indent="-305435"/>
            <a:r>
              <a:rPr lang="en-US" dirty="0"/>
              <a:t>The user can continue browsing normally.</a:t>
            </a:r>
          </a:p>
          <a:p>
            <a:pPr marL="305435" indent="-305435"/>
            <a:endParaRPr lang="en-US" dirty="0"/>
          </a:p>
          <a:p>
            <a:pPr marL="0" indent="0">
              <a:buNone/>
            </a:pPr>
            <a:r>
              <a:rPr lang="en-US" b="1" dirty="0"/>
              <a:t>5. Model Retraining and Improvement:</a:t>
            </a:r>
          </a:p>
          <a:p>
            <a:pPr marL="305435" indent="-305435"/>
            <a:r>
              <a:rPr lang="en-US" dirty="0"/>
              <a:t>Continuously monitor the extension's performance and gather feedback from users.</a:t>
            </a:r>
          </a:p>
          <a:p>
            <a:pPr marL="305435" indent="-305435"/>
            <a:r>
              <a:rPr lang="en-US" dirty="0"/>
              <a:t>Update the training dataset with new website examples, especially those identified as malicious after initial deployment.</a:t>
            </a:r>
          </a:p>
          <a:p>
            <a:pPr marL="305435" indent="-305435"/>
            <a:r>
              <a:rPr lang="en-US" dirty="0"/>
              <a:t>Retrain the machine learning model periodically to improve its accuracy in detecting evolving threats.</a:t>
            </a:r>
          </a:p>
        </p:txBody>
      </p:sp>
    </p:spTree>
    <p:extLst>
      <p:ext uri="{BB962C8B-B14F-4D97-AF65-F5344CB8AC3E}">
        <p14:creationId xmlns:p14="http://schemas.microsoft.com/office/powerpoint/2010/main" val="2181801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BD82610-D219-75C9-C67F-C759B3C38160}"/>
              </a:ext>
            </a:extLst>
          </p:cNvPr>
          <p:cNvPicPr>
            <a:picLocks noGrp="1" noChangeAspect="1"/>
          </p:cNvPicPr>
          <p:nvPr>
            <p:ph idx="1"/>
          </p:nvPr>
        </p:nvPicPr>
        <p:blipFill>
          <a:blip r:embed="rId2"/>
          <a:stretch>
            <a:fillRect/>
          </a:stretch>
        </p:blipFill>
        <p:spPr>
          <a:xfrm>
            <a:off x="1939660" y="1301750"/>
            <a:ext cx="8312679" cy="4673600"/>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5649DB02-FE06-87E2-75C7-A49D49CF75A6}"/>
              </a:ext>
            </a:extLst>
          </p:cNvPr>
          <p:cNvPicPr>
            <a:picLocks noGrp="1" noChangeAspect="1"/>
          </p:cNvPicPr>
          <p:nvPr>
            <p:ph idx="1"/>
          </p:nvPr>
        </p:nvPicPr>
        <p:blipFill>
          <a:blip r:embed="rId2"/>
          <a:stretch>
            <a:fillRect/>
          </a:stretch>
        </p:blipFill>
        <p:spPr>
          <a:xfrm>
            <a:off x="1939660" y="1301750"/>
            <a:ext cx="8312679" cy="4673600"/>
          </a:xfrm>
        </p:spPr>
      </p:pic>
    </p:spTree>
    <p:extLst>
      <p:ext uri="{BB962C8B-B14F-4D97-AF65-F5344CB8AC3E}">
        <p14:creationId xmlns:p14="http://schemas.microsoft.com/office/powerpoint/2010/main" val="4197865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5</TotalTime>
  <Words>921</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Arial</vt:lpstr>
      <vt:lpstr>Calibri</vt:lpstr>
      <vt:lpstr>Calibri Light</vt:lpstr>
      <vt:lpstr>Franklin Gothic Book</vt:lpstr>
      <vt:lpstr>Franklin Gothic Demi</vt:lpstr>
      <vt:lpstr>Wingdings 2</vt:lpstr>
      <vt:lpstr>DividendVTI</vt:lpstr>
      <vt:lpstr>Malicious Web Content Detection using Machine Learning</vt:lpstr>
      <vt:lpstr>OUTLINE</vt:lpstr>
      <vt:lpstr>Problem Statement</vt:lpstr>
      <vt:lpstr>Proposed Solution</vt:lpstr>
      <vt:lpstr>System  Approach</vt:lpstr>
      <vt:lpstr>Algorithm &amp; Deployment</vt:lpstr>
      <vt:lpstr>PowerPoint Presentation</vt:lpstr>
      <vt:lpstr>Result</vt:lpstr>
      <vt:lpstr>Result</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yasmin Ta</cp:lastModifiedBy>
  <cp:revision>24</cp:revision>
  <dcterms:created xsi:type="dcterms:W3CDTF">2021-05-26T16:50:10Z</dcterms:created>
  <dcterms:modified xsi:type="dcterms:W3CDTF">2024-04-05T05:26:10Z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