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5" r:id="rId3"/>
    <p:sldId id="276" r:id="rId4"/>
    <p:sldId id="277" r:id="rId5"/>
    <p:sldId id="278" r:id="rId6"/>
    <p:sldId id="257" r:id="rId7"/>
    <p:sldId id="258" r:id="rId8"/>
    <p:sldId id="259" r:id="rId9"/>
    <p:sldId id="261" r:id="rId10"/>
    <p:sldId id="260" r:id="rId11"/>
    <p:sldId id="264" r:id="rId12"/>
    <p:sldId id="263" r:id="rId13"/>
    <p:sldId id="262" r:id="rId14"/>
    <p:sldId id="267" r:id="rId15"/>
    <p:sldId id="266" r:id="rId16"/>
    <p:sldId id="270" r:id="rId17"/>
    <p:sldId id="280" r:id="rId18"/>
    <p:sldId id="281" r:id="rId19"/>
    <p:sldId id="282" r:id="rId20"/>
    <p:sldId id="283" r:id="rId21"/>
    <p:sldId id="279" r:id="rId22"/>
    <p:sldId id="269" r:id="rId23"/>
    <p:sldId id="273" r:id="rId24"/>
    <p:sldId id="274"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692" autoAdjust="0"/>
  </p:normalViewPr>
  <p:slideViewPr>
    <p:cSldViewPr>
      <p:cViewPr varScale="1">
        <p:scale>
          <a:sx n="60" d="100"/>
          <a:sy n="60" d="100"/>
        </p:scale>
        <p:origin x="-165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E959B2-F01F-4D86-B4D9-326DEB13098A}" type="datetimeFigureOut">
              <a:rPr lang="en-US" smtClean="0"/>
              <a:pPr/>
              <a:t>7/22/2024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BEA16A-23EE-4484-BA5E-85C0A69DE5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smtClean="0">
                <a:latin typeface="Aparajita" pitchFamily="34" charset="0"/>
                <a:cs typeface="Aparajita" pitchFamily="34" charset="0"/>
              </a:rPr>
              <a:t>A local repository provides at least one collection of files which originate from a certain version of the repository. This collection of files is called the </a:t>
            </a:r>
            <a:r>
              <a:rPr lang="en-US" sz="1300" i="1" dirty="0" smtClean="0">
                <a:latin typeface="Aparajita" pitchFamily="34" charset="0"/>
                <a:cs typeface="Aparajita" pitchFamily="34" charset="0"/>
              </a:rPr>
              <a:t>working tree</a:t>
            </a:r>
            <a:r>
              <a:rPr lang="en-US" sz="1300" dirty="0" smtClean="0">
                <a:latin typeface="Aparajita" pitchFamily="34" charset="0"/>
                <a:cs typeface="Aparajita" pitchFamily="34" charset="0"/>
              </a:rPr>
              <a:t>. </a:t>
            </a:r>
          </a:p>
          <a:p>
            <a:endParaRPr lang="en-US" dirty="0"/>
          </a:p>
        </p:txBody>
      </p:sp>
      <p:sp>
        <p:nvSpPr>
          <p:cNvPr id="4" name="Slide Number Placeholder 3"/>
          <p:cNvSpPr>
            <a:spLocks noGrp="1"/>
          </p:cNvSpPr>
          <p:nvPr>
            <p:ph type="sldNum" sz="quarter" idx="10"/>
          </p:nvPr>
        </p:nvSpPr>
        <p:spPr/>
        <p:txBody>
          <a:bodyPr/>
          <a:lstStyle/>
          <a:p>
            <a:fld id="{CABEA16A-23EE-4484-BA5E-85C0A69DE5C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F75F2F-4808-45E9-BF62-22A7FEA6E88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F75F2F-4808-45E9-BF62-22A7FEA6E88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F75F2F-4808-45E9-BF62-22A7FEA6E88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F75F2F-4808-45E9-BF62-22A7FEA6E88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F75F2F-4808-45E9-BF62-22A7FEA6E88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F75F2F-4808-45E9-BF62-22A7FEA6E88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F75F2F-4808-45E9-BF62-22A7FEA6E888}"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F75F2F-4808-45E9-BF62-22A7FEA6E888}"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75F2F-4808-45E9-BF62-22A7FEA6E888}"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F75F2F-4808-45E9-BF62-22A7FEA6E88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F75F2F-4808-45E9-BF62-22A7FEA6E88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73319-A45E-447E-A6F3-E7D830F8C2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75F2F-4808-45E9-BF62-22A7FEA6E888}"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73319-A45E-447E-A6F3-E7D830F8C2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reshma@gmail.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Distributed version control system</a:t>
            </a:r>
            <a:endParaRPr lang="en-US" dirty="0"/>
          </a:p>
        </p:txBody>
      </p:sp>
      <p:pic>
        <p:nvPicPr>
          <p:cNvPr id="4" name="Content Placeholder 3" descr="xsharedrepo10.png.pagespeed.ic.q6I-vK8KaF.png"/>
          <p:cNvPicPr>
            <a:picLocks noGrp="1" noChangeAspect="1"/>
          </p:cNvPicPr>
          <p:nvPr>
            <p:ph idx="1"/>
          </p:nvPr>
        </p:nvPicPr>
        <p:blipFill>
          <a:blip r:embed="rId2"/>
          <a:stretch>
            <a:fillRect/>
          </a:stretch>
        </p:blipFill>
        <p:spPr>
          <a:xfrm>
            <a:off x="1157287" y="2062956"/>
            <a:ext cx="6829425" cy="36004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Git?</a:t>
            </a:r>
            <a:endParaRPr lang="en-US" dirty="0"/>
          </a:p>
        </p:txBody>
      </p:sp>
      <p:sp>
        <p:nvSpPr>
          <p:cNvPr id="3" name="Content Placeholder 2"/>
          <p:cNvSpPr>
            <a:spLocks noGrp="1"/>
          </p:cNvSpPr>
          <p:nvPr>
            <p:ph idx="1"/>
          </p:nvPr>
        </p:nvSpPr>
        <p:spPr/>
        <p:txBody>
          <a:bodyPr>
            <a:normAutofit fontScale="85000" lnSpcReduction="10000"/>
          </a:bodyPr>
          <a:lstStyle/>
          <a:p>
            <a:r>
              <a:rPr lang="en-US" i="1" dirty="0"/>
              <a:t>Git</a:t>
            </a:r>
            <a:r>
              <a:rPr lang="en-US" dirty="0"/>
              <a:t> is a popular </a:t>
            </a:r>
            <a:r>
              <a:rPr lang="en-US" dirty="0">
                <a:solidFill>
                  <a:srgbClr val="FF0000"/>
                </a:solidFill>
              </a:rPr>
              <a:t>implementation of a distributed version control system.</a:t>
            </a:r>
          </a:p>
          <a:p>
            <a:r>
              <a:rPr lang="en-US" dirty="0"/>
              <a:t>Git originates from the Linux kernel development and was founded in 2005 by </a:t>
            </a:r>
            <a:r>
              <a:rPr lang="en-US" dirty="0" err="1"/>
              <a:t>Linus</a:t>
            </a:r>
            <a:r>
              <a:rPr lang="en-US" dirty="0"/>
              <a:t> </a:t>
            </a:r>
            <a:r>
              <a:rPr lang="en-US" dirty="0" err="1"/>
              <a:t>Torvalds</a:t>
            </a:r>
            <a:r>
              <a:rPr lang="en-US" dirty="0"/>
              <a:t>. </a:t>
            </a:r>
          </a:p>
          <a:p>
            <a:r>
              <a:rPr lang="en-US" dirty="0"/>
              <a:t>Nowadays it is used by many popular open source projects, e.g., the Android or the Eclipse developer teams, as well as many commercial organizations.</a:t>
            </a:r>
          </a:p>
          <a:p>
            <a:r>
              <a:rPr lang="en-US" dirty="0"/>
              <a:t>The core of Git was originally written in the programming language </a:t>
            </a:r>
            <a:r>
              <a:rPr lang="en-US" i="1" dirty="0"/>
              <a:t>C</a:t>
            </a:r>
            <a:r>
              <a:rPr lang="en-US" dirty="0"/>
              <a:t> , but Git has also been re-implemented in other languages, e.g., Java, Ruby and Python.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Git repositories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Aparajita" pitchFamily="34" charset="0"/>
                <a:cs typeface="Aparajita" pitchFamily="34" charset="0"/>
              </a:rPr>
              <a:t>A Git repository contains the history of a collection of files starting from a certain directory. </a:t>
            </a:r>
          </a:p>
          <a:p>
            <a:r>
              <a:rPr lang="en-US" dirty="0">
                <a:latin typeface="Aparajita" pitchFamily="34" charset="0"/>
                <a:cs typeface="Aparajita" pitchFamily="34" charset="0"/>
              </a:rPr>
              <a:t>The process of copying an existing Git repository via the Git tooling is called </a:t>
            </a:r>
            <a:r>
              <a:rPr lang="en-US" i="1" dirty="0">
                <a:latin typeface="Aparajita" pitchFamily="34" charset="0"/>
                <a:cs typeface="Aparajita" pitchFamily="34" charset="0"/>
              </a:rPr>
              <a:t>cloning</a:t>
            </a:r>
            <a:r>
              <a:rPr lang="en-US" dirty="0">
                <a:latin typeface="Aparajita" pitchFamily="34" charset="0"/>
                <a:cs typeface="Aparajita" pitchFamily="34" charset="0"/>
              </a:rPr>
              <a:t>. </a:t>
            </a:r>
          </a:p>
          <a:p>
            <a:r>
              <a:rPr lang="en-US" dirty="0">
                <a:latin typeface="Aparajita" pitchFamily="34" charset="0"/>
                <a:cs typeface="Aparajita" pitchFamily="34" charset="0"/>
              </a:rPr>
              <a:t>After cloning a repository the user has the complete repository with its history on his local machine. </a:t>
            </a:r>
          </a:p>
          <a:p>
            <a:r>
              <a:rPr lang="en-US" dirty="0">
                <a:latin typeface="Aparajita" pitchFamily="34" charset="0"/>
                <a:cs typeface="Aparajita" pitchFamily="34" charset="0"/>
              </a:rPr>
              <a:t>Of course, Git also supports the creation of new repositories.</a:t>
            </a:r>
          </a:p>
          <a:p>
            <a:r>
              <a:rPr lang="en-US" dirty="0">
                <a:latin typeface="Aparajita" pitchFamily="34" charset="0"/>
                <a:cs typeface="Aparajita" pitchFamily="34" charset="0"/>
              </a:rPr>
              <a:t>If you want to delete a Git repository, you can simply delete the folder which contains the repository.</a:t>
            </a:r>
          </a:p>
          <a:p>
            <a:endParaRPr lang="en-US" dirty="0">
              <a:latin typeface="Aparajita" pitchFamily="34" charset="0"/>
              <a:cs typeface="Aparajit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Repositories</a:t>
            </a:r>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latin typeface="Aparajita" pitchFamily="34" charset="0"/>
                <a:cs typeface="Aparajita" pitchFamily="34" charset="0"/>
              </a:rPr>
              <a:t>Bare repositories </a:t>
            </a:r>
          </a:p>
          <a:p>
            <a:pPr lvl="1"/>
            <a:r>
              <a:rPr lang="en-US" dirty="0">
                <a:latin typeface="Aparajita" pitchFamily="34" charset="0"/>
                <a:cs typeface="Aparajita" pitchFamily="34" charset="0"/>
              </a:rPr>
              <a:t>Supposed to be used on a server for sharing changes coming from different developers. </a:t>
            </a:r>
          </a:p>
          <a:p>
            <a:pPr lvl="1"/>
            <a:r>
              <a:rPr lang="en-US" dirty="0">
                <a:latin typeface="Aparajita" pitchFamily="34" charset="0"/>
                <a:cs typeface="Aparajita" pitchFamily="34" charset="0"/>
              </a:rPr>
              <a:t>Such repositories do not allow the user to modify locally files and to create new versions for the repository based on these modifications.</a:t>
            </a:r>
          </a:p>
          <a:p>
            <a:r>
              <a:rPr lang="en-US" dirty="0">
                <a:solidFill>
                  <a:srgbClr val="FF0000"/>
                </a:solidFill>
                <a:latin typeface="Aparajita" pitchFamily="34" charset="0"/>
                <a:cs typeface="Aparajita" pitchFamily="34" charset="0"/>
              </a:rPr>
              <a:t>Non-bare repositories </a:t>
            </a:r>
          </a:p>
          <a:p>
            <a:pPr lvl="1"/>
            <a:r>
              <a:rPr lang="en-US" dirty="0">
                <a:latin typeface="Aparajita" pitchFamily="34" charset="0"/>
                <a:cs typeface="Aparajita" pitchFamily="34" charset="0"/>
              </a:rPr>
              <a:t>Target the user and allows user to create new changes through modification of files and to create new versions in the repository. </a:t>
            </a:r>
          </a:p>
          <a:p>
            <a:pPr lvl="1"/>
            <a:r>
              <a:rPr lang="en-US" dirty="0">
                <a:latin typeface="Aparajita" pitchFamily="34" charset="0"/>
                <a:cs typeface="Aparajita" pitchFamily="34" charset="0"/>
              </a:rPr>
              <a:t>This is the default type which is created if you do not specify any parameter during the clone operation.</a:t>
            </a:r>
          </a:p>
          <a:p>
            <a:endParaRPr lang="en-US" dirty="0">
              <a:latin typeface="Aparajita" pitchFamily="34" charset="0"/>
              <a:cs typeface="Aparajit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Working tree</a:t>
            </a:r>
            <a:endParaRPr lang="en-US" dirty="0"/>
          </a:p>
        </p:txBody>
      </p:sp>
      <p:sp>
        <p:nvSpPr>
          <p:cNvPr id="3" name="Content Placeholder 2"/>
          <p:cNvSpPr>
            <a:spLocks noGrp="1"/>
          </p:cNvSpPr>
          <p:nvPr>
            <p:ph idx="1"/>
          </p:nvPr>
        </p:nvSpPr>
        <p:spPr>
          <a:xfrm>
            <a:off x="457200" y="1143000"/>
            <a:ext cx="8229600" cy="5410200"/>
          </a:xfrm>
        </p:spPr>
        <p:txBody>
          <a:bodyPr>
            <a:noAutofit/>
          </a:bodyPr>
          <a:lstStyle/>
          <a:p>
            <a:r>
              <a:rPr lang="en-US" sz="2400" dirty="0" smtClean="0">
                <a:latin typeface="Aparajita" pitchFamily="34" charset="0"/>
                <a:cs typeface="Aparajita" pitchFamily="34" charset="0"/>
              </a:rPr>
              <a:t>A </a:t>
            </a:r>
            <a:r>
              <a:rPr lang="en-US" sz="2400" dirty="0">
                <a:latin typeface="Aparajita" pitchFamily="34" charset="0"/>
                <a:cs typeface="Aparajita" pitchFamily="34" charset="0"/>
              </a:rPr>
              <a:t>file in the working tree of a Git repository can have different states. These states are the following:</a:t>
            </a:r>
          </a:p>
          <a:p>
            <a:pPr lvl="1"/>
            <a:r>
              <a:rPr lang="en-US" sz="2400" b="1" dirty="0">
                <a:latin typeface="Aparajita" pitchFamily="34" charset="0"/>
                <a:cs typeface="Aparajita" pitchFamily="34" charset="0"/>
              </a:rPr>
              <a:t>untracked</a:t>
            </a:r>
            <a:r>
              <a:rPr lang="en-US" sz="2400" dirty="0">
                <a:latin typeface="Aparajita" pitchFamily="34" charset="0"/>
                <a:cs typeface="Aparajita" pitchFamily="34" charset="0"/>
              </a:rPr>
              <a:t>: the file is not tracked by the Git repository. This means that the file never staged nor committed.</a:t>
            </a:r>
          </a:p>
          <a:p>
            <a:pPr lvl="1"/>
            <a:r>
              <a:rPr lang="en-US" sz="2400" b="1" dirty="0">
                <a:latin typeface="Aparajita" pitchFamily="34" charset="0"/>
                <a:cs typeface="Aparajita" pitchFamily="34" charset="0"/>
              </a:rPr>
              <a:t>tracked</a:t>
            </a:r>
            <a:r>
              <a:rPr lang="en-US" sz="2400" dirty="0">
                <a:latin typeface="Aparajita" pitchFamily="34" charset="0"/>
                <a:cs typeface="Aparajita" pitchFamily="34" charset="0"/>
              </a:rPr>
              <a:t>: committed and not staged</a:t>
            </a:r>
          </a:p>
          <a:p>
            <a:pPr lvl="1"/>
            <a:r>
              <a:rPr lang="en-US" sz="2400" b="1" dirty="0">
                <a:latin typeface="Aparajita" pitchFamily="34" charset="0"/>
                <a:cs typeface="Aparajita" pitchFamily="34" charset="0"/>
              </a:rPr>
              <a:t>staged</a:t>
            </a:r>
            <a:r>
              <a:rPr lang="en-US" sz="2400" dirty="0">
                <a:latin typeface="Aparajita" pitchFamily="34" charset="0"/>
                <a:cs typeface="Aparajita" pitchFamily="34" charset="0"/>
              </a:rPr>
              <a:t>: staged to be included in the next commit</a:t>
            </a:r>
          </a:p>
          <a:p>
            <a:pPr lvl="1"/>
            <a:r>
              <a:rPr lang="en-US" sz="2400" dirty="0">
                <a:latin typeface="Aparajita" pitchFamily="34" charset="0"/>
                <a:cs typeface="Aparajita" pitchFamily="34" charset="0"/>
              </a:rPr>
              <a:t>dirty / </a:t>
            </a:r>
            <a:r>
              <a:rPr lang="en-US" sz="2400" b="1" dirty="0">
                <a:latin typeface="Aparajita" pitchFamily="34" charset="0"/>
                <a:cs typeface="Aparajita" pitchFamily="34" charset="0"/>
              </a:rPr>
              <a:t>modified</a:t>
            </a:r>
            <a:r>
              <a:rPr lang="en-US" sz="2400" dirty="0">
                <a:latin typeface="Aparajita" pitchFamily="34" charset="0"/>
                <a:cs typeface="Aparajita" pitchFamily="34" charset="0"/>
              </a:rPr>
              <a:t>: the file has changed but the change is not </a:t>
            </a:r>
            <a:r>
              <a:rPr lang="en-US" sz="2400" dirty="0" smtClean="0">
                <a:latin typeface="Aparajita" pitchFamily="34" charset="0"/>
                <a:cs typeface="Aparajita" pitchFamily="34" charset="0"/>
              </a:rPr>
              <a:t>staged</a:t>
            </a:r>
          </a:p>
          <a:p>
            <a:pPr lvl="1"/>
            <a:r>
              <a:rPr lang="en-US" sz="2400" b="1" dirty="0" smtClean="0">
                <a:latin typeface="Aparajita" pitchFamily="34" charset="0"/>
                <a:cs typeface="Aparajita" pitchFamily="34" charset="0"/>
              </a:rPr>
              <a:t>committed</a:t>
            </a:r>
            <a:r>
              <a:rPr lang="en-US" sz="2400" dirty="0" smtClean="0">
                <a:latin typeface="Aparajita" pitchFamily="34" charset="0"/>
                <a:cs typeface="Aparajita" pitchFamily="34" charset="0"/>
              </a:rPr>
              <a:t>: change done in local copy pushed to the main </a:t>
            </a:r>
            <a:r>
              <a:rPr lang="en-US" sz="2400" dirty="0" err="1" smtClean="0">
                <a:latin typeface="Aparajita" pitchFamily="34" charset="0"/>
                <a:cs typeface="Aparajita" pitchFamily="34" charset="0"/>
              </a:rPr>
              <a:t>git</a:t>
            </a:r>
            <a:r>
              <a:rPr lang="en-US" sz="2400" dirty="0" smtClean="0">
                <a:latin typeface="Aparajita" pitchFamily="34" charset="0"/>
                <a:cs typeface="Aparajita" pitchFamily="34" charset="0"/>
              </a:rPr>
              <a:t> repository</a:t>
            </a:r>
            <a:endParaRPr lang="en-US" sz="2400" dirty="0">
              <a:latin typeface="Aparajita" pitchFamily="34" charset="0"/>
              <a:cs typeface="Aparajita" pitchFamily="34" charset="0"/>
            </a:endParaRPr>
          </a:p>
          <a:p>
            <a:r>
              <a:rPr lang="en-US" sz="2400" dirty="0">
                <a:latin typeface="Aparajita" pitchFamily="34" charset="0"/>
                <a:cs typeface="Aparajita" pitchFamily="34" charset="0"/>
              </a:rPr>
              <a:t>After doing changes in the working tree, the user can add these changes to the Git repository or revert these changes.</a:t>
            </a:r>
          </a:p>
          <a:p>
            <a:endParaRPr lang="en-US" sz="2400" dirty="0">
              <a:latin typeface="Aparajita" pitchFamily="34" charset="0"/>
              <a:cs typeface="Aparajit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Adding to a Git repository</a:t>
            </a:r>
            <a:endParaRPr lang="en-US" dirty="0"/>
          </a:p>
        </p:txBody>
      </p:sp>
      <p:pic>
        <p:nvPicPr>
          <p:cNvPr id="4" name="Content Placeholder 3" descr="xcommittingprocess10.png.pagespeed.ic.LCu-nLsWpf.png"/>
          <p:cNvPicPr>
            <a:picLocks noGrp="1" noChangeAspect="1"/>
          </p:cNvPicPr>
          <p:nvPr>
            <p:ph idx="1"/>
          </p:nvPr>
        </p:nvPicPr>
        <p:blipFill>
          <a:blip r:embed="rId2"/>
          <a:stretch>
            <a:fillRect/>
          </a:stretch>
        </p:blipFill>
        <p:spPr>
          <a:xfrm>
            <a:off x="762000" y="1600200"/>
            <a:ext cx="7772400" cy="4696604"/>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to a Git repository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Aparajita" pitchFamily="34" charset="0"/>
                <a:cs typeface="Aparajita" pitchFamily="34" charset="0"/>
              </a:rPr>
              <a:t>The </a:t>
            </a:r>
            <a:r>
              <a:rPr lang="en-US" dirty="0" err="1">
                <a:latin typeface="Aparajita" pitchFamily="34" charset="0"/>
                <a:cs typeface="Aparajita" pitchFamily="34" charset="0"/>
              </a:rPr>
              <a:t>git</a:t>
            </a:r>
            <a:r>
              <a:rPr lang="en-US" dirty="0">
                <a:latin typeface="Aparajita" pitchFamily="34" charset="0"/>
                <a:cs typeface="Aparajita" pitchFamily="34" charset="0"/>
              </a:rPr>
              <a:t> add command stores a snapshot of the specified files in the staging area. It allows you to incrementally modify files, stage them, modify and stage them again until you are satisfied with your changes.</a:t>
            </a:r>
          </a:p>
          <a:p>
            <a:r>
              <a:rPr lang="en-US" dirty="0">
                <a:latin typeface="Aparajita" pitchFamily="34" charset="0"/>
                <a:cs typeface="Aparajita" pitchFamily="34" charset="0"/>
              </a:rPr>
              <a:t>After adding the selected files to the staging area, you can </a:t>
            </a:r>
            <a:r>
              <a:rPr lang="en-US" i="1" dirty="0">
                <a:latin typeface="Aparajita" pitchFamily="34" charset="0"/>
                <a:cs typeface="Aparajita" pitchFamily="34" charset="0"/>
              </a:rPr>
              <a:t>commit</a:t>
            </a:r>
            <a:r>
              <a:rPr lang="en-US" dirty="0">
                <a:latin typeface="Aparajita" pitchFamily="34" charset="0"/>
                <a:cs typeface="Aparajita" pitchFamily="34" charset="0"/>
              </a:rPr>
              <a:t> these files to add them permanently to the Git repository. </a:t>
            </a:r>
            <a:r>
              <a:rPr lang="en-US" i="1" dirty="0">
                <a:latin typeface="Aparajita" pitchFamily="34" charset="0"/>
                <a:cs typeface="Aparajita" pitchFamily="34" charset="0"/>
              </a:rPr>
              <a:t>Committing</a:t>
            </a:r>
            <a:r>
              <a:rPr lang="en-US" dirty="0">
                <a:latin typeface="Aparajita" pitchFamily="34" charset="0"/>
                <a:cs typeface="Aparajita" pitchFamily="34" charset="0"/>
              </a:rPr>
              <a:t> creates a new persistent snapshot (called </a:t>
            </a:r>
            <a:r>
              <a:rPr lang="en-US" i="1" dirty="0">
                <a:latin typeface="Aparajita" pitchFamily="34" charset="0"/>
                <a:cs typeface="Aparajita" pitchFamily="34" charset="0"/>
              </a:rPr>
              <a:t>commit</a:t>
            </a:r>
            <a:r>
              <a:rPr lang="en-US" dirty="0">
                <a:latin typeface="Aparajita" pitchFamily="34" charset="0"/>
                <a:cs typeface="Aparajita" pitchFamily="34" charset="0"/>
              </a:rPr>
              <a:t> or </a:t>
            </a:r>
            <a:r>
              <a:rPr lang="en-US" i="1" dirty="0">
                <a:latin typeface="Aparajita" pitchFamily="34" charset="0"/>
                <a:cs typeface="Aparajita" pitchFamily="34" charset="0"/>
              </a:rPr>
              <a:t>commit object</a:t>
            </a:r>
            <a:r>
              <a:rPr lang="en-US" dirty="0">
                <a:latin typeface="Aparajita" pitchFamily="34" charset="0"/>
                <a:cs typeface="Aparajita" pitchFamily="34" charset="0"/>
              </a:rPr>
              <a:t>) of the staging area in the Git repository.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started</a:t>
            </a:r>
          </a:p>
        </p:txBody>
      </p:sp>
      <p:sp>
        <p:nvSpPr>
          <p:cNvPr id="3" name="Content Placeholder 2"/>
          <p:cNvSpPr>
            <a:spLocks noGrp="1"/>
          </p:cNvSpPr>
          <p:nvPr>
            <p:ph idx="1"/>
          </p:nvPr>
        </p:nvSpPr>
        <p:spPr/>
        <p:txBody>
          <a:bodyPr>
            <a:normAutofit fontScale="92500" lnSpcReduction="20000"/>
          </a:bodyPr>
          <a:lstStyle/>
          <a:p>
            <a:r>
              <a:rPr lang="en-US" dirty="0"/>
              <a:t>Create a new folder.</a:t>
            </a:r>
          </a:p>
          <a:p>
            <a:r>
              <a:rPr lang="en-US" dirty="0"/>
              <a:t>Go to the folder from command prompt and type the following</a:t>
            </a:r>
            <a:endParaRPr lang="en-US" dirty="0">
              <a:solidFill>
                <a:srgbClr val="FF0000"/>
              </a:solidFill>
            </a:endParaRPr>
          </a:p>
          <a:p>
            <a:pPr lvl="1"/>
            <a:r>
              <a:rPr lang="en-IN" b="1" dirty="0">
                <a:solidFill>
                  <a:srgbClr val="FF0000"/>
                </a:solidFill>
              </a:rPr>
              <a:t>$ git </a:t>
            </a:r>
            <a:r>
              <a:rPr lang="en-IN" b="1" dirty="0" err="1">
                <a:solidFill>
                  <a:srgbClr val="FF0000"/>
                </a:solidFill>
              </a:rPr>
              <a:t>init</a:t>
            </a:r>
            <a:endParaRPr lang="en-IN" b="1" dirty="0">
              <a:solidFill>
                <a:srgbClr val="FF0000"/>
              </a:solidFill>
            </a:endParaRPr>
          </a:p>
          <a:p>
            <a:r>
              <a:rPr lang="en-IN" dirty="0"/>
              <a:t>Clone the repository</a:t>
            </a:r>
          </a:p>
          <a:p>
            <a:pPr lvl="1"/>
            <a:r>
              <a:rPr lang="en-IN" b="1" dirty="0">
                <a:solidFill>
                  <a:srgbClr val="FF0000"/>
                </a:solidFill>
              </a:rPr>
              <a:t>$ git clone /full path to folder</a:t>
            </a:r>
          </a:p>
          <a:p>
            <a:r>
              <a:rPr lang="en-IN" dirty="0"/>
              <a:t>Now let’s add a folder to it. First place the folder inside the repository. Then type</a:t>
            </a:r>
          </a:p>
          <a:p>
            <a:pPr lvl="1"/>
            <a:r>
              <a:rPr lang="en-IN" b="1" dirty="0">
                <a:solidFill>
                  <a:srgbClr val="FF0000"/>
                </a:solidFill>
              </a:rPr>
              <a:t>$ git add /path to folder</a:t>
            </a:r>
          </a:p>
          <a:p>
            <a:pPr lvl="1"/>
            <a:r>
              <a:rPr lang="en-IN" b="1" dirty="0">
                <a:solidFill>
                  <a:srgbClr val="FF0000"/>
                </a:solidFill>
              </a:rPr>
              <a:t>$ git add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5745163"/>
          </a:xfrm>
        </p:spPr>
        <p:txBody>
          <a:bodyPr>
            <a:normAutofit fontScale="92500" lnSpcReduction="10000"/>
          </a:bodyPr>
          <a:lstStyle/>
          <a:p>
            <a:r>
              <a:rPr lang="en-US" dirty="0"/>
              <a:t>Now we have to commit the changes. But before we do that we have to add a few details</a:t>
            </a:r>
          </a:p>
          <a:p>
            <a:pPr lvl="1"/>
            <a:r>
              <a:rPr lang="en-IN" b="1" dirty="0">
                <a:solidFill>
                  <a:srgbClr val="FF0000"/>
                </a:solidFill>
              </a:rPr>
              <a:t>$ git </a:t>
            </a:r>
            <a:r>
              <a:rPr lang="en-IN" b="1" dirty="0" err="1">
                <a:solidFill>
                  <a:srgbClr val="FF0000"/>
                </a:solidFill>
              </a:rPr>
              <a:t>config</a:t>
            </a:r>
            <a:r>
              <a:rPr lang="en-IN" b="1" dirty="0">
                <a:solidFill>
                  <a:srgbClr val="FF0000"/>
                </a:solidFill>
              </a:rPr>
              <a:t> user.name "</a:t>
            </a:r>
            <a:r>
              <a:rPr lang="en-IN" b="1" dirty="0" err="1">
                <a:solidFill>
                  <a:srgbClr val="FF0000"/>
                </a:solidFill>
              </a:rPr>
              <a:t>reshma</a:t>
            </a:r>
            <a:r>
              <a:rPr lang="en-IN" b="1" dirty="0">
                <a:solidFill>
                  <a:srgbClr val="FF0000"/>
                </a:solidFill>
              </a:rPr>
              <a:t>“</a:t>
            </a:r>
          </a:p>
          <a:p>
            <a:pPr lvl="1"/>
            <a:r>
              <a:rPr lang="en-IN" b="1" dirty="0">
                <a:solidFill>
                  <a:srgbClr val="FF0000"/>
                </a:solidFill>
              </a:rPr>
              <a:t>$ git </a:t>
            </a:r>
            <a:r>
              <a:rPr lang="en-IN" b="1" dirty="0" err="1">
                <a:solidFill>
                  <a:srgbClr val="FF0000"/>
                </a:solidFill>
              </a:rPr>
              <a:t>config</a:t>
            </a:r>
            <a:r>
              <a:rPr lang="en-IN" b="1" dirty="0">
                <a:solidFill>
                  <a:srgbClr val="FF0000"/>
                </a:solidFill>
              </a:rPr>
              <a:t> </a:t>
            </a:r>
            <a:r>
              <a:rPr lang="en-IN" b="1" dirty="0" err="1">
                <a:solidFill>
                  <a:srgbClr val="FF0000"/>
                </a:solidFill>
              </a:rPr>
              <a:t>user.email</a:t>
            </a:r>
            <a:r>
              <a:rPr lang="en-IN" b="1" dirty="0">
                <a:solidFill>
                  <a:srgbClr val="FF0000"/>
                </a:solidFill>
              </a:rPr>
              <a:t> </a:t>
            </a:r>
            <a:r>
              <a:rPr lang="en-IN" b="1" dirty="0">
                <a:solidFill>
                  <a:srgbClr val="FF0000"/>
                </a:solidFill>
                <a:hlinkClick r:id="rId2"/>
              </a:rPr>
              <a:t>reshma@gmail.com</a:t>
            </a:r>
            <a:endParaRPr lang="en-IN" b="1" dirty="0">
              <a:solidFill>
                <a:srgbClr val="FF0000"/>
              </a:solidFill>
            </a:endParaRPr>
          </a:p>
          <a:p>
            <a:r>
              <a:rPr lang="en-US" dirty="0"/>
              <a:t>Now we are ready to commit using the following command</a:t>
            </a:r>
          </a:p>
          <a:p>
            <a:pPr lvl="1"/>
            <a:r>
              <a:rPr lang="en-IN" b="1" dirty="0">
                <a:solidFill>
                  <a:srgbClr val="FF0000"/>
                </a:solidFill>
              </a:rPr>
              <a:t>$ git commit -m “add some comment here“</a:t>
            </a:r>
          </a:p>
          <a:p>
            <a:r>
              <a:rPr lang="en-IN" dirty="0"/>
              <a:t>For remote login we have to ‘push’ the changes to the original repository using the following command</a:t>
            </a:r>
          </a:p>
          <a:p>
            <a:pPr lvl="1"/>
            <a:r>
              <a:rPr lang="en-IN" b="1" dirty="0">
                <a:solidFill>
                  <a:srgbClr val="FF0000"/>
                </a:solidFill>
              </a:rPr>
              <a:t>$ git remote add origin /</a:t>
            </a:r>
            <a:r>
              <a:rPr lang="en-US" b="1" dirty="0">
                <a:solidFill>
                  <a:srgbClr val="FF0000"/>
                </a:solidFill>
              </a:rPr>
              <a:t>path to your original </a:t>
            </a:r>
            <a:r>
              <a:rPr lang="en-US" b="1" dirty="0" err="1">
                <a:solidFill>
                  <a:srgbClr val="FF0000"/>
                </a:solidFill>
              </a:rPr>
              <a:t>git</a:t>
            </a:r>
            <a:r>
              <a:rPr lang="en-US" b="1" dirty="0">
                <a:solidFill>
                  <a:srgbClr val="FF0000"/>
                </a:solidFill>
              </a:rPr>
              <a:t> folder</a:t>
            </a:r>
          </a:p>
          <a:p>
            <a:pPr lvl="1"/>
            <a:r>
              <a:rPr lang="en-IN" b="1" dirty="0">
                <a:solidFill>
                  <a:srgbClr val="FF0000"/>
                </a:solidFill>
              </a:rPr>
              <a:t>$ git push origin master</a:t>
            </a:r>
            <a:endParaRPr lang="en-US" dirty="0">
              <a:solidFill>
                <a:srgbClr val="FF0000"/>
              </a:solidFill>
            </a:endParaRPr>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237"/>
            <a:ext cx="8229600" cy="5897563"/>
          </a:xfrm>
        </p:spPr>
        <p:txBody>
          <a:bodyPr>
            <a:normAutofit fontScale="92500" lnSpcReduction="20000"/>
          </a:bodyPr>
          <a:lstStyle/>
          <a:p>
            <a:r>
              <a:rPr lang="en-US" dirty="0"/>
              <a:t>You can see the changes done using the following command</a:t>
            </a:r>
            <a:endParaRPr lang="en-US" dirty="0">
              <a:solidFill>
                <a:srgbClr val="FF0000"/>
              </a:solidFill>
            </a:endParaRPr>
          </a:p>
          <a:p>
            <a:pPr lvl="1"/>
            <a:r>
              <a:rPr lang="en-IN" b="1" dirty="0">
                <a:solidFill>
                  <a:srgbClr val="FF0000"/>
                </a:solidFill>
              </a:rPr>
              <a:t>$ git log</a:t>
            </a:r>
          </a:p>
          <a:p>
            <a:r>
              <a:rPr lang="en-IN" dirty="0"/>
              <a:t>In case of multiple repositories changes made to a single repository can be seen using the following command</a:t>
            </a:r>
          </a:p>
          <a:p>
            <a:pPr lvl="1"/>
            <a:r>
              <a:rPr lang="en-IN" b="1" dirty="0">
                <a:solidFill>
                  <a:srgbClr val="FF0000"/>
                </a:solidFill>
              </a:rPr>
              <a:t>$ git log --author=</a:t>
            </a:r>
            <a:r>
              <a:rPr lang="en-IN" b="1" dirty="0" err="1">
                <a:solidFill>
                  <a:srgbClr val="FF0000"/>
                </a:solidFill>
              </a:rPr>
              <a:t>reshma</a:t>
            </a:r>
            <a:endParaRPr lang="en-IN" b="1" dirty="0">
              <a:solidFill>
                <a:srgbClr val="FF0000"/>
              </a:solidFill>
            </a:endParaRPr>
          </a:p>
          <a:p>
            <a:r>
              <a:rPr lang="en-IN" dirty="0"/>
              <a:t>To see summary of changes</a:t>
            </a:r>
            <a:r>
              <a:rPr lang="en-IN" b="1" dirty="0"/>
              <a:t> </a:t>
            </a:r>
          </a:p>
          <a:p>
            <a:pPr lvl="1"/>
            <a:r>
              <a:rPr lang="en-IN" b="1" dirty="0">
                <a:solidFill>
                  <a:srgbClr val="FF0000"/>
                </a:solidFill>
              </a:rPr>
              <a:t>$ git log --pretty=</a:t>
            </a:r>
            <a:r>
              <a:rPr lang="en-IN" b="1" dirty="0" err="1">
                <a:solidFill>
                  <a:srgbClr val="FF0000"/>
                </a:solidFill>
              </a:rPr>
              <a:t>oneline</a:t>
            </a:r>
            <a:endParaRPr lang="en-IN" b="1" dirty="0">
              <a:solidFill>
                <a:srgbClr val="FF0000"/>
              </a:solidFill>
            </a:endParaRPr>
          </a:p>
          <a:p>
            <a:r>
              <a:rPr lang="en-IN" dirty="0"/>
              <a:t>Now, go to the folder and change any file. </a:t>
            </a:r>
          </a:p>
          <a:p>
            <a:r>
              <a:rPr lang="en-IN" dirty="0"/>
              <a:t>Once done save and type the following in the command prompt</a:t>
            </a:r>
          </a:p>
          <a:p>
            <a:pPr lvl="1"/>
            <a:r>
              <a:rPr lang="en-IN" b="1" dirty="0">
                <a:solidFill>
                  <a:srgbClr val="FF0000"/>
                </a:solidFill>
              </a:rPr>
              <a:t>$ git diff</a:t>
            </a:r>
          </a:p>
          <a:p>
            <a:pPr marL="0" indent="0">
              <a:buNone/>
            </a:pPr>
            <a:r>
              <a:rPr lang="en-IN" dirty="0">
                <a:solidFill>
                  <a:srgbClr val="FF0000"/>
                </a:solidFill>
              </a:rPr>
              <a:t>	</a:t>
            </a:r>
            <a:endParaRPr lang="en-US" dirty="0"/>
          </a:p>
        </p:txBody>
      </p:sp>
    </p:spTree>
    <p:extLst>
      <p:ext uri="{BB962C8B-B14F-4D97-AF65-F5344CB8AC3E}">
        <p14:creationId xmlns:p14="http://schemas.microsoft.com/office/powerpoint/2010/main" xmlns="" val="199222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coding scenarios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I’ve Made A Change I Didn’t Mean </a:t>
            </a:r>
            <a:r>
              <a:rPr lang="en-US" smtClean="0"/>
              <a:t>To Make …</a:t>
            </a:r>
            <a:endParaRPr lang="en-US" dirty="0" smtClean="0"/>
          </a:p>
          <a:p>
            <a:r>
              <a:rPr lang="en-US" dirty="0" smtClean="0"/>
              <a:t>I’ve Made Some Changes, But I Don’t Remember What They Were…</a:t>
            </a:r>
          </a:p>
          <a:p>
            <a:r>
              <a:rPr lang="en-US" dirty="0" smtClean="0"/>
              <a:t>My Computer Crashed And Now I Don’t Have Access To My Code…</a:t>
            </a:r>
          </a:p>
          <a:p>
            <a:r>
              <a:rPr lang="en-US" dirty="0" smtClean="0"/>
              <a:t>We Can’t All Work On The Same File, Can We?</a:t>
            </a:r>
          </a:p>
          <a:p>
            <a:r>
              <a:rPr lang="en-US" dirty="0" smtClean="0"/>
              <a:t>I’m Not Sure What I Accomplished Today…</a:t>
            </a:r>
          </a:p>
          <a:p>
            <a:r>
              <a:rPr lang="en-US" dirty="0" smtClean="0"/>
              <a:t>I Want To Try Something, But I’m Scared I’ll Break Something Else…</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10000"/>
          </a:bodyPr>
          <a:lstStyle/>
          <a:p>
            <a:r>
              <a:rPr lang="en-US" dirty="0"/>
              <a:t>To add the changes to the repository the steps to be followed are same as the steps followed while adding a folder</a:t>
            </a:r>
          </a:p>
          <a:p>
            <a:pPr lvl="1"/>
            <a:r>
              <a:rPr lang="en-IN" b="1" dirty="0">
                <a:solidFill>
                  <a:srgbClr val="FF0000"/>
                </a:solidFill>
              </a:rPr>
              <a:t>$ git add folder/file [path to file]</a:t>
            </a:r>
            <a:endParaRPr lang="en-US" dirty="0">
              <a:solidFill>
                <a:srgbClr val="FF0000"/>
              </a:solidFill>
            </a:endParaRPr>
          </a:p>
          <a:p>
            <a:pPr lvl="1"/>
            <a:r>
              <a:rPr lang="en-IN" b="1" dirty="0">
                <a:solidFill>
                  <a:srgbClr val="FF0000"/>
                </a:solidFill>
              </a:rPr>
              <a:t>$ git add * //optional</a:t>
            </a:r>
            <a:endParaRPr lang="en-US" dirty="0">
              <a:solidFill>
                <a:srgbClr val="FF0000"/>
              </a:solidFill>
            </a:endParaRPr>
          </a:p>
          <a:p>
            <a:pPr lvl="1"/>
            <a:r>
              <a:rPr lang="en-IN" b="1" dirty="0">
                <a:solidFill>
                  <a:srgbClr val="FF0000"/>
                </a:solidFill>
              </a:rPr>
              <a:t>$ git commit -m “comment“</a:t>
            </a:r>
          </a:p>
          <a:p>
            <a:pPr lvl="1"/>
            <a:r>
              <a:rPr lang="en-IN" b="1" dirty="0">
                <a:solidFill>
                  <a:srgbClr val="FF0000"/>
                </a:solidFill>
              </a:rPr>
              <a:t>$ git push origin master //for remote</a:t>
            </a:r>
            <a:endParaRPr lang="en-US" dirty="0">
              <a:solidFill>
                <a:srgbClr val="FF0000"/>
              </a:solidFill>
            </a:endParaRPr>
          </a:p>
          <a:p>
            <a:r>
              <a:rPr lang="en-US" dirty="0"/>
              <a:t>Now suppose you have made a change but do not want to commit it. Instead, you want to revert it to it’s previous state.</a:t>
            </a:r>
          </a:p>
          <a:p>
            <a:r>
              <a:rPr lang="en-US" dirty="0"/>
              <a:t>First, after you make the changes, check the changes using the </a:t>
            </a:r>
            <a:r>
              <a:rPr lang="en-US" dirty="0" err="1"/>
              <a:t>git</a:t>
            </a:r>
            <a:r>
              <a:rPr lang="en-US" dirty="0"/>
              <a:t> diff command explained before.</a:t>
            </a:r>
          </a:p>
          <a:p>
            <a:r>
              <a:rPr lang="en-US" dirty="0"/>
              <a:t>To revert the change type the following</a:t>
            </a:r>
          </a:p>
          <a:p>
            <a:pPr lvl="1"/>
            <a:r>
              <a:rPr lang="en-IN" b="1" dirty="0">
                <a:solidFill>
                  <a:srgbClr val="FF0000"/>
                </a:solidFill>
              </a:rPr>
              <a:t>$ git checkout /path to file</a:t>
            </a:r>
          </a:p>
          <a:p>
            <a:r>
              <a:rPr lang="en-IN" dirty="0"/>
              <a:t>Re- check with the git diff command.</a:t>
            </a:r>
            <a:endParaRPr lang="en-US" dirty="0"/>
          </a:p>
        </p:txBody>
      </p:sp>
    </p:spTree>
    <p:extLst>
      <p:ext uri="{BB962C8B-B14F-4D97-AF65-F5344CB8AC3E}">
        <p14:creationId xmlns:p14="http://schemas.microsoft.com/office/powerpoint/2010/main" xmlns="" val="3219766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a:xfrm>
            <a:off x="457200" y="1600200"/>
            <a:ext cx="8382000" cy="5257800"/>
          </a:xfrm>
        </p:spPr>
        <p:txBody>
          <a:bodyPr>
            <a:normAutofit fontScale="85000" lnSpcReduction="20000"/>
          </a:bodyPr>
          <a:lstStyle/>
          <a:p>
            <a:r>
              <a:rPr lang="en-US" dirty="0" smtClean="0">
                <a:solidFill>
                  <a:srgbClr val="C00000"/>
                </a:solidFill>
              </a:rPr>
              <a:t>I Want To Try Something, But I’m Scared I’ll Break Something Else…</a:t>
            </a:r>
          </a:p>
          <a:p>
            <a:pPr lvl="1"/>
            <a:r>
              <a:rPr lang="en-US" dirty="0" smtClean="0"/>
              <a:t>VCS branching allows you to create a “master branch”, which usually coincides with the code that is in production. Different versions of the code, named branches, shoot off this master branch for every change in functionality you want to implement.</a:t>
            </a:r>
          </a:p>
          <a:p>
            <a:pPr lvl="1"/>
            <a:r>
              <a:rPr lang="en-US" dirty="0" smtClean="0"/>
              <a:t>It is a great way to isolate changes to your code and allows for easy reversing of problematic code.</a:t>
            </a:r>
          </a:p>
          <a:p>
            <a:pPr lvl="1"/>
            <a:r>
              <a:rPr lang="en-US" dirty="0" smtClean="0"/>
              <a:t>The master branch continues to evolve independently of whichever branch you are working on. </a:t>
            </a:r>
          </a:p>
          <a:p>
            <a:pPr lvl="1"/>
            <a:r>
              <a:rPr lang="en-US" dirty="0" smtClean="0"/>
              <a:t>When you are done with your changes, you can merge your branch back into the “master branch”, which will apply both the changes in your branch and the changes that have occurred on the “master branch” in the meantime.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Branches</a:t>
            </a:r>
            <a:endParaRPr lang="en-US" dirty="0"/>
          </a:p>
        </p:txBody>
      </p:sp>
      <p:sp>
        <p:nvSpPr>
          <p:cNvPr id="3" name="Content Placeholder 2"/>
          <p:cNvSpPr>
            <a:spLocks noGrp="1"/>
          </p:cNvSpPr>
          <p:nvPr>
            <p:ph idx="1"/>
          </p:nvPr>
        </p:nvSpPr>
        <p:spPr>
          <a:xfrm>
            <a:off x="457200" y="1417638"/>
            <a:ext cx="8229600" cy="5440362"/>
          </a:xfrm>
        </p:spPr>
        <p:txBody>
          <a:bodyPr>
            <a:noAutofit/>
          </a:bodyPr>
          <a:lstStyle/>
          <a:p>
            <a:r>
              <a:rPr lang="en-US" sz="2000" dirty="0">
                <a:latin typeface="Aparajita"/>
                <a:cs typeface="Aparajita" pitchFamily="34" charset="0"/>
              </a:rPr>
              <a:t>Git supports </a:t>
            </a:r>
            <a:r>
              <a:rPr lang="en-US" sz="2000" i="1" dirty="0">
                <a:latin typeface="Aparajita"/>
                <a:cs typeface="Aparajita" pitchFamily="34" charset="0"/>
              </a:rPr>
              <a:t>branching</a:t>
            </a:r>
            <a:r>
              <a:rPr lang="en-US" sz="2000" dirty="0">
                <a:latin typeface="Aparajita"/>
                <a:cs typeface="Aparajita" pitchFamily="34" charset="0"/>
              </a:rPr>
              <a:t> which means that you can work on different versions of your collection of files. A branch allows the user to switch between these versions so that he can work on different changes independently from each other.</a:t>
            </a:r>
          </a:p>
          <a:p>
            <a:endParaRPr lang="en-US" sz="2000" dirty="0">
              <a:latin typeface="Aparajita"/>
              <a:cs typeface="Aparajita" pitchFamily="34" charset="0"/>
            </a:endParaRPr>
          </a:p>
          <a:p>
            <a:r>
              <a:rPr lang="en-US" sz="2000" dirty="0">
                <a:latin typeface="Aparajita"/>
                <a:cs typeface="Aparajita" pitchFamily="34" charset="0"/>
              </a:rPr>
              <a:t>For example, if you want to develop a new feature, you can create a branch and make the changes in this branch. This does not affect the state of your files in other branches. For example, you can work independently on a branch called </a:t>
            </a:r>
            <a:r>
              <a:rPr lang="en-US" sz="2000" i="1" dirty="0">
                <a:latin typeface="Aparajita"/>
                <a:cs typeface="Aparajita" pitchFamily="34" charset="0"/>
              </a:rPr>
              <a:t>production</a:t>
            </a:r>
            <a:r>
              <a:rPr lang="en-US" sz="2000" dirty="0">
                <a:latin typeface="Aparajita"/>
                <a:cs typeface="Aparajita" pitchFamily="34" charset="0"/>
              </a:rPr>
              <a:t> for bug fixes and on another branch called </a:t>
            </a:r>
            <a:r>
              <a:rPr lang="en-US" sz="2000" i="1" dirty="0">
                <a:latin typeface="Aparajita"/>
                <a:cs typeface="Aparajita" pitchFamily="34" charset="0"/>
              </a:rPr>
              <a:t>feature_123</a:t>
            </a:r>
            <a:r>
              <a:rPr lang="en-US" sz="2000" dirty="0">
                <a:latin typeface="Aparajita"/>
                <a:cs typeface="Aparajita" pitchFamily="34" charset="0"/>
              </a:rPr>
              <a:t> for implementing a new feature.</a:t>
            </a:r>
          </a:p>
          <a:p>
            <a:endParaRPr lang="en-US" sz="2000" dirty="0">
              <a:latin typeface="Aparajita"/>
              <a:cs typeface="Aparajita" pitchFamily="34" charset="0"/>
            </a:endParaRPr>
          </a:p>
          <a:p>
            <a:r>
              <a:rPr lang="en-US" sz="2000" dirty="0">
                <a:latin typeface="Aparajita"/>
                <a:cs typeface="Aparajita" pitchFamily="34" charset="0"/>
              </a:rPr>
              <a:t>Branches in Git are local to the repository. A branch created in a local repository does not need to have a counterpart in a remote repository.</a:t>
            </a:r>
          </a:p>
          <a:p>
            <a:endParaRPr lang="en-US" sz="2000" dirty="0">
              <a:latin typeface="Aparajita"/>
              <a:cs typeface="Aparajita" pitchFamily="34" charset="0"/>
            </a:endParaRPr>
          </a:p>
          <a:p>
            <a:r>
              <a:rPr lang="en-US" sz="2000" dirty="0">
                <a:latin typeface="Aparajita"/>
                <a:cs typeface="Aparajita" pitchFamily="34" charset="0"/>
              </a:rPr>
              <a:t>Git supports the combination of changes from different branches</a:t>
            </a:r>
            <a:r>
              <a:rPr lang="en-US" sz="2000" dirty="0">
                <a:latin typeface="Aparajita"/>
              </a:rPr>
              <a:t>. </a:t>
            </a:r>
            <a:endParaRPr lang="en-US" sz="2000" dirty="0">
              <a:latin typeface="Aparajita"/>
              <a:cs typeface="Aparajit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Branch</a:t>
            </a:r>
          </a:p>
        </p:txBody>
      </p:sp>
      <p:sp>
        <p:nvSpPr>
          <p:cNvPr id="3" name="Content Placeholder 2"/>
          <p:cNvSpPr>
            <a:spLocks noGrp="1"/>
          </p:cNvSpPr>
          <p:nvPr>
            <p:ph idx="1"/>
          </p:nvPr>
        </p:nvSpPr>
        <p:spPr>
          <a:xfrm>
            <a:off x="457200" y="1143000"/>
            <a:ext cx="8229600" cy="5562600"/>
          </a:xfrm>
        </p:spPr>
        <p:txBody>
          <a:bodyPr>
            <a:normAutofit fontScale="70000" lnSpcReduction="20000"/>
          </a:bodyPr>
          <a:lstStyle/>
          <a:p>
            <a:r>
              <a:rPr lang="en-US" dirty="0"/>
              <a:t>Lets now create a new branch</a:t>
            </a:r>
          </a:p>
          <a:p>
            <a:pPr lvl="1"/>
            <a:r>
              <a:rPr lang="en-IN" b="1" dirty="0">
                <a:solidFill>
                  <a:srgbClr val="FF0000"/>
                </a:solidFill>
              </a:rPr>
              <a:t>$ git checkout -b </a:t>
            </a:r>
            <a:r>
              <a:rPr lang="en-IN" b="1" dirty="0" err="1">
                <a:solidFill>
                  <a:srgbClr val="FF0000"/>
                </a:solidFill>
              </a:rPr>
              <a:t>newbranch</a:t>
            </a:r>
            <a:endParaRPr lang="en-US" dirty="0">
              <a:solidFill>
                <a:srgbClr val="FF0000"/>
              </a:solidFill>
            </a:endParaRPr>
          </a:p>
          <a:p>
            <a:r>
              <a:rPr lang="en-US" dirty="0"/>
              <a:t>Make changes to a file and do</a:t>
            </a:r>
            <a:endParaRPr lang="en-US" b="1" dirty="0">
              <a:solidFill>
                <a:srgbClr val="FF0000"/>
              </a:solidFill>
            </a:endParaRPr>
          </a:p>
          <a:p>
            <a:pPr lvl="1"/>
            <a:r>
              <a:rPr lang="en-US" b="1" dirty="0">
                <a:solidFill>
                  <a:srgbClr val="FF0000"/>
                </a:solidFill>
              </a:rPr>
              <a:t>$</a:t>
            </a:r>
            <a:r>
              <a:rPr lang="en-US" b="1" dirty="0" err="1">
                <a:solidFill>
                  <a:srgbClr val="FF0000"/>
                </a:solidFill>
              </a:rPr>
              <a:t>git</a:t>
            </a:r>
            <a:r>
              <a:rPr lang="en-US" b="1" dirty="0">
                <a:solidFill>
                  <a:srgbClr val="FF0000"/>
                </a:solidFill>
              </a:rPr>
              <a:t> diff</a:t>
            </a:r>
          </a:p>
          <a:p>
            <a:r>
              <a:rPr lang="en-US" dirty="0"/>
              <a:t>To add the changes to the parent repository</a:t>
            </a:r>
          </a:p>
          <a:p>
            <a:pPr lvl="1"/>
            <a:r>
              <a:rPr lang="en-IN" b="1" dirty="0">
                <a:solidFill>
                  <a:srgbClr val="FF0000"/>
                </a:solidFill>
              </a:rPr>
              <a:t>$ git add folder/file [path to file]</a:t>
            </a:r>
            <a:endParaRPr lang="en-US" dirty="0">
              <a:solidFill>
                <a:srgbClr val="FF0000"/>
              </a:solidFill>
            </a:endParaRPr>
          </a:p>
          <a:p>
            <a:pPr lvl="1"/>
            <a:r>
              <a:rPr lang="en-IN" b="1" dirty="0">
                <a:solidFill>
                  <a:srgbClr val="FF0000"/>
                </a:solidFill>
              </a:rPr>
              <a:t>$ git add * //optional</a:t>
            </a:r>
            <a:endParaRPr lang="en-US" dirty="0">
              <a:solidFill>
                <a:srgbClr val="FF0000"/>
              </a:solidFill>
            </a:endParaRPr>
          </a:p>
          <a:p>
            <a:pPr lvl="1"/>
            <a:r>
              <a:rPr lang="en-IN" b="1" dirty="0">
                <a:solidFill>
                  <a:srgbClr val="FF0000"/>
                </a:solidFill>
              </a:rPr>
              <a:t>$ git commit -m “comment"</a:t>
            </a:r>
            <a:endParaRPr lang="en-US" dirty="0">
              <a:solidFill>
                <a:srgbClr val="FF0000"/>
              </a:solidFill>
            </a:endParaRPr>
          </a:p>
          <a:p>
            <a:r>
              <a:rPr lang="en-US" dirty="0"/>
              <a:t>To merge the changes of a branch with original repository first traverse back to the original repository</a:t>
            </a:r>
          </a:p>
          <a:p>
            <a:pPr lvl="1"/>
            <a:r>
              <a:rPr lang="en-IN" b="1" dirty="0">
                <a:solidFill>
                  <a:srgbClr val="FF0000"/>
                </a:solidFill>
              </a:rPr>
              <a:t>$ git checkout master</a:t>
            </a:r>
          </a:p>
          <a:p>
            <a:r>
              <a:rPr lang="en-IN" dirty="0"/>
              <a:t>At this point if you open the file you will not see the changes made in branch.</a:t>
            </a:r>
          </a:p>
          <a:p>
            <a:r>
              <a:rPr lang="en-IN" dirty="0"/>
              <a:t>Now merge the changes in branch with master</a:t>
            </a:r>
          </a:p>
          <a:p>
            <a:pPr lvl="1"/>
            <a:r>
              <a:rPr lang="en-IN" b="1" dirty="0">
                <a:solidFill>
                  <a:srgbClr val="FF0000"/>
                </a:solidFill>
              </a:rPr>
              <a:t>$ git merge </a:t>
            </a:r>
            <a:r>
              <a:rPr lang="en-IN" b="1" dirty="0" err="1">
                <a:solidFill>
                  <a:srgbClr val="FF0000"/>
                </a:solidFill>
              </a:rPr>
              <a:t>newbranch</a:t>
            </a:r>
            <a:endParaRPr lang="en-IN" b="1" dirty="0">
              <a:solidFill>
                <a:srgbClr val="FF0000"/>
              </a:solidFill>
            </a:endParaRPr>
          </a:p>
          <a:p>
            <a:r>
              <a:rPr lang="en-IN" dirty="0"/>
              <a:t>If the branch is no longer needed then delete the branch</a:t>
            </a:r>
          </a:p>
          <a:p>
            <a:pPr lvl="1"/>
            <a:r>
              <a:rPr lang="en-IN" b="1" dirty="0">
                <a:solidFill>
                  <a:srgbClr val="FF0000"/>
                </a:solidFill>
              </a:rPr>
              <a:t>$ git branch -d </a:t>
            </a:r>
            <a:r>
              <a:rPr lang="en-IN" b="1" dirty="0" err="1">
                <a:solidFill>
                  <a:srgbClr val="FF0000"/>
                </a:solidFill>
              </a:rPr>
              <a:t>newbranch</a:t>
            </a:r>
            <a:endParaRPr lang="en-US" dirty="0">
              <a:solidFill>
                <a:srgbClr val="FF0000"/>
              </a:solidFill>
            </a:endParaRPr>
          </a:p>
        </p:txBody>
      </p:sp>
    </p:spTree>
    <p:extLst>
      <p:ext uri="{BB962C8B-B14F-4D97-AF65-F5344CB8AC3E}">
        <p14:creationId xmlns:p14="http://schemas.microsoft.com/office/powerpoint/2010/main" xmlns="" val="784527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ts-all-folks-clip-art-626593.jpg"/>
          <p:cNvPicPr>
            <a:picLocks noChangeAspect="1"/>
          </p:cNvPicPr>
          <p:nvPr/>
        </p:nvPicPr>
        <p:blipFill>
          <a:blip r:embed="rId2"/>
          <a:stretch>
            <a:fillRect/>
          </a:stretch>
        </p:blipFill>
        <p:spPr>
          <a:xfrm>
            <a:off x="685800" y="1752600"/>
            <a:ext cx="7810500" cy="3124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stop solution to your problems?</a:t>
            </a:r>
            <a:endParaRPr lang="en-US" dirty="0"/>
          </a:p>
        </p:txBody>
      </p:sp>
      <p:pic>
        <p:nvPicPr>
          <p:cNvPr id="4" name="Picture 3" descr="DXQOmu.jpg"/>
          <p:cNvPicPr>
            <a:picLocks noChangeAspect="1"/>
          </p:cNvPicPr>
          <p:nvPr/>
        </p:nvPicPr>
        <p:blipFill>
          <a:blip r:embed="rId2"/>
          <a:stretch>
            <a:fillRect/>
          </a:stretch>
        </p:blipFill>
        <p:spPr>
          <a:xfrm>
            <a:off x="457200" y="1379764"/>
            <a:ext cx="8382000" cy="5478236"/>
          </a:xfrm>
          <a:prstGeom prst="rect">
            <a:avLst/>
          </a:prstGeom>
        </p:spPr>
      </p:pic>
      <p:sp>
        <p:nvSpPr>
          <p:cNvPr id="5" name="TextBox 4"/>
          <p:cNvSpPr txBox="1"/>
          <p:nvPr/>
        </p:nvSpPr>
        <p:spPr>
          <a:xfrm>
            <a:off x="3048000" y="3657600"/>
            <a:ext cx="3429000" cy="1538883"/>
          </a:xfrm>
          <a:prstGeom prst="rect">
            <a:avLst/>
          </a:prstGeom>
          <a:noFill/>
        </p:spPr>
        <p:txBody>
          <a:bodyPr wrap="square" rtlCol="0">
            <a:spAutoFit/>
          </a:bodyPr>
          <a:lstStyle/>
          <a:p>
            <a:pPr algn="ctr"/>
            <a:r>
              <a:rPr lang="en-US" sz="8000" dirty="0" smtClean="0">
                <a:solidFill>
                  <a:schemeClr val="tx2">
                    <a:lumMod val="75000"/>
                  </a:schemeClr>
                </a:solidFill>
                <a:latin typeface="Arial Black" pitchFamily="34" charset="0"/>
              </a:rPr>
              <a:t>VCS</a:t>
            </a:r>
          </a:p>
          <a:p>
            <a:pPr algn="ctr"/>
            <a:r>
              <a:rPr lang="en-US" sz="1400" dirty="0" smtClean="0">
                <a:solidFill>
                  <a:schemeClr val="tx2">
                    <a:lumMod val="75000"/>
                  </a:schemeClr>
                </a:solidFill>
                <a:latin typeface="Arial Black" pitchFamily="34" charset="0"/>
              </a:rPr>
              <a:t>VERSION CONTROL SYSTEM</a:t>
            </a:r>
            <a:endParaRPr lang="en-US" sz="1400" dirty="0">
              <a:solidFill>
                <a:schemeClr val="tx2">
                  <a:lumMod val="75000"/>
                </a:schemeClr>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help?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00000"/>
                </a:solidFill>
              </a:rPr>
              <a:t>I’ve Made A Change I Didn’t Mean To Make…</a:t>
            </a:r>
          </a:p>
          <a:p>
            <a:pPr lvl="1"/>
            <a:r>
              <a:rPr lang="en-US" dirty="0" smtClean="0"/>
              <a:t>VCS creates versions of your code over time and can revert to an old version of your code and undo changes that have been made.</a:t>
            </a:r>
          </a:p>
          <a:p>
            <a:r>
              <a:rPr lang="en-US" dirty="0" smtClean="0">
                <a:solidFill>
                  <a:srgbClr val="C00000"/>
                </a:solidFill>
              </a:rPr>
              <a:t>I’ve Made Some Changes, But I Don’t Remember What They Were…</a:t>
            </a:r>
          </a:p>
          <a:p>
            <a:pPr lvl="1"/>
            <a:r>
              <a:rPr lang="en-US" dirty="0" smtClean="0"/>
              <a:t>VCS allows you to easily see the changes you have made since the last time you have committed (saved) your code to the VCS repository.</a:t>
            </a:r>
          </a:p>
          <a:p>
            <a:r>
              <a:rPr lang="en-US" dirty="0" smtClean="0">
                <a:solidFill>
                  <a:srgbClr val="C00000"/>
                </a:solidFill>
              </a:rPr>
              <a:t>My Computer Crashed And Now I Don’t Have Access To My Code…</a:t>
            </a:r>
          </a:p>
          <a:p>
            <a:pPr lvl="1"/>
            <a:r>
              <a:rPr lang="en-US" dirty="0" smtClean="0"/>
              <a:t>VCS can run on a server, so your changes can be tracked and backed up remotely.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help?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00000"/>
                </a:solidFill>
              </a:rPr>
              <a:t>We Can’t All Work On The Same File, Can We?</a:t>
            </a:r>
          </a:p>
          <a:p>
            <a:pPr lvl="1"/>
            <a:r>
              <a:rPr lang="en-US" dirty="0" smtClean="0"/>
              <a:t>You can set up a remote Version Control System, where developers can </a:t>
            </a:r>
            <a:r>
              <a:rPr lang="en-US" b="1" dirty="0" smtClean="0"/>
              <a:t>fetch</a:t>
            </a:r>
            <a:r>
              <a:rPr lang="en-US" dirty="0" smtClean="0"/>
              <a:t> a copy of the code onto their machine and work independently from other developers. Once everyone is done with their work, it is easy to merge all the different versions into a common file that incorporates everyone’s modifications. </a:t>
            </a:r>
          </a:p>
          <a:p>
            <a:r>
              <a:rPr lang="en-US" dirty="0" smtClean="0">
                <a:solidFill>
                  <a:srgbClr val="C00000"/>
                </a:solidFill>
              </a:rPr>
              <a:t>I’m Not Sure What I Accomplished Today…</a:t>
            </a:r>
          </a:p>
          <a:p>
            <a:pPr lvl="1"/>
            <a:r>
              <a:rPr lang="en-US" dirty="0" smtClean="0"/>
              <a:t>VCS lets you see a log of all your commits (saves) and thus gives a good overview of what you’ve accomplished for a given period of time. This history also allows you to track down changes to specific lines of code, so you can source why a change was made, or how a bug first appeared.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 what is </a:t>
            </a:r>
            <a:r>
              <a:rPr lang="en-US" b="1" dirty="0"/>
              <a:t>a version control system?</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 version control system (VCS) allows you to track the history of a collection of files. </a:t>
            </a:r>
          </a:p>
          <a:p>
            <a:r>
              <a:rPr lang="en-US" dirty="0"/>
              <a:t>It supports creating different versions of this collection. </a:t>
            </a:r>
          </a:p>
          <a:p>
            <a:r>
              <a:rPr lang="en-US" dirty="0"/>
              <a:t>Each version captures a snapshot of the files at a certain point in time and the VCS allows you to switch between these versions. </a:t>
            </a:r>
          </a:p>
          <a:p>
            <a:r>
              <a:rPr lang="en-US" dirty="0"/>
              <a:t>These versions are stored in a specific place, typically called a </a:t>
            </a:r>
            <a:r>
              <a:rPr lang="en-US" i="1" dirty="0"/>
              <a:t>repository</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xvcs_state10.png.pagespeed.ic.AcfjZsg3w-.png"/>
          <p:cNvPicPr>
            <a:picLocks noGrp="1" noChangeAspect="1"/>
          </p:cNvPicPr>
          <p:nvPr>
            <p:ph idx="1"/>
          </p:nvPr>
        </p:nvPicPr>
        <p:blipFill>
          <a:blip r:embed="rId2"/>
          <a:stretch>
            <a:fillRect/>
          </a:stretch>
        </p:blipFill>
        <p:spPr>
          <a:xfrm>
            <a:off x="990600" y="762000"/>
            <a:ext cx="7208039" cy="5638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Localized and centralized version control systems</a:t>
            </a:r>
            <a:br>
              <a:rPr lang="en-US" b="1" dirty="0"/>
            </a:br>
            <a:endParaRPr lang="en-US" dirty="0"/>
          </a:p>
        </p:txBody>
      </p:sp>
      <p:sp>
        <p:nvSpPr>
          <p:cNvPr id="3" name="Content Placeholder 2"/>
          <p:cNvSpPr>
            <a:spLocks noGrp="1"/>
          </p:cNvSpPr>
          <p:nvPr>
            <p:ph idx="1"/>
          </p:nvPr>
        </p:nvSpPr>
        <p:spPr>
          <a:xfrm>
            <a:off x="457200" y="1371600"/>
            <a:ext cx="8382000" cy="5059363"/>
          </a:xfrm>
        </p:spPr>
        <p:txBody>
          <a:bodyPr>
            <a:noAutofit/>
          </a:bodyPr>
          <a:lstStyle/>
          <a:p>
            <a:r>
              <a:rPr lang="en-US" sz="2400" dirty="0">
                <a:latin typeface="Aparajita" pitchFamily="34" charset="0"/>
                <a:cs typeface="Aparajita" pitchFamily="34" charset="0"/>
              </a:rPr>
              <a:t>A localized version control system keeps local copies of the files. This approach can be as simple as creating a manual copy of the relevant files.</a:t>
            </a:r>
          </a:p>
          <a:p>
            <a:r>
              <a:rPr lang="en-US" sz="2400" dirty="0">
                <a:latin typeface="Aparajita" pitchFamily="34" charset="0"/>
                <a:cs typeface="Aparajita" pitchFamily="34" charset="0"/>
              </a:rPr>
              <a:t>A centralized version control system provides a server software component which stores and manages the different versions of the files. A developer can </a:t>
            </a:r>
            <a:r>
              <a:rPr lang="en-US" sz="2400" dirty="0" smtClean="0">
                <a:latin typeface="Aparajita" pitchFamily="34" charset="0"/>
                <a:cs typeface="Aparajita" pitchFamily="34" charset="0"/>
              </a:rPr>
              <a:t>copy </a:t>
            </a:r>
            <a:r>
              <a:rPr lang="en-US" sz="2400" dirty="0">
                <a:latin typeface="Aparajita" pitchFamily="34" charset="0"/>
                <a:cs typeface="Aparajita" pitchFamily="34" charset="0"/>
              </a:rPr>
              <a:t>a certain version from the central sever onto their individual computer.</a:t>
            </a:r>
          </a:p>
          <a:p>
            <a:r>
              <a:rPr lang="en-US" sz="2400" dirty="0">
                <a:latin typeface="Aparajita" pitchFamily="34" charset="0"/>
                <a:cs typeface="Aparajita" pitchFamily="34" charset="0"/>
              </a:rPr>
              <a:t>Both approaches have the drawback that they have one single point of failure. In a localized version control systems it is the individual computer and in a centralized version control systems it is the server machine. </a:t>
            </a:r>
            <a:r>
              <a:rPr lang="en-US" sz="2400" dirty="0" smtClean="0">
                <a:latin typeface="Aparajita" pitchFamily="34" charset="0"/>
                <a:cs typeface="Aparajita" pitchFamily="34" charset="0"/>
              </a:rPr>
              <a:t>Both system makes it also harder to work in parallel on different features.</a:t>
            </a:r>
            <a:endParaRPr lang="en-US" sz="2400" dirty="0">
              <a:latin typeface="Aparajita" pitchFamily="34" charset="0"/>
              <a:cs typeface="Aparajita" pitchFamily="34" charset="0"/>
            </a:endParaRPr>
          </a:p>
          <a:p>
            <a:endParaRPr lang="en-US" sz="2400" dirty="0">
              <a:latin typeface="Aparajita" pitchFamily="34" charset="0"/>
              <a:cs typeface="Aparajit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dirty="0"/>
              <a:t>What is a distributed version control system?</a:t>
            </a:r>
            <a:br>
              <a:rPr lang="en-US" b="1" dirty="0"/>
            </a:br>
            <a:endParaRPr lang="en-US" dirty="0"/>
          </a:p>
        </p:txBody>
      </p:sp>
      <p:sp>
        <p:nvSpPr>
          <p:cNvPr id="3" name="Content Placeholder 2"/>
          <p:cNvSpPr>
            <a:spLocks noGrp="1"/>
          </p:cNvSpPr>
          <p:nvPr>
            <p:ph idx="1"/>
          </p:nvPr>
        </p:nvSpPr>
        <p:spPr>
          <a:xfrm>
            <a:off x="457200" y="1828800"/>
            <a:ext cx="8229600" cy="4876800"/>
          </a:xfrm>
        </p:spPr>
        <p:txBody>
          <a:bodyPr>
            <a:normAutofit fontScale="70000" lnSpcReduction="20000"/>
          </a:bodyPr>
          <a:lstStyle/>
          <a:p>
            <a:r>
              <a:rPr lang="en-US" dirty="0">
                <a:latin typeface="Aparajita" pitchFamily="34" charset="0"/>
                <a:cs typeface="Aparajita" pitchFamily="34" charset="0"/>
              </a:rPr>
              <a:t>In a distributed version control system each user has a complete local copy of a repository on his individual computer. The user can copy (also called cloning) an existing repository and the resulting repository can be referred to as a </a:t>
            </a:r>
            <a:r>
              <a:rPr lang="en-US" i="1" dirty="0">
                <a:latin typeface="Aparajita" pitchFamily="34" charset="0"/>
                <a:cs typeface="Aparajita" pitchFamily="34" charset="0"/>
              </a:rPr>
              <a:t>clone</a:t>
            </a:r>
            <a:r>
              <a:rPr lang="en-US" dirty="0">
                <a:latin typeface="Aparajita" pitchFamily="34" charset="0"/>
                <a:cs typeface="Aparajita" pitchFamily="34" charset="0"/>
              </a:rPr>
              <a:t> .</a:t>
            </a:r>
          </a:p>
          <a:p>
            <a:r>
              <a:rPr lang="en-US" dirty="0">
                <a:latin typeface="Aparajita" pitchFamily="34" charset="0"/>
                <a:cs typeface="Aparajita" pitchFamily="34" charset="0"/>
              </a:rPr>
              <a:t>Every clone contains the full history of the collection of files and a cloned repository has the same functionality as the original repository.</a:t>
            </a:r>
          </a:p>
          <a:p>
            <a:r>
              <a:rPr lang="en-US" dirty="0">
                <a:latin typeface="Aparajita" pitchFamily="34" charset="0"/>
                <a:cs typeface="Aparajita" pitchFamily="34" charset="0"/>
              </a:rPr>
              <a:t>Every repository can exchange versions of the files with other repositories by transporting these changes. </a:t>
            </a:r>
          </a:p>
          <a:p>
            <a:r>
              <a:rPr lang="en-US" dirty="0">
                <a:latin typeface="Aparajita" pitchFamily="34" charset="0"/>
                <a:cs typeface="Aparajita" pitchFamily="34" charset="0"/>
              </a:rPr>
              <a:t>This is typically done via a repository running on a server which is, unlike the local machine of a developer, always online. </a:t>
            </a:r>
          </a:p>
          <a:p>
            <a:r>
              <a:rPr lang="en-US" dirty="0">
                <a:latin typeface="Aparajita" pitchFamily="34" charset="0"/>
                <a:cs typeface="Aparajita" pitchFamily="34" charset="0"/>
              </a:rPr>
              <a:t>Typically, there is a central server for keeping a repository but each cloned repository is a full copy of this repository. The decision which of the copies is considered to be the central server repository is pure convention.</a:t>
            </a:r>
          </a:p>
          <a:p>
            <a:endParaRPr lang="en-US" dirty="0">
              <a:latin typeface="Aparajita" pitchFamily="34" charset="0"/>
              <a:cs typeface="Aparajit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1179</TotalTime>
  <Words>1844</Words>
  <Application>Microsoft Office PowerPoint</Application>
  <PresentationFormat>On-screen Show (4:3)</PresentationFormat>
  <Paragraphs>138</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Git</vt:lpstr>
      <vt:lpstr>Common coding scenarios</vt:lpstr>
      <vt:lpstr>Single stop solution to your problems?</vt:lpstr>
      <vt:lpstr>How does it help?</vt:lpstr>
      <vt:lpstr>How does it help?</vt:lpstr>
      <vt:lpstr>So, what is a version control system? </vt:lpstr>
      <vt:lpstr>Slide 7</vt:lpstr>
      <vt:lpstr>Localized and centralized version control systems </vt:lpstr>
      <vt:lpstr>What is a distributed version control system? </vt:lpstr>
      <vt:lpstr>Distributed version control system</vt:lpstr>
      <vt:lpstr>What is Git?</vt:lpstr>
      <vt:lpstr>Git repositories</vt:lpstr>
      <vt:lpstr>Types of Repositories</vt:lpstr>
      <vt:lpstr>Working tree</vt:lpstr>
      <vt:lpstr>Adding to a Git repository</vt:lpstr>
      <vt:lpstr>Adding to a Git repository</vt:lpstr>
      <vt:lpstr>Let’s get started</vt:lpstr>
      <vt:lpstr>Slide 18</vt:lpstr>
      <vt:lpstr>Slide 19</vt:lpstr>
      <vt:lpstr>Slide 20</vt:lpstr>
      <vt:lpstr>BRANCHING</vt:lpstr>
      <vt:lpstr>Branches</vt:lpstr>
      <vt:lpstr>Branch</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admin</dc:creator>
  <cp:lastModifiedBy>Admin</cp:lastModifiedBy>
  <cp:revision>104</cp:revision>
  <dcterms:created xsi:type="dcterms:W3CDTF">2016-09-02T09:58:06Z</dcterms:created>
  <dcterms:modified xsi:type="dcterms:W3CDTF">2024-07-22T11:28:08Z</dcterms:modified>
</cp:coreProperties>
</file>