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Hagrid Ultra-Bold" charset="1" panose="00000800000000000000"/>
      <p:regular r:id="rId13"/>
    </p:embeddedFont>
    <p:embeddedFont>
      <p:font typeface="Hagrid" charset="1" panose="00000500000000000000"/>
      <p:regular r:id="rId14"/>
    </p:embeddedFont>
    <p:embeddedFont>
      <p:font typeface="Canva Sans" charset="1" panose="020B0503030501040103"/>
      <p:regular r:id="rId15"/>
    </p:embeddedFont>
    <p:embeddedFont>
      <p:font typeface="Varela Round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2989" y="0"/>
            <a:ext cx="20393978" cy="10287000"/>
            <a:chOff x="0" y="0"/>
            <a:chExt cx="2719197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true" rot="0">
              <a:off x="6797993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7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797993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95985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true" rot="0">
              <a:off x="20393978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7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true" rot="0">
              <a:off x="13595985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393978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591522" y="-2411003"/>
            <a:ext cx="12555202" cy="14522037"/>
            <a:chOff x="0" y="0"/>
            <a:chExt cx="702716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2716" cy="812800"/>
            </a:xfrm>
            <a:custGeom>
              <a:avLst/>
              <a:gdLst/>
              <a:ahLst/>
              <a:cxnLst/>
              <a:rect r="r" b="b" t="t" l="l"/>
              <a:pathLst>
                <a:path h="812800" w="702716">
                  <a:moveTo>
                    <a:pt x="351358" y="0"/>
                  </a:moveTo>
                  <a:lnTo>
                    <a:pt x="702716" y="203200"/>
                  </a:lnTo>
                  <a:lnTo>
                    <a:pt x="702716" y="609600"/>
                  </a:lnTo>
                  <a:lnTo>
                    <a:pt x="351358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51358" y="0"/>
                  </a:lnTo>
                  <a:close/>
                </a:path>
              </a:pathLst>
            </a:custGeom>
            <a:solidFill>
              <a:srgbClr val="1A1E2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2550"/>
              <a:ext cx="702716" cy="590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1050583">
            <a:off x="13526398" y="4478879"/>
            <a:ext cx="5170260" cy="6334162"/>
          </a:xfrm>
          <a:custGeom>
            <a:avLst/>
            <a:gdLst/>
            <a:ahLst/>
            <a:cxnLst/>
            <a:rect r="r" b="b" t="t" l="l"/>
            <a:pathLst>
              <a:path h="6334162" w="5170260">
                <a:moveTo>
                  <a:pt x="0" y="0"/>
                </a:moveTo>
                <a:lnTo>
                  <a:pt x="5170259" y="0"/>
                </a:lnTo>
                <a:lnTo>
                  <a:pt x="5170259" y="6334162"/>
                </a:lnTo>
                <a:lnTo>
                  <a:pt x="0" y="63341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679749">
            <a:off x="-819857" y="2603045"/>
            <a:ext cx="3932065" cy="3366830"/>
          </a:xfrm>
          <a:custGeom>
            <a:avLst/>
            <a:gdLst/>
            <a:ahLst/>
            <a:cxnLst/>
            <a:rect r="r" b="b" t="t" l="l"/>
            <a:pathLst>
              <a:path h="3366830" w="3932065">
                <a:moveTo>
                  <a:pt x="0" y="0"/>
                </a:moveTo>
                <a:lnTo>
                  <a:pt x="3932065" y="0"/>
                </a:lnTo>
                <a:lnTo>
                  <a:pt x="3932065" y="3366831"/>
                </a:lnTo>
                <a:lnTo>
                  <a:pt x="0" y="33668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595971">
            <a:off x="2026434" y="-251404"/>
            <a:ext cx="2044086" cy="3120742"/>
          </a:xfrm>
          <a:custGeom>
            <a:avLst/>
            <a:gdLst/>
            <a:ahLst/>
            <a:cxnLst/>
            <a:rect r="r" b="b" t="t" l="l"/>
            <a:pathLst>
              <a:path h="3120742" w="2044086">
                <a:moveTo>
                  <a:pt x="0" y="0"/>
                </a:moveTo>
                <a:lnTo>
                  <a:pt x="2044086" y="0"/>
                </a:lnTo>
                <a:lnTo>
                  <a:pt x="2044086" y="3120741"/>
                </a:lnTo>
                <a:lnTo>
                  <a:pt x="0" y="31207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679856" y="1434842"/>
            <a:ext cx="8928288" cy="1403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FFFFFF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Self Learning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406769" y="2783419"/>
            <a:ext cx="8924709" cy="161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35"/>
              </a:lnSpc>
            </a:pPr>
            <a:r>
              <a:rPr lang="en-US" sz="9382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Presentation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2877928" y="4694190"/>
            <a:ext cx="11982391" cy="1723765"/>
            <a:chOff x="0" y="0"/>
            <a:chExt cx="2635072" cy="37907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635072" cy="379076"/>
            </a:xfrm>
            <a:custGeom>
              <a:avLst/>
              <a:gdLst/>
              <a:ahLst/>
              <a:cxnLst/>
              <a:rect r="r" b="b" t="t" l="l"/>
              <a:pathLst>
                <a:path h="379076" w="2635072">
                  <a:moveTo>
                    <a:pt x="2431872" y="0"/>
                  </a:moveTo>
                  <a:cubicBezTo>
                    <a:pt x="2544096" y="0"/>
                    <a:pt x="2635072" y="84859"/>
                    <a:pt x="2635072" y="189538"/>
                  </a:cubicBezTo>
                  <a:cubicBezTo>
                    <a:pt x="2635072" y="294217"/>
                    <a:pt x="2544096" y="379076"/>
                    <a:pt x="2431872" y="379076"/>
                  </a:cubicBezTo>
                  <a:lnTo>
                    <a:pt x="203200" y="379076"/>
                  </a:lnTo>
                  <a:cubicBezTo>
                    <a:pt x="90976" y="379076"/>
                    <a:pt x="0" y="294217"/>
                    <a:pt x="0" y="189538"/>
                  </a:cubicBezTo>
                  <a:cubicBezTo>
                    <a:pt x="0" y="8485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9B4EB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2635072" cy="43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833649" y="5155905"/>
            <a:ext cx="1231307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A1E2D"/>
                </a:solidFill>
                <a:latin typeface="Hagrid"/>
                <a:ea typeface="Hagrid"/>
                <a:cs typeface="Hagrid"/>
                <a:sym typeface="Hagrid"/>
              </a:rPr>
              <a:t>CASE STUDY : USE OF IRIS DATASET FROM SCIKIT AND APPLY K-MEANS CLUSTURING  METHOD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3048477" y="7201898"/>
            <a:ext cx="11982391" cy="1723765"/>
            <a:chOff x="0" y="0"/>
            <a:chExt cx="2635072" cy="37907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635072" cy="379076"/>
            </a:xfrm>
            <a:custGeom>
              <a:avLst/>
              <a:gdLst/>
              <a:ahLst/>
              <a:cxnLst/>
              <a:rect r="r" b="b" t="t" l="l"/>
              <a:pathLst>
                <a:path h="379076" w="2635072">
                  <a:moveTo>
                    <a:pt x="2431872" y="0"/>
                  </a:moveTo>
                  <a:cubicBezTo>
                    <a:pt x="2544096" y="0"/>
                    <a:pt x="2635072" y="84859"/>
                    <a:pt x="2635072" y="189538"/>
                  </a:cubicBezTo>
                  <a:cubicBezTo>
                    <a:pt x="2635072" y="294217"/>
                    <a:pt x="2544096" y="379076"/>
                    <a:pt x="2431872" y="379076"/>
                  </a:cubicBezTo>
                  <a:lnTo>
                    <a:pt x="203200" y="379076"/>
                  </a:lnTo>
                  <a:cubicBezTo>
                    <a:pt x="90976" y="379076"/>
                    <a:pt x="0" y="294217"/>
                    <a:pt x="0" y="189538"/>
                  </a:cubicBezTo>
                  <a:cubicBezTo>
                    <a:pt x="0" y="8485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9B4EB"/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2635072" cy="436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1A1E2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NAME - SARGAM SHRIKANT PURAM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1A1E2D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T.E. - B-16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2989" y="0"/>
            <a:ext cx="20393978" cy="10287000"/>
            <a:chOff x="0" y="0"/>
            <a:chExt cx="2719197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true" rot="0">
              <a:off x="6797993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7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797993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95985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true" rot="0">
              <a:off x="20393978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76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true" rot="0">
              <a:off x="13595985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393978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605546" y="-1301247"/>
            <a:ext cx="11076908" cy="12889493"/>
            <a:chOff x="0" y="0"/>
            <a:chExt cx="6985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1A1E2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2550"/>
              <a:ext cx="698500" cy="590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512472" y="6046135"/>
            <a:ext cx="9499538" cy="4240865"/>
          </a:xfrm>
          <a:custGeom>
            <a:avLst/>
            <a:gdLst/>
            <a:ahLst/>
            <a:cxnLst/>
            <a:rect r="r" b="b" t="t" l="l"/>
            <a:pathLst>
              <a:path h="4240865" w="9499538">
                <a:moveTo>
                  <a:pt x="0" y="0"/>
                </a:moveTo>
                <a:lnTo>
                  <a:pt x="9499538" y="0"/>
                </a:lnTo>
                <a:lnTo>
                  <a:pt x="9499538" y="4240865"/>
                </a:lnTo>
                <a:lnTo>
                  <a:pt x="0" y="42408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264957" y="962025"/>
            <a:ext cx="7758086" cy="228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Introduction to th</a:t>
            </a:r>
            <a:r>
              <a:rPr lang="en-US" sz="69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e</a:t>
            </a:r>
            <a:r>
              <a:rPr lang="en-US" sz="69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 Ir</a:t>
            </a:r>
            <a:r>
              <a:rPr lang="en-US" sz="69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i</a:t>
            </a:r>
            <a:r>
              <a:rPr lang="en-US" sz="69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s Datas</a:t>
            </a:r>
            <a:r>
              <a:rPr lang="en-US" sz="69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e</a:t>
            </a:r>
            <a:r>
              <a:rPr lang="en-US" sz="6999">
                <a:solidFill>
                  <a:srgbClr val="FFFFFF"/>
                </a:solidFill>
                <a:latin typeface="Hagrid"/>
                <a:ea typeface="Hagrid"/>
                <a:cs typeface="Hagrid"/>
                <a:sym typeface="Hagrid"/>
              </a:rPr>
              <a:t>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978000" y="3591604"/>
            <a:ext cx="8568482" cy="227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Description: The Iris dataset is a classic dataset in machine learning, containing 150 samples of iris flowers from three species: Setosa, Versicolor, and Virginica. Each sample has four features: sepal length, sepal width, petal length, and petal width.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2989" y="0"/>
            <a:ext cx="20393978" cy="10287000"/>
            <a:chOff x="0" y="0"/>
            <a:chExt cx="2719197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true" rot="0">
              <a:off x="6797993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455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797993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95985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true" rot="0">
              <a:off x="20393978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3191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true" rot="0">
              <a:off x="13595985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393978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5319651" y="4431675"/>
            <a:ext cx="3144377" cy="642082"/>
            <a:chOff x="0" y="0"/>
            <a:chExt cx="1990205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90205" cy="406400"/>
            </a:xfrm>
            <a:custGeom>
              <a:avLst/>
              <a:gdLst/>
              <a:ahLst/>
              <a:cxnLst/>
              <a:rect r="r" b="b" t="t" l="l"/>
              <a:pathLst>
                <a:path h="406400" w="1990205">
                  <a:moveTo>
                    <a:pt x="1787005" y="0"/>
                  </a:moveTo>
                  <a:cubicBezTo>
                    <a:pt x="1899229" y="0"/>
                    <a:pt x="1990205" y="90976"/>
                    <a:pt x="1990205" y="203200"/>
                  </a:cubicBezTo>
                  <a:cubicBezTo>
                    <a:pt x="1990205" y="315424"/>
                    <a:pt x="1899229" y="406400"/>
                    <a:pt x="178700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DC46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99020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648391" y="4500979"/>
            <a:ext cx="2486899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Setosa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638890" y="4431675"/>
            <a:ext cx="3144377" cy="642082"/>
            <a:chOff x="0" y="0"/>
            <a:chExt cx="1990205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90205" cy="406400"/>
            </a:xfrm>
            <a:custGeom>
              <a:avLst/>
              <a:gdLst/>
              <a:ahLst/>
              <a:cxnLst/>
              <a:rect r="r" b="b" t="t" l="l"/>
              <a:pathLst>
                <a:path h="406400" w="1990205">
                  <a:moveTo>
                    <a:pt x="1787005" y="0"/>
                  </a:moveTo>
                  <a:cubicBezTo>
                    <a:pt x="1899229" y="0"/>
                    <a:pt x="1990205" y="90976"/>
                    <a:pt x="1990205" y="203200"/>
                  </a:cubicBezTo>
                  <a:cubicBezTo>
                    <a:pt x="1990205" y="315424"/>
                    <a:pt x="1899229" y="406400"/>
                    <a:pt x="178700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DC46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99020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967629" y="4500979"/>
            <a:ext cx="2486899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sepal length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5319651" y="5660185"/>
            <a:ext cx="3144377" cy="642082"/>
            <a:chOff x="0" y="0"/>
            <a:chExt cx="1990205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990205" cy="406400"/>
            </a:xfrm>
            <a:custGeom>
              <a:avLst/>
              <a:gdLst/>
              <a:ahLst/>
              <a:cxnLst/>
              <a:rect r="r" b="b" t="t" l="l"/>
              <a:pathLst>
                <a:path h="406400" w="1990205">
                  <a:moveTo>
                    <a:pt x="1787005" y="0"/>
                  </a:moveTo>
                  <a:cubicBezTo>
                    <a:pt x="1899229" y="0"/>
                    <a:pt x="1990205" y="90976"/>
                    <a:pt x="1990205" y="203200"/>
                  </a:cubicBezTo>
                  <a:cubicBezTo>
                    <a:pt x="1990205" y="315424"/>
                    <a:pt x="1899229" y="406400"/>
                    <a:pt x="178700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DC463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99020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5648391" y="5729489"/>
            <a:ext cx="2486899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Versicolor,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9638890" y="5660185"/>
            <a:ext cx="3144377" cy="642082"/>
            <a:chOff x="0" y="0"/>
            <a:chExt cx="1990205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90205" cy="406400"/>
            </a:xfrm>
            <a:custGeom>
              <a:avLst/>
              <a:gdLst/>
              <a:ahLst/>
              <a:cxnLst/>
              <a:rect r="r" b="b" t="t" l="l"/>
              <a:pathLst>
                <a:path h="406400" w="1990205">
                  <a:moveTo>
                    <a:pt x="1787005" y="0"/>
                  </a:moveTo>
                  <a:cubicBezTo>
                    <a:pt x="1899229" y="0"/>
                    <a:pt x="1990205" y="90976"/>
                    <a:pt x="1990205" y="203200"/>
                  </a:cubicBezTo>
                  <a:cubicBezTo>
                    <a:pt x="1990205" y="315424"/>
                    <a:pt x="1899229" y="406400"/>
                    <a:pt x="178700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DC463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199020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967629" y="5729489"/>
            <a:ext cx="2486899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sepal width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5319651" y="6888695"/>
            <a:ext cx="3144377" cy="642082"/>
            <a:chOff x="0" y="0"/>
            <a:chExt cx="1990205" cy="406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990205" cy="406400"/>
            </a:xfrm>
            <a:custGeom>
              <a:avLst/>
              <a:gdLst/>
              <a:ahLst/>
              <a:cxnLst/>
              <a:rect r="r" b="b" t="t" l="l"/>
              <a:pathLst>
                <a:path h="406400" w="1990205">
                  <a:moveTo>
                    <a:pt x="1787005" y="0"/>
                  </a:moveTo>
                  <a:cubicBezTo>
                    <a:pt x="1899229" y="0"/>
                    <a:pt x="1990205" y="90976"/>
                    <a:pt x="1990205" y="203200"/>
                  </a:cubicBezTo>
                  <a:cubicBezTo>
                    <a:pt x="1990205" y="315424"/>
                    <a:pt x="1899229" y="406400"/>
                    <a:pt x="178700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DC463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99020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648391" y="6957999"/>
            <a:ext cx="2486899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Virginica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9638890" y="6888695"/>
            <a:ext cx="3144377" cy="642082"/>
            <a:chOff x="0" y="0"/>
            <a:chExt cx="1990205" cy="406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90205" cy="406400"/>
            </a:xfrm>
            <a:custGeom>
              <a:avLst/>
              <a:gdLst/>
              <a:ahLst/>
              <a:cxnLst/>
              <a:rect r="r" b="b" t="t" l="l"/>
              <a:pathLst>
                <a:path h="406400" w="1990205">
                  <a:moveTo>
                    <a:pt x="1787005" y="0"/>
                  </a:moveTo>
                  <a:cubicBezTo>
                    <a:pt x="1899229" y="0"/>
                    <a:pt x="1990205" y="90976"/>
                    <a:pt x="1990205" y="203200"/>
                  </a:cubicBezTo>
                  <a:cubicBezTo>
                    <a:pt x="1990205" y="315424"/>
                    <a:pt x="1899229" y="406400"/>
                    <a:pt x="178700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DC463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199020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9967629" y="6957999"/>
            <a:ext cx="2486899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petal length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2559033">
            <a:off x="-562949" y="2621434"/>
            <a:ext cx="3183298" cy="2395431"/>
          </a:xfrm>
          <a:custGeom>
            <a:avLst/>
            <a:gdLst/>
            <a:ahLst/>
            <a:cxnLst/>
            <a:rect r="r" b="b" t="t" l="l"/>
            <a:pathLst>
              <a:path h="2395431" w="3183298">
                <a:moveTo>
                  <a:pt x="0" y="0"/>
                </a:moveTo>
                <a:lnTo>
                  <a:pt x="3183298" y="0"/>
                </a:lnTo>
                <a:lnTo>
                  <a:pt x="3183298" y="2395432"/>
                </a:lnTo>
                <a:lnTo>
                  <a:pt x="0" y="2395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838147">
            <a:off x="15667651" y="5077875"/>
            <a:ext cx="3183298" cy="2395431"/>
          </a:xfrm>
          <a:custGeom>
            <a:avLst/>
            <a:gdLst/>
            <a:ahLst/>
            <a:cxnLst/>
            <a:rect r="r" b="b" t="t" l="l"/>
            <a:pathLst>
              <a:path h="2395431" w="3183298">
                <a:moveTo>
                  <a:pt x="0" y="0"/>
                </a:moveTo>
                <a:lnTo>
                  <a:pt x="3183298" y="0"/>
                </a:lnTo>
                <a:lnTo>
                  <a:pt x="3183298" y="2395432"/>
                </a:lnTo>
                <a:lnTo>
                  <a:pt x="0" y="2395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1847421">
            <a:off x="14431339" y="-146287"/>
            <a:ext cx="2566281" cy="1729032"/>
          </a:xfrm>
          <a:custGeom>
            <a:avLst/>
            <a:gdLst/>
            <a:ahLst/>
            <a:cxnLst/>
            <a:rect r="r" b="b" t="t" l="l"/>
            <a:pathLst>
              <a:path h="1729032" w="2566281">
                <a:moveTo>
                  <a:pt x="0" y="0"/>
                </a:moveTo>
                <a:lnTo>
                  <a:pt x="2566281" y="0"/>
                </a:lnTo>
                <a:lnTo>
                  <a:pt x="2566281" y="1729032"/>
                </a:lnTo>
                <a:lnTo>
                  <a:pt x="0" y="17290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-1854162">
            <a:off x="1473547" y="8393784"/>
            <a:ext cx="2566281" cy="1729032"/>
          </a:xfrm>
          <a:custGeom>
            <a:avLst/>
            <a:gdLst/>
            <a:ahLst/>
            <a:cxnLst/>
            <a:rect r="r" b="b" t="t" l="l"/>
            <a:pathLst>
              <a:path h="1729032" w="2566281">
                <a:moveTo>
                  <a:pt x="0" y="0"/>
                </a:moveTo>
                <a:lnTo>
                  <a:pt x="2566280" y="0"/>
                </a:lnTo>
                <a:lnTo>
                  <a:pt x="2566280" y="1729032"/>
                </a:lnTo>
                <a:lnTo>
                  <a:pt x="0" y="17290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8100000">
            <a:off x="2419255" y="-530860"/>
            <a:ext cx="674864" cy="3119120"/>
          </a:xfrm>
          <a:custGeom>
            <a:avLst/>
            <a:gdLst/>
            <a:ahLst/>
            <a:cxnLst/>
            <a:rect r="r" b="b" t="t" l="l"/>
            <a:pathLst>
              <a:path h="3119120" w="674864">
                <a:moveTo>
                  <a:pt x="0" y="0"/>
                </a:moveTo>
                <a:lnTo>
                  <a:pt x="674864" y="0"/>
                </a:lnTo>
                <a:lnTo>
                  <a:pt x="674864" y="3119120"/>
                </a:lnTo>
                <a:lnTo>
                  <a:pt x="0" y="3119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-8100000">
            <a:off x="1536026" y="5491085"/>
            <a:ext cx="520786" cy="2913487"/>
          </a:xfrm>
          <a:custGeom>
            <a:avLst/>
            <a:gdLst/>
            <a:ahLst/>
            <a:cxnLst/>
            <a:rect r="r" b="b" t="t" l="l"/>
            <a:pathLst>
              <a:path h="2913487" w="520786">
                <a:moveTo>
                  <a:pt x="0" y="0"/>
                </a:moveTo>
                <a:lnTo>
                  <a:pt x="520786" y="0"/>
                </a:lnTo>
                <a:lnTo>
                  <a:pt x="520786" y="2913487"/>
                </a:lnTo>
                <a:lnTo>
                  <a:pt x="0" y="29134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4667968" y="895350"/>
            <a:ext cx="966069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1A1E2D"/>
                </a:solidFill>
                <a:latin typeface="Hagrid"/>
                <a:ea typeface="Hagrid"/>
                <a:cs typeface="Hagrid"/>
                <a:sym typeface="Hagrid"/>
              </a:rPr>
              <a:t>Features &amp; Species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667968" y="2675578"/>
            <a:ext cx="8952065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Species / Features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7184299">
            <a:off x="15604852" y="1676334"/>
            <a:ext cx="520786" cy="2913487"/>
          </a:xfrm>
          <a:custGeom>
            <a:avLst/>
            <a:gdLst/>
            <a:ahLst/>
            <a:cxnLst/>
            <a:rect r="r" b="b" t="t" l="l"/>
            <a:pathLst>
              <a:path h="2913487" w="520786">
                <a:moveTo>
                  <a:pt x="0" y="0"/>
                </a:moveTo>
                <a:lnTo>
                  <a:pt x="520785" y="0"/>
                </a:lnTo>
                <a:lnTo>
                  <a:pt x="520785" y="2913488"/>
                </a:lnTo>
                <a:lnTo>
                  <a:pt x="0" y="29134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-2884545">
            <a:off x="15377047" y="7698740"/>
            <a:ext cx="674864" cy="3119120"/>
          </a:xfrm>
          <a:custGeom>
            <a:avLst/>
            <a:gdLst/>
            <a:ahLst/>
            <a:cxnLst/>
            <a:rect r="r" b="b" t="t" l="l"/>
            <a:pathLst>
              <a:path h="3119120" w="674864">
                <a:moveTo>
                  <a:pt x="0" y="0"/>
                </a:moveTo>
                <a:lnTo>
                  <a:pt x="674864" y="0"/>
                </a:lnTo>
                <a:lnTo>
                  <a:pt x="674864" y="3119120"/>
                </a:lnTo>
                <a:lnTo>
                  <a:pt x="0" y="3119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9638890" y="8117205"/>
            <a:ext cx="3144377" cy="642082"/>
            <a:chOff x="0" y="0"/>
            <a:chExt cx="1990205" cy="4064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990205" cy="406400"/>
            </a:xfrm>
            <a:custGeom>
              <a:avLst/>
              <a:gdLst/>
              <a:ahLst/>
              <a:cxnLst/>
              <a:rect r="r" b="b" t="t" l="l"/>
              <a:pathLst>
                <a:path h="406400" w="1990205">
                  <a:moveTo>
                    <a:pt x="1787005" y="0"/>
                  </a:moveTo>
                  <a:cubicBezTo>
                    <a:pt x="1899229" y="0"/>
                    <a:pt x="1990205" y="90976"/>
                    <a:pt x="1990205" y="203200"/>
                  </a:cubicBezTo>
                  <a:cubicBezTo>
                    <a:pt x="1990205" y="315424"/>
                    <a:pt x="1899229" y="406400"/>
                    <a:pt x="178700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DC463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1990205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9967629" y="8168952"/>
            <a:ext cx="2486899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petal width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2989" y="0"/>
            <a:ext cx="20393978" cy="10287000"/>
            <a:chOff x="0" y="0"/>
            <a:chExt cx="2719197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true" rot="0">
              <a:off x="6797993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455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797993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95985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true" rot="0">
              <a:off x="20393978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3191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true" rot="0">
              <a:off x="13595985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393978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547955" y="-2117519"/>
            <a:ext cx="12555202" cy="14522037"/>
            <a:chOff x="0" y="0"/>
            <a:chExt cx="702716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2716" cy="812800"/>
            </a:xfrm>
            <a:custGeom>
              <a:avLst/>
              <a:gdLst/>
              <a:ahLst/>
              <a:cxnLst/>
              <a:rect r="r" b="b" t="t" l="l"/>
              <a:pathLst>
                <a:path h="812800" w="702716">
                  <a:moveTo>
                    <a:pt x="351358" y="0"/>
                  </a:moveTo>
                  <a:lnTo>
                    <a:pt x="702716" y="203200"/>
                  </a:lnTo>
                  <a:lnTo>
                    <a:pt x="702716" y="609600"/>
                  </a:lnTo>
                  <a:lnTo>
                    <a:pt x="351358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51358" y="0"/>
                  </a:lnTo>
                  <a:close/>
                </a:path>
              </a:pathLst>
            </a:custGeom>
            <a:solidFill>
              <a:srgbClr val="1A1E2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2550"/>
              <a:ext cx="702716" cy="590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26405" y="4835318"/>
            <a:ext cx="8212354" cy="4142774"/>
          </a:xfrm>
          <a:custGeom>
            <a:avLst/>
            <a:gdLst/>
            <a:ahLst/>
            <a:cxnLst/>
            <a:rect r="r" b="b" t="t" l="l"/>
            <a:pathLst>
              <a:path h="4142774" w="8212354">
                <a:moveTo>
                  <a:pt x="0" y="0"/>
                </a:moveTo>
                <a:lnTo>
                  <a:pt x="8212354" y="0"/>
                </a:lnTo>
                <a:lnTo>
                  <a:pt x="8212354" y="4142774"/>
                </a:lnTo>
                <a:lnTo>
                  <a:pt x="0" y="41427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8001000" y="4000500"/>
            <a:ext cx="2286000" cy="2286000"/>
            <a:chOff x="0" y="0"/>
            <a:chExt cx="3048000" cy="3048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048000" cy="2946400"/>
            </a:xfrm>
            <a:custGeom>
              <a:avLst/>
              <a:gdLst/>
              <a:ahLst/>
              <a:cxnLst/>
              <a:rect r="r" b="b" t="t" l="l"/>
              <a:pathLst>
                <a:path h="2946400" w="3048000">
                  <a:moveTo>
                    <a:pt x="0" y="0"/>
                  </a:moveTo>
                  <a:lnTo>
                    <a:pt x="3048000" y="0"/>
                  </a:lnTo>
                  <a:lnTo>
                    <a:pt x="3048000" y="2946400"/>
                  </a:lnTo>
                  <a:lnTo>
                    <a:pt x="0" y="2946400"/>
                  </a:lnTo>
                  <a:close/>
                </a:path>
              </a:pathLst>
            </a:custGeom>
            <a:solidFill>
              <a:srgbClr val="FDF9B4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48000" cy="3048000"/>
            </a:xfrm>
            <a:custGeom>
              <a:avLst/>
              <a:gdLst/>
              <a:ahLst/>
              <a:cxnLst/>
              <a:rect r="r" b="b" t="t" l="l"/>
              <a:pathLst>
                <a:path h="3048000" w="3048000">
                  <a:moveTo>
                    <a:pt x="0" y="2946400"/>
                  </a:moveTo>
                  <a:lnTo>
                    <a:pt x="3048000" y="2946400"/>
                  </a:lnTo>
                  <a:lnTo>
                    <a:pt x="2921000" y="3048000"/>
                  </a:lnTo>
                  <a:cubicBezTo>
                    <a:pt x="2921000" y="3048000"/>
                    <a:pt x="1930400" y="2971800"/>
                    <a:pt x="1828800" y="2971800"/>
                  </a:cubicBezTo>
                  <a:lnTo>
                    <a:pt x="1219200" y="2971800"/>
                  </a:lnTo>
                  <a:cubicBezTo>
                    <a:pt x="1117600" y="2971800"/>
                    <a:pt x="127000" y="3048000"/>
                    <a:pt x="127000" y="3048000"/>
                  </a:cubicBezTo>
                  <a:lnTo>
                    <a:pt x="0" y="2946400"/>
                  </a:lnTo>
                  <a:lnTo>
                    <a:pt x="0" y="0"/>
                  </a:lnTo>
                  <a:lnTo>
                    <a:pt x="3048000" y="0"/>
                  </a:lnTo>
                  <a:lnTo>
                    <a:pt x="3048000" y="2946400"/>
                  </a:lnTo>
                  <a:lnTo>
                    <a:pt x="12700" y="2946400"/>
                  </a:lnTo>
                  <a:lnTo>
                    <a:pt x="12700" y="2933700"/>
                  </a:lnTo>
                  <a:lnTo>
                    <a:pt x="3035300" y="2933700"/>
                  </a:lnTo>
                  <a:lnTo>
                    <a:pt x="3035300" y="12700"/>
                  </a:lnTo>
                  <a:lnTo>
                    <a:pt x="12700" y="12700"/>
                  </a:lnTo>
                  <a:lnTo>
                    <a:pt x="12700" y="2946400"/>
                  </a:lnTo>
                </a:path>
              </a:pathLst>
            </a:custGeom>
            <a:solidFill>
              <a:srgbClr val="394C60">
                <a:alpha val="78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3048000" cy="2517775"/>
            </a:xfrm>
            <a:prstGeom prst="rect">
              <a:avLst/>
            </a:prstGeom>
          </p:spPr>
          <p:txBody>
            <a:bodyPr anchor="t" rtlCol="false" tIns="203200" lIns="203200" bIns="203200" rIns="203200"/>
            <a:lstStyle/>
            <a:p>
              <a:pPr algn="l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elflear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962025"/>
            <a:ext cx="7807765" cy="348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>
                <a:solidFill>
                  <a:srgbClr val="1A1E2D"/>
                </a:solidFill>
                <a:latin typeface="Hagrid"/>
                <a:ea typeface="Hagrid"/>
                <a:cs typeface="Hagrid"/>
                <a:sym typeface="Hagrid"/>
              </a:rPr>
              <a:t>What is  </a:t>
            </a:r>
          </a:p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K-Means Clustering?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442428" y="2402205"/>
            <a:ext cx="6816872" cy="292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Definition: K-Means is an unsupervised learning algorithm that partitions data into K distinct clusters based on feature similarity.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Objective: Minimize the variance within each cluster.</a:t>
            </a:r>
          </a:p>
          <a:p>
            <a:pPr algn="l">
              <a:lnSpc>
                <a:spcPts val="336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2989" y="0"/>
            <a:ext cx="20393978" cy="10287000"/>
            <a:chOff x="0" y="0"/>
            <a:chExt cx="2719197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true" rot="0">
              <a:off x="6797993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455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797993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95985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true" rot="0">
              <a:off x="20393978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3191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true" rot="0">
              <a:off x="13595985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393978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199337" y="962025"/>
            <a:ext cx="9889327" cy="233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Steps in K-Means Clustering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38170" y="4407896"/>
            <a:ext cx="13286446" cy="352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5" indent="-388618" lvl="1">
              <a:lnSpc>
                <a:spcPts val="4679"/>
              </a:lnSpc>
              <a:buAutoNum type="arabicPeriod" startAt="1"/>
            </a:pPr>
            <a:r>
              <a:rPr lang="en-US" sz="3599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Choose the number of clusters (K).</a:t>
            </a:r>
          </a:p>
          <a:p>
            <a:pPr algn="ctr" marL="777235" indent="-388618" lvl="1">
              <a:lnSpc>
                <a:spcPts val="4679"/>
              </a:lnSpc>
              <a:buAutoNum type="arabicPeriod" startAt="1"/>
            </a:pPr>
            <a:r>
              <a:rPr lang="en-US" sz="3599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Initialize centroids randomly.</a:t>
            </a:r>
          </a:p>
          <a:p>
            <a:pPr algn="ctr" marL="777235" indent="-388618" lvl="1">
              <a:lnSpc>
                <a:spcPts val="4679"/>
              </a:lnSpc>
              <a:buAutoNum type="arabicPeriod" startAt="1"/>
            </a:pPr>
            <a:r>
              <a:rPr lang="en-US" sz="3599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Assign each data point to the nearest centroid.</a:t>
            </a:r>
          </a:p>
          <a:p>
            <a:pPr algn="ctr" marL="777235" indent="-388618" lvl="1">
              <a:lnSpc>
                <a:spcPts val="4679"/>
              </a:lnSpc>
              <a:buAutoNum type="arabicPeriod" startAt="1"/>
            </a:pPr>
            <a:r>
              <a:rPr lang="en-US" sz="3599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Recalculate centroids as the mean of assigned points.</a:t>
            </a:r>
          </a:p>
          <a:p>
            <a:pPr algn="ctr" marL="777235" indent="-388618" lvl="1">
              <a:lnSpc>
                <a:spcPts val="4679"/>
              </a:lnSpc>
              <a:buAutoNum type="arabicPeriod" startAt="1"/>
            </a:pPr>
            <a:r>
              <a:rPr lang="en-US" sz="3599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Repeat steps 3 and 4 until convergence.</a:t>
            </a:r>
          </a:p>
          <a:p>
            <a:pPr algn="ctr">
              <a:lnSpc>
                <a:spcPts val="4679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1028700"/>
            <a:ext cx="3170637" cy="2136216"/>
          </a:xfrm>
          <a:custGeom>
            <a:avLst/>
            <a:gdLst/>
            <a:ahLst/>
            <a:cxnLst/>
            <a:rect r="r" b="b" t="t" l="l"/>
            <a:pathLst>
              <a:path h="2136216" w="3170637">
                <a:moveTo>
                  <a:pt x="0" y="0"/>
                </a:moveTo>
                <a:lnTo>
                  <a:pt x="3170637" y="0"/>
                </a:lnTo>
                <a:lnTo>
                  <a:pt x="3170637" y="2136216"/>
                </a:lnTo>
                <a:lnTo>
                  <a:pt x="0" y="21362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4087613" y="1028700"/>
            <a:ext cx="3170637" cy="2136216"/>
          </a:xfrm>
          <a:custGeom>
            <a:avLst/>
            <a:gdLst/>
            <a:ahLst/>
            <a:cxnLst/>
            <a:rect r="r" b="b" t="t" l="l"/>
            <a:pathLst>
              <a:path h="2136216" w="3170637">
                <a:moveTo>
                  <a:pt x="3170637" y="0"/>
                </a:moveTo>
                <a:lnTo>
                  <a:pt x="0" y="0"/>
                </a:lnTo>
                <a:lnTo>
                  <a:pt x="0" y="2136216"/>
                </a:lnTo>
                <a:lnTo>
                  <a:pt x="3170637" y="2136216"/>
                </a:lnTo>
                <a:lnTo>
                  <a:pt x="31706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2989" y="0"/>
            <a:ext cx="20393978" cy="10287000"/>
            <a:chOff x="0" y="0"/>
            <a:chExt cx="2719197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true" rot="0">
              <a:off x="6797993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455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797993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95985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true" rot="0">
              <a:off x="20393978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3191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true" rot="0">
              <a:off x="13595985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393978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199337" y="962025"/>
            <a:ext cx="9889327" cy="233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true">
                <a:solidFill>
                  <a:srgbClr val="1A1E2D"/>
                </a:solidFill>
                <a:latin typeface="Hagrid Ultra-Bold"/>
                <a:ea typeface="Hagrid Ultra-Bold"/>
                <a:cs typeface="Hagrid Ultra-Bold"/>
                <a:sym typeface="Hagrid Ultra-Bold"/>
              </a:rPr>
              <a:t>Implementation: Step-by-Step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70156" y="3383137"/>
            <a:ext cx="14815701" cy="680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Import Necessary Libraries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Use libraries like NumPy, Matplotlib, and scikit-learn.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Load t</a:t>
            </a: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he Iris Dataset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Fetch the Iris dataset from scikit-learn’s datasets module.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Extract the feature data (sepal length, sepal width, petal length, petal width).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Choose Number of Clusters (K)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Set K = 3 because the Iris dataset has 3 species (Setosa, Versicolor, Virginica).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Initialize K-Means Model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Create a KMeans model by specifying the number of clusters and a random state (for reproducibility).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F</a:t>
            </a: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it the Model to the Data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Apply the KMeans model on the Iris data to compute cluster centers and predict cluster indices.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Obtain Cluster Labels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After fitting, the model assigns a cluster label (0, 1, or 2) to each data point.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Visualize the Results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Create a 2D scatter plot using two features (e.g., sepal length and sepal width).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Color the points according to their assigned cluster labels.</a:t>
            </a:r>
          </a:p>
          <a:p>
            <a:pPr algn="ctr">
              <a:lnSpc>
                <a:spcPts val="2600"/>
              </a:lnSpc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 </a:t>
            </a: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Compare with Actual Species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Though K-M</a:t>
            </a: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eans is unsupervised, you can roughly compare the clustering output with the true labels of the Iris dataset.</a:t>
            </a:r>
          </a:p>
          <a:p>
            <a:pPr algn="ctr" marL="431801" indent="-215900" lvl="1">
              <a:lnSpc>
                <a:spcPts val="2600"/>
              </a:lnSpc>
              <a:buAutoNum type="arabicPeriod" startAt="1"/>
            </a:pPr>
            <a:r>
              <a:rPr lang="en-US" sz="20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Important: Cluster labels are arbitrary — label 0 doesn't necessarily mean "Setosa."</a:t>
            </a:r>
          </a:p>
          <a:p>
            <a:pPr algn="ctr">
              <a:lnSpc>
                <a:spcPts val="2600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1028700"/>
            <a:ext cx="3170637" cy="2136216"/>
          </a:xfrm>
          <a:custGeom>
            <a:avLst/>
            <a:gdLst/>
            <a:ahLst/>
            <a:cxnLst/>
            <a:rect r="r" b="b" t="t" l="l"/>
            <a:pathLst>
              <a:path h="2136216" w="3170637">
                <a:moveTo>
                  <a:pt x="0" y="0"/>
                </a:moveTo>
                <a:lnTo>
                  <a:pt x="3170637" y="0"/>
                </a:lnTo>
                <a:lnTo>
                  <a:pt x="3170637" y="2136216"/>
                </a:lnTo>
                <a:lnTo>
                  <a:pt x="0" y="21362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4087613" y="1028700"/>
            <a:ext cx="3170637" cy="2136216"/>
          </a:xfrm>
          <a:custGeom>
            <a:avLst/>
            <a:gdLst/>
            <a:ahLst/>
            <a:cxnLst/>
            <a:rect r="r" b="b" t="t" l="l"/>
            <a:pathLst>
              <a:path h="2136216" w="3170637">
                <a:moveTo>
                  <a:pt x="3170637" y="0"/>
                </a:moveTo>
                <a:lnTo>
                  <a:pt x="0" y="0"/>
                </a:lnTo>
                <a:lnTo>
                  <a:pt x="0" y="2136216"/>
                </a:lnTo>
                <a:lnTo>
                  <a:pt x="3170637" y="2136216"/>
                </a:lnTo>
                <a:lnTo>
                  <a:pt x="31706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52989" y="0"/>
            <a:ext cx="20393978" cy="10287000"/>
            <a:chOff x="0" y="0"/>
            <a:chExt cx="2719197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true" flipV="true" rot="0">
              <a:off x="6797993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455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true" flipV="true" rot="0">
              <a:off x="0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797993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95985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3" y="0"/>
                  </a:lnTo>
                  <a:lnTo>
                    <a:pt x="6797993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true" rot="0">
              <a:off x="20393978" y="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2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2" y="0"/>
                  </a:lnTo>
                  <a:lnTo>
                    <a:pt x="6797992" y="6858000"/>
                  </a:lnTo>
                  <a:close/>
                </a:path>
              </a:pathLst>
            </a:custGeom>
            <a:blipFill>
              <a:blip r:embed="rId2">
                <a:alphaModFix amt="3191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true" rot="0">
              <a:off x="13595985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6797993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6797993" y="0"/>
                  </a:lnTo>
                  <a:lnTo>
                    <a:pt x="6797993" y="685800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0393978" y="6858000"/>
              <a:ext cx="6797993" cy="6858000"/>
            </a:xfrm>
            <a:custGeom>
              <a:avLst/>
              <a:gdLst/>
              <a:ahLst/>
              <a:cxnLst/>
              <a:rect r="r" b="b" t="t" l="l"/>
              <a:pathLst>
                <a:path h="6858000" w="6797993">
                  <a:moveTo>
                    <a:pt x="0" y="0"/>
                  </a:moveTo>
                  <a:lnTo>
                    <a:pt x="6797992" y="0"/>
                  </a:lnTo>
                  <a:lnTo>
                    <a:pt x="679799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1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-1760359">
            <a:off x="183328" y="1447688"/>
            <a:ext cx="2487854" cy="2970572"/>
          </a:xfrm>
          <a:custGeom>
            <a:avLst/>
            <a:gdLst/>
            <a:ahLst/>
            <a:cxnLst/>
            <a:rect r="r" b="b" t="t" l="l"/>
            <a:pathLst>
              <a:path h="2970572" w="2487854">
                <a:moveTo>
                  <a:pt x="0" y="0"/>
                </a:moveTo>
                <a:lnTo>
                  <a:pt x="2487854" y="0"/>
                </a:lnTo>
                <a:lnTo>
                  <a:pt x="2487854" y="2970572"/>
                </a:lnTo>
                <a:lnTo>
                  <a:pt x="0" y="29705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2021767">
            <a:off x="2042283" y="7437767"/>
            <a:ext cx="2487854" cy="2970572"/>
          </a:xfrm>
          <a:custGeom>
            <a:avLst/>
            <a:gdLst/>
            <a:ahLst/>
            <a:cxnLst/>
            <a:rect r="r" b="b" t="t" l="l"/>
            <a:pathLst>
              <a:path h="2970572" w="2487854">
                <a:moveTo>
                  <a:pt x="2487855" y="0"/>
                </a:moveTo>
                <a:lnTo>
                  <a:pt x="0" y="0"/>
                </a:lnTo>
                <a:lnTo>
                  <a:pt x="0" y="2970572"/>
                </a:lnTo>
                <a:lnTo>
                  <a:pt x="2487855" y="2970572"/>
                </a:lnTo>
                <a:lnTo>
                  <a:pt x="248785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2021767">
            <a:off x="6046117" y="-1729661"/>
            <a:ext cx="2487854" cy="2970572"/>
          </a:xfrm>
          <a:custGeom>
            <a:avLst/>
            <a:gdLst/>
            <a:ahLst/>
            <a:cxnLst/>
            <a:rect r="r" b="b" t="t" l="l"/>
            <a:pathLst>
              <a:path h="2970572" w="2487854">
                <a:moveTo>
                  <a:pt x="2487854" y="0"/>
                </a:moveTo>
                <a:lnTo>
                  <a:pt x="0" y="0"/>
                </a:lnTo>
                <a:lnTo>
                  <a:pt x="0" y="2970572"/>
                </a:lnTo>
                <a:lnTo>
                  <a:pt x="2487854" y="2970572"/>
                </a:lnTo>
                <a:lnTo>
                  <a:pt x="248785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760359">
            <a:off x="13721041" y="-565447"/>
            <a:ext cx="2487854" cy="2970572"/>
          </a:xfrm>
          <a:custGeom>
            <a:avLst/>
            <a:gdLst/>
            <a:ahLst/>
            <a:cxnLst/>
            <a:rect r="r" b="b" t="t" l="l"/>
            <a:pathLst>
              <a:path h="2970572" w="2487854">
                <a:moveTo>
                  <a:pt x="0" y="0"/>
                </a:moveTo>
                <a:lnTo>
                  <a:pt x="2487854" y="0"/>
                </a:lnTo>
                <a:lnTo>
                  <a:pt x="2487854" y="2970572"/>
                </a:lnTo>
                <a:lnTo>
                  <a:pt x="0" y="29705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2021767">
            <a:off x="16015373" y="4639021"/>
            <a:ext cx="2487854" cy="2970572"/>
          </a:xfrm>
          <a:custGeom>
            <a:avLst/>
            <a:gdLst/>
            <a:ahLst/>
            <a:cxnLst/>
            <a:rect r="r" b="b" t="t" l="l"/>
            <a:pathLst>
              <a:path h="2970572" w="2487854">
                <a:moveTo>
                  <a:pt x="2487854" y="0"/>
                </a:moveTo>
                <a:lnTo>
                  <a:pt x="0" y="0"/>
                </a:lnTo>
                <a:lnTo>
                  <a:pt x="0" y="2970572"/>
                </a:lnTo>
                <a:lnTo>
                  <a:pt x="2487854" y="2970572"/>
                </a:lnTo>
                <a:lnTo>
                  <a:pt x="248785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760359">
            <a:off x="10086326" y="8469156"/>
            <a:ext cx="2487854" cy="2970572"/>
          </a:xfrm>
          <a:custGeom>
            <a:avLst/>
            <a:gdLst/>
            <a:ahLst/>
            <a:cxnLst/>
            <a:rect r="r" b="b" t="t" l="l"/>
            <a:pathLst>
              <a:path h="2970572" w="2487854">
                <a:moveTo>
                  <a:pt x="0" y="0"/>
                </a:moveTo>
                <a:lnTo>
                  <a:pt x="2487855" y="0"/>
                </a:lnTo>
                <a:lnTo>
                  <a:pt x="2487855" y="2970572"/>
                </a:lnTo>
                <a:lnTo>
                  <a:pt x="0" y="29705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7254920">
            <a:off x="1233785" y="5034313"/>
            <a:ext cx="520786" cy="2913487"/>
          </a:xfrm>
          <a:custGeom>
            <a:avLst/>
            <a:gdLst/>
            <a:ahLst/>
            <a:cxnLst/>
            <a:rect r="r" b="b" t="t" l="l"/>
            <a:pathLst>
              <a:path h="2913487" w="520786">
                <a:moveTo>
                  <a:pt x="0" y="0"/>
                </a:moveTo>
                <a:lnTo>
                  <a:pt x="520786" y="0"/>
                </a:lnTo>
                <a:lnTo>
                  <a:pt x="520786" y="2913487"/>
                </a:lnTo>
                <a:lnTo>
                  <a:pt x="0" y="29134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8877936">
            <a:off x="3308416" y="-536904"/>
            <a:ext cx="520786" cy="2913487"/>
          </a:xfrm>
          <a:custGeom>
            <a:avLst/>
            <a:gdLst/>
            <a:ahLst/>
            <a:cxnLst/>
            <a:rect r="r" b="b" t="t" l="l"/>
            <a:pathLst>
              <a:path h="2913487" w="520786">
                <a:moveTo>
                  <a:pt x="0" y="0"/>
                </a:moveTo>
                <a:lnTo>
                  <a:pt x="520786" y="0"/>
                </a:lnTo>
                <a:lnTo>
                  <a:pt x="520786" y="2913487"/>
                </a:lnTo>
                <a:lnTo>
                  <a:pt x="0" y="29134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9258458">
            <a:off x="6667294" y="8497698"/>
            <a:ext cx="520786" cy="2913487"/>
          </a:xfrm>
          <a:custGeom>
            <a:avLst/>
            <a:gdLst/>
            <a:ahLst/>
            <a:cxnLst/>
            <a:rect r="r" b="b" t="t" l="l"/>
            <a:pathLst>
              <a:path h="2913487" w="520786">
                <a:moveTo>
                  <a:pt x="0" y="0"/>
                </a:moveTo>
                <a:lnTo>
                  <a:pt x="520786" y="0"/>
                </a:lnTo>
                <a:lnTo>
                  <a:pt x="520786" y="2913488"/>
                </a:lnTo>
                <a:lnTo>
                  <a:pt x="0" y="29134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3224223">
            <a:off x="15471075" y="8143695"/>
            <a:ext cx="520786" cy="2913487"/>
          </a:xfrm>
          <a:custGeom>
            <a:avLst/>
            <a:gdLst/>
            <a:ahLst/>
            <a:cxnLst/>
            <a:rect r="r" b="b" t="t" l="l"/>
            <a:pathLst>
              <a:path h="2913487" w="520786">
                <a:moveTo>
                  <a:pt x="0" y="0"/>
                </a:moveTo>
                <a:lnTo>
                  <a:pt x="520785" y="0"/>
                </a:lnTo>
                <a:lnTo>
                  <a:pt x="520785" y="2913487"/>
                </a:lnTo>
                <a:lnTo>
                  <a:pt x="0" y="29134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3268157">
            <a:off x="16854637" y="1484563"/>
            <a:ext cx="520786" cy="2913487"/>
          </a:xfrm>
          <a:custGeom>
            <a:avLst/>
            <a:gdLst/>
            <a:ahLst/>
            <a:cxnLst/>
            <a:rect r="r" b="b" t="t" l="l"/>
            <a:pathLst>
              <a:path h="2913487" w="520786">
                <a:moveTo>
                  <a:pt x="0" y="0"/>
                </a:moveTo>
                <a:lnTo>
                  <a:pt x="520786" y="0"/>
                </a:lnTo>
                <a:lnTo>
                  <a:pt x="520786" y="2913488"/>
                </a:lnTo>
                <a:lnTo>
                  <a:pt x="0" y="29134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2466946">
            <a:off x="10890524" y="-648794"/>
            <a:ext cx="520786" cy="2913487"/>
          </a:xfrm>
          <a:custGeom>
            <a:avLst/>
            <a:gdLst/>
            <a:ahLst/>
            <a:cxnLst/>
            <a:rect r="r" b="b" t="t" l="l"/>
            <a:pathLst>
              <a:path h="2913487" w="520786">
                <a:moveTo>
                  <a:pt x="0" y="0"/>
                </a:moveTo>
                <a:lnTo>
                  <a:pt x="520786" y="0"/>
                </a:lnTo>
                <a:lnTo>
                  <a:pt x="520786" y="2913488"/>
                </a:lnTo>
                <a:lnTo>
                  <a:pt x="0" y="29134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145166" y="2690763"/>
            <a:ext cx="800766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1A1E2D"/>
                </a:solidFill>
                <a:latin typeface="Hagrid"/>
                <a:ea typeface="Hagrid"/>
                <a:cs typeface="Hagrid"/>
                <a:sym typeface="Hagrid"/>
              </a:rPr>
              <a:t>Conclusio</a:t>
            </a:r>
            <a:r>
              <a:rPr lang="en-US" sz="6999">
                <a:solidFill>
                  <a:srgbClr val="1A1E2D"/>
                </a:solidFill>
                <a:latin typeface="Hagrid"/>
                <a:ea typeface="Hagrid"/>
                <a:cs typeface="Hagrid"/>
                <a:sym typeface="Hagrid"/>
              </a:rPr>
              <a:t>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135166" y="4757152"/>
            <a:ext cx="8858560" cy="299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Summary:</a:t>
            </a:r>
          </a:p>
          <a:p>
            <a:pPr algn="ctr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K-Means effectively clusters the Iris dataset into three groups.</a:t>
            </a:r>
          </a:p>
          <a:p>
            <a:pPr algn="ctr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Some overlap may occur due to similarities between species.</a:t>
            </a:r>
          </a:p>
          <a:p>
            <a:pPr algn="ctr" marL="561341" indent="-280670" lvl="1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1A1E2D"/>
                </a:solidFill>
                <a:latin typeface="Varela Round"/>
                <a:ea typeface="Varela Round"/>
                <a:cs typeface="Varela Round"/>
                <a:sym typeface="Varela Round"/>
              </a:rPr>
              <a:t>Choosing the right number of clusters (K) is crucial.</a:t>
            </a:r>
          </a:p>
          <a:p>
            <a:pPr algn="ctr">
              <a:lnSpc>
                <a:spcPts val="338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DAGlhseyMoY</dc:identifier>
  <dcterms:modified xsi:type="dcterms:W3CDTF">2011-08-01T06:04:30Z</dcterms:modified>
  <cp:revision>1</cp:revision>
  <dc:title>TE-B-16-SelfLearning-Presentation</dc:title>
</cp:coreProperties>
</file>