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0" r:id="rId1"/>
  </p:sldMasterIdLst>
  <p:notesMasterIdLst>
    <p:notesMasterId r:id="rId20"/>
  </p:notesMasterIdLst>
  <p:sldIdLst>
    <p:sldId id="256" r:id="rId2"/>
    <p:sldId id="270" r:id="rId3"/>
    <p:sldId id="277" r:id="rId4"/>
    <p:sldId id="278" r:id="rId5"/>
    <p:sldId id="289" r:id="rId6"/>
    <p:sldId id="258" r:id="rId7"/>
    <p:sldId id="279" r:id="rId8"/>
    <p:sldId id="285" r:id="rId9"/>
    <p:sldId id="292" r:id="rId10"/>
    <p:sldId id="293" r:id="rId11"/>
    <p:sldId id="290" r:id="rId12"/>
    <p:sldId id="286" r:id="rId13"/>
    <p:sldId id="287" r:id="rId14"/>
    <p:sldId id="291" r:id="rId15"/>
    <p:sldId id="288" r:id="rId16"/>
    <p:sldId id="272" r:id="rId17"/>
    <p:sldId id="295"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36A5A3-F979-485D-B873-4A1823DEC58B}" v="19" dt="2024-04-25T05:48:24.188"/>
    <p1510:client id="{1A25C343-5858-4DB2-9A47-5D6E5F685EBC}" v="2" dt="2024-04-25T17:40:15.2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94660"/>
  </p:normalViewPr>
  <p:slideViewPr>
    <p:cSldViewPr snapToGrid="0">
      <p:cViewPr varScale="1">
        <p:scale>
          <a:sx n="60" d="100"/>
          <a:sy n="60" d="100"/>
        </p:scale>
        <p:origin x="64" y="408"/>
      </p:cViewPr>
      <p:guideLst>
        <p:guide orient="horz" pos="2183"/>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DB64BE-B338-4A9F-9A41-0AE4F02BD547}" type="datetimeFigureOut">
              <a:rPr lang="en-IN" smtClean="0"/>
              <a:t>26-04-2024</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7CD0DA-96E1-4115-BDE0-96CBBCA62CB9}" type="slidenum">
              <a:rPr lang="en-IN" smtClean="0"/>
              <a:t>‹#›</a:t>
            </a:fld>
            <a:endParaRPr lang="en-IN"/>
          </a:p>
        </p:txBody>
      </p:sp>
    </p:spTree>
    <p:extLst>
      <p:ext uri="{BB962C8B-B14F-4D97-AF65-F5344CB8AC3E}">
        <p14:creationId xmlns:p14="http://schemas.microsoft.com/office/powerpoint/2010/main" val="3400433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867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89051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95130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67538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87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45785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4/26/2024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57389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3458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4/26/2024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9083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pPr/>
              <a:t>4/26/2024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56105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52015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4/26/2024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052524"/>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dx.doi.org/10.14299/ijser.2013.01" TargetMode="External"/><Relationship Id="rId2" Type="http://schemas.openxmlformats.org/officeDocument/2006/relationships/hyperlink" Target="http://dx.doi.org/10.1504/IJASM.2015.068609"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D750189-6095-4A33-039B-C55F0B9F2579}"/>
              </a:ext>
            </a:extLst>
          </p:cNvPr>
          <p:cNvSpPr>
            <a:spLocks noGrp="1"/>
          </p:cNvSpPr>
          <p:nvPr>
            <p:ph idx="4294967295"/>
          </p:nvPr>
        </p:nvSpPr>
        <p:spPr>
          <a:xfrm>
            <a:off x="0" y="1846263"/>
            <a:ext cx="10058400" cy="4022725"/>
          </a:xfrm>
        </p:spPr>
        <p:txBody>
          <a:bodyPr>
            <a:normAutofit fontScale="85000" lnSpcReduction="20000"/>
          </a:bodyPr>
          <a:lstStyle/>
          <a:p>
            <a:pPr marL="0" indent="0">
              <a:buNone/>
            </a:pPr>
            <a:r>
              <a:rPr lang="en-IN" dirty="0">
                <a:solidFill>
                  <a:schemeClr val="tx1"/>
                </a:solidFill>
              </a:rPr>
              <a:t>																																																																</a:t>
            </a:r>
          </a:p>
          <a:p>
            <a:endParaRPr lang="en-IN" dirty="0">
              <a:solidFill>
                <a:schemeClr val="tx1"/>
              </a:solidFill>
            </a:endParaRPr>
          </a:p>
          <a:p>
            <a:pPr marL="0" indent="0">
              <a:buNone/>
            </a:pPr>
            <a:r>
              <a:rPr lang="en-IN" dirty="0">
                <a:solidFill>
                  <a:schemeClr val="tx1"/>
                </a:solidFill>
              </a:rPr>
              <a:t>              </a:t>
            </a:r>
          </a:p>
          <a:p>
            <a:pPr marL="0" indent="0">
              <a:buNone/>
            </a:pPr>
            <a:endParaRPr lang="en-IN" sz="2200" dirty="0">
              <a:solidFill>
                <a:schemeClr val="tx1"/>
              </a:solidFill>
              <a:latin typeface="Times New Roman" panose="02020603050405020304" pitchFamily="18" charset="0"/>
              <a:cs typeface="Times New Roman" panose="02020603050405020304" pitchFamily="18" charset="0"/>
            </a:endParaRPr>
          </a:p>
          <a:p>
            <a:pPr marL="0" indent="0">
              <a:buNone/>
            </a:pPr>
            <a:r>
              <a:rPr lang="en-IN" sz="2200" dirty="0">
                <a:solidFill>
                  <a:schemeClr val="tx1"/>
                </a:solidFill>
                <a:latin typeface="Times New Roman" panose="02020603050405020304" pitchFamily="18" charset="0"/>
                <a:cs typeface="Times New Roman" panose="02020603050405020304" pitchFamily="18" charset="0"/>
              </a:rPr>
              <a:t> </a:t>
            </a:r>
            <a:r>
              <a:rPr lang="en-IN" sz="2100" dirty="0">
                <a:solidFill>
                  <a:schemeClr val="tx1"/>
                </a:solidFill>
                <a:latin typeface="Times New Roman" panose="02020603050405020304" pitchFamily="18" charset="0"/>
                <a:cs typeface="Times New Roman" panose="02020603050405020304" pitchFamily="18" charset="0"/>
              </a:rPr>
              <a:t>UNDER THE GUIDANCE OF :                                                          PRESENTED BY : Batch – D14</a:t>
            </a:r>
          </a:p>
          <a:p>
            <a:pPr marL="0" indent="0">
              <a:buNone/>
            </a:pPr>
            <a:r>
              <a:rPr lang="en-IN" sz="2100" dirty="0">
                <a:solidFill>
                  <a:schemeClr val="tx1"/>
                </a:solidFill>
                <a:latin typeface="Times New Roman" panose="02020603050405020304" pitchFamily="18" charset="0"/>
                <a:cs typeface="Times New Roman" panose="02020603050405020304" pitchFamily="18" charset="0"/>
              </a:rPr>
              <a:t>          Ms. RAMYA  P      			                              V. RESHMA PRIYA     - 20481A04O2                      </a:t>
            </a:r>
          </a:p>
          <a:p>
            <a:pPr marL="0" indent="0">
              <a:buNone/>
            </a:pPr>
            <a:r>
              <a:rPr lang="en-IN" sz="2100" dirty="0">
                <a:solidFill>
                  <a:schemeClr val="tx1"/>
                </a:solidFill>
                <a:latin typeface="Times New Roman" panose="02020603050405020304" pitchFamily="18" charset="0"/>
                <a:cs typeface="Times New Roman" panose="02020603050405020304" pitchFamily="18" charset="0"/>
              </a:rPr>
              <a:t>         (Assistant Professor)                                                                    SK. BB AYESHA         - 20481A04K9    </a:t>
            </a:r>
          </a:p>
          <a:p>
            <a:pPr marL="0" indent="0">
              <a:buNone/>
            </a:pPr>
            <a:r>
              <a:rPr lang="en-IN" sz="2100" dirty="0">
                <a:solidFill>
                  <a:schemeClr val="tx1"/>
                </a:solidFill>
                <a:latin typeface="Times New Roman" panose="02020603050405020304" pitchFamily="18" charset="0"/>
                <a:cs typeface="Times New Roman" panose="02020603050405020304" pitchFamily="18" charset="0"/>
              </a:rPr>
              <a:t>                                                                                                               V. VENKATA VAMSI - 20481A04O1                               		       </a:t>
            </a:r>
          </a:p>
        </p:txBody>
      </p:sp>
      <p:pic>
        <p:nvPicPr>
          <p:cNvPr id="5" name="Image 1">
            <a:extLst>
              <a:ext uri="{FF2B5EF4-FFF2-40B4-BE49-F238E27FC236}">
                <a16:creationId xmlns:a16="http://schemas.microsoft.com/office/drawing/2014/main" id="{F16ECB90-0D68-1A29-34B1-43DD61E50C62}"/>
              </a:ext>
            </a:extLst>
          </p:cNvPr>
          <p:cNvPicPr>
            <a:picLocks/>
          </p:cNvPicPr>
          <p:nvPr/>
        </p:nvPicPr>
        <p:blipFill>
          <a:blip r:embed="rId2" cstate="print"/>
          <a:stretch>
            <a:fillRect/>
          </a:stretch>
        </p:blipFill>
        <p:spPr>
          <a:xfrm>
            <a:off x="4028630" y="2364715"/>
            <a:ext cx="2470245" cy="2306471"/>
          </a:xfrm>
          <a:prstGeom prst="rect">
            <a:avLst/>
          </a:prstGeom>
        </p:spPr>
      </p:pic>
      <p:sp>
        <p:nvSpPr>
          <p:cNvPr id="4" name="TextBox 3"/>
          <p:cNvSpPr txBox="1"/>
          <p:nvPr/>
        </p:nvSpPr>
        <p:spPr>
          <a:xfrm>
            <a:off x="765543" y="163343"/>
            <a:ext cx="11206717" cy="2201372"/>
          </a:xfrm>
          <a:prstGeom prst="rect">
            <a:avLst/>
          </a:prstGeom>
          <a:noFill/>
        </p:spPr>
        <p:txBody>
          <a:bodyPr wrap="square" rtlCol="0">
            <a:spAutoFit/>
          </a:bodyPr>
          <a:lstStyle/>
          <a:p>
            <a:pPr>
              <a:lnSpc>
                <a:spcPct val="150000"/>
              </a:lnSpc>
            </a:pPr>
            <a:r>
              <a:rPr lang="en-US" sz="2800" dirty="0">
                <a:solidFill>
                  <a:srgbClr val="0070C0"/>
                </a:solidFill>
                <a:latin typeface="Times New Roman" panose="02020603050405020304" pitchFamily="18" charset="0"/>
                <a:cs typeface="Times New Roman" panose="02020603050405020304" pitchFamily="18" charset="0"/>
              </a:rPr>
              <a:t>  ROAD ACCIDENT PREDICTION USING MACHINE LEARNING</a:t>
            </a:r>
            <a:endParaRPr lang="en-IN" sz="2800" dirty="0">
              <a:solidFill>
                <a:srgbClr val="0070C0"/>
              </a:solidFill>
              <a:latin typeface="Times New Roman" panose="02020603050405020304" pitchFamily="18" charset="0"/>
              <a:cs typeface="Times New Roman" panose="02020603050405020304" pitchFamily="18" charset="0"/>
            </a:endParaRPr>
          </a:p>
          <a:p>
            <a:pPr>
              <a:lnSpc>
                <a:spcPct val="150000"/>
              </a:lnSpc>
            </a:pPr>
            <a:r>
              <a:rPr lang="en-IN" sz="2200" dirty="0">
                <a:latin typeface="Times New Roman" panose="02020603050405020304" pitchFamily="18" charset="0"/>
                <a:cs typeface="Times New Roman" panose="02020603050405020304" pitchFamily="18" charset="0"/>
              </a:rPr>
              <a:t>                </a:t>
            </a:r>
            <a:r>
              <a:rPr lang="en-IN" sz="2200" b="1" dirty="0">
                <a:latin typeface="Times New Roman" panose="02020603050405020304" pitchFamily="18" charset="0"/>
                <a:cs typeface="Times New Roman" panose="02020603050405020304" pitchFamily="18" charset="0"/>
              </a:rPr>
              <a:t>SESHADRI RAO GUDLAVALLERU ENGINEERING COLLEGE</a:t>
            </a:r>
          </a:p>
          <a:p>
            <a:pPr>
              <a:lnSpc>
                <a:spcPct val="150000"/>
              </a:lnSpc>
            </a:pPr>
            <a:r>
              <a:rPr lang="en-IN" sz="2200" dirty="0">
                <a:latin typeface="Times New Roman" panose="02020603050405020304" pitchFamily="18" charset="0"/>
                <a:cs typeface="Times New Roman" panose="02020603050405020304" pitchFamily="18" charset="0"/>
              </a:rPr>
              <a:t>            (An Autonomous Institute with Permanent Affiliation to JNTUK, Kakinada)</a:t>
            </a:r>
          </a:p>
          <a:p>
            <a:pPr>
              <a:lnSpc>
                <a:spcPct val="150000"/>
              </a:lnSpc>
            </a:pPr>
            <a:r>
              <a:rPr lang="en-US" sz="2200" b="1" dirty="0">
                <a:latin typeface="Times New Roman" panose="02020603050405020304" pitchFamily="18" charset="0"/>
                <a:cs typeface="Times New Roman" panose="02020603050405020304" pitchFamily="18" charset="0"/>
              </a:rPr>
              <a:t>                     Department of Electronics and Communication Engineering</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8505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873B9C-C79C-1472-5A09-FDA9360C732B}"/>
              </a:ext>
            </a:extLst>
          </p:cNvPr>
          <p:cNvSpPr txBox="1"/>
          <p:nvPr/>
        </p:nvSpPr>
        <p:spPr>
          <a:xfrm>
            <a:off x="616688" y="457199"/>
            <a:ext cx="3423684" cy="563231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Vehicle Types: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Automobile – 0</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Lorry(41?100Q) – 5</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Other – 7</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Pick up </a:t>
            </a:r>
            <a:r>
              <a:rPr lang="en-US" sz="2000" dirty="0" err="1">
                <a:latin typeface="Times New Roman" panose="02020603050405020304" pitchFamily="18" charset="0"/>
                <a:cs typeface="Times New Roman" panose="02020603050405020304" pitchFamily="18" charset="0"/>
              </a:rPr>
              <a:t>upto</a:t>
            </a:r>
            <a:r>
              <a:rPr lang="en-US" sz="2000" dirty="0">
                <a:latin typeface="Times New Roman" panose="02020603050405020304" pitchFamily="18" charset="0"/>
                <a:cs typeface="Times New Roman" panose="02020603050405020304" pitchFamily="18" charset="0"/>
              </a:rPr>
              <a:t> 10Q – 8</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Public(12 Seats) – 9</a:t>
            </a:r>
          </a:p>
          <a:p>
            <a:pPr marL="342900" indent="-342900">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Stationwages</a:t>
            </a:r>
            <a:r>
              <a:rPr lang="en-IN" sz="2000" dirty="0">
                <a:latin typeface="Times New Roman" panose="02020603050405020304" pitchFamily="18" charset="0"/>
                <a:cs typeface="Times New Roman" panose="02020603050405020304" pitchFamily="18" charset="0"/>
              </a:rPr>
              <a:t> – 14</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Lorry(11?40Q) – 4</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Public(13?45 Seats) – 10</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Public(&gt;45 Seats) – 11</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Long Lorry – 3</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Taxi – 15</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Motorcycle – 6</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Special Vehicle – 13</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Ridden Horse – 12</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Turbo – 16</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Bajaj – 1</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Bicycle - 2</a:t>
            </a:r>
            <a:endParaRPr lang="en-US"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124AA0B-F610-33DE-0D45-D293E3C10CD3}"/>
              </a:ext>
            </a:extLst>
          </p:cNvPr>
          <p:cNvSpPr txBox="1"/>
          <p:nvPr/>
        </p:nvSpPr>
        <p:spPr>
          <a:xfrm>
            <a:off x="4306186" y="581845"/>
            <a:ext cx="3700130" cy="2278313"/>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Road Types</a:t>
            </a:r>
            <a:r>
              <a:rPr lang="en-IN" sz="2000" b="1"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Asphalt Roads – 0</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Earth Roads – 2</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Gravel Roads – 3</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Other – 4</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Asphalt Roads with some distress - 1 </a:t>
            </a:r>
            <a:endParaRPr lang="en-US"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2DC5A12-AE46-0D41-A8A9-A625F69C81FE}"/>
              </a:ext>
            </a:extLst>
          </p:cNvPr>
          <p:cNvSpPr txBox="1"/>
          <p:nvPr/>
        </p:nvSpPr>
        <p:spPr>
          <a:xfrm>
            <a:off x="4444409" y="3221665"/>
            <a:ext cx="2402958" cy="1015663"/>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Light Conditions: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Daylight – 1</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Darkness – 0</a:t>
            </a:r>
            <a:endParaRPr lang="en-I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EE48680-F83F-DC79-E9F1-31F74F0BBCFB}"/>
              </a:ext>
            </a:extLst>
          </p:cNvPr>
          <p:cNvSpPr txBox="1"/>
          <p:nvPr/>
        </p:nvSpPr>
        <p:spPr>
          <a:xfrm>
            <a:off x="8006316" y="669851"/>
            <a:ext cx="2892056" cy="3170099"/>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Weather Conditions: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Normal – 2</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Raining – 4</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Other – 3</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Unknown – 7</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Cloudy – 0</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Windy – 8</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Snow – 6</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Raining &amp; Windy – 5</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Fog or Mist – 1</a:t>
            </a:r>
          </a:p>
        </p:txBody>
      </p:sp>
    </p:spTree>
    <p:extLst>
      <p:ext uri="{BB962C8B-B14F-4D97-AF65-F5344CB8AC3E}">
        <p14:creationId xmlns:p14="http://schemas.microsoft.com/office/powerpoint/2010/main" val="3974995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D5A91CFD-60E3-6465-EB32-5FFB51D9B81B}"/>
              </a:ext>
            </a:extLst>
          </p:cNvPr>
          <p:cNvPicPr>
            <a:picLocks noChangeAspect="1"/>
          </p:cNvPicPr>
          <p:nvPr/>
        </p:nvPicPr>
        <p:blipFill>
          <a:blip r:embed="rId2"/>
          <a:stretch>
            <a:fillRect/>
          </a:stretch>
        </p:blipFill>
        <p:spPr>
          <a:xfrm>
            <a:off x="361507" y="297712"/>
            <a:ext cx="11249246" cy="5954232"/>
          </a:xfrm>
          <a:prstGeom prst="rect">
            <a:avLst/>
          </a:prstGeom>
        </p:spPr>
      </p:pic>
    </p:spTree>
    <p:extLst>
      <p:ext uri="{BB962C8B-B14F-4D97-AF65-F5344CB8AC3E}">
        <p14:creationId xmlns:p14="http://schemas.microsoft.com/office/powerpoint/2010/main" val="686664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1B75A6-8F7C-E159-2B82-4028B0D85E91}"/>
              </a:ext>
            </a:extLst>
          </p:cNvPr>
          <p:cNvPicPr>
            <a:picLocks noChangeAspect="1"/>
          </p:cNvPicPr>
          <p:nvPr/>
        </p:nvPicPr>
        <p:blipFill>
          <a:blip r:embed="rId2"/>
          <a:stretch>
            <a:fillRect/>
          </a:stretch>
        </p:blipFill>
        <p:spPr>
          <a:xfrm>
            <a:off x="294616" y="180753"/>
            <a:ext cx="11529744" cy="5762847"/>
          </a:xfrm>
          <a:prstGeom prst="rect">
            <a:avLst/>
          </a:prstGeom>
        </p:spPr>
      </p:pic>
    </p:spTree>
    <p:extLst>
      <p:ext uri="{BB962C8B-B14F-4D97-AF65-F5344CB8AC3E}">
        <p14:creationId xmlns:p14="http://schemas.microsoft.com/office/powerpoint/2010/main" val="3537868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640F90-397E-7A02-811C-647C5CCE1594}"/>
              </a:ext>
            </a:extLst>
          </p:cNvPr>
          <p:cNvPicPr>
            <a:picLocks noChangeAspect="1"/>
          </p:cNvPicPr>
          <p:nvPr/>
        </p:nvPicPr>
        <p:blipFill>
          <a:blip r:embed="rId2"/>
          <a:stretch>
            <a:fillRect/>
          </a:stretch>
        </p:blipFill>
        <p:spPr>
          <a:xfrm>
            <a:off x="249936" y="138222"/>
            <a:ext cx="11692128" cy="6188149"/>
          </a:xfrm>
          <a:prstGeom prst="rect">
            <a:avLst/>
          </a:prstGeom>
        </p:spPr>
      </p:pic>
    </p:spTree>
    <p:extLst>
      <p:ext uri="{BB962C8B-B14F-4D97-AF65-F5344CB8AC3E}">
        <p14:creationId xmlns:p14="http://schemas.microsoft.com/office/powerpoint/2010/main" val="1622199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BD0BBA-C431-97E3-30DC-3F55C4D941C7}"/>
              </a:ext>
            </a:extLst>
          </p:cNvPr>
          <p:cNvSpPr txBox="1"/>
          <p:nvPr/>
        </p:nvSpPr>
        <p:spPr>
          <a:xfrm>
            <a:off x="1097280" y="1903229"/>
            <a:ext cx="10281684" cy="3754874"/>
          </a:xfrm>
          <a:prstGeom prst="rect">
            <a:avLst/>
          </a:prstGeom>
          <a:noFill/>
        </p:spPr>
        <p:txBody>
          <a:bodyPr wrap="square" rtlCol="0">
            <a:spAutoFit/>
          </a:bodyPr>
          <a:lstStyle/>
          <a:p>
            <a:r>
              <a:rPr lang="en-US" sz="2000" dirty="0">
                <a:effectLst/>
                <a:latin typeface="Times New Roman" panose="02020603050405020304" pitchFamily="18" charset="0"/>
                <a:ea typeface="Times New Roman" panose="02020603050405020304" pitchFamily="18" charset="0"/>
              </a:rPr>
              <a:t>The </a:t>
            </a:r>
            <a:r>
              <a:rPr lang="en-US" sz="2000">
                <a:effectLst/>
                <a:latin typeface="Times New Roman" panose="02020603050405020304" pitchFamily="18" charset="0"/>
                <a:ea typeface="Times New Roman" panose="02020603050405020304" pitchFamily="18" charset="0"/>
              </a:rPr>
              <a:t>observation of </a:t>
            </a:r>
            <a:r>
              <a:rPr lang="en-US" sz="2000" dirty="0">
                <a:effectLst/>
                <a:latin typeface="Times New Roman" panose="02020603050405020304" pitchFamily="18" charset="0"/>
                <a:ea typeface="Times New Roman" panose="02020603050405020304" pitchFamily="18" charset="0"/>
              </a:rPr>
              <a:t>our project aligns with the broader understanding that road accidents tend to occur more frequently under adverse conditions, encompassing factors such as darkness, snow, and the presence of less-maintained earth roads. These conditions pose increased challenges to drivers, reducing visibility and traction, thereby elevating the risk of accidents. Furthermore, our analysis highlights a notable correlation between the likelihood of accidents and the involvement of larger public vehicles, which often require longer stopping distances and may have limited maneuverability in challenging road conditions. Conversely, favorable conditions such as daylight, normal weather, and well-maintained asphalt roads are associated with a decreased probability of accidents, particularly for smaller and more agile automobiles. Such environments offer improved visibility, better road grip, and enhanced control for drivers. These findings underscore the critical role that environmental and infrastructural factors play in shaping road safety outcomes.</a:t>
            </a:r>
            <a:endParaRPr lang="en-US" dirty="0">
              <a:solidFill>
                <a:srgbClr val="0D0D0D"/>
              </a:solidFill>
              <a:highlight>
                <a:srgbClr val="FFFFFF"/>
              </a:highlight>
              <a:latin typeface="Times New Roman" panose="02020603050405020304" pitchFamily="18" charset="0"/>
            </a:endParaRPr>
          </a:p>
          <a:p>
            <a:endParaRPr lang="en-IN" dirty="0"/>
          </a:p>
        </p:txBody>
      </p:sp>
      <p:sp>
        <p:nvSpPr>
          <p:cNvPr id="2" name="Title 1">
            <a:extLst>
              <a:ext uri="{FF2B5EF4-FFF2-40B4-BE49-F238E27FC236}">
                <a16:creationId xmlns:a16="http://schemas.microsoft.com/office/drawing/2014/main" id="{AD404DF3-3BBC-063E-6BB8-BCD1833B45E1}"/>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OBSERVATIONS:</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2388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69296E-4843-82BD-3559-4F053273AF25}"/>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0787A9A0-04C2-156F-DC3F-C5479FE4AC5D}"/>
              </a:ext>
            </a:extLst>
          </p:cNvPr>
          <p:cNvSpPr>
            <a:spLocks noGrp="1"/>
          </p:cNvSpPr>
          <p:nvPr>
            <p:ph idx="1"/>
          </p:nvPr>
        </p:nvSpPr>
        <p:spPr/>
        <p:txBody>
          <a:bodyPr>
            <a:normAutofit/>
          </a:bodyPr>
          <a:lstStyle/>
          <a:p>
            <a:pPr indent="457200" algn="just">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Road accidents have a profound impact on individuals and communities, highlighting the importance of proactive measures to reduce their occurrence. While it is each individual's responsibility to adopt safe driving practices, the role of road development authorities and automobile industries in creating safer infrastructure and vehicles cannot be understated. However, addressing the multifaceted nature of accidents requires a comprehensive approach that includes predictive modeling based on historical data and regulatory compliance. Our project successfully developed an application capable of efficiently predicting road accidents by leveraging machine learning algorithms. By analyzing factors such as vehicle types, light and weather conditions, and road types, our model can assess the risk probability of accidents in different areas with a high degree of accuracy.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85853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53743-B3F5-52E6-E81E-B8D1F0350BF6}"/>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REFERENCES: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B4DBE0-949B-4AC5-C283-44AD2F9234EC}"/>
              </a:ext>
            </a:extLst>
          </p:cNvPr>
          <p:cNvSpPr>
            <a:spLocks noGrp="1"/>
          </p:cNvSpPr>
          <p:nvPr>
            <p:ph idx="1"/>
          </p:nvPr>
        </p:nvSpPr>
        <p:spPr>
          <a:xfrm>
            <a:off x="829339" y="1641667"/>
            <a:ext cx="10855841" cy="4429524"/>
          </a:xfrm>
        </p:spPr>
        <p:txBody>
          <a:bodyPr>
            <a:normAutofit fontScale="25000" lnSpcReduction="20000"/>
          </a:bodyPr>
          <a:lstStyle/>
          <a:p>
            <a:pPr marR="80645" lvl="1" algn="just">
              <a:lnSpc>
                <a:spcPct val="150000"/>
              </a:lnSpc>
              <a:spcBef>
                <a:spcPts val="25"/>
              </a:spcBef>
              <a:spcAft>
                <a:spcPts val="1000"/>
              </a:spcAft>
              <a:buSzPts val="1000"/>
              <a:buFont typeface="Wingdings" panose="05000000000000000000" pitchFamily="2" charset="2"/>
              <a:buChar char="Ø"/>
              <a:tabLst>
                <a:tab pos="277495" algn="l"/>
              </a:tabLst>
            </a:pPr>
            <a:r>
              <a:rPr lang="en-US" sz="7000" dirty="0">
                <a:effectLst/>
                <a:latin typeface="Times New Roman" panose="02020603050405020304" pitchFamily="18" charset="0"/>
                <a:ea typeface="Times New Roman" panose="02020603050405020304" pitchFamily="18" charset="0"/>
                <a:cs typeface="Times New Roman" panose="02020603050405020304" pitchFamily="18" charset="0"/>
              </a:rPr>
              <a:t>Chen ZY, Chen CC. (2015). Identifying the stances of topic persons using a model-based </a:t>
            </a:r>
            <a:r>
              <a:rPr lang="en-US" sz="7000" dirty="0" err="1">
                <a:effectLst/>
                <a:latin typeface="Times New Roman" panose="02020603050405020304" pitchFamily="18" charset="0"/>
                <a:ea typeface="Times New Roman" panose="02020603050405020304" pitchFamily="18" charset="0"/>
                <a:cs typeface="Times New Roman" panose="02020603050405020304" pitchFamily="18" charset="0"/>
              </a:rPr>
              <a:t>expectationmaximization</a:t>
            </a:r>
            <a:r>
              <a:rPr lang="en-US" sz="7000" dirty="0">
                <a:effectLst/>
                <a:latin typeface="Times New Roman" panose="02020603050405020304" pitchFamily="18" charset="0"/>
                <a:ea typeface="Times New Roman" panose="02020603050405020304" pitchFamily="18" charset="0"/>
                <a:cs typeface="Times New Roman" panose="02020603050405020304" pitchFamily="18" charset="0"/>
              </a:rPr>
              <a:t> method. J. Inf. Sci. Eng 31(2): 573-595.</a:t>
            </a:r>
            <a:r>
              <a:rPr lang="en-US" sz="70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http://dx.doi.org/10.1504/IJASM.2015.068609</a:t>
            </a:r>
            <a:r>
              <a:rPr lang="en-US" sz="70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7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1" algn="just">
              <a:lnSpc>
                <a:spcPct val="150000"/>
              </a:lnSpc>
              <a:spcBef>
                <a:spcPts val="10"/>
              </a:spcBef>
              <a:spcAft>
                <a:spcPts val="1000"/>
              </a:spcAft>
              <a:buSzPts val="1000"/>
              <a:buFont typeface="Wingdings" panose="05000000000000000000" pitchFamily="2" charset="2"/>
              <a:buChar char="Ø"/>
              <a:tabLst>
                <a:tab pos="259715" algn="l"/>
              </a:tabLst>
            </a:pPr>
            <a:r>
              <a:rPr lang="en-US" sz="7000" dirty="0">
                <a:effectLst/>
                <a:latin typeface="Times New Roman" panose="02020603050405020304" pitchFamily="18" charset="0"/>
                <a:ea typeface="Times New Roman" panose="02020603050405020304" pitchFamily="18" charset="0"/>
                <a:cs typeface="Times New Roman" panose="02020603050405020304" pitchFamily="18" charset="0"/>
              </a:rPr>
              <a:t>Williams T, </a:t>
            </a:r>
            <a:r>
              <a:rPr lang="en-US" sz="7000" dirty="0" err="1">
                <a:effectLst/>
                <a:latin typeface="Times New Roman" panose="02020603050405020304" pitchFamily="18" charset="0"/>
                <a:ea typeface="Times New Roman" panose="02020603050405020304" pitchFamily="18" charset="0"/>
                <a:cs typeface="Times New Roman" panose="02020603050405020304" pitchFamily="18" charset="0"/>
              </a:rPr>
              <a:t>Betak</a:t>
            </a:r>
            <a:r>
              <a:rPr lang="en-US" sz="7000" dirty="0">
                <a:effectLst/>
                <a:latin typeface="Times New Roman" panose="02020603050405020304" pitchFamily="18" charset="0"/>
                <a:ea typeface="Times New Roman" panose="02020603050405020304" pitchFamily="18" charset="0"/>
                <a:cs typeface="Times New Roman" panose="02020603050405020304" pitchFamily="18" charset="0"/>
              </a:rPr>
              <a:t> J, Findley B. (2016). Text mining analysis of railroad accident investigation reports. In 2016 Joint Rail Conference. American Society of Mechanical Engineers V001T06A009 </a:t>
            </a:r>
            <a:r>
              <a:rPr lang="en-US" sz="7000" dirty="0" err="1">
                <a:effectLst/>
                <a:latin typeface="Times New Roman" panose="02020603050405020304" pitchFamily="18" charset="0"/>
                <a:ea typeface="Times New Roman" panose="02020603050405020304" pitchFamily="18" charset="0"/>
                <a:cs typeface="Times New Roman" panose="02020603050405020304" pitchFamily="18" charset="0"/>
              </a:rPr>
              <a:t>V001T06A009</a:t>
            </a:r>
            <a:r>
              <a:rPr lang="en-US" sz="7000" dirty="0">
                <a:effectLst/>
                <a:latin typeface="Times New Roman" panose="02020603050405020304" pitchFamily="18" charset="0"/>
                <a:ea typeface="Times New Roman" panose="02020603050405020304" pitchFamily="18" charset="0"/>
                <a:cs typeface="Times New Roman" panose="02020603050405020304" pitchFamily="18" charset="0"/>
              </a:rPr>
              <a:t>. http://dx.doi.org/10.14299/ijser.2013.01. </a:t>
            </a:r>
            <a:endParaRPr lang="en-IN" sz="7000" dirty="0">
              <a:latin typeface="Times New Roman" panose="02020603050405020304" pitchFamily="18" charset="0"/>
              <a:ea typeface="Times New Roman" panose="02020603050405020304" pitchFamily="18" charset="0"/>
              <a:cs typeface="Times New Roman" panose="02020603050405020304" pitchFamily="18" charset="0"/>
            </a:endParaRPr>
          </a:p>
          <a:p>
            <a:pPr lvl="1" algn="just">
              <a:lnSpc>
                <a:spcPct val="150000"/>
              </a:lnSpc>
              <a:spcBef>
                <a:spcPts val="10"/>
              </a:spcBef>
              <a:spcAft>
                <a:spcPts val="1000"/>
              </a:spcAft>
              <a:buSzPts val="1000"/>
              <a:buFont typeface="Wingdings" panose="05000000000000000000" pitchFamily="2" charset="2"/>
              <a:buChar char="Ø"/>
              <a:tabLst>
                <a:tab pos="259715" algn="l"/>
              </a:tabLst>
            </a:pPr>
            <a:r>
              <a:rPr lang="en-US" sz="7200" dirty="0">
                <a:effectLst/>
                <a:latin typeface="Times New Roman" panose="02020603050405020304" pitchFamily="18" charset="0"/>
                <a:ea typeface="Times New Roman" panose="02020603050405020304" pitchFamily="18" charset="0"/>
                <a:cs typeface="Times New Roman" panose="02020603050405020304" pitchFamily="18" charset="0"/>
              </a:rPr>
              <a:t>Sarkar S, </a:t>
            </a:r>
            <a:r>
              <a:rPr lang="en-US" sz="7200" dirty="0" err="1">
                <a:effectLst/>
                <a:latin typeface="Times New Roman" panose="02020603050405020304" pitchFamily="18" charset="0"/>
                <a:ea typeface="Times New Roman" panose="02020603050405020304" pitchFamily="18" charset="0"/>
                <a:cs typeface="Times New Roman" panose="02020603050405020304" pitchFamily="18" charset="0"/>
              </a:rPr>
              <a:t>Pateshwari</a:t>
            </a:r>
            <a:r>
              <a:rPr lang="en-US" sz="7200" dirty="0">
                <a:effectLst/>
                <a:latin typeface="Times New Roman" panose="02020603050405020304" pitchFamily="18" charset="0"/>
                <a:ea typeface="Times New Roman" panose="02020603050405020304" pitchFamily="18" charset="0"/>
                <a:cs typeface="Times New Roman" panose="02020603050405020304" pitchFamily="18" charset="0"/>
              </a:rPr>
              <a:t> V, </a:t>
            </a:r>
            <a:r>
              <a:rPr lang="en-US" sz="7200" dirty="0" err="1">
                <a:effectLst/>
                <a:latin typeface="Times New Roman" panose="02020603050405020304" pitchFamily="18" charset="0"/>
                <a:ea typeface="Times New Roman" panose="02020603050405020304" pitchFamily="18" charset="0"/>
                <a:cs typeface="Times New Roman" panose="02020603050405020304" pitchFamily="18" charset="0"/>
              </a:rPr>
              <a:t>Maiti</a:t>
            </a:r>
            <a:r>
              <a:rPr lang="en-US" sz="7200" dirty="0">
                <a:effectLst/>
                <a:latin typeface="Times New Roman" panose="02020603050405020304" pitchFamily="18" charset="0"/>
                <a:ea typeface="Times New Roman" panose="02020603050405020304" pitchFamily="18" charset="0"/>
                <a:cs typeface="Times New Roman" panose="02020603050405020304" pitchFamily="18" charset="0"/>
              </a:rPr>
              <a:t> J. (2017). Predictive model for incident occurrences in steel plant in India. In ICCCNT 2017, IEEE, pp. 1-5. </a:t>
            </a:r>
            <a:r>
              <a:rPr lang="en-US" sz="7200" dirty="0">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http://dx.doi.org/10.14299/ijser.2013.01</a:t>
            </a:r>
            <a:r>
              <a:rPr lang="en-US" sz="7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7200" dirty="0">
              <a:latin typeface="Times New Roman" panose="02020603050405020304" pitchFamily="18" charset="0"/>
              <a:ea typeface="Times New Roman" panose="02020603050405020304" pitchFamily="18" charset="0"/>
              <a:cs typeface="Times New Roman" panose="02020603050405020304" pitchFamily="18" charset="0"/>
            </a:endParaRPr>
          </a:p>
          <a:p>
            <a:pPr lvl="1" algn="just">
              <a:lnSpc>
                <a:spcPct val="150000"/>
              </a:lnSpc>
              <a:spcBef>
                <a:spcPts val="10"/>
              </a:spcBef>
              <a:spcAft>
                <a:spcPts val="1000"/>
              </a:spcAft>
              <a:buSzPts val="1000"/>
              <a:buFont typeface="Wingdings" panose="05000000000000000000" pitchFamily="2" charset="2"/>
              <a:buChar char="Ø"/>
              <a:tabLst>
                <a:tab pos="259715" algn="l"/>
              </a:tabLst>
            </a:pPr>
            <a:r>
              <a:rPr lang="en-US" sz="7200" dirty="0">
                <a:effectLst/>
                <a:latin typeface="Times New Roman" panose="02020603050405020304" pitchFamily="18" charset="0"/>
                <a:ea typeface="Times New Roman" panose="02020603050405020304" pitchFamily="18" charset="0"/>
                <a:cs typeface="Times New Roman" panose="02020603050405020304" pitchFamily="18" charset="0"/>
              </a:rPr>
              <a:t>Zheng CT, Liu C, Wong HS. (2018). Corpus based topic diffusion for short clustering. Neurocomputing http://dx.doi.org/10.1504/IJIT.2018.090859. </a:t>
            </a:r>
            <a:endParaRPr lang="en-IN" sz="7200" dirty="0">
              <a:latin typeface="Times New Roman" panose="02020603050405020304" pitchFamily="18" charset="0"/>
              <a:ea typeface="Times New Roman" panose="02020603050405020304" pitchFamily="18" charset="0"/>
              <a:cs typeface="Times New Roman" panose="02020603050405020304" pitchFamily="18" charset="0"/>
            </a:endParaRPr>
          </a:p>
          <a:p>
            <a:pPr lvl="1" algn="just">
              <a:lnSpc>
                <a:spcPct val="150000"/>
              </a:lnSpc>
              <a:spcBef>
                <a:spcPts val="10"/>
              </a:spcBef>
              <a:spcAft>
                <a:spcPts val="1000"/>
              </a:spcAft>
              <a:buSzPts val="1000"/>
              <a:buFont typeface="Wingdings" panose="05000000000000000000" pitchFamily="2" charset="2"/>
              <a:buChar char="Ø"/>
              <a:tabLst>
                <a:tab pos="259715" algn="l"/>
              </a:tabLst>
            </a:pPr>
            <a:r>
              <a:rPr lang="en-US" sz="8000" dirty="0">
                <a:effectLst/>
                <a:latin typeface="Times New Roman" panose="02020603050405020304" pitchFamily="18" charset="0"/>
                <a:ea typeface="Times New Roman" panose="02020603050405020304" pitchFamily="18" charset="0"/>
                <a:cs typeface="Times New Roman" panose="02020603050405020304" pitchFamily="18" charset="0"/>
              </a:rPr>
              <a:t>Tessa KA. Kernel density estimation and K-means clustering to profile road accident hotspots. Elsevier. Accident Analysis and Prevention. 2009; 41:359–364. </a:t>
            </a:r>
            <a:endParaRPr lang="en-IN" sz="8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20000"/>
              </a:lnSpc>
            </a:pPr>
            <a:r>
              <a:rPr lang="en-IN" sz="8000" dirty="0">
                <a:latin typeface="Times New Roman" pitchFamily="18" charset="0"/>
                <a:cs typeface="Times New Roman" pitchFamily="18" charset="0"/>
              </a:rPr>
              <a:t> </a:t>
            </a:r>
          </a:p>
          <a:p>
            <a:pPr algn="just">
              <a:lnSpc>
                <a:spcPct val="100000"/>
              </a:lnSpc>
              <a:buFont typeface="Arial" pitchFamily="34" charset="0"/>
              <a:buChar char="•"/>
            </a:pPr>
            <a:endParaRPr lang="en-IN" sz="8000" dirty="0"/>
          </a:p>
          <a:p>
            <a:pPr algn="just">
              <a:lnSpc>
                <a:spcPct val="100000"/>
              </a:lnSpc>
              <a:buFont typeface="Arial" pitchFamily="34" charset="0"/>
              <a:buChar char="•"/>
            </a:pPr>
            <a:endParaRPr lang="en-IN" sz="2100" dirty="0">
              <a:latin typeface="Times New Roman" pitchFamily="18" charset="0"/>
              <a:cs typeface="Times New Roman" pitchFamily="18" charset="0"/>
            </a:endParaRPr>
          </a:p>
          <a:p>
            <a:pPr marL="0" lvl="0" indent="0" algn="just">
              <a:lnSpc>
                <a:spcPct val="150000"/>
              </a:lnSpc>
              <a:buNone/>
            </a:pPr>
            <a:endParaRPr lang="en-IN" sz="3200" dirty="0">
              <a:latin typeface="Times New Roman" pitchFamily="18" charset="0"/>
              <a:cs typeface="Times New Roman" pitchFamily="18" charset="0"/>
            </a:endParaRPr>
          </a:p>
          <a:p>
            <a:pPr>
              <a:lnSpc>
                <a:spcPct val="150000"/>
              </a:lnSpc>
            </a:pPr>
            <a:r>
              <a:rPr lang="en-US" sz="7200" dirty="0">
                <a:latin typeface="Times New Roman" pitchFamily="18" charset="0"/>
                <a:cs typeface="Times New Roman" pitchFamily="18" charset="0"/>
              </a:rPr>
              <a:t> </a:t>
            </a:r>
            <a:endParaRPr lang="en-IN" sz="7200" dirty="0">
              <a:latin typeface="Times New Roman" pitchFamily="18" charset="0"/>
              <a:cs typeface="Times New Roman" pitchFamily="18" charset="0"/>
            </a:endParaRPr>
          </a:p>
          <a:p>
            <a:pPr>
              <a:buFont typeface="Wingdings" pitchFamily="2" charset="2"/>
              <a:buChar char="ü"/>
            </a:pPr>
            <a:endParaRPr lang="en-IN"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2664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02AFC9-CE14-065B-8B18-336E683B6A9D}"/>
              </a:ext>
            </a:extLst>
          </p:cNvPr>
          <p:cNvSpPr txBox="1"/>
          <p:nvPr/>
        </p:nvSpPr>
        <p:spPr>
          <a:xfrm>
            <a:off x="719470" y="195387"/>
            <a:ext cx="10675088" cy="6540252"/>
          </a:xfrm>
          <a:prstGeom prst="rect">
            <a:avLst/>
          </a:prstGeom>
          <a:noFill/>
        </p:spPr>
        <p:txBody>
          <a:bodyPr wrap="square" rtlCol="0">
            <a:spAutoFit/>
          </a:bodyPr>
          <a:lstStyle/>
          <a:p>
            <a:pPr marL="342900" lvl="0" indent="-342900" algn="just">
              <a:lnSpc>
                <a:spcPct val="150000"/>
              </a:lnSpc>
              <a:spcAft>
                <a:spcPts val="1000"/>
              </a:spcAft>
              <a:buSzPts val="1000"/>
              <a:buFont typeface="Wingdings" panose="05000000000000000000" pitchFamily="2" charset="2"/>
              <a:buChar char="Ø"/>
              <a:tabLst>
                <a:tab pos="259715"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Briz</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-Redon, F. Martinez-Ruiz, and F. Montes. Estimating the occurrence of traffic accidents near school locations: A case study from Valencia (Spain) including several approaches. Elsevier. Accident Analysis &amp; Prevention. 2019;132.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SzPts val="1000"/>
              <a:buFont typeface="Wingdings" panose="05000000000000000000" pitchFamily="2" charset="2"/>
              <a:buChar char="Ø"/>
              <a:tabLst>
                <a:tab pos="259715"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De Ona. J, Lopez. G,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Mujalli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R,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Calvo.F</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J. Analysis of traffic accidents on rural highways using latent class clustering and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bayesian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networks. Elsevier. Accident Analysis and Prevention. 2013;51:1-10.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SzPts val="1000"/>
              <a:buFont typeface="Wingdings" panose="05000000000000000000" pitchFamily="2" charset="2"/>
              <a:buChar char="Ø"/>
              <a:tabLst>
                <a:tab pos="259715"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Mahendra G, Dayananda R B. Vehicle rash drive control system. International Journal for Research in Engineering Application and Management. 2018;04(03):676-681.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SzPts val="1000"/>
              <a:buFont typeface="Wingdings" panose="05000000000000000000" pitchFamily="2" charset="2"/>
              <a:buChar char="Ø"/>
              <a:tabLst>
                <a:tab pos="259715"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Jamal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Raiyn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Tomer Toledo. Real-time road traffic anomaly detection. Journal of Transportation Technologies. 2014; 4(3):256-266.</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SzPts val="1000"/>
              <a:buFont typeface="Wingdings" panose="05000000000000000000" pitchFamily="2" charset="2"/>
              <a:buChar char="Ø"/>
              <a:tabLst>
                <a:tab pos="259715"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X. Gao, J. Wen, C Zhang. An improved random forest algorithm for predicting employee   turnover.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Hindawi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2019; 4140707:12 p.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SzPts val="1000"/>
              <a:buFont typeface="Wingdings" panose="05000000000000000000" pitchFamily="2" charset="2"/>
              <a:buChar char="Ø"/>
              <a:tabLst>
                <a:tab pos="259715"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World Health Organization. Road Traffic Injuries. Available online: https://www.who.int/news-room/fact-sheets/detail/road traffic-injuries (accessed on 20 June 2021).</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78860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84D0FB-50A4-EAA8-B043-59C70FD12E06}"/>
              </a:ext>
            </a:extLst>
          </p:cNvPr>
          <p:cNvSpPr txBox="1"/>
          <p:nvPr/>
        </p:nvSpPr>
        <p:spPr>
          <a:xfrm>
            <a:off x="806824" y="2465923"/>
            <a:ext cx="10452847" cy="1569660"/>
          </a:xfrm>
          <a:prstGeom prst="rect">
            <a:avLst/>
          </a:prstGeom>
          <a:noFill/>
        </p:spPr>
        <p:txBody>
          <a:bodyPr wrap="square" rtlCol="0">
            <a:spAutoFit/>
          </a:bodyPr>
          <a:lstStyle/>
          <a:p>
            <a:r>
              <a:rPr lang="en-US" sz="9600" b="1" dirty="0">
                <a:latin typeface="Times New Roman" panose="02020603050405020304" pitchFamily="18" charset="0"/>
                <a:cs typeface="Times New Roman" panose="02020603050405020304" pitchFamily="18" charset="0"/>
              </a:rPr>
              <a:t>    THANK YOU</a:t>
            </a:r>
            <a:endParaRPr lang="en-IN" sz="9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7096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DAEFB-2E8B-B6F2-BB90-8B6517086015}"/>
              </a:ext>
            </a:extLst>
          </p:cNvPr>
          <p:cNvSpPr>
            <a:spLocks noGrp="1"/>
          </p:cNvSpPr>
          <p:nvPr>
            <p:ph type="title"/>
          </p:nvPr>
        </p:nvSpPr>
        <p:spPr>
          <a:xfrm>
            <a:off x="995084" y="526628"/>
            <a:ext cx="9905998" cy="1219247"/>
          </a:xfrm>
        </p:spPr>
        <p:txBody>
          <a:bodyPr>
            <a:normAutofit/>
          </a:bodyPr>
          <a:lstStyle/>
          <a:p>
            <a:r>
              <a:rPr lang="en-IN" sz="2400" b="1" dirty="0">
                <a:solidFill>
                  <a:schemeClr val="tx1"/>
                </a:solidFill>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E7EF9989-B532-F88A-8534-3C756ABBCD46}"/>
              </a:ext>
            </a:extLst>
          </p:cNvPr>
          <p:cNvSpPr>
            <a:spLocks noGrp="1"/>
          </p:cNvSpPr>
          <p:nvPr>
            <p:ph idx="1"/>
          </p:nvPr>
        </p:nvSpPr>
        <p:spPr>
          <a:xfrm>
            <a:off x="1143000" y="1745875"/>
            <a:ext cx="9905999" cy="4554071"/>
          </a:xfrm>
        </p:spPr>
        <p:txBody>
          <a:bodyPr>
            <a:noAutofit/>
          </a:bodyPr>
          <a:lstStyle/>
          <a:p>
            <a:pPr algn="just">
              <a:lnSpc>
                <a:spcPct val="150000"/>
              </a:lnSpc>
              <a:buFont typeface="Wingdings" panose="05000000000000000000" pitchFamily="2" charset="2"/>
              <a:buChar char="Ø"/>
            </a:pPr>
            <a:r>
              <a:rPr lang="en-US" dirty="0">
                <a:latin typeface="Times New Roman" panose="02020603050405020304" pitchFamily="18" charset="0"/>
                <a:cs typeface="Times New Roman" pitchFamily="18" charset="0"/>
              </a:rPr>
              <a:t> </a:t>
            </a:r>
            <a:r>
              <a:rPr lang="en-US" sz="2400" dirty="0">
                <a:latin typeface="Times New Roman" panose="02020603050405020304" pitchFamily="18" charset="0"/>
                <a:cs typeface="Times New Roman" pitchFamily="18" charset="0"/>
              </a:rPr>
              <a:t>Utilize machine learning to predict the risk of road accidents based on various factors such as weather conditions, traffic patterns, and historical accident data. </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itchFamily="18" charset="0"/>
              </a:rPr>
              <a:t>To carry out the SVM, K-NN, Random Forest, Decision Tree, Naïve Bayes algorithms to predict the performance and accuracy of each.</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itchFamily="18" charset="0"/>
              </a:rPr>
              <a:t>To conclude the fastest algorithm.</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itchFamily="18" charset="0"/>
              </a:rPr>
              <a:t>To understand the effect of each feature on the accident and conclude how much is it responsible for the accident.</a:t>
            </a:r>
          </a:p>
          <a:p>
            <a:pPr marL="0" indent="0" algn="just">
              <a:lnSpc>
                <a:spcPct val="100000"/>
              </a:lnSpc>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902642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82D09-9AB3-056F-B385-8B1FFFFB49D8}"/>
              </a:ext>
            </a:extLst>
          </p:cNvPr>
          <p:cNvSpPr>
            <a:spLocks noGrp="1"/>
          </p:cNvSpPr>
          <p:nvPr>
            <p:ph type="title"/>
          </p:nvPr>
        </p:nvSpPr>
        <p:spPr>
          <a:xfrm>
            <a:off x="1192436" y="555036"/>
            <a:ext cx="10058400" cy="1145033"/>
          </a:xfrm>
        </p:spPr>
        <p:txBody>
          <a:bodyPr>
            <a:normAutofit/>
          </a:bodyPr>
          <a:lstStyle/>
          <a:p>
            <a:r>
              <a:rPr lang="en-IN" sz="2400" b="1" dirty="0">
                <a:solidFill>
                  <a:schemeClr val="tx1"/>
                </a:solidFill>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5528B46D-F6E6-3DDC-516D-14FBCD381B01}"/>
              </a:ext>
            </a:extLst>
          </p:cNvPr>
          <p:cNvSpPr>
            <a:spLocks noGrp="1"/>
          </p:cNvSpPr>
          <p:nvPr>
            <p:ph idx="1"/>
          </p:nvPr>
        </p:nvSpPr>
        <p:spPr>
          <a:xfrm>
            <a:off x="1078659" y="1794333"/>
            <a:ext cx="9905999" cy="4281373"/>
          </a:xfrm>
        </p:spPr>
        <p:txBody>
          <a:bodyPr>
            <a:normAutofit fontScale="92500" lnSpcReduction="10000"/>
          </a:bodyPr>
          <a:lstStyle/>
          <a:p>
            <a:pPr algn="just"/>
            <a:r>
              <a:rPr lang="en-US" sz="2400" dirty="0">
                <a:solidFill>
                  <a:schemeClr val="tx1"/>
                </a:solidFill>
                <a:latin typeface="Times New Roman" pitchFamily="18" charset="0"/>
                <a:cs typeface="Times New Roman" panose="02020603050405020304" pitchFamily="18" charset="0"/>
              </a:rPr>
              <a:t> </a:t>
            </a:r>
            <a:r>
              <a:rPr lang="en-US" sz="2400" dirty="0">
                <a:latin typeface="Times New Roman" pitchFamily="18" charset="0"/>
                <a:cs typeface="Times New Roman" pitchFamily="18" charset="0"/>
              </a:rPr>
              <a:t>Due to the exponentially increasing number of vehicles on the road, the number of accidents occurring on a daily basis is also increasing at an alarming rate. With the high number of traffic accidents and deaths these days, the ability to forecast the number of traffic accidents over a given time is important for the transportation department to make scientific decisions. In this scenario, it will be good to analyze the occurrence of accidents so that this can be further used to help us in coming up with techniques to reduce them. Even though uncertainty is a characteristic trait of majority of the accidents, over a period of time, there is a level of regularity that is perceived on observing the accidents occurring in a particular area. This regularity can be made use of making well informed predictions on accident occurrences in an area and developing accident prediction models. We will analyze the inter relationships between road accidents, condition of a road and the role of environmental factors in the occurrence of an accident. We will make use of machine learning techniques in developing an accident prediction model using K-NN Algorithm, Support Vector Machines, Random Forest Algorithm, Naive Bayes Algorithm, Decision Tree Algorithm.</a:t>
            </a:r>
            <a:endParaRPr lang="en-US" sz="24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cap="none" dirty="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dirty="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cap="none"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1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2753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97983-0BE5-E64D-C87E-295FEE3724F6}"/>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FLOW CHART:</a:t>
            </a:r>
            <a:endParaRPr lang="en-IN" sz="24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EF3C698B-0517-E337-87E1-F673FDA7789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9455867-B4C4-0F4B-F81F-8B5AEB78C9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35664" y="1828799"/>
            <a:ext cx="10220015" cy="4486941"/>
          </a:xfrm>
          <a:prstGeom prst="rect">
            <a:avLst/>
          </a:prstGeom>
          <a:noFill/>
          <a:ln>
            <a:noFill/>
          </a:ln>
        </p:spPr>
      </p:pic>
    </p:spTree>
    <p:extLst>
      <p:ext uri="{BB962C8B-B14F-4D97-AF65-F5344CB8AC3E}">
        <p14:creationId xmlns:p14="http://schemas.microsoft.com/office/powerpoint/2010/main" val="1245569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A8856-750E-05A1-52A4-F724226E89B5}"/>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PROCEDURE:</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78E2166-AE0A-A321-6DD4-8EEF18CE3DA7}"/>
              </a:ext>
            </a:extLst>
          </p:cNvPr>
          <p:cNvSpPr>
            <a:spLocks noGrp="1"/>
          </p:cNvSpPr>
          <p:nvPr>
            <p:ph idx="1"/>
          </p:nvPr>
        </p:nvSpPr>
        <p:spPr/>
        <p:txBody>
          <a:bodyPr>
            <a:normAutofit/>
          </a:bodyPr>
          <a:lstStyle/>
          <a:p>
            <a:pPr algn="l" rtl="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Consider a dataset.</a:t>
            </a:r>
            <a:endParaRPr lang="en-US" sz="2200" b="0" i="0" dirty="0">
              <a:effectLst/>
              <a:latin typeface="Times New Roman" panose="02020603050405020304" pitchFamily="18" charset="0"/>
              <a:cs typeface="Times New Roman" panose="02020603050405020304" pitchFamily="18" charset="0"/>
            </a:endParaRPr>
          </a:p>
          <a:p>
            <a:pPr algn="l" rtl="0">
              <a:lnSpc>
                <a:spcPct val="150000"/>
              </a:lnSpc>
              <a:buFont typeface="Wingdings" panose="05000000000000000000" pitchFamily="2" charset="2"/>
              <a:buChar char="v"/>
            </a:pPr>
            <a:r>
              <a:rPr lang="en-US" sz="2200" b="0" i="0" dirty="0">
                <a:effectLst/>
                <a:latin typeface="Times New Roman" panose="02020603050405020304" pitchFamily="18" charset="0"/>
                <a:cs typeface="Times New Roman" panose="02020603050405020304" pitchFamily="18" charset="0"/>
              </a:rPr>
              <a:t>  Apply pre-processing</a:t>
            </a:r>
            <a:r>
              <a:rPr lang="en-US" sz="2200" dirty="0">
                <a:latin typeface="Times New Roman" panose="02020603050405020304" pitchFamily="18" charset="0"/>
                <a:cs typeface="Times New Roman" panose="02020603050405020304" pitchFamily="18" charset="0"/>
              </a:rPr>
              <a:t> on the dataset.</a:t>
            </a:r>
            <a:endParaRPr lang="en-US" sz="2200" b="0" i="0" dirty="0">
              <a:effectLst/>
              <a:latin typeface="Times New Roman" panose="02020603050405020304" pitchFamily="18" charset="0"/>
              <a:cs typeface="Times New Roman" panose="02020603050405020304" pitchFamily="18" charset="0"/>
            </a:endParaRPr>
          </a:p>
          <a:p>
            <a:pPr algn="l" rtl="0">
              <a:lnSpc>
                <a:spcPct val="150000"/>
              </a:lnSpc>
              <a:buFont typeface="Wingdings" panose="05000000000000000000" pitchFamily="2" charset="2"/>
              <a:buChar char="v"/>
            </a:pPr>
            <a:r>
              <a:rPr lang="en-US" sz="2200" b="0" i="0" dirty="0">
                <a:effectLst/>
                <a:latin typeface="Times New Roman" panose="02020603050405020304" pitchFamily="18" charset="0"/>
                <a:cs typeface="Times New Roman" panose="02020603050405020304" pitchFamily="18" charset="0"/>
              </a:rPr>
              <a:t>  Split the dataset into train and test.</a:t>
            </a:r>
          </a:p>
          <a:p>
            <a:pPr algn="l" rtl="0">
              <a:lnSpc>
                <a:spcPct val="150000"/>
              </a:lnSpc>
              <a:buFont typeface="Wingdings" panose="05000000000000000000" pitchFamily="2" charset="2"/>
              <a:buChar char="v"/>
            </a:pPr>
            <a:r>
              <a:rPr lang="en-US" sz="2200" b="0" i="0" dirty="0">
                <a:effectLst/>
                <a:latin typeface="Times New Roman" panose="02020603050405020304" pitchFamily="18" charset="0"/>
                <a:cs typeface="Times New Roman" panose="02020603050405020304" pitchFamily="18" charset="0"/>
              </a:rPr>
              <a:t>  Apply machine learning algorithms to train data.</a:t>
            </a:r>
          </a:p>
          <a:p>
            <a:pPr algn="l" rtl="0">
              <a:lnSpc>
                <a:spcPct val="150000"/>
              </a:lnSpc>
              <a:buFont typeface="Wingdings" panose="05000000000000000000" pitchFamily="2" charset="2"/>
              <a:buChar char="v"/>
            </a:pPr>
            <a:r>
              <a:rPr lang="en-US" sz="2200" b="0" i="0" dirty="0">
                <a:effectLst/>
                <a:latin typeface="Times New Roman" panose="02020603050405020304" pitchFamily="18" charset="0"/>
                <a:cs typeface="Times New Roman" panose="02020603050405020304" pitchFamily="18" charset="0"/>
              </a:rPr>
              <a:t>  Save the </a:t>
            </a:r>
            <a:r>
              <a:rPr lang="en-US" sz="2200" dirty="0">
                <a:latin typeface="Times New Roman" panose="02020603050405020304" pitchFamily="18" charset="0"/>
                <a:cs typeface="Times New Roman" panose="02020603050405020304" pitchFamily="18" charset="0"/>
              </a:rPr>
              <a:t>m</a:t>
            </a:r>
            <a:r>
              <a:rPr lang="en-US" sz="2200" b="0" i="0" dirty="0">
                <a:effectLst/>
                <a:latin typeface="Times New Roman" panose="02020603050405020304" pitchFamily="18" charset="0"/>
                <a:cs typeface="Times New Roman" panose="02020603050405020304" pitchFamily="18" charset="0"/>
              </a:rPr>
              <a:t>achine learning model using pickle.</a:t>
            </a:r>
          </a:p>
          <a:p>
            <a:pPr algn="l" rtl="0">
              <a:lnSpc>
                <a:spcPct val="150000"/>
              </a:lnSpc>
              <a:buFont typeface="Wingdings" panose="05000000000000000000" pitchFamily="2" charset="2"/>
              <a:buChar char="v"/>
            </a:pPr>
            <a:r>
              <a:rPr lang="en-US" sz="2200" b="0" i="0" dirty="0">
                <a:effectLst/>
                <a:latin typeface="Times New Roman" panose="02020603050405020304" pitchFamily="18" charset="0"/>
                <a:cs typeface="Times New Roman" panose="02020603050405020304" pitchFamily="18" charset="0"/>
              </a:rPr>
              <a:t>  Use the saved model to make predictions.</a:t>
            </a:r>
          </a:p>
          <a:p>
            <a:endParaRPr lang="en-IN" dirty="0"/>
          </a:p>
        </p:txBody>
      </p:sp>
    </p:spTree>
    <p:extLst>
      <p:ext uri="{BB962C8B-B14F-4D97-AF65-F5344CB8AC3E}">
        <p14:creationId xmlns:p14="http://schemas.microsoft.com/office/powerpoint/2010/main" val="3602828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602F8-2066-5F42-3C94-8DBD585479E8}"/>
              </a:ext>
            </a:extLst>
          </p:cNvPr>
          <p:cNvSpPr>
            <a:spLocks noGrp="1"/>
          </p:cNvSpPr>
          <p:nvPr>
            <p:ph type="title"/>
          </p:nvPr>
        </p:nvSpPr>
        <p:spPr>
          <a:xfrm>
            <a:off x="1222094" y="950211"/>
            <a:ext cx="9905998" cy="788941"/>
          </a:xfrm>
        </p:spPr>
        <p:txBody>
          <a:bodyPr>
            <a:normAutofit/>
          </a:bodyPr>
          <a:lstStyle/>
          <a:p>
            <a:r>
              <a:rPr lang="en-IN" sz="2400" b="1" dirty="0">
                <a:solidFill>
                  <a:schemeClr val="tx1"/>
                </a:solidFill>
                <a:latin typeface="Times New Roman" panose="02020603050405020304" pitchFamily="18" charset="0"/>
                <a:cs typeface="Times New Roman" panose="02020603050405020304" pitchFamily="18" charset="0"/>
              </a:rPr>
              <a:t>SOFTWARE TOOLS REQUIRED :</a:t>
            </a:r>
          </a:p>
        </p:txBody>
      </p:sp>
      <p:sp>
        <p:nvSpPr>
          <p:cNvPr id="3" name="Content Placeholder 2">
            <a:extLst>
              <a:ext uri="{FF2B5EF4-FFF2-40B4-BE49-F238E27FC236}">
                <a16:creationId xmlns:a16="http://schemas.microsoft.com/office/drawing/2014/main" id="{5D9F1D81-40A6-3708-BFCF-D823946FC73E}"/>
              </a:ext>
            </a:extLst>
          </p:cNvPr>
          <p:cNvSpPr>
            <a:spLocks noGrp="1"/>
          </p:cNvSpPr>
          <p:nvPr>
            <p:ph idx="1"/>
          </p:nvPr>
        </p:nvSpPr>
        <p:spPr>
          <a:xfrm>
            <a:off x="1222094" y="1990211"/>
            <a:ext cx="9905999" cy="4105836"/>
          </a:xfrm>
        </p:spPr>
        <p:txBody>
          <a:bodyPr>
            <a:normAutofit/>
          </a:bodyPr>
          <a:lstStyle/>
          <a:p>
            <a:pPr marL="91440" lvl="1" indent="-91440" algn="just">
              <a:lnSpc>
                <a:spcPct val="100000"/>
              </a:lnSpc>
              <a:spcBef>
                <a:spcPts val="1200"/>
              </a:spcBef>
              <a:spcAft>
                <a:spcPts val="200"/>
              </a:spcAft>
              <a:buSzPct val="100000"/>
              <a:buFont typeface="Arial" pitchFamily="34" charset="0"/>
              <a:buChar char="•"/>
            </a:pPr>
            <a:r>
              <a:rPr lang="en-US" sz="2000" dirty="0">
                <a:latin typeface="Times New Roman" pitchFamily="18" charset="0"/>
                <a:cs typeface="Times New Roman" pitchFamily="18" charset="0"/>
              </a:rPr>
              <a:t> Operating System: Windows 11</a:t>
            </a:r>
            <a:endParaRPr lang="en-IN" sz="2000" dirty="0">
              <a:latin typeface="Times New Roman" pitchFamily="18" charset="0"/>
              <a:cs typeface="Times New Roman" pitchFamily="18" charset="0"/>
            </a:endParaRPr>
          </a:p>
          <a:p>
            <a:pPr marL="91440" lvl="1" indent="-91440" algn="just">
              <a:lnSpc>
                <a:spcPct val="100000"/>
              </a:lnSpc>
              <a:spcBef>
                <a:spcPts val="1200"/>
              </a:spcBef>
              <a:spcAft>
                <a:spcPts val="200"/>
              </a:spcAft>
              <a:buSzPct val="100000"/>
              <a:buFont typeface="Arial" pitchFamily="34" charset="0"/>
              <a:buChar char="•"/>
            </a:pPr>
            <a:r>
              <a:rPr lang="en-US" sz="2000" dirty="0">
                <a:latin typeface="Times New Roman" pitchFamily="18" charset="0"/>
                <a:cs typeface="Times New Roman" pitchFamily="18" charset="0"/>
              </a:rPr>
              <a:t> Programming Language: Python , HTML</a:t>
            </a:r>
          </a:p>
          <a:p>
            <a:pPr marL="91440" lvl="1" indent="-91440" algn="just">
              <a:lnSpc>
                <a:spcPct val="100000"/>
              </a:lnSpc>
              <a:spcBef>
                <a:spcPts val="1200"/>
              </a:spcBef>
              <a:spcAft>
                <a:spcPts val="200"/>
              </a:spcAft>
              <a:buSzPct val="100000"/>
              <a:buFont typeface="Arial" pitchFamily="34" charset="0"/>
              <a:buChar char="•"/>
            </a:pPr>
            <a:r>
              <a:rPr lang="en-US" sz="2000" dirty="0">
                <a:solidFill>
                  <a:schemeClr val="tx1"/>
                </a:solidFill>
                <a:latin typeface="Times New Roman" pitchFamily="18" charset="0"/>
                <a:cs typeface="Times New Roman" pitchFamily="18" charset="0"/>
              </a:rPr>
              <a:t>IDE : Python  3.6.7, </a:t>
            </a:r>
            <a:r>
              <a:rPr lang="en-US" sz="2000" dirty="0" err="1">
                <a:solidFill>
                  <a:schemeClr val="tx1"/>
                </a:solidFill>
                <a:latin typeface="Times New Roman" pitchFamily="18" charset="0"/>
                <a:cs typeface="Times New Roman" pitchFamily="18" charset="0"/>
              </a:rPr>
              <a:t>Jupyter</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1112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70A51-F08F-5461-1FFF-6DE1B540BDAB}"/>
              </a:ext>
            </a:extLst>
          </p:cNvPr>
          <p:cNvSpPr>
            <a:spLocks noGrp="1"/>
          </p:cNvSpPr>
          <p:nvPr>
            <p:ph type="title"/>
          </p:nvPr>
        </p:nvSpPr>
        <p:spPr>
          <a:xfrm>
            <a:off x="1059180" y="312003"/>
            <a:ext cx="10058400" cy="1450757"/>
          </a:xfrm>
        </p:spPr>
        <p:txBody>
          <a:bodyPr>
            <a:normAutofit/>
          </a:bodyPr>
          <a:lstStyle/>
          <a:p>
            <a:r>
              <a:rPr lang="en-US" sz="2400" b="1" dirty="0">
                <a:latin typeface="Times New Roman" panose="02020603050405020304" pitchFamily="18" charset="0"/>
                <a:cs typeface="Times New Roman" panose="02020603050405020304" pitchFamily="18" charset="0"/>
              </a:rPr>
              <a:t>IMPLEMENTATION: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648B8AB-A819-7CAD-A71D-2BC3189BAA8B}"/>
              </a:ext>
            </a:extLst>
          </p:cNvPr>
          <p:cNvSpPr>
            <a:spLocks noGrp="1"/>
          </p:cNvSpPr>
          <p:nvPr>
            <p:ph idx="1"/>
          </p:nvPr>
        </p:nvSpPr>
        <p:spPr>
          <a:xfrm>
            <a:off x="1152746" y="1929810"/>
            <a:ext cx="10058400" cy="3843669"/>
          </a:xfrm>
        </p:spPr>
        <p:txBody>
          <a:bodyPr>
            <a:normAutofit fontScale="32500" lnSpcReduction="20000"/>
          </a:bodyPr>
          <a:lstStyle/>
          <a:p>
            <a:pPr algn="just">
              <a:buFont typeface="Wingdings" pitchFamily="2" charset="2"/>
              <a:buChar char="v"/>
            </a:pPr>
            <a:r>
              <a:rPr lang="en-IN" sz="6000" dirty="0">
                <a:latin typeface="Times New Roman" panose="02020603050405020304" pitchFamily="18" charset="0"/>
                <a:cs typeface="Times New Roman" panose="02020603050405020304" pitchFamily="18" charset="0"/>
              </a:rPr>
              <a:t>A machine learning model is implemented by using algorithms (KNN, SVM, Naïve Bayes, Decision Tree, Random Forest) to predict the accident probability.</a:t>
            </a:r>
          </a:p>
          <a:p>
            <a:pPr algn="just">
              <a:buFont typeface="Wingdings" pitchFamily="2" charset="2"/>
              <a:buChar char="v"/>
            </a:pPr>
            <a:r>
              <a:rPr lang="en-IN" sz="6000" dirty="0">
                <a:latin typeface="Times New Roman" panose="02020603050405020304" pitchFamily="18" charset="0"/>
                <a:cs typeface="Times New Roman" panose="02020603050405020304" pitchFamily="18" charset="0"/>
              </a:rPr>
              <a:t>A Web page is created by using HTML </a:t>
            </a:r>
            <a:r>
              <a:rPr lang="en-US" sz="6000" dirty="0">
                <a:latin typeface="Times New Roman" panose="02020603050405020304" pitchFamily="18" charset="0"/>
                <a:cs typeface="Times New Roman" panose="02020603050405020304" pitchFamily="18" charset="0"/>
              </a:rPr>
              <a:t>to predict the probability of accidents based on input parameters. It loads a pre-trained machine learning model from a file. </a:t>
            </a:r>
          </a:p>
          <a:p>
            <a:pPr algn="just">
              <a:buFont typeface="Wingdings" pitchFamily="2" charset="2"/>
              <a:buChar char="v"/>
            </a:pPr>
            <a:r>
              <a:rPr lang="en-US" sz="6000" dirty="0">
                <a:latin typeface="Times New Roman" panose="02020603050405020304" pitchFamily="18" charset="0"/>
                <a:cs typeface="Times New Roman" panose="02020603050405020304" pitchFamily="18" charset="0"/>
              </a:rPr>
              <a:t>This model takes in various factors like vehicle type, weather conditions, road types etc., to predict the probability of an accident. </a:t>
            </a:r>
          </a:p>
          <a:p>
            <a:pPr algn="just">
              <a:buFont typeface="Wingdings" pitchFamily="2" charset="2"/>
              <a:buChar char="v"/>
            </a:pPr>
            <a:r>
              <a:rPr lang="en-US" sz="6000" dirty="0">
                <a:latin typeface="Times New Roman" panose="02020603050405020304" pitchFamily="18" charset="0"/>
                <a:cs typeface="Times New Roman" panose="02020603050405020304" pitchFamily="18" charset="0"/>
              </a:rPr>
              <a:t> </a:t>
            </a:r>
            <a:r>
              <a:rPr lang="en-US" sz="6000" b="0" i="0" dirty="0">
                <a:solidFill>
                  <a:srgbClr val="0D0D0D"/>
                </a:solidFill>
                <a:effectLst/>
                <a:highlight>
                  <a:srgbClr val="FFFFFF"/>
                </a:highlight>
                <a:latin typeface="Times New Roman" panose="02020603050405020304" pitchFamily="18" charset="0"/>
                <a:cs typeface="Times New Roman" panose="02020603050405020304" pitchFamily="18" charset="0"/>
              </a:rPr>
              <a:t>Factors such as vehicle type, road type, light conditions, and weather conditions collectively contribute to safer driving conditions, minimizing the risk of accidents.</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buFont typeface="Wingdings" pitchFamily="2" charset="2"/>
              <a:buChar char="v"/>
            </a:pPr>
            <a:endParaRPr lang="en-US" sz="2000" dirty="0">
              <a:latin typeface="Times New Roman" panose="02020603050405020304" pitchFamily="18" charset="0"/>
              <a:cs typeface="Times New Roman" panose="02020603050405020304" pitchFamily="18" charset="0"/>
            </a:endParaRPr>
          </a:p>
          <a:p>
            <a:pPr algn="just">
              <a:buFont typeface="Wingdings" pitchFamily="2" charset="2"/>
              <a:buChar char="v"/>
            </a:pP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marL="201168" lvl="1" indent="0">
              <a:buNone/>
            </a:pPr>
            <a:endParaRPr lang="en-IN" sz="2400" dirty="0">
              <a:latin typeface="Times New Roman" panose="02020603050405020304" pitchFamily="18" charset="0"/>
              <a:cs typeface="Times New Roman" panose="02020603050405020304" pitchFamily="18" charset="0"/>
            </a:endParaRPr>
          </a:p>
          <a:p>
            <a:pPr marL="201168" lvl="1" indent="0">
              <a:buNone/>
            </a:pPr>
            <a:r>
              <a:rPr lang="en-IN" sz="2400" dirty="0">
                <a:latin typeface="Times New Roman" panose="02020603050405020304" pitchFamily="18" charset="0"/>
                <a:cs typeface="Times New Roman" panose="02020603050405020304" pitchFamily="18" charset="0"/>
              </a:rPr>
              <a:t>    </a:t>
            </a:r>
          </a:p>
          <a:p>
            <a:pPr marL="201168" lvl="1" indent="0">
              <a:buNone/>
            </a:pPr>
            <a:endParaRPr lang="en-IN" sz="2400" dirty="0">
              <a:latin typeface="Times New Roman" panose="02020603050405020304" pitchFamily="18" charset="0"/>
              <a:cs typeface="Times New Roman" panose="02020603050405020304" pitchFamily="18" charset="0"/>
            </a:endParaRPr>
          </a:p>
          <a:p>
            <a:pPr marL="201168" lvl="1"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8312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5449" y="984766"/>
            <a:ext cx="5924551" cy="430887"/>
          </a:xfrm>
          <a:prstGeom prst="rect">
            <a:avLst/>
          </a:prstGeom>
          <a:noFill/>
        </p:spPr>
        <p:txBody>
          <a:bodyPr wrap="square" rtlCol="0">
            <a:spAutoFit/>
          </a:bodyPr>
          <a:lstStyle/>
          <a:p>
            <a:r>
              <a:rPr lang="en-US" sz="2200" b="1" dirty="0">
                <a:latin typeface="Times New Roman" panose="02020603050405020304" pitchFamily="18" charset="0"/>
                <a:cs typeface="Times New Roman" pitchFamily="18" charset="0"/>
              </a:rPr>
              <a:t>ACCURACY OF PROPOSED ALGORITHMS</a:t>
            </a:r>
            <a:r>
              <a:rPr lang="en-US" sz="2200" dirty="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61532B0A-B796-4244-5DB3-6AAADD3F64BE}"/>
              </a:ext>
            </a:extLst>
          </p:cNvPr>
          <p:cNvGraphicFramePr>
            <a:graphicFrameLocks noGrp="1"/>
          </p:cNvGraphicFramePr>
          <p:nvPr>
            <p:extLst>
              <p:ext uri="{D42A27DB-BD31-4B8C-83A1-F6EECF244321}">
                <p14:modId xmlns:p14="http://schemas.microsoft.com/office/powerpoint/2010/main" val="2345205045"/>
              </p:ext>
            </p:extLst>
          </p:nvPr>
        </p:nvGraphicFramePr>
        <p:xfrm>
          <a:off x="1695449" y="1968390"/>
          <a:ext cx="7634176" cy="3466213"/>
        </p:xfrm>
        <a:graphic>
          <a:graphicData uri="http://schemas.openxmlformats.org/drawingml/2006/table">
            <a:tbl>
              <a:tblPr firstRow="1" firstCol="1" bandRow="1">
                <a:tableStyleId>{5C22544A-7EE6-4342-B048-85BDC9FD1C3A}</a:tableStyleId>
              </a:tblPr>
              <a:tblGrid>
                <a:gridCol w="1526160">
                  <a:extLst>
                    <a:ext uri="{9D8B030D-6E8A-4147-A177-3AD203B41FA5}">
                      <a16:colId xmlns:a16="http://schemas.microsoft.com/office/drawing/2014/main" val="1515636589"/>
                    </a:ext>
                  </a:extLst>
                </a:gridCol>
                <a:gridCol w="1526160">
                  <a:extLst>
                    <a:ext uri="{9D8B030D-6E8A-4147-A177-3AD203B41FA5}">
                      <a16:colId xmlns:a16="http://schemas.microsoft.com/office/drawing/2014/main" val="1553504918"/>
                    </a:ext>
                  </a:extLst>
                </a:gridCol>
                <a:gridCol w="1527004">
                  <a:extLst>
                    <a:ext uri="{9D8B030D-6E8A-4147-A177-3AD203B41FA5}">
                      <a16:colId xmlns:a16="http://schemas.microsoft.com/office/drawing/2014/main" val="189651261"/>
                    </a:ext>
                  </a:extLst>
                </a:gridCol>
                <a:gridCol w="1527004">
                  <a:extLst>
                    <a:ext uri="{9D8B030D-6E8A-4147-A177-3AD203B41FA5}">
                      <a16:colId xmlns:a16="http://schemas.microsoft.com/office/drawing/2014/main" val="4194016537"/>
                    </a:ext>
                  </a:extLst>
                </a:gridCol>
                <a:gridCol w="1527848">
                  <a:extLst>
                    <a:ext uri="{9D8B030D-6E8A-4147-A177-3AD203B41FA5}">
                      <a16:colId xmlns:a16="http://schemas.microsoft.com/office/drawing/2014/main" val="1442285414"/>
                    </a:ext>
                  </a:extLst>
                </a:gridCol>
              </a:tblGrid>
              <a:tr h="621432">
                <a:tc>
                  <a:txBody>
                    <a:bodyPr/>
                    <a:lstStyle/>
                    <a:p>
                      <a:pPr marL="247015" indent="-170815" algn="ctr">
                        <a:tabLst>
                          <a:tab pos="192405" algn="l"/>
                        </a:tabLst>
                      </a:pPr>
                      <a:r>
                        <a:rPr lang="en-US" sz="1000">
                          <a:effectLst/>
                        </a:rPr>
                        <a:t>Algorithm</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47015" indent="-170815" algn="ctr">
                        <a:tabLst>
                          <a:tab pos="192405" algn="l"/>
                        </a:tabLst>
                      </a:pPr>
                      <a:r>
                        <a:rPr lang="en-US" sz="1000">
                          <a:effectLst/>
                        </a:rPr>
                        <a:t>Accuracy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47015" indent="-170815" algn="ctr">
                        <a:tabLst>
                          <a:tab pos="192405" algn="l"/>
                        </a:tabLst>
                      </a:pPr>
                      <a:r>
                        <a:rPr lang="en-US" sz="1000">
                          <a:effectLst/>
                        </a:rPr>
                        <a:t>Precision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47015" indent="-170815" algn="ctr">
                        <a:tabLst>
                          <a:tab pos="192405" algn="l"/>
                        </a:tabLst>
                      </a:pPr>
                      <a:r>
                        <a:rPr lang="en-US" sz="1000">
                          <a:effectLst/>
                        </a:rPr>
                        <a:t>f1-score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47015" indent="-170815" algn="ctr">
                        <a:tabLst>
                          <a:tab pos="192405" algn="l"/>
                        </a:tabLst>
                      </a:pPr>
                      <a:r>
                        <a:rPr lang="en-US" sz="1000">
                          <a:effectLst/>
                        </a:rPr>
                        <a:t>Recall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4209796"/>
                  </a:ext>
                </a:extLst>
              </a:tr>
              <a:tr h="573099">
                <a:tc>
                  <a:txBody>
                    <a:bodyPr/>
                    <a:lstStyle/>
                    <a:p>
                      <a:pPr marL="247015" indent="-170815">
                        <a:tabLst>
                          <a:tab pos="192405" algn="l"/>
                        </a:tabLst>
                      </a:pPr>
                      <a:r>
                        <a:rPr lang="en-US" sz="1000">
                          <a:effectLst/>
                        </a:rPr>
                        <a:t>Random Forest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47015" indent="-170815" algn="ctr">
                        <a:tabLst>
                          <a:tab pos="192405" algn="l"/>
                        </a:tabLst>
                      </a:pPr>
                      <a:r>
                        <a:rPr lang="en-US" sz="1000">
                          <a:effectLst/>
                        </a:rPr>
                        <a:t>0.85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47015" indent="-170815" algn="ctr">
                        <a:tabLst>
                          <a:tab pos="192405" algn="l"/>
                        </a:tabLst>
                      </a:pPr>
                      <a:r>
                        <a:rPr lang="en-US" sz="1000">
                          <a:effectLst/>
                        </a:rPr>
                        <a:t>0.76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47015" indent="-170815" algn="ctr">
                        <a:tabLst>
                          <a:tab pos="192405" algn="l"/>
                        </a:tabLst>
                      </a:pPr>
                      <a:r>
                        <a:rPr lang="en-US" sz="1000">
                          <a:effectLst/>
                        </a:rPr>
                        <a:t>0.78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47015" indent="-170815" algn="ctr">
                        <a:tabLst>
                          <a:tab pos="192405" algn="l"/>
                        </a:tabLst>
                      </a:pPr>
                      <a:r>
                        <a:rPr lang="en-US" sz="1000">
                          <a:effectLst/>
                        </a:rPr>
                        <a:t>0.85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54956423"/>
                  </a:ext>
                </a:extLst>
              </a:tr>
              <a:tr h="552385">
                <a:tc>
                  <a:txBody>
                    <a:bodyPr/>
                    <a:lstStyle/>
                    <a:p>
                      <a:pPr marL="247015" indent="-170815">
                        <a:tabLst>
                          <a:tab pos="192405" algn="l"/>
                        </a:tabLst>
                      </a:pPr>
                      <a:r>
                        <a:rPr lang="en-US" sz="1000">
                          <a:effectLst/>
                        </a:rPr>
                        <a:t>Decision Tree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47015" indent="-170815" algn="ctr">
                        <a:tabLst>
                          <a:tab pos="192405" algn="l"/>
                        </a:tabLst>
                      </a:pPr>
                      <a:r>
                        <a:rPr lang="en-US" sz="1000">
                          <a:effectLst/>
                        </a:rPr>
                        <a:t>0.84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47015" indent="-170815" algn="ctr">
                        <a:tabLst>
                          <a:tab pos="192405" algn="l"/>
                        </a:tabLst>
                      </a:pPr>
                      <a:r>
                        <a:rPr lang="en-US" sz="1000">
                          <a:effectLst/>
                        </a:rPr>
                        <a:t>0.75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47015" indent="-170815" algn="ctr">
                        <a:tabLst>
                          <a:tab pos="192405" algn="l"/>
                        </a:tabLst>
                      </a:pPr>
                      <a:r>
                        <a:rPr lang="en-US" sz="1000">
                          <a:effectLst/>
                        </a:rPr>
                        <a:t>0.78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47015" indent="-170815" algn="ctr">
                        <a:tabLst>
                          <a:tab pos="192405" algn="l"/>
                        </a:tabLst>
                      </a:pPr>
                      <a:r>
                        <a:rPr lang="en-US" sz="1000">
                          <a:effectLst/>
                        </a:rPr>
                        <a:t>0.84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66460562"/>
                  </a:ext>
                </a:extLst>
              </a:tr>
              <a:tr h="573099">
                <a:tc>
                  <a:txBody>
                    <a:bodyPr/>
                    <a:lstStyle/>
                    <a:p>
                      <a:pPr marL="247015" indent="-170815">
                        <a:tabLst>
                          <a:tab pos="192405" algn="l"/>
                        </a:tabLst>
                      </a:pPr>
                      <a:r>
                        <a:rPr lang="en-US" sz="1000">
                          <a:effectLst/>
                        </a:rPr>
                        <a:t>SVM</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47015" indent="-170815" algn="ctr">
                        <a:tabLst>
                          <a:tab pos="192405" algn="l"/>
                        </a:tabLst>
                      </a:pPr>
                      <a:r>
                        <a:rPr lang="en-US" sz="1000">
                          <a:effectLst/>
                        </a:rPr>
                        <a:t>0.85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47015" indent="-170815" algn="ctr">
                        <a:tabLst>
                          <a:tab pos="192405" algn="l"/>
                        </a:tabLst>
                      </a:pPr>
                      <a:r>
                        <a:rPr lang="en-US" sz="1000">
                          <a:effectLst/>
                        </a:rPr>
                        <a:t>0.72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47015" indent="-170815" algn="ctr">
                        <a:tabLst>
                          <a:tab pos="192405" algn="l"/>
                        </a:tabLst>
                      </a:pPr>
                      <a:r>
                        <a:rPr lang="en-US" sz="1000">
                          <a:effectLst/>
                        </a:rPr>
                        <a:t>0.78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47015" indent="-170815" algn="ctr">
                        <a:tabLst>
                          <a:tab pos="192405" algn="l"/>
                        </a:tabLst>
                      </a:pPr>
                      <a:r>
                        <a:rPr lang="en-US" sz="1000">
                          <a:effectLst/>
                        </a:rPr>
                        <a:t>0.85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00126677"/>
                  </a:ext>
                </a:extLst>
              </a:tr>
              <a:tr h="573099">
                <a:tc>
                  <a:txBody>
                    <a:bodyPr/>
                    <a:lstStyle/>
                    <a:p>
                      <a:pPr marL="247015" indent="-170815">
                        <a:tabLst>
                          <a:tab pos="192405" algn="l"/>
                        </a:tabLst>
                      </a:pPr>
                      <a:r>
                        <a:rPr lang="en-US" sz="1000">
                          <a:effectLst/>
                        </a:rPr>
                        <a:t>KNN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47015" indent="-170815" algn="ctr">
                        <a:tabLst>
                          <a:tab pos="192405" algn="l"/>
                        </a:tabLst>
                      </a:pPr>
                      <a:r>
                        <a:rPr lang="en-US" sz="1000">
                          <a:effectLst/>
                        </a:rPr>
                        <a:t>0.84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47015" indent="-170815" algn="ctr">
                        <a:tabLst>
                          <a:tab pos="192405" algn="l"/>
                        </a:tabLst>
                      </a:pPr>
                      <a:r>
                        <a:rPr lang="en-US" sz="1000">
                          <a:effectLst/>
                        </a:rPr>
                        <a:t>0.74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47015" indent="-170815" algn="ctr">
                        <a:tabLst>
                          <a:tab pos="192405" algn="l"/>
                        </a:tabLst>
                      </a:pPr>
                      <a:r>
                        <a:rPr lang="en-US" sz="1000">
                          <a:effectLst/>
                        </a:rPr>
                        <a:t>0.78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47015" indent="-170815" algn="ctr">
                        <a:tabLst>
                          <a:tab pos="192405" algn="l"/>
                        </a:tabLst>
                      </a:pPr>
                      <a:r>
                        <a:rPr lang="en-US" sz="1000">
                          <a:effectLst/>
                        </a:rPr>
                        <a:t>0.84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06682871"/>
                  </a:ext>
                </a:extLst>
              </a:tr>
              <a:tr h="573099">
                <a:tc>
                  <a:txBody>
                    <a:bodyPr/>
                    <a:lstStyle/>
                    <a:p>
                      <a:pPr marL="247015" indent="-170815">
                        <a:tabLst>
                          <a:tab pos="192405" algn="l"/>
                        </a:tabLst>
                      </a:pPr>
                      <a:r>
                        <a:rPr lang="en-US" sz="1000">
                          <a:effectLst/>
                        </a:rPr>
                        <a:t>Naive Bayes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47015" indent="-170815" algn="ctr">
                        <a:tabLst>
                          <a:tab pos="192405" algn="l"/>
                        </a:tabLst>
                      </a:pPr>
                      <a:r>
                        <a:rPr lang="en-US" sz="1000">
                          <a:effectLst/>
                        </a:rPr>
                        <a:t>0.84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47015" indent="-170815" algn="ctr">
                        <a:tabLst>
                          <a:tab pos="192405" algn="l"/>
                        </a:tabLst>
                      </a:pPr>
                      <a:r>
                        <a:rPr lang="en-US" sz="1000">
                          <a:effectLst/>
                        </a:rPr>
                        <a:t>0.72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47015" indent="-170815" algn="ctr">
                        <a:tabLst>
                          <a:tab pos="192405" algn="l"/>
                        </a:tabLst>
                      </a:pPr>
                      <a:r>
                        <a:rPr lang="en-US" sz="1000">
                          <a:effectLst/>
                        </a:rPr>
                        <a:t>0.78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47015" indent="-170815" algn="ctr">
                        <a:tabLst>
                          <a:tab pos="192405" algn="l"/>
                        </a:tabLst>
                      </a:pPr>
                      <a:r>
                        <a:rPr lang="en-US" sz="1000" dirty="0">
                          <a:effectLst/>
                        </a:rPr>
                        <a:t>0.84</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78427725"/>
                  </a:ext>
                </a:extLst>
              </a:tr>
            </a:tbl>
          </a:graphicData>
        </a:graphic>
      </p:graphicFrame>
      <p:sp>
        <p:nvSpPr>
          <p:cNvPr id="5" name="Rectangle 1">
            <a:extLst>
              <a:ext uri="{FF2B5EF4-FFF2-40B4-BE49-F238E27FC236}">
                <a16:creationId xmlns:a16="http://schemas.microsoft.com/office/drawing/2014/main" id="{06FABAC6-8871-2BAC-C632-E4B5E15C032F}"/>
              </a:ext>
            </a:extLst>
          </p:cNvPr>
          <p:cNvSpPr>
            <a:spLocks noChangeArrowheads="1"/>
          </p:cNvSpPr>
          <p:nvPr/>
        </p:nvSpPr>
        <p:spPr bwMode="auto">
          <a:xfrm>
            <a:off x="503979" y="2699304"/>
            <a:ext cx="1620701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16740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76E5CF-F58F-E1AA-2563-A872CADB0AA2}"/>
              </a:ext>
            </a:extLst>
          </p:cNvPr>
          <p:cNvSpPr txBox="1"/>
          <p:nvPr/>
        </p:nvSpPr>
        <p:spPr>
          <a:xfrm>
            <a:off x="1435395" y="2254103"/>
            <a:ext cx="9909544" cy="2041585"/>
          </a:xfrm>
          <a:prstGeom prst="rect">
            <a:avLst/>
          </a:prstGeom>
          <a:noFill/>
        </p:spPr>
        <p:txBody>
          <a:bodyPr wrap="square" rtlCol="0">
            <a:spAutoFit/>
          </a:bodyPr>
          <a:lstStyle/>
          <a:p>
            <a:pPr marL="711200" indent="-342900">
              <a:buFont typeface="Wingdings" panose="05000000000000000000" pitchFamily="2" charset="2"/>
              <a:buChar char="q"/>
            </a:pPr>
            <a:r>
              <a:rPr lang="en-US" sz="2000" dirty="0">
                <a:solidFill>
                  <a:srgbClr val="212121"/>
                </a:solidFill>
                <a:effectLst/>
                <a:latin typeface="Times New Roman" panose="02020603050405020304" pitchFamily="18" charset="0"/>
                <a:ea typeface="Times New Roman" panose="02020603050405020304" pitchFamily="18" charset="0"/>
              </a:rPr>
              <a:t>We</a:t>
            </a:r>
            <a:r>
              <a:rPr lang="en-US" sz="2000" spc="-35" dirty="0">
                <a:solidFill>
                  <a:srgbClr val="212121"/>
                </a:solidFill>
                <a:effectLst/>
                <a:latin typeface="Times New Roman" panose="02020603050405020304" pitchFamily="18" charset="0"/>
                <a:ea typeface="Times New Roman" panose="02020603050405020304" pitchFamily="18" charset="0"/>
              </a:rPr>
              <a:t> </a:t>
            </a:r>
            <a:r>
              <a:rPr lang="en-US" sz="2000" dirty="0">
                <a:solidFill>
                  <a:srgbClr val="212121"/>
                </a:solidFill>
                <a:effectLst/>
                <a:latin typeface="Times New Roman" panose="02020603050405020304" pitchFamily="18" charset="0"/>
                <a:ea typeface="Times New Roman" panose="02020603050405020304" pitchFamily="18" charset="0"/>
              </a:rPr>
              <a:t>have</a:t>
            </a:r>
            <a:r>
              <a:rPr lang="en-US" sz="2000" spc="5" dirty="0">
                <a:solidFill>
                  <a:srgbClr val="212121"/>
                </a:solidFill>
                <a:effectLst/>
                <a:latin typeface="Times New Roman" panose="02020603050405020304" pitchFamily="18" charset="0"/>
                <a:ea typeface="Times New Roman" panose="02020603050405020304" pitchFamily="18" charset="0"/>
              </a:rPr>
              <a:t> </a:t>
            </a:r>
            <a:r>
              <a:rPr lang="en-US" sz="2000" dirty="0">
                <a:solidFill>
                  <a:srgbClr val="212121"/>
                </a:solidFill>
                <a:effectLst/>
                <a:latin typeface="Times New Roman" panose="02020603050405020304" pitchFamily="18" charset="0"/>
                <a:ea typeface="Times New Roman" panose="02020603050405020304" pitchFamily="18" charset="0"/>
              </a:rPr>
              <a:t>chosen</a:t>
            </a:r>
            <a:r>
              <a:rPr lang="en-US" sz="2000" spc="-25" dirty="0">
                <a:solidFill>
                  <a:srgbClr val="212121"/>
                </a:solidFill>
                <a:effectLst/>
                <a:latin typeface="Times New Roman" panose="02020603050405020304" pitchFamily="18" charset="0"/>
                <a:ea typeface="Times New Roman" panose="02020603050405020304" pitchFamily="18" charset="0"/>
              </a:rPr>
              <a:t> the </a:t>
            </a:r>
            <a:r>
              <a:rPr lang="en-US" sz="2000" dirty="0">
                <a:solidFill>
                  <a:srgbClr val="212121"/>
                </a:solidFill>
                <a:effectLst/>
                <a:latin typeface="Times New Roman" panose="02020603050405020304" pitchFamily="18" charset="0"/>
                <a:ea typeface="Times New Roman" panose="02020603050405020304" pitchFamily="18" charset="0"/>
              </a:rPr>
              <a:t>Random</a:t>
            </a:r>
            <a:r>
              <a:rPr lang="en-US" sz="2000" spc="-30" dirty="0">
                <a:solidFill>
                  <a:srgbClr val="212121"/>
                </a:solidFill>
                <a:effectLst/>
                <a:latin typeface="Times New Roman" panose="02020603050405020304" pitchFamily="18" charset="0"/>
                <a:ea typeface="Times New Roman" panose="02020603050405020304" pitchFamily="18" charset="0"/>
              </a:rPr>
              <a:t> </a:t>
            </a:r>
            <a:r>
              <a:rPr lang="en-US" sz="2000" dirty="0">
                <a:solidFill>
                  <a:srgbClr val="212121"/>
                </a:solidFill>
                <a:effectLst/>
                <a:latin typeface="Times New Roman" panose="02020603050405020304" pitchFamily="18" charset="0"/>
                <a:ea typeface="Times New Roman" panose="02020603050405020304" pitchFamily="18" charset="0"/>
              </a:rPr>
              <a:t>Forest</a:t>
            </a:r>
            <a:r>
              <a:rPr lang="en-US" sz="2000" spc="-20" dirty="0">
                <a:solidFill>
                  <a:srgbClr val="212121"/>
                </a:solidFill>
                <a:effectLst/>
                <a:latin typeface="Times New Roman" panose="02020603050405020304" pitchFamily="18" charset="0"/>
                <a:ea typeface="Times New Roman" panose="02020603050405020304" pitchFamily="18" charset="0"/>
              </a:rPr>
              <a:t> Algorithm for</a:t>
            </a:r>
            <a:r>
              <a:rPr lang="en-US" sz="2000" spc="-40" dirty="0">
                <a:solidFill>
                  <a:srgbClr val="212121"/>
                </a:solidFill>
                <a:effectLst/>
                <a:latin typeface="Times New Roman" panose="02020603050405020304" pitchFamily="18" charset="0"/>
                <a:ea typeface="Times New Roman" panose="02020603050405020304" pitchFamily="18" charset="0"/>
              </a:rPr>
              <a:t> </a:t>
            </a:r>
            <a:r>
              <a:rPr lang="en-US" sz="2000" dirty="0">
                <a:solidFill>
                  <a:srgbClr val="212121"/>
                </a:solidFill>
                <a:effectLst/>
                <a:latin typeface="Times New Roman" panose="02020603050405020304" pitchFamily="18" charset="0"/>
                <a:ea typeface="Times New Roman" panose="02020603050405020304" pitchFamily="18" charset="0"/>
              </a:rPr>
              <a:t>our</a:t>
            </a:r>
            <a:r>
              <a:rPr lang="en-US" sz="2000" spc="-5" dirty="0">
                <a:solidFill>
                  <a:srgbClr val="212121"/>
                </a:solidFill>
                <a:effectLst/>
                <a:latin typeface="Times New Roman" panose="02020603050405020304" pitchFamily="18" charset="0"/>
                <a:ea typeface="Times New Roman" panose="02020603050405020304" pitchFamily="18" charset="0"/>
              </a:rPr>
              <a:t> </a:t>
            </a:r>
            <a:r>
              <a:rPr lang="en-US" sz="2000" dirty="0">
                <a:solidFill>
                  <a:srgbClr val="212121"/>
                </a:solidFill>
                <a:effectLst/>
                <a:latin typeface="Times New Roman" panose="02020603050405020304" pitchFamily="18" charset="0"/>
                <a:ea typeface="Times New Roman" panose="02020603050405020304" pitchFamily="18" charset="0"/>
              </a:rPr>
              <a:t>model</a:t>
            </a:r>
            <a:r>
              <a:rPr lang="en-US" sz="2000" spc="-50" dirty="0">
                <a:solidFill>
                  <a:srgbClr val="212121"/>
                </a:solidFill>
                <a:effectLst/>
                <a:latin typeface="Times New Roman" panose="02020603050405020304" pitchFamily="18" charset="0"/>
                <a:ea typeface="Times New Roman" panose="02020603050405020304" pitchFamily="18" charset="0"/>
              </a:rPr>
              <a:t>, which</a:t>
            </a:r>
            <a:r>
              <a:rPr lang="en-US" sz="2000" spc="-15" dirty="0">
                <a:solidFill>
                  <a:srgbClr val="212121"/>
                </a:solidFill>
                <a:effectLst/>
                <a:latin typeface="Times New Roman" panose="02020603050405020304" pitchFamily="18" charset="0"/>
                <a:ea typeface="Times New Roman" panose="02020603050405020304" pitchFamily="18" charset="0"/>
              </a:rPr>
              <a:t> </a:t>
            </a:r>
            <a:r>
              <a:rPr lang="en-US" sz="2000" dirty="0">
                <a:solidFill>
                  <a:srgbClr val="212121"/>
                </a:solidFill>
                <a:effectLst/>
                <a:latin typeface="Times New Roman" panose="02020603050405020304" pitchFamily="18" charset="0"/>
                <a:ea typeface="Times New Roman" panose="02020603050405020304" pitchFamily="18" charset="0"/>
              </a:rPr>
              <a:t>has</a:t>
            </a:r>
            <a:r>
              <a:rPr lang="en-US" sz="2000" spc="-40" dirty="0">
                <a:solidFill>
                  <a:srgbClr val="212121"/>
                </a:solidFill>
                <a:effectLst/>
                <a:latin typeface="Times New Roman" panose="02020603050405020304" pitchFamily="18" charset="0"/>
                <a:ea typeface="Times New Roman" panose="02020603050405020304" pitchFamily="18" charset="0"/>
              </a:rPr>
              <a:t> </a:t>
            </a:r>
            <a:r>
              <a:rPr lang="en-US" sz="2000" dirty="0">
                <a:solidFill>
                  <a:srgbClr val="212121"/>
                </a:solidFill>
                <a:effectLst/>
                <a:latin typeface="Times New Roman" panose="02020603050405020304" pitchFamily="18" charset="0"/>
                <a:ea typeface="Times New Roman" panose="02020603050405020304" pitchFamily="18" charset="0"/>
              </a:rPr>
              <a:t>the</a:t>
            </a:r>
            <a:r>
              <a:rPr lang="en-US" sz="2000" spc="20" dirty="0">
                <a:solidFill>
                  <a:srgbClr val="212121"/>
                </a:solidFill>
                <a:effectLst/>
                <a:latin typeface="Times New Roman" panose="02020603050405020304" pitchFamily="18" charset="0"/>
                <a:ea typeface="Times New Roman" panose="02020603050405020304" pitchFamily="18" charset="0"/>
              </a:rPr>
              <a:t> </a:t>
            </a:r>
            <a:r>
              <a:rPr lang="en-US" sz="2000" dirty="0">
                <a:solidFill>
                  <a:srgbClr val="212121"/>
                </a:solidFill>
                <a:effectLst/>
                <a:latin typeface="Times New Roman" panose="02020603050405020304" pitchFamily="18" charset="0"/>
                <a:ea typeface="Times New Roman" panose="02020603050405020304" pitchFamily="18" charset="0"/>
              </a:rPr>
              <a:t>highest</a:t>
            </a:r>
            <a:r>
              <a:rPr lang="en-US" sz="2000" spc="-50" dirty="0">
                <a:solidFill>
                  <a:srgbClr val="212121"/>
                </a:solidFill>
                <a:effectLst/>
                <a:latin typeface="Times New Roman" panose="02020603050405020304" pitchFamily="18" charset="0"/>
                <a:ea typeface="Times New Roman" panose="02020603050405020304" pitchFamily="18" charset="0"/>
              </a:rPr>
              <a:t> </a:t>
            </a:r>
            <a:r>
              <a:rPr lang="en-US" sz="2000" dirty="0">
                <a:solidFill>
                  <a:srgbClr val="212121"/>
                </a:solidFill>
                <a:effectLst/>
                <a:latin typeface="Times New Roman" panose="02020603050405020304" pitchFamily="18" charset="0"/>
                <a:ea typeface="Times New Roman" panose="02020603050405020304" pitchFamily="18" charset="0"/>
              </a:rPr>
              <a:t>accuracy</a:t>
            </a:r>
            <a:r>
              <a:rPr lang="en-US" sz="2000" spc="-25" dirty="0">
                <a:solidFill>
                  <a:srgbClr val="212121"/>
                </a:solidFill>
                <a:effectLst/>
                <a:latin typeface="Times New Roman" panose="02020603050405020304" pitchFamily="18" charset="0"/>
                <a:ea typeface="Times New Roman" panose="02020603050405020304" pitchFamily="18" charset="0"/>
              </a:rPr>
              <a:t> </a:t>
            </a:r>
            <a:r>
              <a:rPr lang="en-US" sz="2000" dirty="0">
                <a:solidFill>
                  <a:srgbClr val="212121"/>
                </a:solidFill>
                <a:effectLst/>
                <a:latin typeface="Times New Roman" panose="02020603050405020304" pitchFamily="18" charset="0"/>
                <a:ea typeface="Times New Roman" panose="02020603050405020304" pitchFamily="18" charset="0"/>
              </a:rPr>
              <a:t>(85%).</a:t>
            </a:r>
            <a:endParaRPr lang="en-IN" sz="2000" dirty="0">
              <a:effectLst/>
              <a:latin typeface="Times New Roman" panose="02020603050405020304" pitchFamily="18" charset="0"/>
              <a:ea typeface="Times New Roman" panose="02020603050405020304" pitchFamily="18" charset="0"/>
            </a:endParaRPr>
          </a:p>
          <a:p>
            <a:pPr marL="711200" marR="789305" indent="-342900">
              <a:lnSpc>
                <a:spcPct val="155000"/>
              </a:lnSpc>
              <a:spcBef>
                <a:spcPts val="770"/>
              </a:spcBef>
              <a:spcAft>
                <a:spcPts val="0"/>
              </a:spcAft>
              <a:buFont typeface="Wingdings" panose="05000000000000000000" pitchFamily="2" charset="2"/>
              <a:buChar char="q"/>
            </a:pPr>
            <a:r>
              <a:rPr lang="en-US" sz="2000" dirty="0">
                <a:solidFill>
                  <a:srgbClr val="212121"/>
                </a:solidFill>
                <a:effectLst/>
                <a:latin typeface="Times New Roman" panose="02020603050405020304" pitchFamily="18" charset="0"/>
                <a:ea typeface="Times New Roman" panose="02020603050405020304" pitchFamily="18" charset="0"/>
              </a:rPr>
              <a:t>Input</a:t>
            </a:r>
            <a:r>
              <a:rPr lang="en-US" sz="2000" spc="60" dirty="0">
                <a:solidFill>
                  <a:srgbClr val="212121"/>
                </a:solidFill>
                <a:effectLst/>
                <a:latin typeface="Times New Roman" panose="02020603050405020304" pitchFamily="18" charset="0"/>
                <a:ea typeface="Times New Roman" panose="02020603050405020304" pitchFamily="18" charset="0"/>
              </a:rPr>
              <a:t> </a:t>
            </a:r>
            <a:r>
              <a:rPr lang="en-US" sz="2000" dirty="0">
                <a:solidFill>
                  <a:srgbClr val="212121"/>
                </a:solidFill>
                <a:effectLst/>
                <a:latin typeface="Times New Roman" panose="02020603050405020304" pitchFamily="18" charset="0"/>
                <a:ea typeface="Times New Roman" panose="02020603050405020304" pitchFamily="18" charset="0"/>
              </a:rPr>
              <a:t>taken</a:t>
            </a:r>
            <a:r>
              <a:rPr lang="en-US" sz="2000" spc="75" dirty="0">
                <a:solidFill>
                  <a:srgbClr val="212121"/>
                </a:solidFill>
                <a:effectLst/>
                <a:latin typeface="Times New Roman" panose="02020603050405020304" pitchFamily="18" charset="0"/>
                <a:ea typeface="Times New Roman" panose="02020603050405020304" pitchFamily="18" charset="0"/>
              </a:rPr>
              <a:t> </a:t>
            </a:r>
            <a:r>
              <a:rPr lang="en-US" sz="2000" dirty="0">
                <a:solidFill>
                  <a:srgbClr val="212121"/>
                </a:solidFill>
                <a:effectLst/>
                <a:latin typeface="Times New Roman" panose="02020603050405020304" pitchFamily="18" charset="0"/>
                <a:ea typeface="Times New Roman" panose="02020603050405020304" pitchFamily="18" charset="0"/>
              </a:rPr>
              <a:t>from</a:t>
            </a:r>
            <a:r>
              <a:rPr lang="en-US" sz="2000" spc="10" dirty="0">
                <a:solidFill>
                  <a:srgbClr val="212121"/>
                </a:solidFill>
                <a:effectLst/>
                <a:latin typeface="Times New Roman" panose="02020603050405020304" pitchFamily="18" charset="0"/>
                <a:ea typeface="Times New Roman" panose="02020603050405020304" pitchFamily="18" charset="0"/>
              </a:rPr>
              <a:t> the </a:t>
            </a:r>
            <a:r>
              <a:rPr lang="en-US" sz="2000" dirty="0">
                <a:solidFill>
                  <a:srgbClr val="212121"/>
                </a:solidFill>
                <a:effectLst/>
                <a:latin typeface="Times New Roman" panose="02020603050405020304" pitchFamily="18" charset="0"/>
                <a:ea typeface="Times New Roman" panose="02020603050405020304" pitchFamily="18" charset="0"/>
              </a:rPr>
              <a:t>user</a:t>
            </a:r>
            <a:r>
              <a:rPr lang="en-US" sz="2000" spc="60" dirty="0">
                <a:solidFill>
                  <a:srgbClr val="212121"/>
                </a:solidFill>
                <a:effectLst/>
                <a:latin typeface="Times New Roman" panose="02020603050405020304" pitchFamily="18" charset="0"/>
                <a:ea typeface="Times New Roman" panose="02020603050405020304" pitchFamily="18" charset="0"/>
              </a:rPr>
              <a:t> </a:t>
            </a:r>
            <a:r>
              <a:rPr lang="en-US" sz="2000" dirty="0">
                <a:solidFill>
                  <a:srgbClr val="212121"/>
                </a:solidFill>
                <a:effectLst/>
                <a:latin typeface="Times New Roman" panose="02020603050405020304" pitchFamily="18" charset="0"/>
                <a:ea typeface="Times New Roman" panose="02020603050405020304" pitchFamily="18" charset="0"/>
              </a:rPr>
              <a:t>is</a:t>
            </a:r>
            <a:r>
              <a:rPr lang="en-US" sz="2000" spc="70" dirty="0">
                <a:solidFill>
                  <a:srgbClr val="212121"/>
                </a:solidFill>
                <a:effectLst/>
                <a:latin typeface="Times New Roman" panose="02020603050405020304" pitchFamily="18" charset="0"/>
                <a:ea typeface="Times New Roman" panose="02020603050405020304" pitchFamily="18" charset="0"/>
              </a:rPr>
              <a:t> </a:t>
            </a:r>
            <a:r>
              <a:rPr lang="en-US" sz="2000" dirty="0">
                <a:solidFill>
                  <a:srgbClr val="212121"/>
                </a:solidFill>
                <a:effectLst/>
                <a:latin typeface="Times New Roman" panose="02020603050405020304" pitchFamily="18" charset="0"/>
                <a:ea typeface="Times New Roman" panose="02020603050405020304" pitchFamily="18" charset="0"/>
              </a:rPr>
              <a:t>sent</a:t>
            </a:r>
            <a:r>
              <a:rPr lang="en-US" sz="2000" spc="50" dirty="0">
                <a:solidFill>
                  <a:srgbClr val="212121"/>
                </a:solidFill>
                <a:effectLst/>
                <a:latin typeface="Times New Roman" panose="02020603050405020304" pitchFamily="18" charset="0"/>
                <a:ea typeface="Times New Roman" panose="02020603050405020304" pitchFamily="18" charset="0"/>
              </a:rPr>
              <a:t> </a:t>
            </a:r>
            <a:r>
              <a:rPr lang="en-US" sz="2000" dirty="0">
                <a:solidFill>
                  <a:srgbClr val="212121"/>
                </a:solidFill>
                <a:effectLst/>
                <a:latin typeface="Times New Roman" panose="02020603050405020304" pitchFamily="18" charset="0"/>
                <a:ea typeface="Times New Roman" panose="02020603050405020304" pitchFamily="18" charset="0"/>
              </a:rPr>
              <a:t>to</a:t>
            </a:r>
            <a:r>
              <a:rPr lang="en-US" sz="2000" spc="45" dirty="0">
                <a:solidFill>
                  <a:srgbClr val="212121"/>
                </a:solidFill>
                <a:effectLst/>
                <a:latin typeface="Times New Roman" panose="02020603050405020304" pitchFamily="18" charset="0"/>
                <a:ea typeface="Times New Roman" panose="02020603050405020304" pitchFamily="18" charset="0"/>
              </a:rPr>
              <a:t> </a:t>
            </a:r>
            <a:r>
              <a:rPr lang="en-US" sz="2000" dirty="0">
                <a:solidFill>
                  <a:srgbClr val="212121"/>
                </a:solidFill>
                <a:effectLst/>
                <a:latin typeface="Times New Roman" panose="02020603050405020304" pitchFamily="18" charset="0"/>
                <a:ea typeface="Times New Roman" panose="02020603050405020304" pitchFamily="18" charset="0"/>
              </a:rPr>
              <a:t>the</a:t>
            </a:r>
            <a:r>
              <a:rPr lang="en-US" sz="2000" spc="75" dirty="0">
                <a:solidFill>
                  <a:srgbClr val="212121"/>
                </a:solidFill>
                <a:effectLst/>
                <a:latin typeface="Times New Roman" panose="02020603050405020304" pitchFamily="18" charset="0"/>
                <a:ea typeface="Times New Roman" panose="02020603050405020304" pitchFamily="18" charset="0"/>
              </a:rPr>
              <a:t> </a:t>
            </a:r>
            <a:r>
              <a:rPr lang="en-US" sz="2000" dirty="0">
                <a:solidFill>
                  <a:srgbClr val="212121"/>
                </a:solidFill>
                <a:effectLst/>
                <a:latin typeface="Times New Roman" panose="02020603050405020304" pitchFamily="18" charset="0"/>
                <a:ea typeface="Times New Roman" panose="02020603050405020304" pitchFamily="18" charset="0"/>
              </a:rPr>
              <a:t>backend</a:t>
            </a:r>
            <a:r>
              <a:rPr lang="en-US" sz="2000" spc="75" dirty="0">
                <a:solidFill>
                  <a:srgbClr val="212121"/>
                </a:solidFill>
                <a:effectLst/>
                <a:latin typeface="Times New Roman" panose="02020603050405020304" pitchFamily="18" charset="0"/>
                <a:ea typeface="Times New Roman" panose="02020603050405020304" pitchFamily="18" charset="0"/>
              </a:rPr>
              <a:t> </a:t>
            </a:r>
            <a:r>
              <a:rPr lang="en-US" sz="2000" dirty="0">
                <a:solidFill>
                  <a:srgbClr val="212121"/>
                </a:solidFill>
                <a:effectLst/>
                <a:latin typeface="Times New Roman" panose="02020603050405020304" pitchFamily="18" charset="0"/>
                <a:ea typeface="Times New Roman" panose="02020603050405020304" pitchFamily="18" charset="0"/>
              </a:rPr>
              <a:t>flask</a:t>
            </a:r>
            <a:r>
              <a:rPr lang="en-US" sz="2000" spc="75" dirty="0">
                <a:solidFill>
                  <a:srgbClr val="212121"/>
                </a:solidFill>
                <a:effectLst/>
                <a:latin typeface="Times New Roman" panose="02020603050405020304" pitchFamily="18" charset="0"/>
                <a:ea typeface="Times New Roman" panose="02020603050405020304" pitchFamily="18" charset="0"/>
              </a:rPr>
              <a:t> </a:t>
            </a:r>
            <a:r>
              <a:rPr lang="en-US" sz="2000" dirty="0">
                <a:solidFill>
                  <a:srgbClr val="212121"/>
                </a:solidFill>
                <a:effectLst/>
                <a:latin typeface="Times New Roman" panose="02020603050405020304" pitchFamily="18" charset="0"/>
                <a:ea typeface="Times New Roman" panose="02020603050405020304" pitchFamily="18" charset="0"/>
              </a:rPr>
              <a:t>server</a:t>
            </a:r>
            <a:r>
              <a:rPr lang="en-US" sz="2000" spc="65" dirty="0">
                <a:solidFill>
                  <a:srgbClr val="212121"/>
                </a:solidFill>
                <a:effectLst/>
                <a:latin typeface="Times New Roman" panose="02020603050405020304" pitchFamily="18" charset="0"/>
                <a:ea typeface="Times New Roman" panose="02020603050405020304" pitchFamily="18" charset="0"/>
              </a:rPr>
              <a:t> </a:t>
            </a:r>
            <a:r>
              <a:rPr lang="en-US" sz="2000" dirty="0">
                <a:solidFill>
                  <a:srgbClr val="212121"/>
                </a:solidFill>
                <a:effectLst/>
                <a:latin typeface="Times New Roman" panose="02020603050405020304" pitchFamily="18" charset="0"/>
                <a:ea typeface="Times New Roman" panose="02020603050405020304" pitchFamily="18" charset="0"/>
              </a:rPr>
              <a:t>which</a:t>
            </a:r>
            <a:r>
              <a:rPr lang="en-US" sz="2000" spc="45" dirty="0">
                <a:solidFill>
                  <a:srgbClr val="212121"/>
                </a:solidFill>
                <a:effectLst/>
                <a:latin typeface="Times New Roman" panose="02020603050405020304" pitchFamily="18" charset="0"/>
                <a:ea typeface="Times New Roman" panose="02020603050405020304" pitchFamily="18" charset="0"/>
              </a:rPr>
              <a:t> </a:t>
            </a:r>
            <a:r>
              <a:rPr lang="en-US" sz="2000" dirty="0">
                <a:solidFill>
                  <a:srgbClr val="212121"/>
                </a:solidFill>
                <a:effectLst/>
                <a:latin typeface="Times New Roman" panose="02020603050405020304" pitchFamily="18" charset="0"/>
                <a:ea typeface="Times New Roman" panose="02020603050405020304" pitchFamily="18" charset="0"/>
              </a:rPr>
              <a:t>feeds</a:t>
            </a:r>
            <a:r>
              <a:rPr lang="en-US" sz="2000" spc="35" dirty="0">
                <a:solidFill>
                  <a:srgbClr val="212121"/>
                </a:solidFill>
                <a:effectLst/>
                <a:latin typeface="Times New Roman" panose="02020603050405020304" pitchFamily="18" charset="0"/>
                <a:ea typeface="Times New Roman" panose="02020603050405020304" pitchFamily="18" charset="0"/>
              </a:rPr>
              <a:t> </a:t>
            </a:r>
            <a:r>
              <a:rPr lang="en-US" sz="2000" dirty="0">
                <a:solidFill>
                  <a:srgbClr val="212121"/>
                </a:solidFill>
                <a:effectLst/>
                <a:latin typeface="Times New Roman" panose="02020603050405020304" pitchFamily="18" charset="0"/>
                <a:ea typeface="Times New Roman" panose="02020603050405020304" pitchFamily="18" charset="0"/>
              </a:rPr>
              <a:t>the</a:t>
            </a:r>
            <a:r>
              <a:rPr lang="en-US" sz="2000" spc="70" dirty="0">
                <a:solidFill>
                  <a:srgbClr val="212121"/>
                </a:solidFill>
                <a:effectLst/>
                <a:latin typeface="Times New Roman" panose="02020603050405020304" pitchFamily="18" charset="0"/>
                <a:ea typeface="Times New Roman" panose="02020603050405020304" pitchFamily="18" charset="0"/>
              </a:rPr>
              <a:t> </a:t>
            </a:r>
            <a:r>
              <a:rPr lang="en-US" sz="2000" dirty="0">
                <a:solidFill>
                  <a:srgbClr val="212121"/>
                </a:solidFill>
                <a:effectLst/>
                <a:latin typeface="Times New Roman" panose="02020603050405020304" pitchFamily="18" charset="0"/>
                <a:ea typeface="Times New Roman" panose="02020603050405020304" pitchFamily="18" charset="0"/>
              </a:rPr>
              <a:t>parameters</a:t>
            </a:r>
            <a:r>
              <a:rPr lang="en-US" sz="2000" spc="5" dirty="0">
                <a:solidFill>
                  <a:srgbClr val="212121"/>
                </a:solidFill>
                <a:effectLst/>
                <a:latin typeface="Times New Roman" panose="02020603050405020304" pitchFamily="18" charset="0"/>
                <a:ea typeface="Times New Roman" panose="02020603050405020304" pitchFamily="18" charset="0"/>
              </a:rPr>
              <a:t> </a:t>
            </a:r>
            <a:r>
              <a:rPr lang="en-US" sz="2000" dirty="0">
                <a:solidFill>
                  <a:srgbClr val="212121"/>
                </a:solidFill>
                <a:effectLst/>
                <a:latin typeface="Times New Roman" panose="02020603050405020304" pitchFamily="18" charset="0"/>
                <a:ea typeface="Times New Roman" panose="02020603050405020304" pitchFamily="18" charset="0"/>
              </a:rPr>
              <a:t>to</a:t>
            </a:r>
            <a:r>
              <a:rPr lang="en-US" sz="2000" spc="40" dirty="0">
                <a:solidFill>
                  <a:srgbClr val="212121"/>
                </a:solidFill>
                <a:effectLst/>
                <a:latin typeface="Times New Roman" panose="02020603050405020304" pitchFamily="18" charset="0"/>
                <a:ea typeface="Times New Roman" panose="02020603050405020304" pitchFamily="18" charset="0"/>
              </a:rPr>
              <a:t> </a:t>
            </a:r>
            <a:r>
              <a:rPr lang="en-US" sz="2000" dirty="0">
                <a:solidFill>
                  <a:srgbClr val="212121"/>
                </a:solidFill>
                <a:effectLst/>
                <a:latin typeface="Times New Roman" panose="02020603050405020304" pitchFamily="18" charset="0"/>
                <a:ea typeface="Times New Roman" panose="02020603050405020304" pitchFamily="18" charset="0"/>
              </a:rPr>
              <a:t>the</a:t>
            </a:r>
            <a:r>
              <a:rPr lang="en-US" sz="2000" spc="40" dirty="0">
                <a:solidFill>
                  <a:srgbClr val="212121"/>
                </a:solidFill>
                <a:effectLst/>
                <a:latin typeface="Times New Roman" panose="02020603050405020304" pitchFamily="18" charset="0"/>
                <a:ea typeface="Times New Roman" panose="02020603050405020304" pitchFamily="18" charset="0"/>
              </a:rPr>
              <a:t> </a:t>
            </a:r>
            <a:r>
              <a:rPr lang="en-US" sz="2000" dirty="0">
                <a:solidFill>
                  <a:srgbClr val="212121"/>
                </a:solidFill>
                <a:effectLst/>
                <a:latin typeface="Times New Roman" panose="02020603050405020304" pitchFamily="18" charset="0"/>
                <a:ea typeface="Times New Roman" panose="02020603050405020304" pitchFamily="18" charset="0"/>
              </a:rPr>
              <a:t>ML</a:t>
            </a:r>
            <a:r>
              <a:rPr lang="en-US" sz="2000" spc="-285" dirty="0">
                <a:solidFill>
                  <a:srgbClr val="212121"/>
                </a:solidFill>
                <a:effectLst/>
                <a:latin typeface="Times New Roman" panose="02020603050405020304" pitchFamily="18" charset="0"/>
                <a:ea typeface="Times New Roman" panose="02020603050405020304" pitchFamily="18" charset="0"/>
              </a:rPr>
              <a:t> </a:t>
            </a:r>
            <a:r>
              <a:rPr lang="en-US" sz="2000" dirty="0">
                <a:solidFill>
                  <a:srgbClr val="212121"/>
                </a:solidFill>
                <a:effectLst/>
                <a:latin typeface="Times New Roman" panose="02020603050405020304" pitchFamily="18" charset="0"/>
                <a:ea typeface="Times New Roman" panose="02020603050405020304" pitchFamily="18" charset="0"/>
              </a:rPr>
              <a:t>model</a:t>
            </a:r>
            <a:r>
              <a:rPr lang="en-US" sz="2000" spc="-10" dirty="0">
                <a:solidFill>
                  <a:srgbClr val="212121"/>
                </a:solidFill>
                <a:effectLst/>
                <a:latin typeface="Times New Roman" panose="02020603050405020304" pitchFamily="18" charset="0"/>
                <a:ea typeface="Times New Roman" panose="02020603050405020304" pitchFamily="18" charset="0"/>
              </a:rPr>
              <a:t> </a:t>
            </a:r>
            <a:r>
              <a:rPr lang="en-US" sz="2000" dirty="0">
                <a:solidFill>
                  <a:srgbClr val="212121"/>
                </a:solidFill>
                <a:effectLst/>
                <a:latin typeface="Times New Roman" panose="02020603050405020304" pitchFamily="18" charset="0"/>
                <a:ea typeface="Times New Roman" panose="02020603050405020304" pitchFamily="18" charset="0"/>
              </a:rPr>
              <a:t>and</a:t>
            </a:r>
            <a:r>
              <a:rPr lang="en-US" sz="2000" spc="-50" dirty="0">
                <a:solidFill>
                  <a:srgbClr val="212121"/>
                </a:solidFill>
                <a:effectLst/>
                <a:latin typeface="Times New Roman" panose="02020603050405020304" pitchFamily="18" charset="0"/>
                <a:ea typeface="Times New Roman" panose="02020603050405020304" pitchFamily="18" charset="0"/>
              </a:rPr>
              <a:t> </a:t>
            </a:r>
            <a:r>
              <a:rPr lang="en-US" sz="2000" dirty="0">
                <a:solidFill>
                  <a:srgbClr val="212121"/>
                </a:solidFill>
                <a:effectLst/>
                <a:latin typeface="Times New Roman" panose="02020603050405020304" pitchFamily="18" charset="0"/>
                <a:ea typeface="Times New Roman" panose="02020603050405020304" pitchFamily="18" charset="0"/>
              </a:rPr>
              <a:t>returns</a:t>
            </a:r>
            <a:r>
              <a:rPr lang="en-US" sz="2000" spc="-60" dirty="0">
                <a:solidFill>
                  <a:srgbClr val="212121"/>
                </a:solidFill>
                <a:effectLst/>
                <a:latin typeface="Times New Roman" panose="02020603050405020304" pitchFamily="18" charset="0"/>
                <a:ea typeface="Times New Roman" panose="02020603050405020304" pitchFamily="18" charset="0"/>
              </a:rPr>
              <a:t> </a:t>
            </a:r>
            <a:r>
              <a:rPr lang="en-US" sz="2000" dirty="0">
                <a:solidFill>
                  <a:srgbClr val="212121"/>
                </a:solidFill>
                <a:effectLst/>
                <a:latin typeface="Times New Roman" panose="02020603050405020304" pitchFamily="18" charset="0"/>
                <a:ea typeface="Times New Roman" panose="02020603050405020304" pitchFamily="18" charset="0"/>
              </a:rPr>
              <a:t>the</a:t>
            </a:r>
            <a:r>
              <a:rPr lang="en-US" sz="2000" spc="-55" dirty="0">
                <a:solidFill>
                  <a:srgbClr val="212121"/>
                </a:solidFill>
                <a:effectLst/>
                <a:latin typeface="Times New Roman" panose="02020603050405020304" pitchFamily="18" charset="0"/>
                <a:ea typeface="Times New Roman" panose="02020603050405020304" pitchFamily="18" charset="0"/>
              </a:rPr>
              <a:t> </a:t>
            </a:r>
            <a:r>
              <a:rPr lang="en-US" sz="2000" dirty="0">
                <a:solidFill>
                  <a:srgbClr val="212121"/>
                </a:solidFill>
                <a:effectLst/>
                <a:latin typeface="Times New Roman" panose="02020603050405020304" pitchFamily="18" charset="0"/>
                <a:ea typeface="Times New Roman" panose="02020603050405020304" pitchFamily="18" charset="0"/>
              </a:rPr>
              <a:t>result.</a:t>
            </a:r>
            <a:r>
              <a:rPr lang="en-US" sz="2000" spc="-10" dirty="0">
                <a:solidFill>
                  <a:srgbClr val="212121"/>
                </a:solidFill>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96946002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1802</TotalTime>
  <Words>1577</Words>
  <Application>Microsoft Office PowerPoint</Application>
  <PresentationFormat>Widescreen</PresentationFormat>
  <Paragraphs>138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Retrospect</vt:lpstr>
      <vt:lpstr>PowerPoint Presentation</vt:lpstr>
      <vt:lpstr>OBJECTIVE:</vt:lpstr>
      <vt:lpstr>ABSTRACT:</vt:lpstr>
      <vt:lpstr>FLOW CHART:</vt:lpstr>
      <vt:lpstr>PROCEDURE:</vt:lpstr>
      <vt:lpstr>SOFTWARE TOOLS REQUIRED :</vt:lpstr>
      <vt:lpstr>IMPLEMENTATION:</vt:lpstr>
      <vt:lpstr>PowerPoint Presentation</vt:lpstr>
      <vt:lpstr>PowerPoint Presentation</vt:lpstr>
      <vt:lpstr>PowerPoint Presentation</vt:lpstr>
      <vt:lpstr>PowerPoint Presentation</vt:lpstr>
      <vt:lpstr>PowerPoint Presentation</vt:lpstr>
      <vt:lpstr>PowerPoint Presentation</vt:lpstr>
      <vt:lpstr>OBSERVATIONS:</vt:lpstr>
      <vt:lpstr>CONCLUSION: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repallenikhila@gmail.com</dc:creator>
  <cp:lastModifiedBy>Reshma Priya Viswanadhuni</cp:lastModifiedBy>
  <cp:revision>100</cp:revision>
  <dcterms:created xsi:type="dcterms:W3CDTF">2023-05-09T09:16:40Z</dcterms:created>
  <dcterms:modified xsi:type="dcterms:W3CDTF">2024-04-26T00:11:08Z</dcterms:modified>
</cp:coreProperties>
</file>