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4"/>
  </p:notesMasterIdLst>
  <p:sldIdLst>
    <p:sldId id="256" r:id="rId3"/>
    <p:sldId id="259" r:id="rId4"/>
    <p:sldId id="297" r:id="rId5"/>
    <p:sldId id="298" r:id="rId6"/>
    <p:sldId id="299" r:id="rId7"/>
    <p:sldId id="300" r:id="rId8"/>
    <p:sldId id="301" r:id="rId9"/>
    <p:sldId id="302" r:id="rId10"/>
    <p:sldId id="303" r:id="rId11"/>
    <p:sldId id="260" r:id="rId12"/>
    <p:sldId id="305" r:id="rId13"/>
    <p:sldId id="307" r:id="rId14"/>
    <p:sldId id="309" r:id="rId15"/>
    <p:sldId id="310" r:id="rId16"/>
    <p:sldId id="304" r:id="rId17"/>
    <p:sldId id="311" r:id="rId18"/>
    <p:sldId id="312" r:id="rId19"/>
    <p:sldId id="313" r:id="rId20"/>
    <p:sldId id="261" r:id="rId21"/>
    <p:sldId id="314" r:id="rId22"/>
    <p:sldId id="296" r:id="rId23"/>
  </p:sldIdLst>
  <p:sldSz cx="9144000" cy="5143500" type="screen16x9"/>
  <p:notesSz cx="6858000" cy="9144000"/>
  <p:embeddedFontLst>
    <p:embeddedFont>
      <p:font typeface="Comic Sans MS" panose="030F0702030302020204" pitchFamily="66" charset="0"/>
      <p:regular r:id="rId25"/>
      <p:bold r:id="rId26"/>
      <p:italic r:id="rId27"/>
      <p:boldItalic r:id="rId28"/>
    </p:embeddedFont>
    <p:embeddedFont>
      <p:font typeface="Oxygen" panose="020B0604020202020204" charset="0"/>
      <p:regular r:id="rId29"/>
      <p:bold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
      <p:font typeface="Staatliches"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15147A-A332-4FB8-97C8-FA5F4267734E}">
  <a:tblStyle styleId="{4815147A-A332-4FB8-97C8-FA5F426773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108" d="100"/>
          <a:sy n="108" d="100"/>
        </p:scale>
        <p:origin x="50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b7be621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b7be621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e24bbb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e24bbb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b7be621e_0_30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b7be621e_0_30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3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1"/>
        <p:cNvGrpSpPr/>
        <p:nvPr/>
      </p:nvGrpSpPr>
      <p:grpSpPr>
        <a:xfrm>
          <a:off x="0" y="0"/>
          <a:ext cx="0" cy="0"/>
          <a:chOff x="0" y="0"/>
          <a:chExt cx="0" cy="0"/>
        </a:xfrm>
      </p:grpSpPr>
      <p:sp>
        <p:nvSpPr>
          <p:cNvPr id="17402" name="Google Shape;17402;g6bb7be621e_0_30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3" name="Google Shape;17403;g6bb7be621e_0_30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0"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a:spLocks noGrp="1"/>
          </p:cNvSpPr>
          <p:nvPr>
            <p:ph type="subTitle" idx="1"/>
          </p:nvPr>
        </p:nvSpPr>
        <p:spPr>
          <a:xfrm>
            <a:off x="1005900"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5" name="Google Shape;15;p3"/>
          <p:cNvSpPr/>
          <p:nvPr/>
        </p:nvSpPr>
        <p:spPr>
          <a:xfrm rot="7199847">
            <a:off x="6023396" y="745440"/>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FFFFF"/>
        </a:solidFill>
        <a:effectLst/>
      </p:bgPr>
    </p:bg>
    <p:spTree>
      <p:nvGrpSpPr>
        <p:cNvPr id="1" name="Shape 29"/>
        <p:cNvGrpSpPr/>
        <p:nvPr/>
      </p:nvGrpSpPr>
      <p:grpSpPr>
        <a:xfrm>
          <a:off x="0" y="0"/>
          <a:ext cx="0" cy="0"/>
          <a:chOff x="0" y="0"/>
          <a:chExt cx="0" cy="0"/>
        </a:xfrm>
      </p:grpSpPr>
      <p:sp>
        <p:nvSpPr>
          <p:cNvPr id="30" name="Google Shape;30;p7"/>
          <p:cNvSpPr/>
          <p:nvPr/>
        </p:nvSpPr>
        <p:spPr>
          <a:xfrm>
            <a:off x="0" y="25"/>
            <a:ext cx="10330359" cy="5252720"/>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body" idx="1"/>
          </p:nvPr>
        </p:nvSpPr>
        <p:spPr>
          <a:xfrm>
            <a:off x="1207500" y="2279175"/>
            <a:ext cx="3357600" cy="2381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2" name="Google Shape;32;p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extLst>
      <p:ext uri="{BB962C8B-B14F-4D97-AF65-F5344CB8AC3E}">
        <p14:creationId xmlns:p14="http://schemas.microsoft.com/office/powerpoint/2010/main" val="309509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6" name="Google Shape;12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Health_Insurance_Association_of_Americ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4283576" y="2104293"/>
            <a:ext cx="4507781" cy="166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0" dirty="0"/>
              <a:t>M</a:t>
            </a:r>
            <a:r>
              <a:rPr lang="en" b="0" dirty="0"/>
              <a:t>edical INSURANCE cost prediction</a:t>
            </a:r>
            <a:endParaRPr b="0" dirty="0"/>
          </a:p>
        </p:txBody>
      </p:sp>
      <p:sp>
        <p:nvSpPr>
          <p:cNvPr id="133" name="Google Shape;133;p26"/>
          <p:cNvSpPr txBox="1">
            <a:spLocks noGrp="1"/>
          </p:cNvSpPr>
          <p:nvPr>
            <p:ph type="subTitle" idx="1"/>
          </p:nvPr>
        </p:nvSpPr>
        <p:spPr>
          <a:xfrm>
            <a:off x="4884353" y="3719525"/>
            <a:ext cx="4132224" cy="7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Presented to: Mr. Vijay Kumar</a:t>
            </a:r>
          </a:p>
          <a:p>
            <a:pPr marL="0" lvl="0" indent="0" algn="l" rtl="0">
              <a:spcBef>
                <a:spcPts val="0"/>
              </a:spcBef>
              <a:spcAft>
                <a:spcPts val="0"/>
              </a:spcAft>
              <a:buNone/>
            </a:pPr>
            <a:r>
              <a:rPr lang="en" dirty="0"/>
              <a:t>Presented by: Ms.Reshma Retnamma</a:t>
            </a:r>
            <a:endParaRPr dirty="0">
              <a:solidFill>
                <a:schemeClr val="accent4"/>
              </a:solidFill>
            </a:endParaRPr>
          </a:p>
        </p:txBody>
      </p:sp>
      <p:grpSp>
        <p:nvGrpSpPr>
          <p:cNvPr id="134" name="Google Shape;134;p26"/>
          <p:cNvGrpSpPr/>
          <p:nvPr/>
        </p:nvGrpSpPr>
        <p:grpSpPr>
          <a:xfrm rot="-915825" flipH="1">
            <a:off x="-411003" y="419384"/>
            <a:ext cx="5870266" cy="4571597"/>
            <a:chOff x="1212675" y="238125"/>
            <a:chExt cx="6725077" cy="5237300"/>
          </a:xfrm>
        </p:grpSpPr>
        <p:sp>
          <p:nvSpPr>
            <p:cNvPr id="135" name="Google Shape;135;p26"/>
            <p:cNvSpPr/>
            <p:nvPr/>
          </p:nvSpPr>
          <p:spPr>
            <a:xfrm>
              <a:off x="3480175" y="4608600"/>
              <a:ext cx="848150" cy="702675"/>
            </a:xfrm>
            <a:custGeom>
              <a:avLst/>
              <a:gdLst/>
              <a:ahLst/>
              <a:cxnLst/>
              <a:rect l="l" t="t" r="r" b="b"/>
              <a:pathLst>
                <a:path w="33926" h="28107" extrusionOk="0">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118550" y="880925"/>
              <a:ext cx="659425" cy="4560550"/>
            </a:xfrm>
            <a:custGeom>
              <a:avLst/>
              <a:gdLst/>
              <a:ahLst/>
              <a:cxnLst/>
              <a:rect l="l" t="t" r="r" b="b"/>
              <a:pathLst>
                <a:path w="26377" h="182422" extrusionOk="0">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3461350" y="5006800"/>
              <a:ext cx="276650" cy="127075"/>
            </a:xfrm>
            <a:custGeom>
              <a:avLst/>
              <a:gdLst/>
              <a:ahLst/>
              <a:cxnLst/>
              <a:rect l="l" t="t" r="r" b="b"/>
              <a:pathLst>
                <a:path w="11066" h="5083" extrusionOk="0">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3407525" y="4888400"/>
              <a:ext cx="356375" cy="118425"/>
            </a:xfrm>
            <a:custGeom>
              <a:avLst/>
              <a:gdLst/>
              <a:ahLst/>
              <a:cxnLst/>
              <a:rect l="l" t="t" r="r" b="b"/>
              <a:pathLst>
                <a:path w="14255" h="4737" extrusionOk="0">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3405500" y="4748000"/>
              <a:ext cx="343125" cy="140425"/>
            </a:xfrm>
            <a:custGeom>
              <a:avLst/>
              <a:gdLst/>
              <a:ahLst/>
              <a:cxnLst/>
              <a:rect l="l" t="t" r="r" b="b"/>
              <a:pathLst>
                <a:path w="13725" h="5617" extrusionOk="0">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3422800" y="4639725"/>
              <a:ext cx="325825" cy="108300"/>
            </a:xfrm>
            <a:custGeom>
              <a:avLst/>
              <a:gdLst/>
              <a:ahLst/>
              <a:cxnLst/>
              <a:rect l="l" t="t" r="r" b="b"/>
              <a:pathLst>
                <a:path w="13033" h="4332" extrusionOk="0">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420597" y="4864433"/>
              <a:ext cx="3517155" cy="538875"/>
            </a:xfrm>
            <a:custGeom>
              <a:avLst/>
              <a:gdLst/>
              <a:ahLst/>
              <a:cxnLst/>
              <a:rect l="l" t="t" r="r" b="b"/>
              <a:pathLst>
                <a:path w="109637" h="21555" extrusionOk="0">
                  <a:moveTo>
                    <a:pt x="0" y="0"/>
                  </a:moveTo>
                  <a:lnTo>
                    <a:pt x="0" y="21554"/>
                  </a:lnTo>
                  <a:lnTo>
                    <a:pt x="109637" y="21554"/>
                  </a:lnTo>
                  <a:lnTo>
                    <a:pt x="10963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635875" y="4651275"/>
              <a:ext cx="113650" cy="73950"/>
            </a:xfrm>
            <a:custGeom>
              <a:avLst/>
              <a:gdLst/>
              <a:ahLst/>
              <a:cxnLst/>
              <a:rect l="l" t="t" r="r" b="b"/>
              <a:pathLst>
                <a:path w="4546" h="2958" extrusionOk="0">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632900" y="4781200"/>
              <a:ext cx="103000" cy="73975"/>
            </a:xfrm>
            <a:custGeom>
              <a:avLst/>
              <a:gdLst/>
              <a:ahLst/>
              <a:cxnLst/>
              <a:rect l="l" t="t" r="r" b="b"/>
              <a:pathLst>
                <a:path w="4120" h="2959" extrusionOk="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649075" y="4910625"/>
              <a:ext cx="103925" cy="73975"/>
            </a:xfrm>
            <a:custGeom>
              <a:avLst/>
              <a:gdLst/>
              <a:ahLst/>
              <a:cxnLst/>
              <a:rect l="l" t="t" r="r" b="b"/>
              <a:pathLst>
                <a:path w="4157" h="2959" extrusionOk="0">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26850" y="5036700"/>
              <a:ext cx="103400" cy="67275"/>
            </a:xfrm>
            <a:custGeom>
              <a:avLst/>
              <a:gdLst/>
              <a:ahLst/>
              <a:cxnLst/>
              <a:rect l="l" t="t" r="r" b="b"/>
              <a:pathLst>
                <a:path w="4136" h="2691" extrusionOk="0">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366625" y="4501600"/>
              <a:ext cx="961750" cy="490300"/>
            </a:xfrm>
            <a:custGeom>
              <a:avLst/>
              <a:gdLst/>
              <a:ahLst/>
              <a:cxnLst/>
              <a:rect l="l" t="t" r="r" b="b"/>
              <a:pathLst>
                <a:path w="38470" h="19612" extrusionOk="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364350" y="4563175"/>
              <a:ext cx="128125" cy="77650"/>
            </a:xfrm>
            <a:custGeom>
              <a:avLst/>
              <a:gdLst/>
              <a:ahLst/>
              <a:cxnLst/>
              <a:rect l="l" t="t" r="r" b="b"/>
              <a:pathLst>
                <a:path w="5125" h="3106" extrusionOk="0">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188950" y="4792300"/>
              <a:ext cx="269775" cy="683125"/>
            </a:xfrm>
            <a:custGeom>
              <a:avLst/>
              <a:gdLst/>
              <a:ahLst/>
              <a:cxnLst/>
              <a:rect l="l" t="t" r="r" b="b"/>
              <a:pathLst>
                <a:path w="10791" h="27325" extrusionOk="0">
                  <a:moveTo>
                    <a:pt x="0" y="1"/>
                  </a:moveTo>
                  <a:lnTo>
                    <a:pt x="0" y="27324"/>
                  </a:lnTo>
                  <a:lnTo>
                    <a:pt x="10790" y="27324"/>
                  </a:lnTo>
                  <a:lnTo>
                    <a:pt x="1079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3083450" y="3030450"/>
              <a:ext cx="636400" cy="1036125"/>
            </a:xfrm>
            <a:custGeom>
              <a:avLst/>
              <a:gdLst/>
              <a:ahLst/>
              <a:cxnLst/>
              <a:rect l="l" t="t" r="r" b="b"/>
              <a:pathLst>
                <a:path w="25456" h="41445" extrusionOk="0">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225950" y="409400"/>
              <a:ext cx="2477375" cy="2495250"/>
            </a:xfrm>
            <a:custGeom>
              <a:avLst/>
              <a:gdLst/>
              <a:ahLst/>
              <a:cxnLst/>
              <a:rect l="l" t="t" r="r" b="b"/>
              <a:pathLst>
                <a:path w="99095" h="99810" extrusionOk="0">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430825" y="409225"/>
              <a:ext cx="3782925" cy="2495450"/>
            </a:xfrm>
            <a:custGeom>
              <a:avLst/>
              <a:gdLst/>
              <a:ahLst/>
              <a:cxnLst/>
              <a:rect l="l" t="t" r="r" b="b"/>
              <a:pathLst>
                <a:path w="151317" h="99818" extrusionOk="0">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430825" y="409225"/>
              <a:ext cx="2578075" cy="2495450"/>
            </a:xfrm>
            <a:custGeom>
              <a:avLst/>
              <a:gdLst/>
              <a:ahLst/>
              <a:cxnLst/>
              <a:rect l="l" t="t" r="r" b="b"/>
              <a:pathLst>
                <a:path w="103123" h="99818" extrusionOk="0">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1212675" y="2785325"/>
              <a:ext cx="26525" cy="41575"/>
            </a:xfrm>
            <a:custGeom>
              <a:avLst/>
              <a:gdLst/>
              <a:ahLst/>
              <a:cxnLst/>
              <a:rect l="l" t="t" r="r" b="b"/>
              <a:pathLst>
                <a:path w="1061" h="1663" extrusionOk="0">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7525" y="2877800"/>
              <a:ext cx="26700" cy="41750"/>
            </a:xfrm>
            <a:custGeom>
              <a:avLst/>
              <a:gdLst/>
              <a:ahLst/>
              <a:cxnLst/>
              <a:rect l="l" t="t" r="r" b="b"/>
              <a:pathLst>
                <a:path w="1068" h="1670" extrusionOk="0">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4995650" y="2877800"/>
              <a:ext cx="26525" cy="41750"/>
            </a:xfrm>
            <a:custGeom>
              <a:avLst/>
              <a:gdLst/>
              <a:ahLst/>
              <a:cxnLst/>
              <a:rect l="l" t="t" r="r" b="b"/>
              <a:pathLst>
                <a:path w="1061" h="1670" extrusionOk="0">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6194375" y="2783100"/>
              <a:ext cx="26350" cy="41550"/>
            </a:xfrm>
            <a:custGeom>
              <a:avLst/>
              <a:gdLst/>
              <a:ahLst/>
              <a:cxnLst/>
              <a:rect l="l" t="t" r="r" b="b"/>
              <a:pathLst>
                <a:path w="1054" h="1662" extrusionOk="0">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3627900" y="401500"/>
              <a:ext cx="173700" cy="24350"/>
            </a:xfrm>
            <a:custGeom>
              <a:avLst/>
              <a:gdLst/>
              <a:ahLst/>
              <a:cxnLst/>
              <a:rect l="l" t="t" r="r" b="b"/>
              <a:pathLst>
                <a:path w="6948" h="974" extrusionOk="0">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3687400" y="238125"/>
              <a:ext cx="54650" cy="179600"/>
            </a:xfrm>
            <a:custGeom>
              <a:avLst/>
              <a:gdLst/>
              <a:ahLst/>
              <a:cxnLst/>
              <a:rect l="l" t="t" r="r" b="b"/>
              <a:pathLst>
                <a:path w="2186" h="7184" extrusionOk="0">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3719850" y="3030450"/>
              <a:ext cx="636400" cy="1036125"/>
            </a:xfrm>
            <a:custGeom>
              <a:avLst/>
              <a:gdLst/>
              <a:ahLst/>
              <a:cxnLst/>
              <a:rect l="l" t="t" r="r" b="b"/>
              <a:pathLst>
                <a:path w="25456" h="41445" extrusionOk="0">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024725" y="3226175"/>
              <a:ext cx="1395925" cy="622100"/>
            </a:xfrm>
            <a:custGeom>
              <a:avLst/>
              <a:gdLst/>
              <a:ahLst/>
              <a:cxnLst/>
              <a:rect l="l" t="t" r="r" b="b"/>
              <a:pathLst>
                <a:path w="55837" h="24884" extrusionOk="0">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30"/>
          <p:cNvSpPr txBox="1">
            <a:spLocks noGrp="1"/>
          </p:cNvSpPr>
          <p:nvPr>
            <p:ph type="title"/>
          </p:nvPr>
        </p:nvSpPr>
        <p:spPr>
          <a:xfrm>
            <a:off x="39355" y="1202335"/>
            <a:ext cx="3772195" cy="1191300"/>
          </a:xfrm>
          <a:prstGeom prst="rect">
            <a:avLst/>
          </a:prstGeom>
        </p:spPr>
        <p:txBody>
          <a:bodyPr spcFirstLastPara="1" wrap="square" lIns="91425" tIns="91425" rIns="91425" bIns="91425" anchor="ctr" anchorCtr="0">
            <a:noAutofit/>
          </a:bodyPr>
          <a:lstStyle/>
          <a:p>
            <a:r>
              <a:rPr lang="en-IN" dirty="0"/>
              <a:t>BUSINESS QUESTIONS</a:t>
            </a:r>
            <a:br>
              <a:rPr lang="en-IN" dirty="0"/>
            </a:br>
            <a:endParaRPr lang="en-IN" dirty="0"/>
          </a:p>
        </p:txBody>
      </p:sp>
      <p:sp>
        <p:nvSpPr>
          <p:cNvPr id="209" name="Google Shape;209;p30"/>
          <p:cNvSpPr txBox="1">
            <a:spLocks noGrp="1"/>
          </p:cNvSpPr>
          <p:nvPr>
            <p:ph type="title" idx="2"/>
          </p:nvPr>
        </p:nvSpPr>
        <p:spPr>
          <a:xfrm>
            <a:off x="177999" y="195832"/>
            <a:ext cx="3039975" cy="7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Bivariate analysis</a:t>
            </a:r>
            <a:endParaRPr dirty="0"/>
          </a:p>
        </p:txBody>
      </p:sp>
      <p:sp>
        <p:nvSpPr>
          <p:cNvPr id="210" name="Google Shape;210;p30"/>
          <p:cNvSpPr txBox="1">
            <a:spLocks noGrp="1"/>
          </p:cNvSpPr>
          <p:nvPr>
            <p:ph type="subTitle" idx="1"/>
          </p:nvPr>
        </p:nvSpPr>
        <p:spPr>
          <a:xfrm>
            <a:off x="5332452" y="1706190"/>
            <a:ext cx="3570018" cy="772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Is there any relation between sex and charges?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Is there any relation between smoker(smoking status) and charges?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Is there any relation between region and charges?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Is there any relation between </a:t>
            </a:r>
            <a:r>
              <a:rPr lang="en-US" dirty="0" err="1"/>
              <a:t>bmi</a:t>
            </a:r>
            <a:r>
              <a:rPr lang="en-US" dirty="0"/>
              <a:t> and charges?</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Is there any relation between age and charges</a:t>
            </a:r>
            <a:r>
              <a:rPr lang="en-US" b="0" i="0" dirty="0">
                <a:solidFill>
                  <a:srgbClr val="000000"/>
                </a:solidFill>
                <a:effectLst/>
                <a:latin typeface="Helvetica Neue"/>
              </a:rPr>
              <a:t>?</a:t>
            </a:r>
            <a:endParaRPr lang="en-US" dirty="0"/>
          </a:p>
        </p:txBody>
      </p:sp>
      <p:grpSp>
        <p:nvGrpSpPr>
          <p:cNvPr id="211" name="Google Shape;211;p30"/>
          <p:cNvGrpSpPr/>
          <p:nvPr/>
        </p:nvGrpSpPr>
        <p:grpSpPr>
          <a:xfrm>
            <a:off x="1302383" y="1797985"/>
            <a:ext cx="4681914" cy="2901563"/>
            <a:chOff x="238116" y="2315751"/>
            <a:chExt cx="4444996" cy="2754735"/>
          </a:xfrm>
        </p:grpSpPr>
        <p:sp>
          <p:nvSpPr>
            <p:cNvPr id="212" name="Google Shape;212;p30"/>
            <p:cNvSpPr/>
            <p:nvPr/>
          </p:nvSpPr>
          <p:spPr>
            <a:xfrm>
              <a:off x="238116" y="4771860"/>
              <a:ext cx="4444996" cy="298626"/>
            </a:xfrm>
            <a:custGeom>
              <a:avLst/>
              <a:gdLst/>
              <a:ahLst/>
              <a:cxnLst/>
              <a:rect l="l" t="t" r="r" b="b"/>
              <a:pathLst>
                <a:path w="285714" h="19195" extrusionOk="0">
                  <a:moveTo>
                    <a:pt x="142858" y="0"/>
                  </a:moveTo>
                  <a:cubicBezTo>
                    <a:pt x="104969" y="0"/>
                    <a:pt x="68632" y="1011"/>
                    <a:pt x="41842" y="2812"/>
                  </a:cubicBezTo>
                  <a:cubicBezTo>
                    <a:pt x="15051" y="4610"/>
                    <a:pt x="0" y="7052"/>
                    <a:pt x="0" y="9597"/>
                  </a:cubicBezTo>
                  <a:cubicBezTo>
                    <a:pt x="0" y="12143"/>
                    <a:pt x="15051" y="14584"/>
                    <a:pt x="41842" y="16384"/>
                  </a:cubicBezTo>
                  <a:cubicBezTo>
                    <a:pt x="68632" y="18184"/>
                    <a:pt x="104969" y="19195"/>
                    <a:pt x="142858" y="19195"/>
                  </a:cubicBezTo>
                  <a:cubicBezTo>
                    <a:pt x="180745" y="19195"/>
                    <a:pt x="217082" y="18184"/>
                    <a:pt x="243873" y="16384"/>
                  </a:cubicBezTo>
                  <a:cubicBezTo>
                    <a:pt x="270663" y="14584"/>
                    <a:pt x="285714" y="12143"/>
                    <a:pt x="285714" y="9597"/>
                  </a:cubicBezTo>
                  <a:cubicBezTo>
                    <a:pt x="285714" y="7052"/>
                    <a:pt x="270663" y="4610"/>
                    <a:pt x="243873" y="2812"/>
                  </a:cubicBezTo>
                  <a:cubicBezTo>
                    <a:pt x="217082" y="1011"/>
                    <a:pt x="180745" y="0"/>
                    <a:pt x="142858" y="0"/>
                  </a:cubicBezTo>
                  <a:close/>
                </a:path>
              </a:pathLst>
            </a:custGeom>
            <a:solidFill>
              <a:srgbClr val="1C6274">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190017" y="3948215"/>
              <a:ext cx="580248" cy="897808"/>
            </a:xfrm>
            <a:custGeom>
              <a:avLst/>
              <a:gdLst/>
              <a:ahLst/>
              <a:cxnLst/>
              <a:rect l="l" t="t" r="r" b="b"/>
              <a:pathLst>
                <a:path w="37297" h="57709" extrusionOk="0">
                  <a:moveTo>
                    <a:pt x="0" y="0"/>
                  </a:moveTo>
                  <a:lnTo>
                    <a:pt x="0" y="0"/>
                  </a:lnTo>
                  <a:cubicBezTo>
                    <a:pt x="3492" y="36169"/>
                    <a:pt x="19751" y="57709"/>
                    <a:pt x="19751" y="57709"/>
                  </a:cubicBezTo>
                  <a:lnTo>
                    <a:pt x="37296" y="57709"/>
                  </a:lnTo>
                  <a:lnTo>
                    <a:pt x="36138" y="39596"/>
                  </a:lnTo>
                  <a:lnTo>
                    <a:pt x="0" y="0"/>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1431812" y="4322809"/>
              <a:ext cx="327408" cy="359752"/>
            </a:xfrm>
            <a:custGeom>
              <a:avLst/>
              <a:gdLst/>
              <a:ahLst/>
              <a:cxnLst/>
              <a:rect l="l" t="t" r="r" b="b"/>
              <a:pathLst>
                <a:path w="21045" h="23124" extrusionOk="0">
                  <a:moveTo>
                    <a:pt x="0" y="1"/>
                  </a:moveTo>
                  <a:cubicBezTo>
                    <a:pt x="0" y="1"/>
                    <a:pt x="2218" y="17350"/>
                    <a:pt x="21045" y="23123"/>
                  </a:cubicBezTo>
                  <a:lnTo>
                    <a:pt x="20596" y="1551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1752218" y="4373324"/>
              <a:ext cx="480789" cy="472699"/>
            </a:xfrm>
            <a:custGeom>
              <a:avLst/>
              <a:gdLst/>
              <a:ahLst/>
              <a:cxnLst/>
              <a:rect l="l" t="t" r="r" b="b"/>
              <a:pathLst>
                <a:path w="30904" h="30384" extrusionOk="0">
                  <a:moveTo>
                    <a:pt x="1" y="1"/>
                  </a:moveTo>
                  <a:cubicBezTo>
                    <a:pt x="1526" y="20159"/>
                    <a:pt x="13358" y="30384"/>
                    <a:pt x="13358" y="30384"/>
                  </a:cubicBezTo>
                  <a:lnTo>
                    <a:pt x="30904" y="30384"/>
                  </a:lnTo>
                  <a:lnTo>
                    <a:pt x="30904" y="1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3118742" y="4373324"/>
              <a:ext cx="480789" cy="472699"/>
            </a:xfrm>
            <a:custGeom>
              <a:avLst/>
              <a:gdLst/>
              <a:ahLst/>
              <a:cxnLst/>
              <a:rect l="l" t="t" r="r" b="b"/>
              <a:pathLst>
                <a:path w="30904" h="30384" extrusionOk="0">
                  <a:moveTo>
                    <a:pt x="30904" y="1"/>
                  </a:moveTo>
                  <a:lnTo>
                    <a:pt x="0" y="12271"/>
                  </a:lnTo>
                  <a:lnTo>
                    <a:pt x="0" y="30384"/>
                  </a:lnTo>
                  <a:lnTo>
                    <a:pt x="17546" y="30384"/>
                  </a:lnTo>
                  <a:cubicBezTo>
                    <a:pt x="17546" y="30384"/>
                    <a:pt x="29378" y="20159"/>
                    <a:pt x="3090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3118742" y="4437498"/>
              <a:ext cx="485145" cy="271152"/>
            </a:xfrm>
            <a:custGeom>
              <a:avLst/>
              <a:gdLst/>
              <a:ahLst/>
              <a:cxnLst/>
              <a:rect l="l" t="t" r="r" b="b"/>
              <a:pathLst>
                <a:path w="31184" h="17429" extrusionOk="0">
                  <a:moveTo>
                    <a:pt x="31183" y="1"/>
                  </a:moveTo>
                  <a:lnTo>
                    <a:pt x="0" y="12698"/>
                  </a:lnTo>
                  <a:lnTo>
                    <a:pt x="0" y="17428"/>
                  </a:lnTo>
                  <a:cubicBezTo>
                    <a:pt x="0" y="17428"/>
                    <a:pt x="9396" y="17428"/>
                    <a:pt x="15012" y="14607"/>
                  </a:cubicBezTo>
                  <a:cubicBezTo>
                    <a:pt x="28266" y="7951"/>
                    <a:pt x="31183" y="1"/>
                    <a:pt x="31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186812" y="3127650"/>
              <a:ext cx="2624504" cy="1502699"/>
            </a:xfrm>
            <a:custGeom>
              <a:avLst/>
              <a:gdLst/>
              <a:ahLst/>
              <a:cxnLst/>
              <a:rect l="l" t="t" r="r" b="b"/>
              <a:pathLst>
                <a:path w="168697" h="96590" extrusionOk="0">
                  <a:moveTo>
                    <a:pt x="48295" y="1"/>
                  </a:moveTo>
                  <a:cubicBezTo>
                    <a:pt x="21623" y="1"/>
                    <a:pt x="1" y="21623"/>
                    <a:pt x="1" y="48295"/>
                  </a:cubicBezTo>
                  <a:cubicBezTo>
                    <a:pt x="1" y="74967"/>
                    <a:pt x="21623" y="96589"/>
                    <a:pt x="48295" y="96589"/>
                  </a:cubicBezTo>
                  <a:lnTo>
                    <a:pt x="111164" y="95261"/>
                  </a:lnTo>
                  <a:cubicBezTo>
                    <a:pt x="134598" y="95261"/>
                    <a:pt x="168696" y="77593"/>
                    <a:pt x="168696" y="54161"/>
                  </a:cubicBezTo>
                  <a:lnTo>
                    <a:pt x="168696" y="42431"/>
                  </a:lnTo>
                  <a:cubicBezTo>
                    <a:pt x="168696" y="18997"/>
                    <a:pt x="149700" y="1"/>
                    <a:pt x="126268"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839942" y="3209109"/>
              <a:ext cx="494448" cy="527104"/>
            </a:xfrm>
            <a:custGeom>
              <a:avLst/>
              <a:gdLst/>
              <a:ahLst/>
              <a:cxnLst/>
              <a:rect l="l" t="t" r="r" b="b"/>
              <a:pathLst>
                <a:path w="31782" h="33881" extrusionOk="0">
                  <a:moveTo>
                    <a:pt x="13896" y="4045"/>
                  </a:moveTo>
                  <a:cubicBezTo>
                    <a:pt x="13901" y="4045"/>
                    <a:pt x="13906" y="4045"/>
                    <a:pt x="13911" y="4045"/>
                  </a:cubicBezTo>
                  <a:cubicBezTo>
                    <a:pt x="15224" y="4045"/>
                    <a:pt x="16613" y="4688"/>
                    <a:pt x="17617" y="5822"/>
                  </a:cubicBezTo>
                  <a:cubicBezTo>
                    <a:pt x="19058" y="7450"/>
                    <a:pt x="19309" y="9649"/>
                    <a:pt x="18305" y="11856"/>
                  </a:cubicBezTo>
                  <a:cubicBezTo>
                    <a:pt x="17171" y="14350"/>
                    <a:pt x="15256" y="16928"/>
                    <a:pt x="13107" y="19337"/>
                  </a:cubicBezTo>
                  <a:cubicBezTo>
                    <a:pt x="10255" y="16378"/>
                    <a:pt x="9001" y="13273"/>
                    <a:pt x="9369" y="10057"/>
                  </a:cubicBezTo>
                  <a:cubicBezTo>
                    <a:pt x="9732" y="6870"/>
                    <a:pt x="10949" y="4794"/>
                    <a:pt x="12793" y="4213"/>
                  </a:cubicBezTo>
                  <a:cubicBezTo>
                    <a:pt x="13150" y="4102"/>
                    <a:pt x="13522" y="4045"/>
                    <a:pt x="13896" y="4045"/>
                  </a:cubicBezTo>
                  <a:close/>
                  <a:moveTo>
                    <a:pt x="13874" y="1"/>
                  </a:moveTo>
                  <a:cubicBezTo>
                    <a:pt x="13092" y="1"/>
                    <a:pt x="12316" y="114"/>
                    <a:pt x="11573" y="348"/>
                  </a:cubicBezTo>
                  <a:cubicBezTo>
                    <a:pt x="9569" y="981"/>
                    <a:pt x="6091" y="3023"/>
                    <a:pt x="5341" y="9598"/>
                  </a:cubicBezTo>
                  <a:cubicBezTo>
                    <a:pt x="4763" y="14651"/>
                    <a:pt x="7004" y="18868"/>
                    <a:pt x="10313" y="22261"/>
                  </a:cubicBezTo>
                  <a:cubicBezTo>
                    <a:pt x="5720" y="26784"/>
                    <a:pt x="1090" y="30154"/>
                    <a:pt x="1012" y="30211"/>
                  </a:cubicBezTo>
                  <a:cubicBezTo>
                    <a:pt x="299" y="30725"/>
                    <a:pt x="1" y="31642"/>
                    <a:pt x="272" y="32477"/>
                  </a:cubicBezTo>
                  <a:cubicBezTo>
                    <a:pt x="543" y="33315"/>
                    <a:pt x="1322" y="33881"/>
                    <a:pt x="2201" y="33881"/>
                  </a:cubicBezTo>
                  <a:cubicBezTo>
                    <a:pt x="2627" y="33881"/>
                    <a:pt x="3041" y="33746"/>
                    <a:pt x="3386" y="33497"/>
                  </a:cubicBezTo>
                  <a:cubicBezTo>
                    <a:pt x="3723" y="33252"/>
                    <a:pt x="8542" y="29747"/>
                    <a:pt x="13355" y="24959"/>
                  </a:cubicBezTo>
                  <a:cubicBezTo>
                    <a:pt x="19988" y="30105"/>
                    <a:pt x="28369" y="32724"/>
                    <a:pt x="28969" y="32906"/>
                  </a:cubicBezTo>
                  <a:cubicBezTo>
                    <a:pt x="29153" y="32958"/>
                    <a:pt x="29339" y="32983"/>
                    <a:pt x="29521" y="32983"/>
                  </a:cubicBezTo>
                  <a:cubicBezTo>
                    <a:pt x="30391" y="32983"/>
                    <a:pt x="31193" y="32419"/>
                    <a:pt x="31459" y="31548"/>
                  </a:cubicBezTo>
                  <a:cubicBezTo>
                    <a:pt x="31782" y="30492"/>
                    <a:pt x="31201" y="29374"/>
                    <a:pt x="30152" y="29029"/>
                  </a:cubicBezTo>
                  <a:cubicBezTo>
                    <a:pt x="30096" y="29012"/>
                    <a:pt x="24392" y="27252"/>
                    <a:pt x="18928" y="23877"/>
                  </a:cubicBezTo>
                  <a:cubicBezTo>
                    <a:pt x="17927" y="23260"/>
                    <a:pt x="17004" y="22635"/>
                    <a:pt x="16160" y="22002"/>
                  </a:cubicBezTo>
                  <a:cubicBezTo>
                    <a:pt x="18538" y="19325"/>
                    <a:pt x="20685" y="16416"/>
                    <a:pt x="21995" y="13535"/>
                  </a:cubicBezTo>
                  <a:cubicBezTo>
                    <a:pt x="23667" y="9860"/>
                    <a:pt x="23164" y="5973"/>
                    <a:pt x="20651" y="3136"/>
                  </a:cubicBezTo>
                  <a:cubicBezTo>
                    <a:pt x="18875" y="1128"/>
                    <a:pt x="16343" y="1"/>
                    <a:pt x="1387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1835140" y="3202684"/>
              <a:ext cx="637313" cy="67426"/>
            </a:xfrm>
            <a:custGeom>
              <a:avLst/>
              <a:gdLst/>
              <a:ahLst/>
              <a:cxnLst/>
              <a:rect l="l" t="t" r="r" b="b"/>
              <a:pathLst>
                <a:path w="40965" h="4334" extrusionOk="0">
                  <a:moveTo>
                    <a:pt x="2164" y="0"/>
                  </a:moveTo>
                  <a:cubicBezTo>
                    <a:pt x="969" y="0"/>
                    <a:pt x="0" y="970"/>
                    <a:pt x="0" y="2166"/>
                  </a:cubicBezTo>
                  <a:cubicBezTo>
                    <a:pt x="0" y="3363"/>
                    <a:pt x="971" y="4334"/>
                    <a:pt x="2167" y="4334"/>
                  </a:cubicBezTo>
                  <a:lnTo>
                    <a:pt x="38798" y="4334"/>
                  </a:lnTo>
                  <a:cubicBezTo>
                    <a:pt x="39995" y="4334"/>
                    <a:pt x="40965" y="3363"/>
                    <a:pt x="40965" y="2167"/>
                  </a:cubicBezTo>
                  <a:cubicBezTo>
                    <a:pt x="40965" y="969"/>
                    <a:pt x="39995" y="0"/>
                    <a:pt x="38798" y="0"/>
                  </a:cubicBezTo>
                  <a:lnTo>
                    <a:pt x="2167" y="0"/>
                  </a:lnTo>
                  <a:cubicBezTo>
                    <a:pt x="2166" y="0"/>
                    <a:pt x="2165" y="0"/>
                    <a:pt x="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2426480" y="4373324"/>
              <a:ext cx="480758" cy="472699"/>
            </a:xfrm>
            <a:custGeom>
              <a:avLst/>
              <a:gdLst/>
              <a:ahLst/>
              <a:cxnLst/>
              <a:rect l="l" t="t" r="r" b="b"/>
              <a:pathLst>
                <a:path w="30902" h="30384" extrusionOk="0">
                  <a:moveTo>
                    <a:pt x="0" y="1"/>
                  </a:moveTo>
                  <a:lnTo>
                    <a:pt x="0" y="1"/>
                  </a:lnTo>
                  <a:cubicBezTo>
                    <a:pt x="1525" y="20159"/>
                    <a:pt x="13358" y="30384"/>
                    <a:pt x="13358" y="30384"/>
                  </a:cubicBezTo>
                  <a:lnTo>
                    <a:pt x="30902" y="30384"/>
                  </a:lnTo>
                  <a:lnTo>
                    <a:pt x="30902" y="12271"/>
                  </a:lnTo>
                  <a:lnTo>
                    <a:pt x="0" y="1"/>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2353702" y="3878984"/>
              <a:ext cx="553536" cy="822821"/>
            </a:xfrm>
            <a:custGeom>
              <a:avLst/>
              <a:gdLst/>
              <a:ahLst/>
              <a:cxnLst/>
              <a:rect l="l" t="t" r="r" b="b"/>
              <a:pathLst>
                <a:path w="35580" h="52889" extrusionOk="0">
                  <a:moveTo>
                    <a:pt x="6949" y="1"/>
                  </a:moveTo>
                  <a:cubicBezTo>
                    <a:pt x="6949" y="2"/>
                    <a:pt x="1" y="39510"/>
                    <a:pt x="35580" y="52888"/>
                  </a:cubicBezTo>
                  <a:lnTo>
                    <a:pt x="35580" y="38216"/>
                  </a:lnTo>
                  <a:lnTo>
                    <a:pt x="6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3216832" y="2817543"/>
              <a:ext cx="482765" cy="692542"/>
            </a:xfrm>
            <a:custGeom>
              <a:avLst/>
              <a:gdLst/>
              <a:ahLst/>
              <a:cxnLst/>
              <a:rect l="l" t="t" r="r" b="b"/>
              <a:pathLst>
                <a:path w="31031" h="44515" extrusionOk="0">
                  <a:moveTo>
                    <a:pt x="31031" y="0"/>
                  </a:moveTo>
                  <a:cubicBezTo>
                    <a:pt x="16699" y="7345"/>
                    <a:pt x="8951" y="16363"/>
                    <a:pt x="4784" y="24360"/>
                  </a:cubicBezTo>
                  <a:cubicBezTo>
                    <a:pt x="0" y="33539"/>
                    <a:pt x="6806" y="44515"/>
                    <a:pt x="17157" y="44515"/>
                  </a:cubicBezTo>
                  <a:cubicBezTo>
                    <a:pt x="24820" y="44515"/>
                    <a:pt x="31031" y="38303"/>
                    <a:pt x="31031" y="30641"/>
                  </a:cubicBezTo>
                  <a:lnTo>
                    <a:pt x="3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2362710" y="3122936"/>
              <a:ext cx="1512096" cy="1512127"/>
            </a:xfrm>
            <a:custGeom>
              <a:avLst/>
              <a:gdLst/>
              <a:ahLst/>
              <a:cxnLst/>
              <a:rect l="l" t="t" r="r" b="b"/>
              <a:pathLst>
                <a:path w="97194" h="97196" extrusionOk="0">
                  <a:moveTo>
                    <a:pt x="48596" y="1"/>
                  </a:moveTo>
                  <a:cubicBezTo>
                    <a:pt x="35708" y="1"/>
                    <a:pt x="23348" y="5122"/>
                    <a:pt x="14233" y="14235"/>
                  </a:cubicBezTo>
                  <a:cubicBezTo>
                    <a:pt x="5120" y="23349"/>
                    <a:pt x="1" y="35709"/>
                    <a:pt x="1" y="48598"/>
                  </a:cubicBezTo>
                  <a:cubicBezTo>
                    <a:pt x="1" y="61487"/>
                    <a:pt x="5120" y="73848"/>
                    <a:pt x="14233" y="82961"/>
                  </a:cubicBezTo>
                  <a:cubicBezTo>
                    <a:pt x="23348" y="92075"/>
                    <a:pt x="35708" y="97195"/>
                    <a:pt x="48596" y="97195"/>
                  </a:cubicBezTo>
                  <a:cubicBezTo>
                    <a:pt x="61485" y="97195"/>
                    <a:pt x="73847" y="92075"/>
                    <a:pt x="82960" y="82961"/>
                  </a:cubicBezTo>
                  <a:cubicBezTo>
                    <a:pt x="92074" y="73848"/>
                    <a:pt x="97194" y="61487"/>
                    <a:pt x="97194" y="48598"/>
                  </a:cubicBezTo>
                  <a:cubicBezTo>
                    <a:pt x="97194" y="35709"/>
                    <a:pt x="92074" y="23349"/>
                    <a:pt x="82960" y="14235"/>
                  </a:cubicBezTo>
                  <a:cubicBezTo>
                    <a:pt x="73847" y="5122"/>
                    <a:pt x="61485" y="1"/>
                    <a:pt x="48596"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2560913" y="2774900"/>
              <a:ext cx="517100" cy="741782"/>
            </a:xfrm>
            <a:custGeom>
              <a:avLst/>
              <a:gdLst/>
              <a:ahLst/>
              <a:cxnLst/>
              <a:rect l="l" t="t" r="r" b="b"/>
              <a:pathLst>
                <a:path w="33238" h="47680" extrusionOk="0">
                  <a:moveTo>
                    <a:pt x="33238" y="1"/>
                  </a:moveTo>
                  <a:cubicBezTo>
                    <a:pt x="17888" y="7867"/>
                    <a:pt x="9588" y="17527"/>
                    <a:pt x="5126" y="26091"/>
                  </a:cubicBezTo>
                  <a:cubicBezTo>
                    <a:pt x="0" y="35924"/>
                    <a:pt x="7290" y="47680"/>
                    <a:pt x="18378" y="47680"/>
                  </a:cubicBezTo>
                  <a:cubicBezTo>
                    <a:pt x="26584" y="47680"/>
                    <a:pt x="33238" y="41026"/>
                    <a:pt x="33238" y="32820"/>
                  </a:cubicBezTo>
                  <a:lnTo>
                    <a:pt x="33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3038995" y="3641110"/>
              <a:ext cx="120011" cy="120011"/>
            </a:xfrm>
            <a:custGeom>
              <a:avLst/>
              <a:gdLst/>
              <a:ahLst/>
              <a:cxnLst/>
              <a:rect l="l" t="t" r="r" b="b"/>
              <a:pathLst>
                <a:path w="7714" h="7714" extrusionOk="0">
                  <a:moveTo>
                    <a:pt x="3858" y="1"/>
                  </a:moveTo>
                  <a:cubicBezTo>
                    <a:pt x="1727" y="1"/>
                    <a:pt x="1" y="1727"/>
                    <a:pt x="1" y="3858"/>
                  </a:cubicBezTo>
                  <a:cubicBezTo>
                    <a:pt x="1" y="5987"/>
                    <a:pt x="1727" y="7713"/>
                    <a:pt x="3858" y="7713"/>
                  </a:cubicBezTo>
                  <a:cubicBezTo>
                    <a:pt x="5987" y="7713"/>
                    <a:pt x="7713" y="5987"/>
                    <a:pt x="7713" y="3858"/>
                  </a:cubicBezTo>
                  <a:cubicBezTo>
                    <a:pt x="7713" y="1727"/>
                    <a:pt x="5987" y="1"/>
                    <a:pt x="3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3673585" y="3641110"/>
              <a:ext cx="120026" cy="120011"/>
            </a:xfrm>
            <a:custGeom>
              <a:avLst/>
              <a:gdLst/>
              <a:ahLst/>
              <a:cxnLst/>
              <a:rect l="l" t="t" r="r" b="b"/>
              <a:pathLst>
                <a:path w="7715" h="7714" extrusionOk="0">
                  <a:moveTo>
                    <a:pt x="3857" y="1"/>
                  </a:moveTo>
                  <a:cubicBezTo>
                    <a:pt x="1727" y="1"/>
                    <a:pt x="0" y="1727"/>
                    <a:pt x="0" y="3858"/>
                  </a:cubicBezTo>
                  <a:cubicBezTo>
                    <a:pt x="0" y="5987"/>
                    <a:pt x="1727" y="7713"/>
                    <a:pt x="3857" y="7713"/>
                  </a:cubicBezTo>
                  <a:cubicBezTo>
                    <a:pt x="5986" y="7713"/>
                    <a:pt x="7714" y="5987"/>
                    <a:pt x="7714" y="3858"/>
                  </a:cubicBezTo>
                  <a:cubicBezTo>
                    <a:pt x="7714" y="1727"/>
                    <a:pt x="5986" y="1"/>
                    <a:pt x="38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3193076" y="3839499"/>
              <a:ext cx="597439" cy="425218"/>
            </a:xfrm>
            <a:custGeom>
              <a:avLst/>
              <a:gdLst/>
              <a:ahLst/>
              <a:cxnLst/>
              <a:rect l="l" t="t" r="r" b="b"/>
              <a:pathLst>
                <a:path w="38402" h="27332" extrusionOk="0">
                  <a:moveTo>
                    <a:pt x="19201" y="0"/>
                  </a:moveTo>
                  <a:cubicBezTo>
                    <a:pt x="14109" y="0"/>
                    <a:pt x="9225" y="1440"/>
                    <a:pt x="5624" y="4003"/>
                  </a:cubicBezTo>
                  <a:cubicBezTo>
                    <a:pt x="2024" y="6565"/>
                    <a:pt x="1" y="10041"/>
                    <a:pt x="1" y="13666"/>
                  </a:cubicBezTo>
                  <a:cubicBezTo>
                    <a:pt x="1" y="17290"/>
                    <a:pt x="2024" y="20766"/>
                    <a:pt x="5624" y="23330"/>
                  </a:cubicBezTo>
                  <a:cubicBezTo>
                    <a:pt x="9225" y="25892"/>
                    <a:pt x="14109" y="27331"/>
                    <a:pt x="19201" y="27331"/>
                  </a:cubicBezTo>
                  <a:cubicBezTo>
                    <a:pt x="24293" y="27331"/>
                    <a:pt x="29177" y="25892"/>
                    <a:pt x="32778" y="23330"/>
                  </a:cubicBezTo>
                  <a:cubicBezTo>
                    <a:pt x="36380" y="20766"/>
                    <a:pt x="38402" y="17290"/>
                    <a:pt x="38402" y="13666"/>
                  </a:cubicBezTo>
                  <a:cubicBezTo>
                    <a:pt x="38402" y="10041"/>
                    <a:pt x="36380" y="6565"/>
                    <a:pt x="32778" y="4003"/>
                  </a:cubicBezTo>
                  <a:cubicBezTo>
                    <a:pt x="29177" y="1440"/>
                    <a:pt x="24293" y="0"/>
                    <a:pt x="19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3391963" y="3948215"/>
              <a:ext cx="79950" cy="177324"/>
            </a:xfrm>
            <a:custGeom>
              <a:avLst/>
              <a:gdLst/>
              <a:ahLst/>
              <a:cxnLst/>
              <a:rect l="l" t="t" r="r" b="b"/>
              <a:pathLst>
                <a:path w="5139" h="11398" extrusionOk="0">
                  <a:moveTo>
                    <a:pt x="2569" y="0"/>
                  </a:moveTo>
                  <a:cubicBezTo>
                    <a:pt x="1151" y="0"/>
                    <a:pt x="1" y="2551"/>
                    <a:pt x="1" y="5698"/>
                  </a:cubicBezTo>
                  <a:cubicBezTo>
                    <a:pt x="1" y="8845"/>
                    <a:pt x="1151" y="11397"/>
                    <a:pt x="2569" y="11397"/>
                  </a:cubicBezTo>
                  <a:cubicBezTo>
                    <a:pt x="3988" y="11397"/>
                    <a:pt x="5138" y="8845"/>
                    <a:pt x="5138" y="5698"/>
                  </a:cubicBezTo>
                  <a:cubicBezTo>
                    <a:pt x="5138" y="2551"/>
                    <a:pt x="3988" y="0"/>
                    <a:pt x="2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599780" y="3948215"/>
              <a:ext cx="79950" cy="177324"/>
            </a:xfrm>
            <a:custGeom>
              <a:avLst/>
              <a:gdLst/>
              <a:ahLst/>
              <a:cxnLst/>
              <a:rect l="l" t="t" r="r" b="b"/>
              <a:pathLst>
                <a:path w="5139" h="11398" extrusionOk="0">
                  <a:moveTo>
                    <a:pt x="2570" y="0"/>
                  </a:moveTo>
                  <a:cubicBezTo>
                    <a:pt x="1151" y="0"/>
                    <a:pt x="1" y="2551"/>
                    <a:pt x="1" y="5698"/>
                  </a:cubicBezTo>
                  <a:cubicBezTo>
                    <a:pt x="1" y="8845"/>
                    <a:pt x="1151" y="11397"/>
                    <a:pt x="2570" y="11397"/>
                  </a:cubicBezTo>
                  <a:cubicBezTo>
                    <a:pt x="3988" y="11397"/>
                    <a:pt x="5138" y="8845"/>
                    <a:pt x="5138" y="5698"/>
                  </a:cubicBezTo>
                  <a:cubicBezTo>
                    <a:pt x="5138" y="2551"/>
                    <a:pt x="3988"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515257" y="4761623"/>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5"/>
                    <a:pt x="0" y="857"/>
                    <a:pt x="2" y="910"/>
                  </a:cubicBezTo>
                  <a:lnTo>
                    <a:pt x="2" y="5906"/>
                  </a:lnTo>
                  <a:cubicBezTo>
                    <a:pt x="0" y="5956"/>
                    <a:pt x="6" y="6007"/>
                    <a:pt x="18" y="6058"/>
                  </a:cubicBezTo>
                  <a:cubicBezTo>
                    <a:pt x="27" y="6111"/>
                    <a:pt x="40" y="6163"/>
                    <a:pt x="57" y="6214"/>
                  </a:cubicBezTo>
                  <a:cubicBezTo>
                    <a:pt x="74" y="6263"/>
                    <a:pt x="98" y="6311"/>
                    <a:pt x="124" y="6356"/>
                  </a:cubicBezTo>
                  <a:cubicBezTo>
                    <a:pt x="197" y="6488"/>
                    <a:pt x="305" y="6598"/>
                    <a:pt x="434" y="6678"/>
                  </a:cubicBezTo>
                  <a:cubicBezTo>
                    <a:pt x="445" y="6685"/>
                    <a:pt x="461" y="6693"/>
                    <a:pt x="476" y="6705"/>
                  </a:cubicBezTo>
                  <a:cubicBezTo>
                    <a:pt x="513" y="6724"/>
                    <a:pt x="551" y="6741"/>
                    <a:pt x="590" y="6756"/>
                  </a:cubicBezTo>
                  <a:cubicBezTo>
                    <a:pt x="635" y="6773"/>
                    <a:pt x="680" y="6786"/>
                    <a:pt x="728" y="6795"/>
                  </a:cubicBezTo>
                  <a:cubicBezTo>
                    <a:pt x="736" y="6798"/>
                    <a:pt x="745" y="6799"/>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5" y="6676"/>
                    <a:pt x="35942" y="6662"/>
                  </a:cubicBezTo>
                  <a:cubicBezTo>
                    <a:pt x="35971" y="6646"/>
                    <a:pt x="35997" y="6628"/>
                    <a:pt x="36022" y="6608"/>
                  </a:cubicBezTo>
                  <a:cubicBezTo>
                    <a:pt x="36023" y="6608"/>
                    <a:pt x="36025" y="6605"/>
                    <a:pt x="36025" y="6604"/>
                  </a:cubicBezTo>
                  <a:cubicBezTo>
                    <a:pt x="36029" y="6599"/>
                    <a:pt x="36034" y="6599"/>
                    <a:pt x="36034" y="6595"/>
                  </a:cubicBezTo>
                  <a:cubicBezTo>
                    <a:pt x="36113" y="6528"/>
                    <a:pt x="36181" y="6447"/>
                    <a:pt x="36232" y="6356"/>
                  </a:cubicBezTo>
                  <a:cubicBezTo>
                    <a:pt x="36258" y="6311"/>
                    <a:pt x="36281" y="6265"/>
                    <a:pt x="36299" y="6216"/>
                  </a:cubicBezTo>
                  <a:cubicBezTo>
                    <a:pt x="36316" y="6165"/>
                    <a:pt x="36329" y="6111"/>
                    <a:pt x="36338" y="6059"/>
                  </a:cubicBezTo>
                  <a:cubicBezTo>
                    <a:pt x="36349" y="6008"/>
                    <a:pt x="36354" y="5956"/>
                    <a:pt x="36354" y="5906"/>
                  </a:cubicBezTo>
                  <a:lnTo>
                    <a:pt x="36354" y="910"/>
                  </a:lnTo>
                  <a:cubicBezTo>
                    <a:pt x="36355" y="857"/>
                    <a:pt x="36349" y="805"/>
                    <a:pt x="36339" y="754"/>
                  </a:cubicBezTo>
                  <a:cubicBezTo>
                    <a:pt x="36264" y="318"/>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912160" y="4761623"/>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515521" y="4761623"/>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8"/>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515521" y="4855855"/>
              <a:ext cx="565095" cy="11808"/>
            </a:xfrm>
            <a:custGeom>
              <a:avLst/>
              <a:gdLst/>
              <a:ahLst/>
              <a:cxnLst/>
              <a:rect l="l" t="t" r="r" b="b"/>
              <a:pathLst>
                <a:path w="36323" h="759" extrusionOk="0">
                  <a:moveTo>
                    <a:pt x="1" y="1"/>
                  </a:moveTo>
                  <a:lnTo>
                    <a:pt x="1" y="1"/>
                  </a:lnTo>
                  <a:cubicBezTo>
                    <a:pt x="10" y="54"/>
                    <a:pt x="23" y="106"/>
                    <a:pt x="40" y="157"/>
                  </a:cubicBezTo>
                  <a:cubicBezTo>
                    <a:pt x="57" y="206"/>
                    <a:pt x="81" y="254"/>
                    <a:pt x="107" y="299"/>
                  </a:cubicBezTo>
                  <a:cubicBezTo>
                    <a:pt x="180" y="431"/>
                    <a:pt x="288" y="541"/>
                    <a:pt x="417" y="621"/>
                  </a:cubicBezTo>
                  <a:cubicBezTo>
                    <a:pt x="428" y="628"/>
                    <a:pt x="444" y="636"/>
                    <a:pt x="459" y="648"/>
                  </a:cubicBezTo>
                  <a:cubicBezTo>
                    <a:pt x="496" y="667"/>
                    <a:pt x="534" y="684"/>
                    <a:pt x="573" y="699"/>
                  </a:cubicBezTo>
                  <a:cubicBezTo>
                    <a:pt x="618" y="716"/>
                    <a:pt x="663" y="729"/>
                    <a:pt x="711" y="738"/>
                  </a:cubicBezTo>
                  <a:cubicBezTo>
                    <a:pt x="719" y="741"/>
                    <a:pt x="728" y="742"/>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2"/>
                    <a:pt x="36017" y="542"/>
                    <a:pt x="36017" y="538"/>
                  </a:cubicBezTo>
                  <a:cubicBezTo>
                    <a:pt x="36098" y="471"/>
                    <a:pt x="36164" y="390"/>
                    <a:pt x="36215" y="299"/>
                  </a:cubicBezTo>
                  <a:cubicBezTo>
                    <a:pt x="36241" y="254"/>
                    <a:pt x="36264" y="208"/>
                    <a:pt x="36282" y="159"/>
                  </a:cubicBezTo>
                  <a:cubicBezTo>
                    <a:pt x="36299" y="108"/>
                    <a:pt x="36312"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515257" y="4571573"/>
              <a:ext cx="565608" cy="106009"/>
            </a:xfrm>
            <a:custGeom>
              <a:avLst/>
              <a:gdLst/>
              <a:ahLst/>
              <a:cxnLst/>
              <a:rect l="l" t="t" r="r" b="b"/>
              <a:pathLst>
                <a:path w="36356" h="6814" extrusionOk="0">
                  <a:moveTo>
                    <a:pt x="35447" y="0"/>
                  </a:moveTo>
                  <a:cubicBezTo>
                    <a:pt x="35445" y="0"/>
                    <a:pt x="35443" y="0"/>
                    <a:pt x="35441" y="0"/>
                  </a:cubicBezTo>
                  <a:lnTo>
                    <a:pt x="911" y="0"/>
                  </a:lnTo>
                  <a:cubicBezTo>
                    <a:pt x="910" y="0"/>
                    <a:pt x="909" y="0"/>
                    <a:pt x="908" y="0"/>
                  </a:cubicBezTo>
                  <a:cubicBezTo>
                    <a:pt x="468" y="0"/>
                    <a:pt x="92" y="318"/>
                    <a:pt x="18" y="753"/>
                  </a:cubicBezTo>
                  <a:cubicBezTo>
                    <a:pt x="6" y="804"/>
                    <a:pt x="0" y="856"/>
                    <a:pt x="2" y="910"/>
                  </a:cubicBezTo>
                  <a:lnTo>
                    <a:pt x="2" y="5904"/>
                  </a:lnTo>
                  <a:cubicBezTo>
                    <a:pt x="0" y="5956"/>
                    <a:pt x="6" y="6006"/>
                    <a:pt x="18" y="6057"/>
                  </a:cubicBezTo>
                  <a:cubicBezTo>
                    <a:pt x="27" y="6111"/>
                    <a:pt x="40" y="6163"/>
                    <a:pt x="57" y="6213"/>
                  </a:cubicBezTo>
                  <a:cubicBezTo>
                    <a:pt x="74" y="6263"/>
                    <a:pt x="98" y="6310"/>
                    <a:pt x="124" y="6355"/>
                  </a:cubicBezTo>
                  <a:cubicBezTo>
                    <a:pt x="197" y="6487"/>
                    <a:pt x="305" y="6597"/>
                    <a:pt x="434" y="6677"/>
                  </a:cubicBezTo>
                  <a:cubicBezTo>
                    <a:pt x="445" y="6684"/>
                    <a:pt x="461" y="6693"/>
                    <a:pt x="476" y="6704"/>
                  </a:cubicBezTo>
                  <a:cubicBezTo>
                    <a:pt x="513" y="6723"/>
                    <a:pt x="551" y="6741"/>
                    <a:pt x="590" y="6755"/>
                  </a:cubicBezTo>
                  <a:cubicBezTo>
                    <a:pt x="635" y="6773"/>
                    <a:pt x="680" y="6786"/>
                    <a:pt x="728" y="6794"/>
                  </a:cubicBezTo>
                  <a:cubicBezTo>
                    <a:pt x="736" y="6797"/>
                    <a:pt x="745" y="6799"/>
                    <a:pt x="755" y="6799"/>
                  </a:cubicBezTo>
                  <a:cubicBezTo>
                    <a:pt x="801" y="6808"/>
                    <a:pt x="848" y="6813"/>
                    <a:pt x="895" y="6813"/>
                  </a:cubicBezTo>
                  <a:cubicBezTo>
                    <a:pt x="901" y="6813"/>
                    <a:pt x="906" y="6813"/>
                    <a:pt x="911" y="6813"/>
                  </a:cubicBezTo>
                  <a:lnTo>
                    <a:pt x="35441" y="6813"/>
                  </a:lnTo>
                  <a:cubicBezTo>
                    <a:pt x="35446" y="6813"/>
                    <a:pt x="35452" y="6813"/>
                    <a:pt x="35457" y="6813"/>
                  </a:cubicBezTo>
                  <a:cubicBezTo>
                    <a:pt x="35504" y="6813"/>
                    <a:pt x="35552" y="6808"/>
                    <a:pt x="35598" y="6799"/>
                  </a:cubicBezTo>
                  <a:cubicBezTo>
                    <a:pt x="35608" y="6799"/>
                    <a:pt x="35616" y="6797"/>
                    <a:pt x="35625" y="6794"/>
                  </a:cubicBezTo>
                  <a:cubicBezTo>
                    <a:pt x="35671" y="6786"/>
                    <a:pt x="35718" y="6773"/>
                    <a:pt x="35763" y="6755"/>
                  </a:cubicBezTo>
                  <a:cubicBezTo>
                    <a:pt x="35802" y="6741"/>
                    <a:pt x="35839" y="6723"/>
                    <a:pt x="35876" y="6704"/>
                  </a:cubicBezTo>
                  <a:cubicBezTo>
                    <a:pt x="35880" y="6704"/>
                    <a:pt x="35880" y="6700"/>
                    <a:pt x="35884" y="6700"/>
                  </a:cubicBezTo>
                  <a:cubicBezTo>
                    <a:pt x="35905" y="6689"/>
                    <a:pt x="35925" y="6675"/>
                    <a:pt x="35942" y="6661"/>
                  </a:cubicBezTo>
                  <a:cubicBezTo>
                    <a:pt x="35970" y="6645"/>
                    <a:pt x="35997" y="6628"/>
                    <a:pt x="36022" y="6606"/>
                  </a:cubicBezTo>
                  <a:cubicBezTo>
                    <a:pt x="36022" y="6606"/>
                    <a:pt x="36022" y="6606"/>
                    <a:pt x="36023" y="6606"/>
                  </a:cubicBezTo>
                  <a:cubicBezTo>
                    <a:pt x="36024" y="6606"/>
                    <a:pt x="36025" y="6604"/>
                    <a:pt x="36025" y="6603"/>
                  </a:cubicBezTo>
                  <a:cubicBezTo>
                    <a:pt x="36029" y="6599"/>
                    <a:pt x="36034" y="6599"/>
                    <a:pt x="36034" y="6594"/>
                  </a:cubicBezTo>
                  <a:cubicBezTo>
                    <a:pt x="36113" y="6528"/>
                    <a:pt x="36181" y="6447"/>
                    <a:pt x="36232" y="6355"/>
                  </a:cubicBezTo>
                  <a:cubicBezTo>
                    <a:pt x="36258" y="6310"/>
                    <a:pt x="36281" y="6263"/>
                    <a:pt x="36299" y="6215"/>
                  </a:cubicBezTo>
                  <a:cubicBezTo>
                    <a:pt x="36316" y="6163"/>
                    <a:pt x="36329" y="6111"/>
                    <a:pt x="36338" y="6057"/>
                  </a:cubicBezTo>
                  <a:cubicBezTo>
                    <a:pt x="36349" y="6008"/>
                    <a:pt x="36354" y="5956"/>
                    <a:pt x="36354" y="5905"/>
                  </a:cubicBezTo>
                  <a:lnTo>
                    <a:pt x="36354" y="910"/>
                  </a:lnTo>
                  <a:cubicBezTo>
                    <a:pt x="36355" y="856"/>
                    <a:pt x="36349" y="804"/>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912160" y="4571573"/>
              <a:ext cx="119264" cy="106024"/>
            </a:xfrm>
            <a:custGeom>
              <a:avLst/>
              <a:gdLst/>
              <a:ahLst/>
              <a:cxnLst/>
              <a:rect l="l" t="t" r="r" b="b"/>
              <a:pathLst>
                <a:path w="7666" h="6815" extrusionOk="0">
                  <a:moveTo>
                    <a:pt x="1" y="0"/>
                  </a:moveTo>
                  <a:lnTo>
                    <a:pt x="1" y="6815"/>
                  </a:lnTo>
                  <a:lnTo>
                    <a:pt x="7665" y="6815"/>
                  </a:lnTo>
                  <a:lnTo>
                    <a:pt x="76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15521" y="4571573"/>
              <a:ext cx="565095" cy="11730"/>
            </a:xfrm>
            <a:custGeom>
              <a:avLst/>
              <a:gdLst/>
              <a:ahLst/>
              <a:cxnLst/>
              <a:rect l="l" t="t" r="r" b="b"/>
              <a:pathLst>
                <a:path w="36323" h="754" extrusionOk="0">
                  <a:moveTo>
                    <a:pt x="35430" y="0"/>
                  </a:moveTo>
                  <a:cubicBezTo>
                    <a:pt x="35428" y="0"/>
                    <a:pt x="35426" y="0"/>
                    <a:pt x="35424" y="0"/>
                  </a:cubicBezTo>
                  <a:lnTo>
                    <a:pt x="894" y="0"/>
                  </a:lnTo>
                  <a:cubicBezTo>
                    <a:pt x="893" y="0"/>
                    <a:pt x="892" y="0"/>
                    <a:pt x="891" y="0"/>
                  </a:cubicBezTo>
                  <a:cubicBezTo>
                    <a:pt x="451" y="0"/>
                    <a:pt x="75" y="318"/>
                    <a:pt x="1" y="753"/>
                  </a:cubicBezTo>
                  <a:lnTo>
                    <a:pt x="36322" y="753"/>
                  </a:lnTo>
                  <a:cubicBezTo>
                    <a:pt x="36247" y="318"/>
                    <a:pt x="35871" y="0"/>
                    <a:pt x="35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15521" y="4665805"/>
              <a:ext cx="565095" cy="11777"/>
            </a:xfrm>
            <a:custGeom>
              <a:avLst/>
              <a:gdLst/>
              <a:ahLst/>
              <a:cxnLst/>
              <a:rect l="l" t="t" r="r" b="b"/>
              <a:pathLst>
                <a:path w="36323" h="757" extrusionOk="0">
                  <a:moveTo>
                    <a:pt x="1" y="0"/>
                  </a:moveTo>
                  <a:cubicBezTo>
                    <a:pt x="10" y="54"/>
                    <a:pt x="23" y="106"/>
                    <a:pt x="40" y="156"/>
                  </a:cubicBezTo>
                  <a:cubicBezTo>
                    <a:pt x="57" y="206"/>
                    <a:pt x="81" y="253"/>
                    <a:pt x="107" y="298"/>
                  </a:cubicBezTo>
                  <a:cubicBezTo>
                    <a:pt x="180" y="430"/>
                    <a:pt x="288" y="540"/>
                    <a:pt x="417" y="620"/>
                  </a:cubicBezTo>
                  <a:cubicBezTo>
                    <a:pt x="428" y="627"/>
                    <a:pt x="444" y="636"/>
                    <a:pt x="459" y="647"/>
                  </a:cubicBezTo>
                  <a:cubicBezTo>
                    <a:pt x="496" y="666"/>
                    <a:pt x="534" y="684"/>
                    <a:pt x="573" y="698"/>
                  </a:cubicBezTo>
                  <a:cubicBezTo>
                    <a:pt x="618" y="716"/>
                    <a:pt x="663" y="729"/>
                    <a:pt x="711" y="737"/>
                  </a:cubicBezTo>
                  <a:cubicBezTo>
                    <a:pt x="719" y="740"/>
                    <a:pt x="728" y="742"/>
                    <a:pt x="738" y="742"/>
                  </a:cubicBezTo>
                  <a:cubicBezTo>
                    <a:pt x="784" y="751"/>
                    <a:pt x="831" y="756"/>
                    <a:pt x="878" y="756"/>
                  </a:cubicBezTo>
                  <a:cubicBezTo>
                    <a:pt x="884" y="756"/>
                    <a:pt x="889" y="756"/>
                    <a:pt x="894" y="756"/>
                  </a:cubicBezTo>
                  <a:lnTo>
                    <a:pt x="35424" y="756"/>
                  </a:lnTo>
                  <a:cubicBezTo>
                    <a:pt x="35430" y="756"/>
                    <a:pt x="35435" y="756"/>
                    <a:pt x="35441" y="756"/>
                  </a:cubicBezTo>
                  <a:cubicBezTo>
                    <a:pt x="35488" y="756"/>
                    <a:pt x="35535" y="751"/>
                    <a:pt x="35581" y="742"/>
                  </a:cubicBezTo>
                  <a:cubicBezTo>
                    <a:pt x="35591" y="742"/>
                    <a:pt x="35599" y="740"/>
                    <a:pt x="35608" y="737"/>
                  </a:cubicBezTo>
                  <a:cubicBezTo>
                    <a:pt x="35656" y="729"/>
                    <a:pt x="35701" y="716"/>
                    <a:pt x="35746" y="698"/>
                  </a:cubicBezTo>
                  <a:cubicBezTo>
                    <a:pt x="35785" y="684"/>
                    <a:pt x="35822" y="666"/>
                    <a:pt x="35860" y="647"/>
                  </a:cubicBezTo>
                  <a:cubicBezTo>
                    <a:pt x="35863" y="647"/>
                    <a:pt x="35863" y="643"/>
                    <a:pt x="35867" y="643"/>
                  </a:cubicBezTo>
                  <a:cubicBezTo>
                    <a:pt x="35888" y="632"/>
                    <a:pt x="35908" y="618"/>
                    <a:pt x="35927" y="604"/>
                  </a:cubicBezTo>
                  <a:cubicBezTo>
                    <a:pt x="35954" y="588"/>
                    <a:pt x="35980" y="571"/>
                    <a:pt x="36005" y="549"/>
                  </a:cubicBezTo>
                  <a:lnTo>
                    <a:pt x="36005" y="546"/>
                  </a:lnTo>
                  <a:cubicBezTo>
                    <a:pt x="36006" y="547"/>
                    <a:pt x="36007" y="547"/>
                    <a:pt x="36008" y="547"/>
                  </a:cubicBezTo>
                  <a:cubicBezTo>
                    <a:pt x="36009" y="547"/>
                    <a:pt x="36009" y="546"/>
                    <a:pt x="36009" y="546"/>
                  </a:cubicBezTo>
                  <a:cubicBezTo>
                    <a:pt x="36012" y="542"/>
                    <a:pt x="36017" y="542"/>
                    <a:pt x="36017" y="537"/>
                  </a:cubicBezTo>
                  <a:cubicBezTo>
                    <a:pt x="36098" y="471"/>
                    <a:pt x="36164" y="390"/>
                    <a:pt x="36215" y="298"/>
                  </a:cubicBezTo>
                  <a:cubicBezTo>
                    <a:pt x="36241" y="253"/>
                    <a:pt x="36264" y="206"/>
                    <a:pt x="36282" y="158"/>
                  </a:cubicBezTo>
                  <a:cubicBezTo>
                    <a:pt x="36299" y="106"/>
                    <a:pt x="36312"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515257" y="4287182"/>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6"/>
                    <a:pt x="0" y="858"/>
                    <a:pt x="2" y="910"/>
                  </a:cubicBezTo>
                  <a:lnTo>
                    <a:pt x="2" y="5906"/>
                  </a:lnTo>
                  <a:cubicBezTo>
                    <a:pt x="0" y="5956"/>
                    <a:pt x="6" y="6008"/>
                    <a:pt x="18" y="6058"/>
                  </a:cubicBezTo>
                  <a:cubicBezTo>
                    <a:pt x="27" y="6111"/>
                    <a:pt x="40" y="6163"/>
                    <a:pt x="57" y="6216"/>
                  </a:cubicBezTo>
                  <a:cubicBezTo>
                    <a:pt x="74" y="6263"/>
                    <a:pt x="98" y="6311"/>
                    <a:pt x="124" y="6356"/>
                  </a:cubicBezTo>
                  <a:cubicBezTo>
                    <a:pt x="197" y="6488"/>
                    <a:pt x="305" y="6598"/>
                    <a:pt x="434" y="6678"/>
                  </a:cubicBezTo>
                  <a:cubicBezTo>
                    <a:pt x="445" y="6686"/>
                    <a:pt x="461" y="6694"/>
                    <a:pt x="476" y="6705"/>
                  </a:cubicBezTo>
                  <a:cubicBezTo>
                    <a:pt x="513" y="6724"/>
                    <a:pt x="551" y="6741"/>
                    <a:pt x="590" y="6756"/>
                  </a:cubicBezTo>
                  <a:cubicBezTo>
                    <a:pt x="635" y="6773"/>
                    <a:pt x="680" y="6786"/>
                    <a:pt x="728" y="6795"/>
                  </a:cubicBezTo>
                  <a:cubicBezTo>
                    <a:pt x="734" y="6798"/>
                    <a:pt x="741" y="6800"/>
                    <a:pt x="748" y="6800"/>
                  </a:cubicBezTo>
                  <a:cubicBezTo>
                    <a:pt x="750" y="6800"/>
                    <a:pt x="753" y="6800"/>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3" y="6676"/>
                    <a:pt x="35942" y="6662"/>
                  </a:cubicBezTo>
                  <a:cubicBezTo>
                    <a:pt x="35970" y="6646"/>
                    <a:pt x="35997" y="6628"/>
                    <a:pt x="36022" y="6608"/>
                  </a:cubicBezTo>
                  <a:cubicBezTo>
                    <a:pt x="36023" y="6608"/>
                    <a:pt x="36025" y="6607"/>
                    <a:pt x="36025" y="6604"/>
                  </a:cubicBezTo>
                  <a:cubicBezTo>
                    <a:pt x="36029" y="6601"/>
                    <a:pt x="36034" y="6601"/>
                    <a:pt x="36034" y="6596"/>
                  </a:cubicBezTo>
                  <a:cubicBezTo>
                    <a:pt x="36113" y="6530"/>
                    <a:pt x="36181" y="6449"/>
                    <a:pt x="36232" y="6358"/>
                  </a:cubicBezTo>
                  <a:cubicBezTo>
                    <a:pt x="36258" y="6313"/>
                    <a:pt x="36281" y="6265"/>
                    <a:pt x="36299" y="6216"/>
                  </a:cubicBezTo>
                  <a:cubicBezTo>
                    <a:pt x="36316" y="6165"/>
                    <a:pt x="36329" y="6113"/>
                    <a:pt x="36338" y="6059"/>
                  </a:cubicBezTo>
                  <a:cubicBezTo>
                    <a:pt x="36349" y="6008"/>
                    <a:pt x="36354" y="5958"/>
                    <a:pt x="36354" y="5906"/>
                  </a:cubicBezTo>
                  <a:lnTo>
                    <a:pt x="36354" y="910"/>
                  </a:lnTo>
                  <a:cubicBezTo>
                    <a:pt x="36355" y="858"/>
                    <a:pt x="36349" y="806"/>
                    <a:pt x="36339" y="754"/>
                  </a:cubicBezTo>
                  <a:cubicBezTo>
                    <a:pt x="36264" y="319"/>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912160" y="4287182"/>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15521" y="4287182"/>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9"/>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515521" y="4381414"/>
              <a:ext cx="565095" cy="11808"/>
            </a:xfrm>
            <a:custGeom>
              <a:avLst/>
              <a:gdLst/>
              <a:ahLst/>
              <a:cxnLst/>
              <a:rect l="l" t="t" r="r" b="b"/>
              <a:pathLst>
                <a:path w="36323" h="759" extrusionOk="0">
                  <a:moveTo>
                    <a:pt x="1" y="1"/>
                  </a:moveTo>
                  <a:lnTo>
                    <a:pt x="1" y="1"/>
                  </a:lnTo>
                  <a:cubicBezTo>
                    <a:pt x="10" y="54"/>
                    <a:pt x="23" y="106"/>
                    <a:pt x="40" y="159"/>
                  </a:cubicBezTo>
                  <a:cubicBezTo>
                    <a:pt x="57" y="206"/>
                    <a:pt x="81" y="254"/>
                    <a:pt x="107" y="299"/>
                  </a:cubicBezTo>
                  <a:cubicBezTo>
                    <a:pt x="180" y="431"/>
                    <a:pt x="288" y="541"/>
                    <a:pt x="417" y="621"/>
                  </a:cubicBezTo>
                  <a:cubicBezTo>
                    <a:pt x="428" y="629"/>
                    <a:pt x="444" y="637"/>
                    <a:pt x="459" y="648"/>
                  </a:cubicBezTo>
                  <a:cubicBezTo>
                    <a:pt x="496" y="667"/>
                    <a:pt x="534" y="684"/>
                    <a:pt x="573" y="699"/>
                  </a:cubicBezTo>
                  <a:cubicBezTo>
                    <a:pt x="618" y="716"/>
                    <a:pt x="663" y="729"/>
                    <a:pt x="711" y="738"/>
                  </a:cubicBezTo>
                  <a:cubicBezTo>
                    <a:pt x="717" y="741"/>
                    <a:pt x="724" y="743"/>
                    <a:pt x="731" y="743"/>
                  </a:cubicBezTo>
                  <a:cubicBezTo>
                    <a:pt x="733" y="743"/>
                    <a:pt x="736" y="743"/>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4"/>
                    <a:pt x="36017" y="544"/>
                    <a:pt x="36017" y="539"/>
                  </a:cubicBezTo>
                  <a:cubicBezTo>
                    <a:pt x="36098" y="473"/>
                    <a:pt x="36164" y="392"/>
                    <a:pt x="36215" y="301"/>
                  </a:cubicBezTo>
                  <a:cubicBezTo>
                    <a:pt x="36241" y="256"/>
                    <a:pt x="36264" y="208"/>
                    <a:pt x="36282" y="159"/>
                  </a:cubicBezTo>
                  <a:cubicBezTo>
                    <a:pt x="36299" y="108"/>
                    <a:pt x="36312" y="56"/>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602970" y="4667314"/>
              <a:ext cx="565608" cy="106024"/>
            </a:xfrm>
            <a:custGeom>
              <a:avLst/>
              <a:gdLst/>
              <a:ahLst/>
              <a:cxnLst/>
              <a:rect l="l" t="t" r="r" b="b"/>
              <a:pathLst>
                <a:path w="36356" h="6815" extrusionOk="0">
                  <a:moveTo>
                    <a:pt x="35447" y="0"/>
                  </a:moveTo>
                  <a:cubicBezTo>
                    <a:pt x="35446" y="0"/>
                    <a:pt x="35444" y="0"/>
                    <a:pt x="35442" y="0"/>
                  </a:cubicBezTo>
                  <a:lnTo>
                    <a:pt x="912" y="0"/>
                  </a:lnTo>
                  <a:cubicBezTo>
                    <a:pt x="911" y="0"/>
                    <a:pt x="910" y="0"/>
                    <a:pt x="909" y="0"/>
                  </a:cubicBezTo>
                  <a:cubicBezTo>
                    <a:pt x="467" y="0"/>
                    <a:pt x="90" y="318"/>
                    <a:pt x="17" y="753"/>
                  </a:cubicBezTo>
                  <a:cubicBezTo>
                    <a:pt x="5" y="805"/>
                    <a:pt x="1" y="857"/>
                    <a:pt x="1" y="910"/>
                  </a:cubicBezTo>
                  <a:lnTo>
                    <a:pt x="1" y="5905"/>
                  </a:lnTo>
                  <a:cubicBezTo>
                    <a:pt x="1" y="5957"/>
                    <a:pt x="7" y="6008"/>
                    <a:pt x="17" y="6058"/>
                  </a:cubicBezTo>
                  <a:cubicBezTo>
                    <a:pt x="25" y="6111"/>
                    <a:pt x="38" y="6164"/>
                    <a:pt x="56" y="6215"/>
                  </a:cubicBezTo>
                  <a:cubicBezTo>
                    <a:pt x="75" y="6264"/>
                    <a:pt x="96" y="6310"/>
                    <a:pt x="122" y="6355"/>
                  </a:cubicBezTo>
                  <a:cubicBezTo>
                    <a:pt x="198" y="6487"/>
                    <a:pt x="304" y="6599"/>
                    <a:pt x="432" y="6677"/>
                  </a:cubicBezTo>
                  <a:cubicBezTo>
                    <a:pt x="444" y="6686"/>
                    <a:pt x="460" y="6693"/>
                    <a:pt x="476" y="6704"/>
                  </a:cubicBezTo>
                  <a:cubicBezTo>
                    <a:pt x="512" y="6725"/>
                    <a:pt x="551" y="6742"/>
                    <a:pt x="590" y="6757"/>
                  </a:cubicBezTo>
                  <a:cubicBezTo>
                    <a:pt x="634" y="6772"/>
                    <a:pt x="680" y="6785"/>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4"/>
                  </a:cubicBezTo>
                  <a:lnTo>
                    <a:pt x="35442" y="6814"/>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5"/>
                    <a:pt x="35718" y="6772"/>
                    <a:pt x="35763" y="6757"/>
                  </a:cubicBezTo>
                  <a:cubicBezTo>
                    <a:pt x="35801" y="6741"/>
                    <a:pt x="35840" y="6725"/>
                    <a:pt x="35876" y="6704"/>
                  </a:cubicBezTo>
                  <a:cubicBezTo>
                    <a:pt x="35880" y="6704"/>
                    <a:pt x="35880" y="6701"/>
                    <a:pt x="35885" y="6701"/>
                  </a:cubicBezTo>
                  <a:cubicBezTo>
                    <a:pt x="35905" y="6690"/>
                    <a:pt x="35924" y="6675"/>
                    <a:pt x="35943" y="6662"/>
                  </a:cubicBezTo>
                  <a:cubicBezTo>
                    <a:pt x="35970" y="6646"/>
                    <a:pt x="35996" y="6628"/>
                    <a:pt x="36021" y="6607"/>
                  </a:cubicBezTo>
                  <a:cubicBezTo>
                    <a:pt x="36024" y="6607"/>
                    <a:pt x="36025" y="6606"/>
                    <a:pt x="36025" y="6603"/>
                  </a:cubicBezTo>
                  <a:cubicBezTo>
                    <a:pt x="36030" y="6600"/>
                    <a:pt x="36032" y="6600"/>
                    <a:pt x="36032" y="6596"/>
                  </a:cubicBezTo>
                  <a:cubicBezTo>
                    <a:pt x="36114" y="6529"/>
                    <a:pt x="36182" y="6448"/>
                    <a:pt x="36232" y="6357"/>
                  </a:cubicBezTo>
                  <a:cubicBezTo>
                    <a:pt x="36258" y="6312"/>
                    <a:pt x="36280" y="6264"/>
                    <a:pt x="36299" y="6215"/>
                  </a:cubicBezTo>
                  <a:cubicBezTo>
                    <a:pt x="36316" y="6164"/>
                    <a:pt x="36329" y="6112"/>
                    <a:pt x="36338" y="6058"/>
                  </a:cubicBezTo>
                  <a:cubicBezTo>
                    <a:pt x="36350" y="6008"/>
                    <a:pt x="36354" y="5957"/>
                    <a:pt x="36354" y="5905"/>
                  </a:cubicBezTo>
                  <a:lnTo>
                    <a:pt x="36354" y="910"/>
                  </a:lnTo>
                  <a:cubicBezTo>
                    <a:pt x="36355" y="857"/>
                    <a:pt x="36350" y="805"/>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999858" y="4667314"/>
              <a:ext cx="119279" cy="106024"/>
            </a:xfrm>
            <a:custGeom>
              <a:avLst/>
              <a:gdLst/>
              <a:ahLst/>
              <a:cxnLst/>
              <a:rect l="l" t="t" r="r" b="b"/>
              <a:pathLst>
                <a:path w="7667" h="6815" extrusionOk="0">
                  <a:moveTo>
                    <a:pt x="1" y="0"/>
                  </a:moveTo>
                  <a:lnTo>
                    <a:pt x="1" y="6814"/>
                  </a:lnTo>
                  <a:lnTo>
                    <a:pt x="7667" y="6814"/>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603219" y="4667314"/>
              <a:ext cx="565095" cy="11730"/>
            </a:xfrm>
            <a:custGeom>
              <a:avLst/>
              <a:gdLst/>
              <a:ahLst/>
              <a:cxnLst/>
              <a:rect l="l" t="t" r="r" b="b"/>
              <a:pathLst>
                <a:path w="36323" h="754" extrusionOk="0">
                  <a:moveTo>
                    <a:pt x="893" y="0"/>
                  </a:moveTo>
                  <a:cubicBezTo>
                    <a:pt x="451" y="0"/>
                    <a:pt x="74" y="318"/>
                    <a:pt x="1" y="753"/>
                  </a:cubicBezTo>
                  <a:lnTo>
                    <a:pt x="36322" y="753"/>
                  </a:lnTo>
                  <a:cubicBezTo>
                    <a:pt x="36247" y="318"/>
                    <a:pt x="35869" y="0"/>
                    <a:pt x="35429" y="0"/>
                  </a:cubicBezTo>
                  <a:cubicBezTo>
                    <a:pt x="35428" y="0"/>
                    <a:pt x="35427" y="0"/>
                    <a:pt x="35426" y="0"/>
                  </a:cubicBezTo>
                  <a:lnTo>
                    <a:pt x="896" y="0"/>
                  </a:lnTo>
                  <a:cubicBezTo>
                    <a:pt x="895" y="0"/>
                    <a:pt x="8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603219" y="4761561"/>
              <a:ext cx="565095" cy="11777"/>
            </a:xfrm>
            <a:custGeom>
              <a:avLst/>
              <a:gdLst/>
              <a:ahLst/>
              <a:cxnLst/>
              <a:rect l="l" t="t" r="r" b="b"/>
              <a:pathLst>
                <a:path w="36323" h="757" extrusionOk="0">
                  <a:moveTo>
                    <a:pt x="1" y="0"/>
                  </a:moveTo>
                  <a:cubicBezTo>
                    <a:pt x="9" y="53"/>
                    <a:pt x="22" y="106"/>
                    <a:pt x="40" y="157"/>
                  </a:cubicBezTo>
                  <a:cubicBezTo>
                    <a:pt x="59" y="206"/>
                    <a:pt x="80" y="252"/>
                    <a:pt x="106" y="297"/>
                  </a:cubicBezTo>
                  <a:cubicBezTo>
                    <a:pt x="182" y="429"/>
                    <a:pt x="288" y="541"/>
                    <a:pt x="416" y="619"/>
                  </a:cubicBezTo>
                  <a:cubicBezTo>
                    <a:pt x="428" y="628"/>
                    <a:pt x="444" y="635"/>
                    <a:pt x="460" y="646"/>
                  </a:cubicBezTo>
                  <a:cubicBezTo>
                    <a:pt x="496" y="667"/>
                    <a:pt x="535" y="684"/>
                    <a:pt x="574" y="699"/>
                  </a:cubicBezTo>
                  <a:cubicBezTo>
                    <a:pt x="618" y="714"/>
                    <a:pt x="664" y="727"/>
                    <a:pt x="710" y="738"/>
                  </a:cubicBezTo>
                  <a:cubicBezTo>
                    <a:pt x="717" y="740"/>
                    <a:pt x="724" y="741"/>
                    <a:pt x="731" y="741"/>
                  </a:cubicBezTo>
                  <a:cubicBezTo>
                    <a:pt x="733" y="741"/>
                    <a:pt x="736" y="741"/>
                    <a:pt x="738" y="741"/>
                  </a:cubicBezTo>
                  <a:cubicBezTo>
                    <a:pt x="785" y="751"/>
                    <a:pt x="832" y="757"/>
                    <a:pt x="880" y="757"/>
                  </a:cubicBezTo>
                  <a:cubicBezTo>
                    <a:pt x="885" y="757"/>
                    <a:pt x="890" y="757"/>
                    <a:pt x="896" y="756"/>
                  </a:cubicBezTo>
                  <a:lnTo>
                    <a:pt x="35426" y="756"/>
                  </a:lnTo>
                  <a:cubicBezTo>
                    <a:pt x="35431" y="757"/>
                    <a:pt x="35436" y="757"/>
                    <a:pt x="35441" y="757"/>
                  </a:cubicBezTo>
                  <a:cubicBezTo>
                    <a:pt x="35488" y="757"/>
                    <a:pt x="35535" y="751"/>
                    <a:pt x="35582" y="741"/>
                  </a:cubicBezTo>
                  <a:cubicBezTo>
                    <a:pt x="35584" y="741"/>
                    <a:pt x="35587" y="741"/>
                    <a:pt x="35589" y="741"/>
                  </a:cubicBezTo>
                  <a:cubicBezTo>
                    <a:pt x="35596" y="741"/>
                    <a:pt x="35603" y="740"/>
                    <a:pt x="35609" y="738"/>
                  </a:cubicBezTo>
                  <a:cubicBezTo>
                    <a:pt x="35656" y="727"/>
                    <a:pt x="35702" y="714"/>
                    <a:pt x="35747" y="699"/>
                  </a:cubicBezTo>
                  <a:cubicBezTo>
                    <a:pt x="35785" y="683"/>
                    <a:pt x="35824" y="667"/>
                    <a:pt x="35860" y="646"/>
                  </a:cubicBezTo>
                  <a:cubicBezTo>
                    <a:pt x="35864" y="646"/>
                    <a:pt x="35864" y="643"/>
                    <a:pt x="35869" y="643"/>
                  </a:cubicBezTo>
                  <a:cubicBezTo>
                    <a:pt x="35889" y="632"/>
                    <a:pt x="35908" y="617"/>
                    <a:pt x="35927" y="604"/>
                  </a:cubicBezTo>
                  <a:cubicBezTo>
                    <a:pt x="35954" y="588"/>
                    <a:pt x="35980" y="570"/>
                    <a:pt x="36005" y="549"/>
                  </a:cubicBezTo>
                  <a:lnTo>
                    <a:pt x="36005" y="545"/>
                  </a:lnTo>
                  <a:cubicBezTo>
                    <a:pt x="36006" y="546"/>
                    <a:pt x="36007" y="547"/>
                    <a:pt x="36008" y="547"/>
                  </a:cubicBezTo>
                  <a:cubicBezTo>
                    <a:pt x="36009" y="547"/>
                    <a:pt x="36009" y="545"/>
                    <a:pt x="36009" y="545"/>
                  </a:cubicBezTo>
                  <a:cubicBezTo>
                    <a:pt x="36014" y="542"/>
                    <a:pt x="36016" y="542"/>
                    <a:pt x="36016" y="538"/>
                  </a:cubicBezTo>
                  <a:cubicBezTo>
                    <a:pt x="36098" y="471"/>
                    <a:pt x="36166" y="390"/>
                    <a:pt x="36216" y="299"/>
                  </a:cubicBezTo>
                  <a:cubicBezTo>
                    <a:pt x="36242" y="254"/>
                    <a:pt x="36264" y="206"/>
                    <a:pt x="36283" y="157"/>
                  </a:cubicBezTo>
                  <a:cubicBezTo>
                    <a:pt x="36300" y="106"/>
                    <a:pt x="36313"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602970" y="4477248"/>
              <a:ext cx="565608" cy="106040"/>
            </a:xfrm>
            <a:custGeom>
              <a:avLst/>
              <a:gdLst/>
              <a:ahLst/>
              <a:cxnLst/>
              <a:rect l="l" t="t" r="r" b="b"/>
              <a:pathLst>
                <a:path w="36356" h="6816" extrusionOk="0">
                  <a:moveTo>
                    <a:pt x="35447" y="0"/>
                  </a:moveTo>
                  <a:cubicBezTo>
                    <a:pt x="35446" y="0"/>
                    <a:pt x="35444" y="0"/>
                    <a:pt x="35442" y="0"/>
                  </a:cubicBezTo>
                  <a:lnTo>
                    <a:pt x="912" y="0"/>
                  </a:lnTo>
                  <a:cubicBezTo>
                    <a:pt x="911" y="0"/>
                    <a:pt x="910" y="0"/>
                    <a:pt x="909" y="0"/>
                  </a:cubicBezTo>
                  <a:cubicBezTo>
                    <a:pt x="467" y="0"/>
                    <a:pt x="90" y="319"/>
                    <a:pt x="17" y="754"/>
                  </a:cubicBezTo>
                  <a:cubicBezTo>
                    <a:pt x="5" y="806"/>
                    <a:pt x="1" y="858"/>
                    <a:pt x="1" y="910"/>
                  </a:cubicBezTo>
                  <a:lnTo>
                    <a:pt x="1" y="5905"/>
                  </a:lnTo>
                  <a:cubicBezTo>
                    <a:pt x="1" y="5956"/>
                    <a:pt x="7" y="6008"/>
                    <a:pt x="17" y="6059"/>
                  </a:cubicBezTo>
                  <a:cubicBezTo>
                    <a:pt x="25" y="6111"/>
                    <a:pt x="38" y="6165"/>
                    <a:pt x="56" y="6215"/>
                  </a:cubicBezTo>
                  <a:cubicBezTo>
                    <a:pt x="75" y="6264"/>
                    <a:pt x="96" y="6311"/>
                    <a:pt x="122" y="6356"/>
                  </a:cubicBezTo>
                  <a:cubicBezTo>
                    <a:pt x="198" y="6488"/>
                    <a:pt x="304" y="6598"/>
                    <a:pt x="432" y="6677"/>
                  </a:cubicBezTo>
                  <a:cubicBezTo>
                    <a:pt x="444" y="6686"/>
                    <a:pt x="460" y="6693"/>
                    <a:pt x="476" y="6705"/>
                  </a:cubicBezTo>
                  <a:cubicBezTo>
                    <a:pt x="512" y="6725"/>
                    <a:pt x="551" y="6741"/>
                    <a:pt x="590" y="6757"/>
                  </a:cubicBezTo>
                  <a:cubicBezTo>
                    <a:pt x="634" y="6773"/>
                    <a:pt x="680" y="6786"/>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5"/>
                  </a:cubicBezTo>
                  <a:lnTo>
                    <a:pt x="35442" y="6815"/>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6"/>
                    <a:pt x="35718" y="6773"/>
                    <a:pt x="35763" y="6757"/>
                  </a:cubicBezTo>
                  <a:cubicBezTo>
                    <a:pt x="35801" y="6741"/>
                    <a:pt x="35840" y="6725"/>
                    <a:pt x="35876" y="6705"/>
                  </a:cubicBezTo>
                  <a:cubicBezTo>
                    <a:pt x="35880" y="6705"/>
                    <a:pt x="35880" y="6702"/>
                    <a:pt x="35885" y="6702"/>
                  </a:cubicBezTo>
                  <a:cubicBezTo>
                    <a:pt x="35905" y="6690"/>
                    <a:pt x="35924" y="6676"/>
                    <a:pt x="35943" y="6663"/>
                  </a:cubicBezTo>
                  <a:cubicBezTo>
                    <a:pt x="35970" y="6647"/>
                    <a:pt x="35996" y="6628"/>
                    <a:pt x="36021" y="6608"/>
                  </a:cubicBezTo>
                  <a:cubicBezTo>
                    <a:pt x="36024" y="6608"/>
                    <a:pt x="36025" y="6606"/>
                    <a:pt x="36025" y="6603"/>
                  </a:cubicBezTo>
                  <a:cubicBezTo>
                    <a:pt x="36030" y="6600"/>
                    <a:pt x="36032" y="6600"/>
                    <a:pt x="36032" y="6596"/>
                  </a:cubicBezTo>
                  <a:cubicBezTo>
                    <a:pt x="36114" y="6530"/>
                    <a:pt x="36182" y="6448"/>
                    <a:pt x="36232" y="6357"/>
                  </a:cubicBezTo>
                  <a:cubicBezTo>
                    <a:pt x="36258" y="6312"/>
                    <a:pt x="36280" y="6264"/>
                    <a:pt x="36299" y="6215"/>
                  </a:cubicBezTo>
                  <a:cubicBezTo>
                    <a:pt x="36316" y="6165"/>
                    <a:pt x="36329" y="6112"/>
                    <a:pt x="36338" y="6059"/>
                  </a:cubicBezTo>
                  <a:cubicBezTo>
                    <a:pt x="36350" y="6008"/>
                    <a:pt x="36354" y="5957"/>
                    <a:pt x="36354" y="5905"/>
                  </a:cubicBezTo>
                  <a:lnTo>
                    <a:pt x="36354" y="910"/>
                  </a:lnTo>
                  <a:cubicBezTo>
                    <a:pt x="36355" y="858"/>
                    <a:pt x="36350" y="806"/>
                    <a:pt x="36339" y="754"/>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999858" y="4477248"/>
              <a:ext cx="119279" cy="106055"/>
            </a:xfrm>
            <a:custGeom>
              <a:avLst/>
              <a:gdLst/>
              <a:ahLst/>
              <a:cxnLst/>
              <a:rect l="l" t="t" r="r" b="b"/>
              <a:pathLst>
                <a:path w="7667" h="6817" extrusionOk="0">
                  <a:moveTo>
                    <a:pt x="1" y="0"/>
                  </a:moveTo>
                  <a:lnTo>
                    <a:pt x="1" y="6816"/>
                  </a:lnTo>
                  <a:lnTo>
                    <a:pt x="7667" y="6816"/>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603219" y="4477248"/>
              <a:ext cx="565095" cy="11730"/>
            </a:xfrm>
            <a:custGeom>
              <a:avLst/>
              <a:gdLst/>
              <a:ahLst/>
              <a:cxnLst/>
              <a:rect l="l" t="t" r="r" b="b"/>
              <a:pathLst>
                <a:path w="36323" h="754" extrusionOk="0">
                  <a:moveTo>
                    <a:pt x="35431" y="0"/>
                  </a:moveTo>
                  <a:cubicBezTo>
                    <a:pt x="35429" y="0"/>
                    <a:pt x="35427" y="0"/>
                    <a:pt x="35426" y="0"/>
                  </a:cubicBezTo>
                  <a:lnTo>
                    <a:pt x="896" y="0"/>
                  </a:lnTo>
                  <a:cubicBezTo>
                    <a:pt x="895" y="0"/>
                    <a:pt x="894" y="0"/>
                    <a:pt x="893" y="0"/>
                  </a:cubicBezTo>
                  <a:cubicBezTo>
                    <a:pt x="451" y="0"/>
                    <a:pt x="74" y="319"/>
                    <a:pt x="1" y="754"/>
                  </a:cubicBezTo>
                  <a:lnTo>
                    <a:pt x="36322" y="754"/>
                  </a:lnTo>
                  <a:cubicBezTo>
                    <a:pt x="36248" y="318"/>
                    <a:pt x="35871" y="0"/>
                    <a:pt x="35431" y="0"/>
                  </a:cubicBezTo>
                  <a:close/>
                </a:path>
              </a:pathLst>
            </a:custGeom>
            <a:solidFill>
              <a:srgbClr val="A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603219" y="4571495"/>
              <a:ext cx="565095" cy="11808"/>
            </a:xfrm>
            <a:custGeom>
              <a:avLst/>
              <a:gdLst/>
              <a:ahLst/>
              <a:cxnLst/>
              <a:rect l="l" t="t" r="r" b="b"/>
              <a:pathLst>
                <a:path w="36323" h="759" extrusionOk="0">
                  <a:moveTo>
                    <a:pt x="1" y="1"/>
                  </a:moveTo>
                  <a:cubicBezTo>
                    <a:pt x="9" y="54"/>
                    <a:pt x="22" y="107"/>
                    <a:pt x="40" y="159"/>
                  </a:cubicBezTo>
                  <a:cubicBezTo>
                    <a:pt x="59" y="206"/>
                    <a:pt x="80" y="254"/>
                    <a:pt x="106" y="299"/>
                  </a:cubicBezTo>
                  <a:cubicBezTo>
                    <a:pt x="182" y="431"/>
                    <a:pt x="288" y="541"/>
                    <a:pt x="416" y="621"/>
                  </a:cubicBezTo>
                  <a:cubicBezTo>
                    <a:pt x="428" y="628"/>
                    <a:pt x="444" y="637"/>
                    <a:pt x="460" y="648"/>
                  </a:cubicBezTo>
                  <a:cubicBezTo>
                    <a:pt x="496" y="667"/>
                    <a:pt x="535" y="684"/>
                    <a:pt x="574" y="699"/>
                  </a:cubicBezTo>
                  <a:cubicBezTo>
                    <a:pt x="618" y="716"/>
                    <a:pt x="664" y="729"/>
                    <a:pt x="710" y="738"/>
                  </a:cubicBezTo>
                  <a:cubicBezTo>
                    <a:pt x="719" y="741"/>
                    <a:pt x="729" y="742"/>
                    <a:pt x="738" y="742"/>
                  </a:cubicBezTo>
                  <a:cubicBezTo>
                    <a:pt x="790" y="754"/>
                    <a:pt x="842" y="758"/>
                    <a:pt x="896" y="758"/>
                  </a:cubicBezTo>
                  <a:lnTo>
                    <a:pt x="35426" y="758"/>
                  </a:lnTo>
                  <a:cubicBezTo>
                    <a:pt x="35478" y="758"/>
                    <a:pt x="35530" y="754"/>
                    <a:pt x="35582" y="742"/>
                  </a:cubicBezTo>
                  <a:cubicBezTo>
                    <a:pt x="35591" y="742"/>
                    <a:pt x="35601" y="742"/>
                    <a:pt x="35609" y="738"/>
                  </a:cubicBezTo>
                  <a:cubicBezTo>
                    <a:pt x="35656" y="729"/>
                    <a:pt x="35702" y="716"/>
                    <a:pt x="35747" y="699"/>
                  </a:cubicBezTo>
                  <a:cubicBezTo>
                    <a:pt x="35785" y="684"/>
                    <a:pt x="35824" y="667"/>
                    <a:pt x="35860" y="648"/>
                  </a:cubicBezTo>
                  <a:cubicBezTo>
                    <a:pt x="35864" y="648"/>
                    <a:pt x="35864" y="644"/>
                    <a:pt x="35869" y="644"/>
                  </a:cubicBezTo>
                  <a:cubicBezTo>
                    <a:pt x="35889"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4" y="542"/>
                    <a:pt x="36016" y="542"/>
                    <a:pt x="36016" y="540"/>
                  </a:cubicBezTo>
                  <a:cubicBezTo>
                    <a:pt x="36098" y="473"/>
                    <a:pt x="36166" y="392"/>
                    <a:pt x="36216" y="299"/>
                  </a:cubicBezTo>
                  <a:cubicBezTo>
                    <a:pt x="36242" y="254"/>
                    <a:pt x="36264" y="208"/>
                    <a:pt x="36283" y="159"/>
                  </a:cubicBezTo>
                  <a:cubicBezTo>
                    <a:pt x="36300" y="108"/>
                    <a:pt x="36313"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602970" y="4381507"/>
              <a:ext cx="565608" cy="106009"/>
            </a:xfrm>
            <a:custGeom>
              <a:avLst/>
              <a:gdLst/>
              <a:ahLst/>
              <a:cxnLst/>
              <a:rect l="l" t="t" r="r" b="b"/>
              <a:pathLst>
                <a:path w="36356" h="6814" extrusionOk="0">
                  <a:moveTo>
                    <a:pt x="35447" y="0"/>
                  </a:moveTo>
                  <a:cubicBezTo>
                    <a:pt x="35446" y="0"/>
                    <a:pt x="35444" y="1"/>
                    <a:pt x="35442" y="1"/>
                  </a:cubicBezTo>
                  <a:lnTo>
                    <a:pt x="912" y="1"/>
                  </a:lnTo>
                  <a:cubicBezTo>
                    <a:pt x="911" y="1"/>
                    <a:pt x="910" y="1"/>
                    <a:pt x="909" y="1"/>
                  </a:cubicBezTo>
                  <a:cubicBezTo>
                    <a:pt x="467" y="1"/>
                    <a:pt x="90" y="317"/>
                    <a:pt x="17" y="752"/>
                  </a:cubicBezTo>
                  <a:cubicBezTo>
                    <a:pt x="5" y="804"/>
                    <a:pt x="1" y="856"/>
                    <a:pt x="1" y="910"/>
                  </a:cubicBezTo>
                  <a:lnTo>
                    <a:pt x="1" y="5904"/>
                  </a:lnTo>
                  <a:cubicBezTo>
                    <a:pt x="1" y="5956"/>
                    <a:pt x="7" y="6007"/>
                    <a:pt x="17" y="6057"/>
                  </a:cubicBezTo>
                  <a:cubicBezTo>
                    <a:pt x="25" y="6111"/>
                    <a:pt x="38" y="6163"/>
                    <a:pt x="56" y="6214"/>
                  </a:cubicBezTo>
                  <a:cubicBezTo>
                    <a:pt x="75" y="6263"/>
                    <a:pt x="96" y="6311"/>
                    <a:pt x="122" y="6356"/>
                  </a:cubicBezTo>
                  <a:cubicBezTo>
                    <a:pt x="198" y="6486"/>
                    <a:pt x="304" y="6598"/>
                    <a:pt x="432" y="6677"/>
                  </a:cubicBezTo>
                  <a:cubicBezTo>
                    <a:pt x="444" y="6685"/>
                    <a:pt x="460" y="6692"/>
                    <a:pt x="476" y="6705"/>
                  </a:cubicBezTo>
                  <a:cubicBezTo>
                    <a:pt x="512" y="6724"/>
                    <a:pt x="551" y="6741"/>
                    <a:pt x="590" y="6756"/>
                  </a:cubicBezTo>
                  <a:cubicBezTo>
                    <a:pt x="634" y="6773"/>
                    <a:pt x="680" y="6786"/>
                    <a:pt x="726" y="6795"/>
                  </a:cubicBezTo>
                  <a:cubicBezTo>
                    <a:pt x="735" y="6798"/>
                    <a:pt x="745" y="6799"/>
                    <a:pt x="754" y="6799"/>
                  </a:cubicBezTo>
                  <a:cubicBezTo>
                    <a:pt x="801" y="6808"/>
                    <a:pt x="848" y="6814"/>
                    <a:pt x="895" y="6814"/>
                  </a:cubicBezTo>
                  <a:cubicBezTo>
                    <a:pt x="901" y="6814"/>
                    <a:pt x="906" y="6814"/>
                    <a:pt x="912" y="6813"/>
                  </a:cubicBezTo>
                  <a:lnTo>
                    <a:pt x="35442" y="6813"/>
                  </a:lnTo>
                  <a:cubicBezTo>
                    <a:pt x="35447" y="6814"/>
                    <a:pt x="35452" y="6814"/>
                    <a:pt x="35457" y="6814"/>
                  </a:cubicBezTo>
                  <a:cubicBezTo>
                    <a:pt x="35504" y="6814"/>
                    <a:pt x="35551" y="6808"/>
                    <a:pt x="35598" y="6799"/>
                  </a:cubicBezTo>
                  <a:cubicBezTo>
                    <a:pt x="35607" y="6799"/>
                    <a:pt x="35617" y="6798"/>
                    <a:pt x="35625" y="6795"/>
                  </a:cubicBezTo>
                  <a:cubicBezTo>
                    <a:pt x="35672" y="6786"/>
                    <a:pt x="35718" y="6773"/>
                    <a:pt x="35763" y="6756"/>
                  </a:cubicBezTo>
                  <a:cubicBezTo>
                    <a:pt x="35801" y="6741"/>
                    <a:pt x="35840" y="6724"/>
                    <a:pt x="35876" y="6705"/>
                  </a:cubicBezTo>
                  <a:cubicBezTo>
                    <a:pt x="35880" y="6705"/>
                    <a:pt x="35880" y="6700"/>
                    <a:pt x="35885" y="6700"/>
                  </a:cubicBezTo>
                  <a:cubicBezTo>
                    <a:pt x="35905" y="6689"/>
                    <a:pt x="35924" y="6676"/>
                    <a:pt x="35943" y="6661"/>
                  </a:cubicBezTo>
                  <a:cubicBezTo>
                    <a:pt x="35970" y="6645"/>
                    <a:pt x="35996" y="6627"/>
                    <a:pt x="36021" y="6606"/>
                  </a:cubicBezTo>
                  <a:cubicBezTo>
                    <a:pt x="36024" y="6606"/>
                    <a:pt x="36025" y="6605"/>
                    <a:pt x="36025" y="6603"/>
                  </a:cubicBezTo>
                  <a:cubicBezTo>
                    <a:pt x="36030" y="6599"/>
                    <a:pt x="36032" y="6599"/>
                    <a:pt x="36032" y="6595"/>
                  </a:cubicBezTo>
                  <a:cubicBezTo>
                    <a:pt x="36114" y="6528"/>
                    <a:pt x="36182" y="6447"/>
                    <a:pt x="36232" y="6356"/>
                  </a:cubicBezTo>
                  <a:cubicBezTo>
                    <a:pt x="36258" y="6311"/>
                    <a:pt x="36280" y="6263"/>
                    <a:pt x="36299" y="6215"/>
                  </a:cubicBezTo>
                  <a:cubicBezTo>
                    <a:pt x="36316" y="6163"/>
                    <a:pt x="36329" y="6111"/>
                    <a:pt x="36338" y="6057"/>
                  </a:cubicBezTo>
                  <a:cubicBezTo>
                    <a:pt x="36350" y="6008"/>
                    <a:pt x="36354" y="5956"/>
                    <a:pt x="36354" y="5905"/>
                  </a:cubicBezTo>
                  <a:lnTo>
                    <a:pt x="36354" y="910"/>
                  </a:lnTo>
                  <a:cubicBezTo>
                    <a:pt x="36355" y="856"/>
                    <a:pt x="36350" y="804"/>
                    <a:pt x="36339" y="752"/>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999858" y="4381507"/>
              <a:ext cx="119279" cy="106024"/>
            </a:xfrm>
            <a:custGeom>
              <a:avLst/>
              <a:gdLst/>
              <a:ahLst/>
              <a:cxnLst/>
              <a:rect l="l" t="t" r="r" b="b"/>
              <a:pathLst>
                <a:path w="7667" h="6815" extrusionOk="0">
                  <a:moveTo>
                    <a:pt x="1" y="1"/>
                  </a:moveTo>
                  <a:lnTo>
                    <a:pt x="1" y="6815"/>
                  </a:lnTo>
                  <a:lnTo>
                    <a:pt x="7667" y="6815"/>
                  </a:lnTo>
                  <a:lnTo>
                    <a:pt x="76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603219" y="4381507"/>
              <a:ext cx="565095" cy="11730"/>
            </a:xfrm>
            <a:custGeom>
              <a:avLst/>
              <a:gdLst/>
              <a:ahLst/>
              <a:cxnLst/>
              <a:rect l="l" t="t" r="r" b="b"/>
              <a:pathLst>
                <a:path w="36323" h="754" extrusionOk="0">
                  <a:moveTo>
                    <a:pt x="893" y="1"/>
                  </a:moveTo>
                  <a:cubicBezTo>
                    <a:pt x="451" y="1"/>
                    <a:pt x="74" y="319"/>
                    <a:pt x="1" y="754"/>
                  </a:cubicBezTo>
                  <a:lnTo>
                    <a:pt x="36322" y="754"/>
                  </a:lnTo>
                  <a:cubicBezTo>
                    <a:pt x="36247" y="319"/>
                    <a:pt x="35869" y="1"/>
                    <a:pt x="35429" y="1"/>
                  </a:cubicBezTo>
                  <a:cubicBezTo>
                    <a:pt x="35428" y="1"/>
                    <a:pt x="35427" y="1"/>
                    <a:pt x="35426" y="1"/>
                  </a:cubicBezTo>
                  <a:lnTo>
                    <a:pt x="896" y="1"/>
                  </a:lnTo>
                  <a:cubicBezTo>
                    <a:pt x="895" y="1"/>
                    <a:pt x="894" y="1"/>
                    <a:pt x="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603219" y="4475739"/>
              <a:ext cx="565095" cy="11777"/>
            </a:xfrm>
            <a:custGeom>
              <a:avLst/>
              <a:gdLst/>
              <a:ahLst/>
              <a:cxnLst/>
              <a:rect l="l" t="t" r="r" b="b"/>
              <a:pathLst>
                <a:path w="36323" h="757" extrusionOk="0">
                  <a:moveTo>
                    <a:pt x="1" y="0"/>
                  </a:moveTo>
                  <a:cubicBezTo>
                    <a:pt x="9" y="54"/>
                    <a:pt x="22" y="106"/>
                    <a:pt x="40" y="157"/>
                  </a:cubicBezTo>
                  <a:cubicBezTo>
                    <a:pt x="59" y="206"/>
                    <a:pt x="80" y="254"/>
                    <a:pt x="106" y="299"/>
                  </a:cubicBezTo>
                  <a:cubicBezTo>
                    <a:pt x="182" y="431"/>
                    <a:pt x="288" y="541"/>
                    <a:pt x="416" y="620"/>
                  </a:cubicBezTo>
                  <a:cubicBezTo>
                    <a:pt x="428" y="628"/>
                    <a:pt x="444" y="636"/>
                    <a:pt x="460" y="648"/>
                  </a:cubicBezTo>
                  <a:cubicBezTo>
                    <a:pt x="496" y="667"/>
                    <a:pt x="535" y="684"/>
                    <a:pt x="574" y="699"/>
                  </a:cubicBezTo>
                  <a:cubicBezTo>
                    <a:pt x="618" y="716"/>
                    <a:pt x="664" y="729"/>
                    <a:pt x="710" y="738"/>
                  </a:cubicBezTo>
                  <a:cubicBezTo>
                    <a:pt x="719" y="741"/>
                    <a:pt x="729" y="742"/>
                    <a:pt x="738" y="742"/>
                  </a:cubicBezTo>
                  <a:cubicBezTo>
                    <a:pt x="785" y="751"/>
                    <a:pt x="832" y="757"/>
                    <a:pt x="879" y="757"/>
                  </a:cubicBezTo>
                  <a:cubicBezTo>
                    <a:pt x="885" y="757"/>
                    <a:pt x="890" y="757"/>
                    <a:pt x="896" y="756"/>
                  </a:cubicBezTo>
                  <a:lnTo>
                    <a:pt x="35426" y="756"/>
                  </a:lnTo>
                  <a:cubicBezTo>
                    <a:pt x="35431" y="757"/>
                    <a:pt x="35436" y="757"/>
                    <a:pt x="35441" y="757"/>
                  </a:cubicBezTo>
                  <a:cubicBezTo>
                    <a:pt x="35488" y="757"/>
                    <a:pt x="35535" y="751"/>
                    <a:pt x="35582" y="742"/>
                  </a:cubicBezTo>
                  <a:cubicBezTo>
                    <a:pt x="35591" y="742"/>
                    <a:pt x="35601" y="741"/>
                    <a:pt x="35609" y="738"/>
                  </a:cubicBezTo>
                  <a:cubicBezTo>
                    <a:pt x="35656" y="729"/>
                    <a:pt x="35702" y="716"/>
                    <a:pt x="35747" y="699"/>
                  </a:cubicBezTo>
                  <a:cubicBezTo>
                    <a:pt x="35785" y="684"/>
                    <a:pt x="35824" y="667"/>
                    <a:pt x="35860" y="648"/>
                  </a:cubicBezTo>
                  <a:cubicBezTo>
                    <a:pt x="35864" y="648"/>
                    <a:pt x="35864" y="643"/>
                    <a:pt x="35869" y="643"/>
                  </a:cubicBezTo>
                  <a:cubicBezTo>
                    <a:pt x="35889" y="632"/>
                    <a:pt x="35908" y="619"/>
                    <a:pt x="35927" y="604"/>
                  </a:cubicBezTo>
                  <a:cubicBezTo>
                    <a:pt x="35954" y="588"/>
                    <a:pt x="35980" y="571"/>
                    <a:pt x="36005" y="551"/>
                  </a:cubicBezTo>
                  <a:lnTo>
                    <a:pt x="36005" y="546"/>
                  </a:lnTo>
                  <a:cubicBezTo>
                    <a:pt x="36006" y="548"/>
                    <a:pt x="36007" y="548"/>
                    <a:pt x="36008" y="548"/>
                  </a:cubicBezTo>
                  <a:cubicBezTo>
                    <a:pt x="36009" y="548"/>
                    <a:pt x="36009" y="546"/>
                    <a:pt x="36009" y="546"/>
                  </a:cubicBezTo>
                  <a:cubicBezTo>
                    <a:pt x="36014" y="542"/>
                    <a:pt x="36016" y="542"/>
                    <a:pt x="36016" y="538"/>
                  </a:cubicBezTo>
                  <a:cubicBezTo>
                    <a:pt x="36098" y="471"/>
                    <a:pt x="36166" y="390"/>
                    <a:pt x="36216" y="299"/>
                  </a:cubicBezTo>
                  <a:cubicBezTo>
                    <a:pt x="36242" y="254"/>
                    <a:pt x="36264" y="208"/>
                    <a:pt x="36283" y="158"/>
                  </a:cubicBezTo>
                  <a:cubicBezTo>
                    <a:pt x="36300" y="108"/>
                    <a:pt x="36313" y="54"/>
                    <a:pt x="36322" y="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1394116" y="3998886"/>
              <a:ext cx="317404" cy="21236"/>
            </a:xfrm>
            <a:custGeom>
              <a:avLst/>
              <a:gdLst/>
              <a:ahLst/>
              <a:cxnLst/>
              <a:rect l="l" t="t" r="r" b="b"/>
              <a:pathLst>
                <a:path w="20402" h="1365" extrusionOk="0">
                  <a:moveTo>
                    <a:pt x="672" y="0"/>
                  </a:moveTo>
                  <a:cubicBezTo>
                    <a:pt x="300" y="6"/>
                    <a:pt x="0" y="310"/>
                    <a:pt x="0" y="683"/>
                  </a:cubicBezTo>
                  <a:cubicBezTo>
                    <a:pt x="0" y="1055"/>
                    <a:pt x="300" y="1359"/>
                    <a:pt x="672" y="1365"/>
                  </a:cubicBezTo>
                  <a:lnTo>
                    <a:pt x="19731" y="1365"/>
                  </a:lnTo>
                  <a:cubicBezTo>
                    <a:pt x="20103" y="1359"/>
                    <a:pt x="20401" y="1055"/>
                    <a:pt x="20401" y="683"/>
                  </a:cubicBezTo>
                  <a:cubicBezTo>
                    <a:pt x="20401" y="310"/>
                    <a:pt x="20103" y="6"/>
                    <a:pt x="19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404244" y="4180971"/>
              <a:ext cx="317746" cy="21236"/>
            </a:xfrm>
            <a:custGeom>
              <a:avLst/>
              <a:gdLst/>
              <a:ahLst/>
              <a:cxnLst/>
              <a:rect l="l" t="t" r="r" b="b"/>
              <a:pathLst>
                <a:path w="20424" h="1365" extrusionOk="0">
                  <a:moveTo>
                    <a:pt x="683" y="0"/>
                  </a:moveTo>
                  <a:cubicBezTo>
                    <a:pt x="307" y="0"/>
                    <a:pt x="1" y="306"/>
                    <a:pt x="1" y="683"/>
                  </a:cubicBezTo>
                  <a:cubicBezTo>
                    <a:pt x="1" y="1059"/>
                    <a:pt x="307" y="1365"/>
                    <a:pt x="683" y="1365"/>
                  </a:cubicBezTo>
                  <a:lnTo>
                    <a:pt x="19742" y="1365"/>
                  </a:lnTo>
                  <a:cubicBezTo>
                    <a:pt x="20118" y="1365"/>
                    <a:pt x="20424" y="1059"/>
                    <a:pt x="20424" y="683"/>
                  </a:cubicBezTo>
                  <a:cubicBezTo>
                    <a:pt x="20424" y="306"/>
                    <a:pt x="20118" y="0"/>
                    <a:pt x="19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1411011" y="4363025"/>
              <a:ext cx="317404" cy="21252"/>
            </a:xfrm>
            <a:custGeom>
              <a:avLst/>
              <a:gdLst/>
              <a:ahLst/>
              <a:cxnLst/>
              <a:rect l="l" t="t" r="r" b="b"/>
              <a:pathLst>
                <a:path w="20402" h="1366" extrusionOk="0">
                  <a:moveTo>
                    <a:pt x="671" y="1"/>
                  </a:moveTo>
                  <a:cubicBezTo>
                    <a:pt x="299" y="8"/>
                    <a:pt x="0" y="311"/>
                    <a:pt x="0" y="683"/>
                  </a:cubicBezTo>
                  <a:cubicBezTo>
                    <a:pt x="0" y="1057"/>
                    <a:pt x="299" y="1359"/>
                    <a:pt x="671" y="1365"/>
                  </a:cubicBezTo>
                  <a:lnTo>
                    <a:pt x="19731" y="1365"/>
                  </a:lnTo>
                  <a:cubicBezTo>
                    <a:pt x="20103" y="1359"/>
                    <a:pt x="20402" y="1057"/>
                    <a:pt x="20402" y="683"/>
                  </a:cubicBezTo>
                  <a:cubicBezTo>
                    <a:pt x="20402" y="311"/>
                    <a:pt x="20103" y="8"/>
                    <a:pt x="19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1428467" y="4545110"/>
              <a:ext cx="317420" cy="21252"/>
            </a:xfrm>
            <a:custGeom>
              <a:avLst/>
              <a:gdLst/>
              <a:ahLst/>
              <a:cxnLst/>
              <a:rect l="l" t="t" r="r" b="b"/>
              <a:pathLst>
                <a:path w="20403" h="1366" extrusionOk="0">
                  <a:moveTo>
                    <a:pt x="673" y="1"/>
                  </a:moveTo>
                  <a:cubicBezTo>
                    <a:pt x="301" y="8"/>
                    <a:pt x="1" y="311"/>
                    <a:pt x="1" y="683"/>
                  </a:cubicBezTo>
                  <a:cubicBezTo>
                    <a:pt x="1" y="1055"/>
                    <a:pt x="301" y="1359"/>
                    <a:pt x="673" y="1365"/>
                  </a:cubicBezTo>
                  <a:lnTo>
                    <a:pt x="19732" y="1365"/>
                  </a:lnTo>
                  <a:cubicBezTo>
                    <a:pt x="20104" y="1359"/>
                    <a:pt x="20402" y="1055"/>
                    <a:pt x="20402" y="683"/>
                  </a:cubicBezTo>
                  <a:cubicBezTo>
                    <a:pt x="20402" y="311"/>
                    <a:pt x="20104" y="8"/>
                    <a:pt x="197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1438439" y="4727195"/>
              <a:ext cx="317404" cy="21252"/>
            </a:xfrm>
            <a:custGeom>
              <a:avLst/>
              <a:gdLst/>
              <a:ahLst/>
              <a:cxnLst/>
              <a:rect l="l" t="t" r="r" b="b"/>
              <a:pathLst>
                <a:path w="20402" h="1366" extrusionOk="0">
                  <a:moveTo>
                    <a:pt x="671" y="1"/>
                  </a:moveTo>
                  <a:cubicBezTo>
                    <a:pt x="298" y="7"/>
                    <a:pt x="0" y="311"/>
                    <a:pt x="0" y="683"/>
                  </a:cubicBezTo>
                  <a:cubicBezTo>
                    <a:pt x="0" y="1055"/>
                    <a:pt x="298" y="1359"/>
                    <a:pt x="671" y="1365"/>
                  </a:cubicBezTo>
                  <a:lnTo>
                    <a:pt x="19729" y="1365"/>
                  </a:lnTo>
                  <a:cubicBezTo>
                    <a:pt x="20101" y="1359"/>
                    <a:pt x="20401" y="1055"/>
                    <a:pt x="20401" y="683"/>
                  </a:cubicBezTo>
                  <a:cubicBezTo>
                    <a:pt x="20401" y="311"/>
                    <a:pt x="20101" y="7"/>
                    <a:pt x="19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1676671" y="3817765"/>
              <a:ext cx="102057" cy="1109125"/>
            </a:xfrm>
            <a:custGeom>
              <a:avLst/>
              <a:gdLst/>
              <a:ahLst/>
              <a:cxnLst/>
              <a:rect l="l" t="t" r="r" b="b"/>
              <a:pathLst>
                <a:path w="6560" h="71292" extrusionOk="0">
                  <a:moveTo>
                    <a:pt x="714" y="0"/>
                  </a:moveTo>
                  <a:cubicBezTo>
                    <a:pt x="697" y="0"/>
                    <a:pt x="680" y="1"/>
                    <a:pt x="664" y="2"/>
                  </a:cubicBezTo>
                  <a:cubicBezTo>
                    <a:pt x="284" y="31"/>
                    <a:pt x="0" y="364"/>
                    <a:pt x="34" y="742"/>
                  </a:cubicBezTo>
                  <a:lnTo>
                    <a:pt x="5172" y="70660"/>
                  </a:lnTo>
                  <a:cubicBezTo>
                    <a:pt x="5198" y="71015"/>
                    <a:pt x="5495" y="71292"/>
                    <a:pt x="5852" y="71292"/>
                  </a:cubicBezTo>
                  <a:cubicBezTo>
                    <a:pt x="5869" y="71292"/>
                    <a:pt x="5886" y="71292"/>
                    <a:pt x="5902" y="71290"/>
                  </a:cubicBezTo>
                  <a:cubicBezTo>
                    <a:pt x="6279" y="71263"/>
                    <a:pt x="6560" y="70936"/>
                    <a:pt x="6532" y="70560"/>
                  </a:cubicBezTo>
                  <a:lnTo>
                    <a:pt x="1394" y="642"/>
                  </a:lnTo>
                  <a:cubicBezTo>
                    <a:pt x="1373" y="280"/>
                    <a:pt x="1072" y="0"/>
                    <a:pt x="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1380161" y="3817765"/>
              <a:ext cx="102073" cy="1109125"/>
            </a:xfrm>
            <a:custGeom>
              <a:avLst/>
              <a:gdLst/>
              <a:ahLst/>
              <a:cxnLst/>
              <a:rect l="l" t="t" r="r" b="b"/>
              <a:pathLst>
                <a:path w="6561" h="71292" extrusionOk="0">
                  <a:moveTo>
                    <a:pt x="713" y="0"/>
                  </a:moveTo>
                  <a:cubicBezTo>
                    <a:pt x="696" y="0"/>
                    <a:pt x="679" y="1"/>
                    <a:pt x="663" y="2"/>
                  </a:cubicBezTo>
                  <a:cubicBezTo>
                    <a:pt x="283" y="31"/>
                    <a:pt x="1" y="364"/>
                    <a:pt x="34" y="742"/>
                  </a:cubicBezTo>
                  <a:lnTo>
                    <a:pt x="5173" y="70660"/>
                  </a:lnTo>
                  <a:cubicBezTo>
                    <a:pt x="5199" y="71015"/>
                    <a:pt x="5494" y="71292"/>
                    <a:pt x="5852" y="71292"/>
                  </a:cubicBezTo>
                  <a:cubicBezTo>
                    <a:pt x="5868" y="71292"/>
                    <a:pt x="5885" y="71292"/>
                    <a:pt x="5903" y="71290"/>
                  </a:cubicBezTo>
                  <a:cubicBezTo>
                    <a:pt x="6278" y="71263"/>
                    <a:pt x="6560" y="70936"/>
                    <a:pt x="6533" y="70560"/>
                  </a:cubicBezTo>
                  <a:lnTo>
                    <a:pt x="1394" y="642"/>
                  </a:lnTo>
                  <a:cubicBezTo>
                    <a:pt x="1372" y="280"/>
                    <a:pt x="1071" y="0"/>
                    <a:pt x="7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1199911" y="3817921"/>
              <a:ext cx="499396" cy="1108970"/>
            </a:xfrm>
            <a:custGeom>
              <a:avLst/>
              <a:gdLst/>
              <a:ahLst/>
              <a:cxnLst/>
              <a:rect l="l" t="t" r="r" b="b"/>
              <a:pathLst>
                <a:path w="32100" h="71282" extrusionOk="0">
                  <a:moveTo>
                    <a:pt x="12160" y="1"/>
                  </a:moveTo>
                  <a:cubicBezTo>
                    <a:pt x="11826" y="1"/>
                    <a:pt x="11542" y="243"/>
                    <a:pt x="11487" y="573"/>
                  </a:cubicBezTo>
                  <a:lnTo>
                    <a:pt x="61" y="70490"/>
                  </a:lnTo>
                  <a:cubicBezTo>
                    <a:pt x="0" y="70862"/>
                    <a:pt x="252" y="71212"/>
                    <a:pt x="623" y="71273"/>
                  </a:cubicBezTo>
                  <a:cubicBezTo>
                    <a:pt x="658" y="71278"/>
                    <a:pt x="693" y="71281"/>
                    <a:pt x="728" y="71281"/>
                  </a:cubicBezTo>
                  <a:cubicBezTo>
                    <a:pt x="1057" y="71281"/>
                    <a:pt x="1351" y="71046"/>
                    <a:pt x="1406" y="70710"/>
                  </a:cubicBezTo>
                  <a:lnTo>
                    <a:pt x="12740" y="1365"/>
                  </a:lnTo>
                  <a:lnTo>
                    <a:pt x="30557" y="1365"/>
                  </a:lnTo>
                  <a:lnTo>
                    <a:pt x="19260" y="70490"/>
                  </a:lnTo>
                  <a:cubicBezTo>
                    <a:pt x="19199" y="70862"/>
                    <a:pt x="19451" y="71212"/>
                    <a:pt x="19823" y="71273"/>
                  </a:cubicBezTo>
                  <a:cubicBezTo>
                    <a:pt x="19860" y="71279"/>
                    <a:pt x="19897" y="71282"/>
                    <a:pt x="19935" y="71282"/>
                  </a:cubicBezTo>
                  <a:cubicBezTo>
                    <a:pt x="20268" y="71282"/>
                    <a:pt x="20552" y="71040"/>
                    <a:pt x="20607" y="70710"/>
                  </a:cubicBezTo>
                  <a:lnTo>
                    <a:pt x="32031" y="793"/>
                  </a:lnTo>
                  <a:cubicBezTo>
                    <a:pt x="32099" y="378"/>
                    <a:pt x="31779" y="1"/>
                    <a:pt x="3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1349061" y="3998886"/>
              <a:ext cx="319598" cy="21236"/>
            </a:xfrm>
            <a:custGeom>
              <a:avLst/>
              <a:gdLst/>
              <a:ahLst/>
              <a:cxnLst/>
              <a:rect l="l" t="t" r="r" b="b"/>
              <a:pathLst>
                <a:path w="20543" h="1365" extrusionOk="0">
                  <a:moveTo>
                    <a:pt x="672" y="0"/>
                  </a:moveTo>
                  <a:cubicBezTo>
                    <a:pt x="299" y="6"/>
                    <a:pt x="1" y="310"/>
                    <a:pt x="1" y="683"/>
                  </a:cubicBezTo>
                  <a:cubicBezTo>
                    <a:pt x="1" y="1055"/>
                    <a:pt x="299" y="1359"/>
                    <a:pt x="672" y="1365"/>
                  </a:cubicBezTo>
                  <a:lnTo>
                    <a:pt x="19872" y="1365"/>
                  </a:lnTo>
                  <a:cubicBezTo>
                    <a:pt x="20244" y="1359"/>
                    <a:pt x="20543" y="1055"/>
                    <a:pt x="20543" y="683"/>
                  </a:cubicBezTo>
                  <a:cubicBezTo>
                    <a:pt x="20543" y="310"/>
                    <a:pt x="20244" y="6"/>
                    <a:pt x="19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1321602" y="4180971"/>
              <a:ext cx="316688" cy="21236"/>
            </a:xfrm>
            <a:custGeom>
              <a:avLst/>
              <a:gdLst/>
              <a:ahLst/>
              <a:cxnLst/>
              <a:rect l="l" t="t" r="r" b="b"/>
              <a:pathLst>
                <a:path w="20356" h="1365" extrusionOk="0">
                  <a:moveTo>
                    <a:pt x="683" y="0"/>
                  </a:moveTo>
                  <a:cubicBezTo>
                    <a:pt x="305" y="0"/>
                    <a:pt x="0" y="306"/>
                    <a:pt x="0" y="683"/>
                  </a:cubicBezTo>
                  <a:cubicBezTo>
                    <a:pt x="0" y="1059"/>
                    <a:pt x="305" y="1365"/>
                    <a:pt x="683" y="1365"/>
                  </a:cubicBezTo>
                  <a:lnTo>
                    <a:pt x="19673" y="1365"/>
                  </a:lnTo>
                  <a:cubicBezTo>
                    <a:pt x="20050" y="1365"/>
                    <a:pt x="20355" y="1059"/>
                    <a:pt x="20355" y="683"/>
                  </a:cubicBezTo>
                  <a:cubicBezTo>
                    <a:pt x="20355" y="306"/>
                    <a:pt x="20050" y="0"/>
                    <a:pt x="19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1293754" y="4363025"/>
              <a:ext cx="313826" cy="21252"/>
            </a:xfrm>
            <a:custGeom>
              <a:avLst/>
              <a:gdLst/>
              <a:ahLst/>
              <a:cxnLst/>
              <a:rect l="l" t="t" r="r" b="b"/>
              <a:pathLst>
                <a:path w="20172" h="1366" extrusionOk="0">
                  <a:moveTo>
                    <a:pt x="672" y="1"/>
                  </a:moveTo>
                  <a:cubicBezTo>
                    <a:pt x="300" y="8"/>
                    <a:pt x="0" y="311"/>
                    <a:pt x="0" y="683"/>
                  </a:cubicBezTo>
                  <a:cubicBezTo>
                    <a:pt x="0" y="1057"/>
                    <a:pt x="300" y="1359"/>
                    <a:pt x="672" y="1365"/>
                  </a:cubicBezTo>
                  <a:lnTo>
                    <a:pt x="19501" y="1365"/>
                  </a:lnTo>
                  <a:cubicBezTo>
                    <a:pt x="19873" y="1359"/>
                    <a:pt x="20171" y="1057"/>
                    <a:pt x="20171" y="683"/>
                  </a:cubicBezTo>
                  <a:cubicBezTo>
                    <a:pt x="20171" y="311"/>
                    <a:pt x="19873" y="8"/>
                    <a:pt x="19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1265875" y="4545110"/>
              <a:ext cx="311166" cy="21252"/>
            </a:xfrm>
            <a:custGeom>
              <a:avLst/>
              <a:gdLst/>
              <a:ahLst/>
              <a:cxnLst/>
              <a:rect l="l" t="t" r="r" b="b"/>
              <a:pathLst>
                <a:path w="20001" h="1366" extrusionOk="0">
                  <a:moveTo>
                    <a:pt x="671" y="1"/>
                  </a:moveTo>
                  <a:cubicBezTo>
                    <a:pt x="299" y="8"/>
                    <a:pt x="1" y="311"/>
                    <a:pt x="1" y="683"/>
                  </a:cubicBezTo>
                  <a:cubicBezTo>
                    <a:pt x="1" y="1055"/>
                    <a:pt x="299" y="1359"/>
                    <a:pt x="671" y="1365"/>
                  </a:cubicBezTo>
                  <a:lnTo>
                    <a:pt x="19329" y="1365"/>
                  </a:lnTo>
                  <a:cubicBezTo>
                    <a:pt x="19701" y="1359"/>
                    <a:pt x="20001" y="1055"/>
                    <a:pt x="20001" y="683"/>
                  </a:cubicBezTo>
                  <a:cubicBezTo>
                    <a:pt x="20001" y="311"/>
                    <a:pt x="19701" y="8"/>
                    <a:pt x="193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236052" y="4727195"/>
              <a:ext cx="310434" cy="21252"/>
            </a:xfrm>
            <a:custGeom>
              <a:avLst/>
              <a:gdLst/>
              <a:ahLst/>
              <a:cxnLst/>
              <a:rect l="l" t="t" r="r" b="b"/>
              <a:pathLst>
                <a:path w="19954" h="1366" extrusionOk="0">
                  <a:moveTo>
                    <a:pt x="671" y="1"/>
                  </a:moveTo>
                  <a:cubicBezTo>
                    <a:pt x="299" y="7"/>
                    <a:pt x="0" y="311"/>
                    <a:pt x="0" y="683"/>
                  </a:cubicBezTo>
                  <a:cubicBezTo>
                    <a:pt x="0" y="1055"/>
                    <a:pt x="299" y="1359"/>
                    <a:pt x="671" y="1365"/>
                  </a:cubicBezTo>
                  <a:lnTo>
                    <a:pt x="19283" y="1365"/>
                  </a:lnTo>
                  <a:cubicBezTo>
                    <a:pt x="19655" y="1359"/>
                    <a:pt x="19954" y="1055"/>
                    <a:pt x="19954" y="683"/>
                  </a:cubicBezTo>
                  <a:cubicBezTo>
                    <a:pt x="19954" y="311"/>
                    <a:pt x="19655" y="7"/>
                    <a:pt x="19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336288" y="3477010"/>
              <a:ext cx="387864" cy="580435"/>
            </a:xfrm>
            <a:custGeom>
              <a:avLst/>
              <a:gdLst/>
              <a:ahLst/>
              <a:cxnLst/>
              <a:rect l="l" t="t" r="r" b="b"/>
              <a:pathLst>
                <a:path w="24931" h="37309" extrusionOk="0">
                  <a:moveTo>
                    <a:pt x="21788" y="1"/>
                  </a:moveTo>
                  <a:lnTo>
                    <a:pt x="15543" y="1913"/>
                  </a:lnTo>
                  <a:lnTo>
                    <a:pt x="12842" y="17562"/>
                  </a:lnTo>
                  <a:lnTo>
                    <a:pt x="1" y="32117"/>
                  </a:lnTo>
                  <a:lnTo>
                    <a:pt x="3249" y="37308"/>
                  </a:lnTo>
                  <a:lnTo>
                    <a:pt x="23252" y="18831"/>
                  </a:lnTo>
                  <a:cubicBezTo>
                    <a:pt x="24381" y="17757"/>
                    <a:pt x="24931" y="16221"/>
                    <a:pt x="24772" y="14672"/>
                  </a:cubicBezTo>
                  <a:cubicBezTo>
                    <a:pt x="24036" y="7531"/>
                    <a:pt x="21788" y="1"/>
                    <a:pt x="21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281402" y="3985304"/>
              <a:ext cx="105449" cy="172642"/>
            </a:xfrm>
            <a:custGeom>
              <a:avLst/>
              <a:gdLst/>
              <a:ahLst/>
              <a:cxnLst/>
              <a:rect l="l" t="t" r="r" b="b"/>
              <a:pathLst>
                <a:path w="6778" h="11097" extrusionOk="0">
                  <a:moveTo>
                    <a:pt x="3891" y="0"/>
                  </a:moveTo>
                  <a:lnTo>
                    <a:pt x="573" y="1383"/>
                  </a:lnTo>
                  <a:cubicBezTo>
                    <a:pt x="134" y="1658"/>
                    <a:pt x="1" y="2238"/>
                    <a:pt x="276" y="2677"/>
                  </a:cubicBezTo>
                  <a:lnTo>
                    <a:pt x="5320" y="10726"/>
                  </a:lnTo>
                  <a:cubicBezTo>
                    <a:pt x="5470" y="10965"/>
                    <a:pt x="5727" y="11096"/>
                    <a:pt x="5991" y="11096"/>
                  </a:cubicBezTo>
                  <a:cubicBezTo>
                    <a:pt x="6135" y="11096"/>
                    <a:pt x="6280" y="11057"/>
                    <a:pt x="6411" y="10976"/>
                  </a:cubicBezTo>
                  <a:cubicBezTo>
                    <a:pt x="6620" y="10845"/>
                    <a:pt x="6756" y="10625"/>
                    <a:pt x="6777" y="10380"/>
                  </a:cubicBezTo>
                  <a:lnTo>
                    <a:pt x="6411" y="4021"/>
                  </a:lnTo>
                  <a:lnTo>
                    <a:pt x="3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461464" y="3492240"/>
              <a:ext cx="180669" cy="624011"/>
            </a:xfrm>
            <a:custGeom>
              <a:avLst/>
              <a:gdLst/>
              <a:ahLst/>
              <a:cxnLst/>
              <a:rect l="l" t="t" r="r" b="b"/>
              <a:pathLst>
                <a:path w="11613" h="40110" extrusionOk="0">
                  <a:moveTo>
                    <a:pt x="10155" y="1"/>
                  </a:moveTo>
                  <a:lnTo>
                    <a:pt x="0" y="1346"/>
                  </a:lnTo>
                  <a:lnTo>
                    <a:pt x="2145" y="19653"/>
                  </a:lnTo>
                  <a:lnTo>
                    <a:pt x="940" y="40109"/>
                  </a:lnTo>
                  <a:lnTo>
                    <a:pt x="7497" y="40109"/>
                  </a:lnTo>
                  <a:lnTo>
                    <a:pt x="11465" y="19685"/>
                  </a:lnTo>
                  <a:cubicBezTo>
                    <a:pt x="11580" y="19096"/>
                    <a:pt x="11613" y="18492"/>
                    <a:pt x="11567" y="17892"/>
                  </a:cubicBezTo>
                  <a:lnTo>
                    <a:pt x="101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1477037" y="4116034"/>
              <a:ext cx="174695" cy="69791"/>
            </a:xfrm>
            <a:custGeom>
              <a:avLst/>
              <a:gdLst/>
              <a:ahLst/>
              <a:cxnLst/>
              <a:rect l="l" t="t" r="r" b="b"/>
              <a:pathLst>
                <a:path w="11229" h="4486" extrusionOk="0">
                  <a:moveTo>
                    <a:pt x="590" y="0"/>
                  </a:moveTo>
                  <a:lnTo>
                    <a:pt x="0" y="3547"/>
                  </a:lnTo>
                  <a:cubicBezTo>
                    <a:pt x="0" y="4064"/>
                    <a:pt x="420" y="4486"/>
                    <a:pt x="939" y="4486"/>
                  </a:cubicBezTo>
                  <a:lnTo>
                    <a:pt x="10438" y="4486"/>
                  </a:lnTo>
                  <a:cubicBezTo>
                    <a:pt x="10874" y="4484"/>
                    <a:pt x="11229" y="4131"/>
                    <a:pt x="11229" y="3694"/>
                  </a:cubicBezTo>
                  <a:cubicBezTo>
                    <a:pt x="11229" y="3447"/>
                    <a:pt x="11113" y="3216"/>
                    <a:pt x="10918" y="3066"/>
                  </a:cubicBezTo>
                  <a:lnTo>
                    <a:pt x="5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1569293" y="2711705"/>
              <a:ext cx="96643" cy="92956"/>
            </a:xfrm>
            <a:custGeom>
              <a:avLst/>
              <a:gdLst/>
              <a:ahLst/>
              <a:cxnLst/>
              <a:rect l="l" t="t" r="r" b="b"/>
              <a:pathLst>
                <a:path w="6212" h="5975" extrusionOk="0">
                  <a:moveTo>
                    <a:pt x="3224" y="0"/>
                  </a:moveTo>
                  <a:cubicBezTo>
                    <a:pt x="2016" y="0"/>
                    <a:pt x="926" y="729"/>
                    <a:pt x="464" y="1844"/>
                  </a:cubicBezTo>
                  <a:cubicBezTo>
                    <a:pt x="1" y="2961"/>
                    <a:pt x="257" y="4245"/>
                    <a:pt x="1112" y="5100"/>
                  </a:cubicBezTo>
                  <a:cubicBezTo>
                    <a:pt x="1683" y="5671"/>
                    <a:pt x="2447" y="5975"/>
                    <a:pt x="3224" y="5975"/>
                  </a:cubicBezTo>
                  <a:cubicBezTo>
                    <a:pt x="3609" y="5975"/>
                    <a:pt x="3997" y="5900"/>
                    <a:pt x="4366" y="5747"/>
                  </a:cubicBezTo>
                  <a:cubicBezTo>
                    <a:pt x="5483" y="5285"/>
                    <a:pt x="6211" y="4196"/>
                    <a:pt x="6211" y="2988"/>
                  </a:cubicBezTo>
                  <a:cubicBezTo>
                    <a:pt x="6211" y="1337"/>
                    <a:pt x="4873" y="0"/>
                    <a:pt x="3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1619435" y="2758191"/>
              <a:ext cx="77103" cy="103053"/>
            </a:xfrm>
            <a:custGeom>
              <a:avLst/>
              <a:gdLst/>
              <a:ahLst/>
              <a:cxnLst/>
              <a:rect l="l" t="t" r="r" b="b"/>
              <a:pathLst>
                <a:path w="4956" h="6624" extrusionOk="0">
                  <a:moveTo>
                    <a:pt x="2373" y="0"/>
                  </a:moveTo>
                  <a:lnTo>
                    <a:pt x="1" y="2034"/>
                  </a:lnTo>
                  <a:lnTo>
                    <a:pt x="1617" y="6624"/>
                  </a:lnTo>
                  <a:lnTo>
                    <a:pt x="4955" y="5138"/>
                  </a:lnTo>
                  <a:lnTo>
                    <a:pt x="23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1595819" y="2793569"/>
              <a:ext cx="175909" cy="475422"/>
            </a:xfrm>
            <a:custGeom>
              <a:avLst/>
              <a:gdLst/>
              <a:ahLst/>
              <a:cxnLst/>
              <a:rect l="l" t="t" r="r" b="b"/>
              <a:pathLst>
                <a:path w="11307" h="30559" extrusionOk="0">
                  <a:moveTo>
                    <a:pt x="6722" y="0"/>
                  </a:moveTo>
                  <a:lnTo>
                    <a:pt x="875" y="2303"/>
                  </a:lnTo>
                  <a:lnTo>
                    <a:pt x="4729" y="13477"/>
                  </a:lnTo>
                  <a:lnTo>
                    <a:pt x="1" y="21809"/>
                  </a:lnTo>
                  <a:lnTo>
                    <a:pt x="2951" y="30558"/>
                  </a:lnTo>
                  <a:lnTo>
                    <a:pt x="10653" y="16278"/>
                  </a:lnTo>
                  <a:cubicBezTo>
                    <a:pt x="11159" y="15253"/>
                    <a:pt x="11306" y="14088"/>
                    <a:pt x="11075" y="12969"/>
                  </a:cubicBezTo>
                  <a:lnTo>
                    <a:pt x="67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1197656" y="3179690"/>
              <a:ext cx="290490" cy="111314"/>
            </a:xfrm>
            <a:custGeom>
              <a:avLst/>
              <a:gdLst/>
              <a:ahLst/>
              <a:cxnLst/>
              <a:rect l="l" t="t" r="r" b="b"/>
              <a:pathLst>
                <a:path w="18672" h="7155" extrusionOk="0">
                  <a:moveTo>
                    <a:pt x="14515" y="1"/>
                  </a:moveTo>
                  <a:cubicBezTo>
                    <a:pt x="14464" y="1"/>
                    <a:pt x="14413" y="2"/>
                    <a:pt x="14362" y="4"/>
                  </a:cubicBezTo>
                  <a:lnTo>
                    <a:pt x="720" y="405"/>
                  </a:lnTo>
                  <a:lnTo>
                    <a:pt x="0" y="6595"/>
                  </a:lnTo>
                  <a:lnTo>
                    <a:pt x="14420" y="7153"/>
                  </a:lnTo>
                  <a:cubicBezTo>
                    <a:pt x="14450" y="7154"/>
                    <a:pt x="14479" y="7154"/>
                    <a:pt x="14509" y="7154"/>
                  </a:cubicBezTo>
                  <a:cubicBezTo>
                    <a:pt x="16050" y="7154"/>
                    <a:pt x="17423" y="6166"/>
                    <a:pt x="17907" y="4695"/>
                  </a:cubicBezTo>
                  <a:cubicBezTo>
                    <a:pt x="18672" y="2372"/>
                    <a:pt x="16932" y="1"/>
                    <a:pt x="14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1252356" y="2920004"/>
              <a:ext cx="97872" cy="92972"/>
            </a:xfrm>
            <a:custGeom>
              <a:avLst/>
              <a:gdLst/>
              <a:ahLst/>
              <a:cxnLst/>
              <a:rect l="l" t="t" r="r" b="b"/>
              <a:pathLst>
                <a:path w="6291" h="5976" extrusionOk="0">
                  <a:moveTo>
                    <a:pt x="3001" y="0"/>
                  </a:moveTo>
                  <a:cubicBezTo>
                    <a:pt x="2627" y="0"/>
                    <a:pt x="2250" y="71"/>
                    <a:pt x="1889" y="216"/>
                  </a:cubicBezTo>
                  <a:cubicBezTo>
                    <a:pt x="768" y="666"/>
                    <a:pt x="28" y="1746"/>
                    <a:pt x="15" y="2954"/>
                  </a:cubicBezTo>
                  <a:cubicBezTo>
                    <a:pt x="1" y="4162"/>
                    <a:pt x="716" y="5260"/>
                    <a:pt x="1827" y="5735"/>
                  </a:cubicBezTo>
                  <a:cubicBezTo>
                    <a:pt x="2205" y="5897"/>
                    <a:pt x="2604" y="5976"/>
                    <a:pt x="3000" y="5976"/>
                  </a:cubicBezTo>
                  <a:cubicBezTo>
                    <a:pt x="3766" y="5976"/>
                    <a:pt x="4520" y="5681"/>
                    <a:pt x="5090" y="5124"/>
                  </a:cubicBezTo>
                  <a:cubicBezTo>
                    <a:pt x="6269" y="3971"/>
                    <a:pt x="6291" y="2078"/>
                    <a:pt x="5137" y="899"/>
                  </a:cubicBezTo>
                  <a:cubicBezTo>
                    <a:pt x="4564" y="313"/>
                    <a:pt x="3789" y="0"/>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1232349" y="2988597"/>
              <a:ext cx="81895" cy="88896"/>
            </a:xfrm>
            <a:custGeom>
              <a:avLst/>
              <a:gdLst/>
              <a:ahLst/>
              <a:cxnLst/>
              <a:rect l="l" t="t" r="r" b="b"/>
              <a:pathLst>
                <a:path w="5264" h="5714" extrusionOk="0">
                  <a:moveTo>
                    <a:pt x="2151" y="1"/>
                  </a:moveTo>
                  <a:lnTo>
                    <a:pt x="1" y="4366"/>
                  </a:lnTo>
                  <a:lnTo>
                    <a:pt x="3397" y="5713"/>
                  </a:lnTo>
                  <a:lnTo>
                    <a:pt x="5264" y="276"/>
                  </a:lnTo>
                  <a:lnTo>
                    <a:pt x="2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1143936" y="3019479"/>
              <a:ext cx="166683" cy="262828"/>
            </a:xfrm>
            <a:custGeom>
              <a:avLst/>
              <a:gdLst/>
              <a:ahLst/>
              <a:cxnLst/>
              <a:rect l="l" t="t" r="r" b="b"/>
              <a:pathLst>
                <a:path w="10714" h="16894" extrusionOk="0">
                  <a:moveTo>
                    <a:pt x="6185" y="0"/>
                  </a:moveTo>
                  <a:lnTo>
                    <a:pt x="804" y="12556"/>
                  </a:lnTo>
                  <a:cubicBezTo>
                    <a:pt x="0" y="14434"/>
                    <a:pt x="1192" y="16565"/>
                    <a:pt x="3214" y="16860"/>
                  </a:cubicBezTo>
                  <a:cubicBezTo>
                    <a:pt x="3367" y="16882"/>
                    <a:pt x="3518" y="16893"/>
                    <a:pt x="3668" y="16893"/>
                  </a:cubicBezTo>
                  <a:cubicBezTo>
                    <a:pt x="5014" y="16893"/>
                    <a:pt x="6233" y="16018"/>
                    <a:pt x="6640" y="14698"/>
                  </a:cubicBezTo>
                  <a:lnTo>
                    <a:pt x="10714" y="1461"/>
                  </a:lnTo>
                  <a:lnTo>
                    <a:pt x="6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1417763" y="3114846"/>
              <a:ext cx="274450" cy="425747"/>
            </a:xfrm>
            <a:custGeom>
              <a:avLst/>
              <a:gdLst/>
              <a:ahLst/>
              <a:cxnLst/>
              <a:rect l="l" t="t" r="r" b="b"/>
              <a:pathLst>
                <a:path w="17641" h="27366" extrusionOk="0">
                  <a:moveTo>
                    <a:pt x="13372" y="1"/>
                  </a:moveTo>
                  <a:lnTo>
                    <a:pt x="8939" y="2491"/>
                  </a:lnTo>
                  <a:lnTo>
                    <a:pt x="5760" y="2802"/>
                  </a:lnTo>
                  <a:lnTo>
                    <a:pt x="1" y="4168"/>
                  </a:lnTo>
                  <a:lnTo>
                    <a:pt x="1739" y="26182"/>
                  </a:lnTo>
                  <a:cubicBezTo>
                    <a:pt x="1739" y="26182"/>
                    <a:pt x="3104" y="27365"/>
                    <a:pt x="6257" y="27365"/>
                  </a:cubicBezTo>
                  <a:cubicBezTo>
                    <a:pt x="8807" y="27365"/>
                    <a:pt x="12527" y="26591"/>
                    <a:pt x="17640" y="23793"/>
                  </a:cubicBezTo>
                  <a:lnTo>
                    <a:pt x="13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1005489" y="2315751"/>
              <a:ext cx="639242" cy="639227"/>
            </a:xfrm>
            <a:custGeom>
              <a:avLst/>
              <a:gdLst/>
              <a:ahLst/>
              <a:cxnLst/>
              <a:rect l="l" t="t" r="r" b="b"/>
              <a:pathLst>
                <a:path w="41089" h="41088" extrusionOk="0">
                  <a:moveTo>
                    <a:pt x="20545" y="0"/>
                  </a:moveTo>
                  <a:cubicBezTo>
                    <a:pt x="15097" y="0"/>
                    <a:pt x="9871" y="2164"/>
                    <a:pt x="6019" y="6018"/>
                  </a:cubicBezTo>
                  <a:cubicBezTo>
                    <a:pt x="2165" y="9870"/>
                    <a:pt x="1" y="15096"/>
                    <a:pt x="1" y="20545"/>
                  </a:cubicBezTo>
                  <a:cubicBezTo>
                    <a:pt x="1" y="25993"/>
                    <a:pt x="2165" y="31217"/>
                    <a:pt x="6019" y="35071"/>
                  </a:cubicBezTo>
                  <a:cubicBezTo>
                    <a:pt x="9871" y="38924"/>
                    <a:pt x="15097" y="41088"/>
                    <a:pt x="20545" y="41088"/>
                  </a:cubicBezTo>
                  <a:cubicBezTo>
                    <a:pt x="25994" y="41088"/>
                    <a:pt x="31220" y="38924"/>
                    <a:pt x="35072" y="35071"/>
                  </a:cubicBezTo>
                  <a:cubicBezTo>
                    <a:pt x="38925" y="31217"/>
                    <a:pt x="41089" y="25993"/>
                    <a:pt x="41089" y="20545"/>
                  </a:cubicBezTo>
                  <a:cubicBezTo>
                    <a:pt x="41089" y="15096"/>
                    <a:pt x="38925" y="9870"/>
                    <a:pt x="35072" y="6018"/>
                  </a:cubicBezTo>
                  <a:cubicBezTo>
                    <a:pt x="31220" y="2164"/>
                    <a:pt x="25994" y="0"/>
                    <a:pt x="20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961711" y="2315751"/>
              <a:ext cx="639258" cy="639227"/>
            </a:xfrm>
            <a:custGeom>
              <a:avLst/>
              <a:gdLst/>
              <a:ahLst/>
              <a:cxnLst/>
              <a:rect l="l" t="t" r="r" b="b"/>
              <a:pathLst>
                <a:path w="41090" h="41088" extrusionOk="0">
                  <a:moveTo>
                    <a:pt x="20545" y="0"/>
                  </a:moveTo>
                  <a:cubicBezTo>
                    <a:pt x="15097" y="0"/>
                    <a:pt x="9871" y="2164"/>
                    <a:pt x="6019" y="6018"/>
                  </a:cubicBezTo>
                  <a:cubicBezTo>
                    <a:pt x="2166" y="9870"/>
                    <a:pt x="1" y="15096"/>
                    <a:pt x="1" y="20545"/>
                  </a:cubicBezTo>
                  <a:cubicBezTo>
                    <a:pt x="1" y="25993"/>
                    <a:pt x="2166" y="31219"/>
                    <a:pt x="6019" y="35071"/>
                  </a:cubicBezTo>
                  <a:cubicBezTo>
                    <a:pt x="9871" y="38924"/>
                    <a:pt x="15097" y="41088"/>
                    <a:pt x="20545" y="41088"/>
                  </a:cubicBezTo>
                  <a:cubicBezTo>
                    <a:pt x="25994" y="41088"/>
                    <a:pt x="31220" y="38924"/>
                    <a:pt x="35072" y="35071"/>
                  </a:cubicBezTo>
                  <a:cubicBezTo>
                    <a:pt x="38925" y="31219"/>
                    <a:pt x="41090" y="25993"/>
                    <a:pt x="41090" y="20545"/>
                  </a:cubicBezTo>
                  <a:cubicBezTo>
                    <a:pt x="41090" y="15096"/>
                    <a:pt x="38925" y="9870"/>
                    <a:pt x="35072" y="6018"/>
                  </a:cubicBezTo>
                  <a:cubicBezTo>
                    <a:pt x="31220" y="2164"/>
                    <a:pt x="25994" y="0"/>
                    <a:pt x="2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1030661" y="2384686"/>
              <a:ext cx="501356" cy="501340"/>
            </a:xfrm>
            <a:custGeom>
              <a:avLst/>
              <a:gdLst/>
              <a:ahLst/>
              <a:cxnLst/>
              <a:rect l="l" t="t" r="r" b="b"/>
              <a:pathLst>
                <a:path w="32226" h="32225" extrusionOk="0">
                  <a:moveTo>
                    <a:pt x="16113" y="1"/>
                  </a:moveTo>
                  <a:cubicBezTo>
                    <a:pt x="11841" y="1"/>
                    <a:pt x="7742" y="1698"/>
                    <a:pt x="4721" y="4720"/>
                  </a:cubicBezTo>
                  <a:cubicBezTo>
                    <a:pt x="1698" y="7741"/>
                    <a:pt x="1" y="11839"/>
                    <a:pt x="1" y="16114"/>
                  </a:cubicBezTo>
                  <a:cubicBezTo>
                    <a:pt x="1" y="20386"/>
                    <a:pt x="1698" y="24485"/>
                    <a:pt x="4721" y="27506"/>
                  </a:cubicBezTo>
                  <a:cubicBezTo>
                    <a:pt x="7742" y="30527"/>
                    <a:pt x="11841" y="32225"/>
                    <a:pt x="16113" y="32225"/>
                  </a:cubicBezTo>
                  <a:cubicBezTo>
                    <a:pt x="20387" y="32225"/>
                    <a:pt x="24485" y="30527"/>
                    <a:pt x="27507" y="27506"/>
                  </a:cubicBezTo>
                  <a:cubicBezTo>
                    <a:pt x="30529" y="24485"/>
                    <a:pt x="32226" y="20386"/>
                    <a:pt x="32226" y="16114"/>
                  </a:cubicBezTo>
                  <a:cubicBezTo>
                    <a:pt x="32226" y="11839"/>
                    <a:pt x="30529" y="7741"/>
                    <a:pt x="27507" y="4720"/>
                  </a:cubicBezTo>
                  <a:cubicBezTo>
                    <a:pt x="24485" y="1698"/>
                    <a:pt x="20387" y="1"/>
                    <a:pt x="16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1270994" y="2384686"/>
              <a:ext cx="261024" cy="501792"/>
            </a:xfrm>
            <a:custGeom>
              <a:avLst/>
              <a:gdLst/>
              <a:ahLst/>
              <a:cxnLst/>
              <a:rect l="l" t="t" r="r" b="b"/>
              <a:pathLst>
                <a:path w="16778" h="32254" extrusionOk="0">
                  <a:moveTo>
                    <a:pt x="906" y="1"/>
                  </a:moveTo>
                  <a:cubicBezTo>
                    <a:pt x="602" y="1"/>
                    <a:pt x="300" y="11"/>
                    <a:pt x="1" y="28"/>
                  </a:cubicBezTo>
                  <a:cubicBezTo>
                    <a:pt x="8346" y="505"/>
                    <a:pt x="14143" y="7529"/>
                    <a:pt x="14143" y="16127"/>
                  </a:cubicBezTo>
                  <a:cubicBezTo>
                    <a:pt x="14143" y="24725"/>
                    <a:pt x="8346" y="31748"/>
                    <a:pt x="1" y="32226"/>
                  </a:cubicBezTo>
                  <a:cubicBezTo>
                    <a:pt x="300" y="32242"/>
                    <a:pt x="602" y="32254"/>
                    <a:pt x="906" y="32254"/>
                  </a:cubicBezTo>
                  <a:cubicBezTo>
                    <a:pt x="9671" y="32254"/>
                    <a:pt x="16778" y="25034"/>
                    <a:pt x="16778" y="16127"/>
                  </a:cubicBezTo>
                  <a:cubicBezTo>
                    <a:pt x="16778" y="7221"/>
                    <a:pt x="9671" y="1"/>
                    <a:pt x="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1164300" y="2459113"/>
              <a:ext cx="227388" cy="353264"/>
            </a:xfrm>
            <a:custGeom>
              <a:avLst/>
              <a:gdLst/>
              <a:ahLst/>
              <a:cxnLst/>
              <a:rect l="l" t="t" r="r" b="b"/>
              <a:pathLst>
                <a:path w="14616" h="22707" extrusionOk="0">
                  <a:moveTo>
                    <a:pt x="6113" y="1"/>
                  </a:moveTo>
                  <a:lnTo>
                    <a:pt x="6113" y="2658"/>
                  </a:lnTo>
                  <a:cubicBezTo>
                    <a:pt x="2199" y="3142"/>
                    <a:pt x="292" y="5388"/>
                    <a:pt x="292" y="8046"/>
                  </a:cubicBezTo>
                  <a:cubicBezTo>
                    <a:pt x="292" y="14326"/>
                    <a:pt x="9904" y="12369"/>
                    <a:pt x="9904" y="15050"/>
                  </a:cubicBezTo>
                  <a:cubicBezTo>
                    <a:pt x="9904" y="15871"/>
                    <a:pt x="9132" y="16426"/>
                    <a:pt x="7151" y="16426"/>
                  </a:cubicBezTo>
                  <a:cubicBezTo>
                    <a:pt x="5194" y="16426"/>
                    <a:pt x="3068" y="15750"/>
                    <a:pt x="1572" y="14759"/>
                  </a:cubicBezTo>
                  <a:lnTo>
                    <a:pt x="1" y="18286"/>
                  </a:lnTo>
                  <a:cubicBezTo>
                    <a:pt x="1403" y="19253"/>
                    <a:pt x="3697" y="19953"/>
                    <a:pt x="6113" y="20122"/>
                  </a:cubicBezTo>
                  <a:lnTo>
                    <a:pt x="6113" y="22706"/>
                  </a:lnTo>
                  <a:lnTo>
                    <a:pt x="9012" y="22706"/>
                  </a:lnTo>
                  <a:lnTo>
                    <a:pt x="9012" y="20025"/>
                  </a:lnTo>
                  <a:cubicBezTo>
                    <a:pt x="12779" y="19471"/>
                    <a:pt x="14616" y="17247"/>
                    <a:pt x="14616" y="14687"/>
                  </a:cubicBezTo>
                  <a:cubicBezTo>
                    <a:pt x="14616" y="8455"/>
                    <a:pt x="5026" y="10388"/>
                    <a:pt x="5026" y="7803"/>
                  </a:cubicBezTo>
                  <a:cubicBezTo>
                    <a:pt x="5026" y="6958"/>
                    <a:pt x="5751" y="6282"/>
                    <a:pt x="7756" y="6282"/>
                  </a:cubicBezTo>
                  <a:cubicBezTo>
                    <a:pt x="9229" y="6282"/>
                    <a:pt x="10823" y="6717"/>
                    <a:pt x="12442" y="7586"/>
                  </a:cubicBezTo>
                  <a:lnTo>
                    <a:pt x="13915" y="4036"/>
                  </a:lnTo>
                  <a:cubicBezTo>
                    <a:pt x="12562" y="3238"/>
                    <a:pt x="10798" y="2755"/>
                    <a:pt x="9011" y="2611"/>
                  </a:cubicBezTo>
                  <a:lnTo>
                    <a:pt x="9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444787" y="2955911"/>
              <a:ext cx="161736" cy="147672"/>
            </a:xfrm>
            <a:custGeom>
              <a:avLst/>
              <a:gdLst/>
              <a:ahLst/>
              <a:cxnLst/>
              <a:rect l="l" t="t" r="r" b="b"/>
              <a:pathLst>
                <a:path w="10396" h="9492" extrusionOk="0">
                  <a:moveTo>
                    <a:pt x="8569" y="0"/>
                  </a:moveTo>
                  <a:cubicBezTo>
                    <a:pt x="8502" y="9"/>
                    <a:pt x="5183" y="452"/>
                    <a:pt x="3240" y="1084"/>
                  </a:cubicBezTo>
                  <a:cubicBezTo>
                    <a:pt x="1278" y="1722"/>
                    <a:pt x="2512" y="4793"/>
                    <a:pt x="2512" y="4793"/>
                  </a:cubicBezTo>
                  <a:lnTo>
                    <a:pt x="0" y="5953"/>
                  </a:lnTo>
                  <a:cubicBezTo>
                    <a:pt x="898" y="8075"/>
                    <a:pt x="2825" y="9491"/>
                    <a:pt x="4915" y="9491"/>
                  </a:cubicBezTo>
                  <a:cubicBezTo>
                    <a:pt x="5172" y="9491"/>
                    <a:pt x="5431" y="9470"/>
                    <a:pt x="5691" y="9426"/>
                  </a:cubicBezTo>
                  <a:cubicBezTo>
                    <a:pt x="8533" y="8947"/>
                    <a:pt x="10395" y="5950"/>
                    <a:pt x="9852" y="2736"/>
                  </a:cubicBezTo>
                  <a:cubicBezTo>
                    <a:pt x="9658" y="1595"/>
                    <a:pt x="9202" y="684"/>
                    <a:pt x="8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472572" y="3071970"/>
              <a:ext cx="87480" cy="125845"/>
            </a:xfrm>
            <a:custGeom>
              <a:avLst/>
              <a:gdLst/>
              <a:ahLst/>
              <a:cxnLst/>
              <a:rect l="l" t="t" r="r" b="b"/>
              <a:pathLst>
                <a:path w="5623" h="8089" extrusionOk="0">
                  <a:moveTo>
                    <a:pt x="4558" y="1"/>
                  </a:moveTo>
                  <a:lnTo>
                    <a:pt x="0" y="726"/>
                  </a:lnTo>
                  <a:lnTo>
                    <a:pt x="865" y="6145"/>
                  </a:lnTo>
                  <a:cubicBezTo>
                    <a:pt x="1047" y="7280"/>
                    <a:pt x="2027" y="8089"/>
                    <a:pt x="3141" y="8089"/>
                  </a:cubicBezTo>
                  <a:cubicBezTo>
                    <a:pt x="3262" y="8089"/>
                    <a:pt x="3385" y="8079"/>
                    <a:pt x="3508" y="8059"/>
                  </a:cubicBezTo>
                  <a:lnTo>
                    <a:pt x="3901" y="7995"/>
                  </a:lnTo>
                  <a:cubicBezTo>
                    <a:pt x="5159" y="7794"/>
                    <a:pt x="5623" y="6676"/>
                    <a:pt x="5421" y="5417"/>
                  </a:cubicBezTo>
                  <a:lnTo>
                    <a:pt x="4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468667" y="3075579"/>
              <a:ext cx="88164" cy="78550"/>
            </a:xfrm>
            <a:custGeom>
              <a:avLst/>
              <a:gdLst/>
              <a:ahLst/>
              <a:cxnLst/>
              <a:rect l="l" t="t" r="r" b="b"/>
              <a:pathLst>
                <a:path w="5667" h="5049" extrusionOk="0">
                  <a:moveTo>
                    <a:pt x="1" y="0"/>
                  </a:moveTo>
                  <a:cubicBezTo>
                    <a:pt x="1" y="1"/>
                    <a:pt x="788" y="5049"/>
                    <a:pt x="5059" y="5049"/>
                  </a:cubicBezTo>
                  <a:cubicBezTo>
                    <a:pt x="5254" y="5049"/>
                    <a:pt x="5457" y="5038"/>
                    <a:pt x="5667" y="5016"/>
                  </a:cubicBezTo>
                  <a:lnTo>
                    <a:pt x="5126" y="186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570833" y="3003237"/>
              <a:ext cx="50033" cy="47217"/>
            </a:xfrm>
            <a:custGeom>
              <a:avLst/>
              <a:gdLst/>
              <a:ahLst/>
              <a:cxnLst/>
              <a:rect l="l" t="t" r="r" b="b"/>
              <a:pathLst>
                <a:path w="3216" h="3035" extrusionOk="0">
                  <a:moveTo>
                    <a:pt x="1609" y="1"/>
                  </a:moveTo>
                  <a:cubicBezTo>
                    <a:pt x="1509" y="1"/>
                    <a:pt x="1407" y="11"/>
                    <a:pt x="1304" y="32"/>
                  </a:cubicBezTo>
                  <a:cubicBezTo>
                    <a:pt x="703" y="153"/>
                    <a:pt x="235" y="626"/>
                    <a:pt x="118" y="1228"/>
                  </a:cubicBezTo>
                  <a:cubicBezTo>
                    <a:pt x="0" y="1831"/>
                    <a:pt x="258" y="2445"/>
                    <a:pt x="770" y="2784"/>
                  </a:cubicBezTo>
                  <a:cubicBezTo>
                    <a:pt x="1024" y="2951"/>
                    <a:pt x="1315" y="3034"/>
                    <a:pt x="1607" y="3034"/>
                  </a:cubicBezTo>
                  <a:cubicBezTo>
                    <a:pt x="1903" y="3034"/>
                    <a:pt x="2199" y="2948"/>
                    <a:pt x="2455" y="2775"/>
                  </a:cubicBezTo>
                  <a:cubicBezTo>
                    <a:pt x="2964" y="2432"/>
                    <a:pt x="3216" y="1816"/>
                    <a:pt x="3094" y="1215"/>
                  </a:cubicBezTo>
                  <a:cubicBezTo>
                    <a:pt x="2947" y="496"/>
                    <a:pt x="2315" y="1"/>
                    <a:pt x="1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451181" y="2962010"/>
              <a:ext cx="165158" cy="173824"/>
            </a:xfrm>
            <a:custGeom>
              <a:avLst/>
              <a:gdLst/>
              <a:ahLst/>
              <a:cxnLst/>
              <a:rect l="l" t="t" r="r" b="b"/>
              <a:pathLst>
                <a:path w="10616" h="11173" extrusionOk="0">
                  <a:moveTo>
                    <a:pt x="7254" y="1"/>
                  </a:moveTo>
                  <a:cubicBezTo>
                    <a:pt x="7116" y="1"/>
                    <a:pt x="6977" y="14"/>
                    <a:pt x="6837" y="43"/>
                  </a:cubicBezTo>
                  <a:lnTo>
                    <a:pt x="1036" y="1223"/>
                  </a:lnTo>
                  <a:cubicBezTo>
                    <a:pt x="406" y="1352"/>
                    <a:pt x="1" y="1966"/>
                    <a:pt x="128" y="2596"/>
                  </a:cubicBezTo>
                  <a:lnTo>
                    <a:pt x="1142" y="7571"/>
                  </a:lnTo>
                  <a:cubicBezTo>
                    <a:pt x="1576" y="9704"/>
                    <a:pt x="3451" y="11173"/>
                    <a:pt x="5545" y="11173"/>
                  </a:cubicBezTo>
                  <a:cubicBezTo>
                    <a:pt x="5841" y="11173"/>
                    <a:pt x="6142" y="11143"/>
                    <a:pt x="6444" y="11082"/>
                  </a:cubicBezTo>
                  <a:lnTo>
                    <a:pt x="6610" y="11047"/>
                  </a:lnTo>
                  <a:cubicBezTo>
                    <a:pt x="9044" y="10553"/>
                    <a:pt x="10616" y="8178"/>
                    <a:pt x="10120" y="5745"/>
                  </a:cubicBezTo>
                  <a:lnTo>
                    <a:pt x="9289" y="1665"/>
                  </a:lnTo>
                  <a:cubicBezTo>
                    <a:pt x="9089" y="680"/>
                    <a:pt x="8222" y="1"/>
                    <a:pt x="7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461464" y="3030463"/>
              <a:ext cx="152806" cy="110318"/>
            </a:xfrm>
            <a:custGeom>
              <a:avLst/>
              <a:gdLst/>
              <a:ahLst/>
              <a:cxnLst/>
              <a:rect l="l" t="t" r="r" b="b"/>
              <a:pathLst>
                <a:path w="9822" h="7091" extrusionOk="0">
                  <a:moveTo>
                    <a:pt x="1440" y="1"/>
                  </a:moveTo>
                  <a:lnTo>
                    <a:pt x="0" y="356"/>
                  </a:lnTo>
                  <a:lnTo>
                    <a:pt x="711" y="3193"/>
                  </a:lnTo>
                  <a:cubicBezTo>
                    <a:pt x="976" y="5539"/>
                    <a:pt x="2455" y="7091"/>
                    <a:pt x="4754" y="7091"/>
                  </a:cubicBezTo>
                  <a:cubicBezTo>
                    <a:pt x="5299" y="7091"/>
                    <a:pt x="5891" y="7003"/>
                    <a:pt x="6524" y="6818"/>
                  </a:cubicBezTo>
                  <a:cubicBezTo>
                    <a:pt x="9821" y="5854"/>
                    <a:pt x="9643" y="3170"/>
                    <a:pt x="9643" y="3170"/>
                  </a:cubicBezTo>
                  <a:cubicBezTo>
                    <a:pt x="9643" y="3170"/>
                    <a:pt x="9545" y="2252"/>
                    <a:pt x="8039" y="2252"/>
                  </a:cubicBezTo>
                  <a:cubicBezTo>
                    <a:pt x="7759" y="2252"/>
                    <a:pt x="7430" y="2284"/>
                    <a:pt x="7045" y="2359"/>
                  </a:cubicBezTo>
                  <a:cubicBezTo>
                    <a:pt x="4360" y="2883"/>
                    <a:pt x="5190" y="3599"/>
                    <a:pt x="3931" y="4120"/>
                  </a:cubicBezTo>
                  <a:cubicBezTo>
                    <a:pt x="3796" y="4176"/>
                    <a:pt x="3678" y="4198"/>
                    <a:pt x="3570" y="4198"/>
                  </a:cubicBezTo>
                  <a:cubicBezTo>
                    <a:pt x="3323" y="4198"/>
                    <a:pt x="3131" y="4082"/>
                    <a:pt x="2917" y="4003"/>
                  </a:cubicBezTo>
                  <a:cubicBezTo>
                    <a:pt x="2438" y="3823"/>
                    <a:pt x="2108" y="3375"/>
                    <a:pt x="2008" y="2871"/>
                  </a:cubicBezTo>
                  <a:lnTo>
                    <a:pt x="1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429556" y="2932466"/>
              <a:ext cx="148543" cy="116090"/>
            </a:xfrm>
            <a:custGeom>
              <a:avLst/>
              <a:gdLst/>
              <a:ahLst/>
              <a:cxnLst/>
              <a:rect l="l" t="t" r="r" b="b"/>
              <a:pathLst>
                <a:path w="9548" h="7462" extrusionOk="0">
                  <a:moveTo>
                    <a:pt x="5898" y="1"/>
                  </a:moveTo>
                  <a:cubicBezTo>
                    <a:pt x="5551" y="1"/>
                    <a:pt x="5197" y="31"/>
                    <a:pt x="4839" y="91"/>
                  </a:cubicBezTo>
                  <a:cubicBezTo>
                    <a:pt x="1998" y="572"/>
                    <a:pt x="0" y="2767"/>
                    <a:pt x="544" y="5981"/>
                  </a:cubicBezTo>
                  <a:cubicBezTo>
                    <a:pt x="630" y="6490"/>
                    <a:pt x="777" y="6986"/>
                    <a:pt x="979" y="7461"/>
                  </a:cubicBezTo>
                  <a:lnTo>
                    <a:pt x="3491" y="6300"/>
                  </a:lnTo>
                  <a:cubicBezTo>
                    <a:pt x="3491" y="6300"/>
                    <a:pt x="2257" y="3229"/>
                    <a:pt x="4219" y="2591"/>
                  </a:cubicBezTo>
                  <a:cubicBezTo>
                    <a:pt x="6162" y="1959"/>
                    <a:pt x="9481" y="1516"/>
                    <a:pt x="9548" y="1507"/>
                  </a:cubicBezTo>
                  <a:cubicBezTo>
                    <a:pt x="8625" y="509"/>
                    <a:pt x="7325" y="1"/>
                    <a:pt x="5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1422461" y="3035799"/>
              <a:ext cx="55711" cy="53300"/>
            </a:xfrm>
            <a:custGeom>
              <a:avLst/>
              <a:gdLst/>
              <a:ahLst/>
              <a:cxnLst/>
              <a:rect l="l" t="t" r="r" b="b"/>
              <a:pathLst>
                <a:path w="3581" h="3426" extrusionOk="0">
                  <a:moveTo>
                    <a:pt x="1734" y="0"/>
                  </a:moveTo>
                  <a:cubicBezTo>
                    <a:pt x="1533" y="0"/>
                    <a:pt x="1329" y="36"/>
                    <a:pt x="1130" y="111"/>
                  </a:cubicBezTo>
                  <a:cubicBezTo>
                    <a:pt x="482" y="356"/>
                    <a:pt x="45" y="966"/>
                    <a:pt x="23" y="1658"/>
                  </a:cubicBezTo>
                  <a:cubicBezTo>
                    <a:pt x="0" y="2350"/>
                    <a:pt x="397" y="2988"/>
                    <a:pt x="1029" y="3273"/>
                  </a:cubicBezTo>
                  <a:cubicBezTo>
                    <a:pt x="1255" y="3375"/>
                    <a:pt x="1496" y="3425"/>
                    <a:pt x="1735" y="3425"/>
                  </a:cubicBezTo>
                  <a:cubicBezTo>
                    <a:pt x="2161" y="3425"/>
                    <a:pt x="2582" y="3266"/>
                    <a:pt x="2906" y="2962"/>
                  </a:cubicBezTo>
                  <a:cubicBezTo>
                    <a:pt x="3411" y="2488"/>
                    <a:pt x="3580" y="1757"/>
                    <a:pt x="3337" y="1109"/>
                  </a:cubicBezTo>
                  <a:cubicBezTo>
                    <a:pt x="3078" y="423"/>
                    <a:pt x="2426" y="0"/>
                    <a:pt x="1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B9D9-EF0A-4B49-99EC-E025B6BF8D64}"/>
              </a:ext>
            </a:extLst>
          </p:cNvPr>
          <p:cNvSpPr>
            <a:spLocks noGrp="1"/>
          </p:cNvSpPr>
          <p:nvPr>
            <p:ph type="title"/>
          </p:nvPr>
        </p:nvSpPr>
        <p:spPr>
          <a:xfrm>
            <a:off x="496977" y="519036"/>
            <a:ext cx="7030873" cy="1191300"/>
          </a:xfrm>
        </p:spPr>
        <p:txBody>
          <a:bodyPr/>
          <a:lstStyle/>
          <a:p>
            <a:r>
              <a:rPr lang="en-US" sz="2800" dirty="0"/>
              <a:t>Is there any relation between sex and charges?</a:t>
            </a:r>
            <a:br>
              <a:rPr lang="en-US" sz="2800" dirty="0"/>
            </a:br>
            <a:endParaRPr lang="en-IN" sz="2800" dirty="0"/>
          </a:p>
        </p:txBody>
      </p:sp>
      <p:sp>
        <p:nvSpPr>
          <p:cNvPr id="3" name="Title 2">
            <a:extLst>
              <a:ext uri="{FF2B5EF4-FFF2-40B4-BE49-F238E27FC236}">
                <a16:creationId xmlns:a16="http://schemas.microsoft.com/office/drawing/2014/main" id="{8CB5E2C5-8C78-4B8F-ABF0-01721143F4F7}"/>
              </a:ext>
            </a:extLst>
          </p:cNvPr>
          <p:cNvSpPr>
            <a:spLocks noGrp="1"/>
          </p:cNvSpPr>
          <p:nvPr>
            <p:ph type="title" idx="2"/>
          </p:nvPr>
        </p:nvSpPr>
        <p:spPr>
          <a:xfrm>
            <a:off x="6996051" y="4244214"/>
            <a:ext cx="1975344" cy="760500"/>
          </a:xfrm>
        </p:spPr>
        <p:txBody>
          <a:bodyPr/>
          <a:lstStyle/>
          <a:p>
            <a:r>
              <a:rPr lang="en-US" sz="1200" b="0" i="0" dirty="0">
                <a:solidFill>
                  <a:schemeClr val="bg1">
                    <a:lumMod val="95000"/>
                  </a:schemeClr>
                </a:solidFill>
                <a:effectLst/>
                <a:latin typeface="Helvetica Neue"/>
              </a:rPr>
              <a:t>From the above chart we can see that charges are higher for males compared to females.</a:t>
            </a:r>
            <a:endParaRPr lang="en-IN" sz="1200" dirty="0">
              <a:solidFill>
                <a:schemeClr val="bg1">
                  <a:lumMod val="95000"/>
                </a:schemeClr>
              </a:solidFill>
            </a:endParaRPr>
          </a:p>
        </p:txBody>
      </p:sp>
      <p:sp>
        <p:nvSpPr>
          <p:cNvPr id="4" name="Subtitle 3">
            <a:extLst>
              <a:ext uri="{FF2B5EF4-FFF2-40B4-BE49-F238E27FC236}">
                <a16:creationId xmlns:a16="http://schemas.microsoft.com/office/drawing/2014/main" id="{2C37DD7C-BA3C-43DF-B233-DBCDA1C83BD3}"/>
              </a:ext>
            </a:extLst>
          </p:cNvPr>
          <p:cNvSpPr>
            <a:spLocks noGrp="1"/>
          </p:cNvSpPr>
          <p:nvPr>
            <p:ph type="subTitle" idx="1"/>
          </p:nvPr>
        </p:nvSpPr>
        <p:spPr>
          <a:xfrm>
            <a:off x="119853" y="1324086"/>
            <a:ext cx="5628817" cy="772500"/>
          </a:xfrm>
        </p:spPr>
        <p:txBody>
          <a:bodyPr/>
          <a:lstStyle/>
          <a:p>
            <a:pPr algn="l"/>
            <a:r>
              <a:rPr lang="en-US" b="0" i="0" dirty="0">
                <a:solidFill>
                  <a:srgbClr val="000000"/>
                </a:solidFill>
                <a:effectLst/>
                <a:latin typeface="Helvetica Neue"/>
              </a:rPr>
              <a:t>We are interested in knowing if there is a relationship between charges and sex</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hypothesis.</a:t>
            </a:r>
          </a:p>
          <a:p>
            <a:pPr lvl="1"/>
            <a:r>
              <a:rPr lang="en-US" b="0" i="0" dirty="0">
                <a:solidFill>
                  <a:srgbClr val="000000"/>
                </a:solidFill>
                <a:effectLst/>
                <a:latin typeface="Helvetica Neue"/>
              </a:rPr>
              <a:t>H0:There is no statistically significant relationship between sex and charges</a:t>
            </a:r>
          </a:p>
          <a:p>
            <a:pPr lvl="1"/>
            <a:r>
              <a:rPr lang="en-US" b="0" i="0" dirty="0">
                <a:solidFill>
                  <a:srgbClr val="000000"/>
                </a:solidFill>
                <a:effectLst/>
                <a:latin typeface="Helvetica Neue"/>
              </a:rPr>
              <a:t>Ha: There is a statistically significant relationship between sex and charges</a:t>
            </a:r>
          </a:p>
          <a:p>
            <a:endParaRPr lang="en-IN" dirty="0"/>
          </a:p>
        </p:txBody>
      </p:sp>
      <p:pic>
        <p:nvPicPr>
          <p:cNvPr id="8" name="Picture 7">
            <a:extLst>
              <a:ext uri="{FF2B5EF4-FFF2-40B4-BE49-F238E27FC236}">
                <a16:creationId xmlns:a16="http://schemas.microsoft.com/office/drawing/2014/main" id="{EBB3FA63-0E56-427E-A47B-923C50E2F18C}"/>
              </a:ext>
            </a:extLst>
          </p:cNvPr>
          <p:cNvPicPr>
            <a:picLocks noChangeAspect="1"/>
          </p:cNvPicPr>
          <p:nvPr/>
        </p:nvPicPr>
        <p:blipFill>
          <a:blip r:embed="rId2"/>
          <a:stretch>
            <a:fillRect/>
          </a:stretch>
        </p:blipFill>
        <p:spPr>
          <a:xfrm>
            <a:off x="6125794" y="1114686"/>
            <a:ext cx="3275594" cy="3061302"/>
          </a:xfrm>
          <a:prstGeom prst="rect">
            <a:avLst/>
          </a:prstGeom>
        </p:spPr>
      </p:pic>
      <p:pic>
        <p:nvPicPr>
          <p:cNvPr id="10" name="Picture 9">
            <a:extLst>
              <a:ext uri="{FF2B5EF4-FFF2-40B4-BE49-F238E27FC236}">
                <a16:creationId xmlns:a16="http://schemas.microsoft.com/office/drawing/2014/main" id="{EBBDFBDE-C4FC-405D-A73C-31553AB111DC}"/>
              </a:ext>
            </a:extLst>
          </p:cNvPr>
          <p:cNvPicPr>
            <a:picLocks noChangeAspect="1"/>
          </p:cNvPicPr>
          <p:nvPr/>
        </p:nvPicPr>
        <p:blipFill>
          <a:blip r:embed="rId3"/>
          <a:stretch>
            <a:fillRect/>
          </a:stretch>
        </p:blipFill>
        <p:spPr>
          <a:xfrm>
            <a:off x="801857" y="3163000"/>
            <a:ext cx="5087060" cy="1057423"/>
          </a:xfrm>
          <a:prstGeom prst="rect">
            <a:avLst/>
          </a:prstGeom>
        </p:spPr>
      </p:pic>
      <p:sp>
        <p:nvSpPr>
          <p:cNvPr id="11" name="Title 2">
            <a:extLst>
              <a:ext uri="{FF2B5EF4-FFF2-40B4-BE49-F238E27FC236}">
                <a16:creationId xmlns:a16="http://schemas.microsoft.com/office/drawing/2014/main" id="{524D8FAE-9944-4B59-8B5B-BBF55311E35A}"/>
              </a:ext>
            </a:extLst>
          </p:cNvPr>
          <p:cNvSpPr txBox="1">
            <a:spLocks/>
          </p:cNvSpPr>
          <p:nvPr/>
        </p:nvSpPr>
        <p:spPr>
          <a:xfrm>
            <a:off x="638824" y="4298395"/>
            <a:ext cx="5628817" cy="760500"/>
          </a:xfrm>
          <a:prstGeom prst="rect">
            <a:avLst/>
          </a:prstGeom>
          <a:noFill/>
          <a:ln w="28575">
            <a:solidFill>
              <a:srgbClr val="FFFF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1pPr>
            <a:lvl2pPr marR="0" lvl="1"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2pPr>
            <a:lvl3pPr marR="0" lvl="2"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3pPr>
            <a:lvl4pPr marR="0" lvl="3"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4pPr>
            <a:lvl5pPr marR="0" lvl="4"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5pPr>
            <a:lvl6pPr marR="0" lvl="5"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6pPr>
            <a:lvl7pPr marR="0" lvl="6"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7pPr>
            <a:lvl8pPr marR="0" lvl="7"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8pPr>
            <a:lvl9pPr marR="0" lvl="8"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lumMod val="95000"/>
                  </a:schemeClr>
                </a:solidFill>
                <a:latin typeface="Helvetica Neue"/>
              </a:rPr>
              <a:t>Here the p value is 0.03 which is less than .05,therefore we reject the null hypothesis at 5% significance level .There is a statistically significant relationship between sex and charges. Which means gender impacts the medical insurance cost. </a:t>
            </a:r>
          </a:p>
        </p:txBody>
      </p:sp>
      <p:sp>
        <p:nvSpPr>
          <p:cNvPr id="12" name="Rectangle 1">
            <a:extLst>
              <a:ext uri="{FF2B5EF4-FFF2-40B4-BE49-F238E27FC236}">
                <a16:creationId xmlns:a16="http://schemas.microsoft.com/office/drawing/2014/main" id="{7B2B616A-F339-48C0-A9F6-30EB64D2B67C}"/>
              </a:ext>
            </a:extLst>
          </p:cNvPr>
          <p:cNvSpPr>
            <a:spLocks noChangeArrowheads="1"/>
          </p:cNvSpPr>
          <p:nvPr/>
        </p:nvSpPr>
        <p:spPr bwMode="auto">
          <a:xfrm>
            <a:off x="0" y="0"/>
            <a:ext cx="948776"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Q1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0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B9D9-EF0A-4B49-99EC-E025B6BF8D64}"/>
              </a:ext>
            </a:extLst>
          </p:cNvPr>
          <p:cNvSpPr>
            <a:spLocks noGrp="1"/>
          </p:cNvSpPr>
          <p:nvPr>
            <p:ph type="title"/>
          </p:nvPr>
        </p:nvSpPr>
        <p:spPr>
          <a:xfrm>
            <a:off x="801857" y="613760"/>
            <a:ext cx="7534149" cy="1191300"/>
          </a:xfrm>
        </p:spPr>
        <p:txBody>
          <a:bodyPr/>
          <a:lstStyle/>
          <a:p>
            <a:r>
              <a:rPr lang="en-US" sz="2800" dirty="0"/>
              <a:t>Is there any relation between smoking status and charges?</a:t>
            </a:r>
            <a:br>
              <a:rPr lang="en-US" sz="2800" dirty="0"/>
            </a:br>
            <a:endParaRPr lang="en-IN" sz="2800" dirty="0"/>
          </a:p>
        </p:txBody>
      </p:sp>
      <p:sp>
        <p:nvSpPr>
          <p:cNvPr id="3" name="Title 2">
            <a:extLst>
              <a:ext uri="{FF2B5EF4-FFF2-40B4-BE49-F238E27FC236}">
                <a16:creationId xmlns:a16="http://schemas.microsoft.com/office/drawing/2014/main" id="{8CB5E2C5-8C78-4B8F-ABF0-01721143F4F7}"/>
              </a:ext>
            </a:extLst>
          </p:cNvPr>
          <p:cNvSpPr>
            <a:spLocks noGrp="1"/>
          </p:cNvSpPr>
          <p:nvPr>
            <p:ph type="title" idx="2"/>
          </p:nvPr>
        </p:nvSpPr>
        <p:spPr>
          <a:xfrm>
            <a:off x="6749331" y="4390257"/>
            <a:ext cx="2287232" cy="760500"/>
          </a:xfrm>
        </p:spPr>
        <p:txBody>
          <a:bodyPr/>
          <a:lstStyle/>
          <a:p>
            <a:r>
              <a:rPr lang="en-US" sz="1200" b="0" i="0" dirty="0">
                <a:solidFill>
                  <a:schemeClr val="bg1">
                    <a:lumMod val="95000"/>
                  </a:schemeClr>
                </a:solidFill>
                <a:effectLst/>
                <a:latin typeface="Helvetica Neue"/>
              </a:rPr>
              <a:t>From the above chart we can see that charges are higher for smokers compared to non-smokers.</a:t>
            </a:r>
            <a:endParaRPr lang="en-IN" sz="1200" dirty="0">
              <a:solidFill>
                <a:schemeClr val="bg1">
                  <a:lumMod val="95000"/>
                </a:schemeClr>
              </a:solidFill>
            </a:endParaRPr>
          </a:p>
        </p:txBody>
      </p:sp>
      <p:sp>
        <p:nvSpPr>
          <p:cNvPr id="4" name="Subtitle 3">
            <a:extLst>
              <a:ext uri="{FF2B5EF4-FFF2-40B4-BE49-F238E27FC236}">
                <a16:creationId xmlns:a16="http://schemas.microsoft.com/office/drawing/2014/main" id="{2C37DD7C-BA3C-43DF-B233-DBCDA1C83BD3}"/>
              </a:ext>
            </a:extLst>
          </p:cNvPr>
          <p:cNvSpPr>
            <a:spLocks noGrp="1"/>
          </p:cNvSpPr>
          <p:nvPr>
            <p:ph type="subTitle" idx="1"/>
          </p:nvPr>
        </p:nvSpPr>
        <p:spPr>
          <a:xfrm>
            <a:off x="119853" y="1324086"/>
            <a:ext cx="6472333" cy="772500"/>
          </a:xfrm>
        </p:spPr>
        <p:txBody>
          <a:bodyPr/>
          <a:lstStyle/>
          <a:p>
            <a:pPr algn="l"/>
            <a:r>
              <a:rPr lang="en-US" b="0" i="0" dirty="0">
                <a:solidFill>
                  <a:srgbClr val="000000"/>
                </a:solidFill>
                <a:effectLst/>
                <a:latin typeface="Helvetica Neue"/>
              </a:rPr>
              <a:t>We are interested in knowing if there is a relationship between charges and smoking status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hypothesis.</a:t>
            </a:r>
          </a:p>
          <a:p>
            <a:pPr lvl="1"/>
            <a:r>
              <a:rPr lang="en-US" b="0" i="0" dirty="0">
                <a:solidFill>
                  <a:srgbClr val="000000"/>
                </a:solidFill>
                <a:effectLst/>
                <a:latin typeface="Helvetica Neue"/>
              </a:rPr>
              <a:t>H0:There is no statistically significant relationship between smoking status and charges</a:t>
            </a:r>
          </a:p>
          <a:p>
            <a:pPr lvl="1"/>
            <a:r>
              <a:rPr lang="en-US" b="0" i="0" dirty="0">
                <a:solidFill>
                  <a:srgbClr val="000000"/>
                </a:solidFill>
                <a:effectLst/>
                <a:latin typeface="Helvetica Neue"/>
              </a:rPr>
              <a:t>Ha: There is a statistically significant relationship between smoking status and charges</a:t>
            </a:r>
          </a:p>
          <a:p>
            <a:endParaRPr lang="en-IN" dirty="0"/>
          </a:p>
        </p:txBody>
      </p:sp>
      <p:sp>
        <p:nvSpPr>
          <p:cNvPr id="11" name="Title 2">
            <a:extLst>
              <a:ext uri="{FF2B5EF4-FFF2-40B4-BE49-F238E27FC236}">
                <a16:creationId xmlns:a16="http://schemas.microsoft.com/office/drawing/2014/main" id="{524D8FAE-9944-4B59-8B5B-BBF55311E35A}"/>
              </a:ext>
            </a:extLst>
          </p:cNvPr>
          <p:cNvSpPr txBox="1">
            <a:spLocks/>
          </p:cNvSpPr>
          <p:nvPr/>
        </p:nvSpPr>
        <p:spPr>
          <a:xfrm>
            <a:off x="638824" y="4298395"/>
            <a:ext cx="5628817" cy="760500"/>
          </a:xfrm>
          <a:prstGeom prst="rect">
            <a:avLst/>
          </a:prstGeom>
          <a:noFill/>
          <a:ln w="28575">
            <a:solidFill>
              <a:srgbClr val="FFFF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1pPr>
            <a:lvl2pPr marR="0" lvl="1"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2pPr>
            <a:lvl3pPr marR="0" lvl="2"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3pPr>
            <a:lvl4pPr marR="0" lvl="3"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4pPr>
            <a:lvl5pPr marR="0" lvl="4"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5pPr>
            <a:lvl6pPr marR="0" lvl="5"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6pPr>
            <a:lvl7pPr marR="0" lvl="6"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7pPr>
            <a:lvl8pPr marR="0" lvl="7"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8pPr>
            <a:lvl9pPr marR="0" lvl="8"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lumMod val="95000"/>
                  </a:schemeClr>
                </a:solidFill>
                <a:latin typeface="Helvetica Neue"/>
              </a:rPr>
              <a:t>Here the p value is 8.2e-283 which is less than .05,therefore we reject the null hypothesis at 5% significance level .There is a statistically significant relationship between smoking and charges. Which means smoking status impacts the medical insurance cost. </a:t>
            </a:r>
          </a:p>
        </p:txBody>
      </p:sp>
      <p:sp>
        <p:nvSpPr>
          <p:cNvPr id="12" name="Rectangle 1">
            <a:extLst>
              <a:ext uri="{FF2B5EF4-FFF2-40B4-BE49-F238E27FC236}">
                <a16:creationId xmlns:a16="http://schemas.microsoft.com/office/drawing/2014/main" id="{7B2B616A-F339-48C0-A9F6-30EB64D2B67C}"/>
              </a:ext>
            </a:extLst>
          </p:cNvPr>
          <p:cNvSpPr>
            <a:spLocks noChangeArrowheads="1"/>
          </p:cNvSpPr>
          <p:nvPr/>
        </p:nvSpPr>
        <p:spPr bwMode="auto">
          <a:xfrm>
            <a:off x="0" y="0"/>
            <a:ext cx="948776"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Q2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7FB9ECC-7B9D-41E8-9496-11A69E2D60B2}"/>
              </a:ext>
            </a:extLst>
          </p:cNvPr>
          <p:cNvPicPr>
            <a:picLocks noChangeAspect="1"/>
          </p:cNvPicPr>
          <p:nvPr/>
        </p:nvPicPr>
        <p:blipFill>
          <a:blip r:embed="rId2"/>
          <a:stretch>
            <a:fillRect/>
          </a:stretch>
        </p:blipFill>
        <p:spPr>
          <a:xfrm>
            <a:off x="6479226" y="935601"/>
            <a:ext cx="3315046" cy="3362794"/>
          </a:xfrm>
          <a:prstGeom prst="rect">
            <a:avLst/>
          </a:prstGeom>
        </p:spPr>
      </p:pic>
      <p:pic>
        <p:nvPicPr>
          <p:cNvPr id="9" name="Picture 8">
            <a:extLst>
              <a:ext uri="{FF2B5EF4-FFF2-40B4-BE49-F238E27FC236}">
                <a16:creationId xmlns:a16="http://schemas.microsoft.com/office/drawing/2014/main" id="{3905F2C5-23E5-4064-8E2F-B69D4FCC8D26}"/>
              </a:ext>
            </a:extLst>
          </p:cNvPr>
          <p:cNvPicPr>
            <a:picLocks noChangeAspect="1"/>
          </p:cNvPicPr>
          <p:nvPr/>
        </p:nvPicPr>
        <p:blipFill>
          <a:blip r:embed="rId3"/>
          <a:stretch>
            <a:fillRect/>
          </a:stretch>
        </p:blipFill>
        <p:spPr>
          <a:xfrm>
            <a:off x="500070" y="3182053"/>
            <a:ext cx="5906324" cy="1038370"/>
          </a:xfrm>
          <a:prstGeom prst="rect">
            <a:avLst/>
          </a:prstGeom>
        </p:spPr>
      </p:pic>
    </p:spTree>
    <p:extLst>
      <p:ext uri="{BB962C8B-B14F-4D97-AF65-F5344CB8AC3E}">
        <p14:creationId xmlns:p14="http://schemas.microsoft.com/office/powerpoint/2010/main" val="338854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B9D9-EF0A-4B49-99EC-E025B6BF8D64}"/>
              </a:ext>
            </a:extLst>
          </p:cNvPr>
          <p:cNvSpPr>
            <a:spLocks noGrp="1"/>
          </p:cNvSpPr>
          <p:nvPr>
            <p:ph type="title"/>
          </p:nvPr>
        </p:nvSpPr>
        <p:spPr>
          <a:xfrm>
            <a:off x="119853" y="558573"/>
            <a:ext cx="7534149" cy="1191300"/>
          </a:xfrm>
        </p:spPr>
        <p:txBody>
          <a:bodyPr/>
          <a:lstStyle/>
          <a:p>
            <a:r>
              <a:rPr lang="en-US" sz="2800" dirty="0"/>
              <a:t>Is there any relation between region and charges?</a:t>
            </a:r>
            <a:br>
              <a:rPr lang="en-US" sz="2800" dirty="0"/>
            </a:br>
            <a:endParaRPr lang="en-IN" sz="2800" dirty="0"/>
          </a:p>
        </p:txBody>
      </p:sp>
      <p:sp>
        <p:nvSpPr>
          <p:cNvPr id="3" name="Title 2">
            <a:extLst>
              <a:ext uri="{FF2B5EF4-FFF2-40B4-BE49-F238E27FC236}">
                <a16:creationId xmlns:a16="http://schemas.microsoft.com/office/drawing/2014/main" id="{8CB5E2C5-8C78-4B8F-ABF0-01721143F4F7}"/>
              </a:ext>
            </a:extLst>
          </p:cNvPr>
          <p:cNvSpPr>
            <a:spLocks noGrp="1"/>
          </p:cNvSpPr>
          <p:nvPr>
            <p:ph type="title" idx="2"/>
          </p:nvPr>
        </p:nvSpPr>
        <p:spPr>
          <a:xfrm>
            <a:off x="7220587" y="4374122"/>
            <a:ext cx="2287232" cy="760500"/>
          </a:xfrm>
        </p:spPr>
        <p:txBody>
          <a:bodyPr/>
          <a:lstStyle/>
          <a:p>
            <a:r>
              <a:rPr lang="en-US" sz="1200" b="0" i="0" dirty="0">
                <a:solidFill>
                  <a:schemeClr val="bg1">
                    <a:lumMod val="95000"/>
                  </a:schemeClr>
                </a:solidFill>
                <a:effectLst/>
                <a:latin typeface="Helvetica Neue"/>
              </a:rPr>
              <a:t>From the above chart we can see that charges are higher for southeast region</a:t>
            </a:r>
            <a:endParaRPr lang="en-IN" sz="1200" dirty="0">
              <a:solidFill>
                <a:schemeClr val="bg1">
                  <a:lumMod val="95000"/>
                </a:schemeClr>
              </a:solidFill>
            </a:endParaRPr>
          </a:p>
        </p:txBody>
      </p:sp>
      <p:sp>
        <p:nvSpPr>
          <p:cNvPr id="4" name="Subtitle 3">
            <a:extLst>
              <a:ext uri="{FF2B5EF4-FFF2-40B4-BE49-F238E27FC236}">
                <a16:creationId xmlns:a16="http://schemas.microsoft.com/office/drawing/2014/main" id="{2C37DD7C-BA3C-43DF-B233-DBCDA1C83BD3}"/>
              </a:ext>
            </a:extLst>
          </p:cNvPr>
          <p:cNvSpPr>
            <a:spLocks noGrp="1"/>
          </p:cNvSpPr>
          <p:nvPr>
            <p:ph type="subTitle" idx="1"/>
          </p:nvPr>
        </p:nvSpPr>
        <p:spPr>
          <a:xfrm>
            <a:off x="119853" y="1324086"/>
            <a:ext cx="6472333" cy="772500"/>
          </a:xfrm>
        </p:spPr>
        <p:txBody>
          <a:bodyPr/>
          <a:lstStyle/>
          <a:p>
            <a:pPr algn="l"/>
            <a:r>
              <a:rPr lang="en-US" b="0" i="0" dirty="0">
                <a:solidFill>
                  <a:srgbClr val="000000"/>
                </a:solidFill>
                <a:effectLst/>
                <a:latin typeface="Helvetica Neue"/>
              </a:rPr>
              <a:t>We are interested in knowing if there is a relationship between charges and smoking status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hypothesis.</a:t>
            </a:r>
          </a:p>
          <a:p>
            <a:pPr lvl="1"/>
            <a:r>
              <a:rPr lang="en-US" b="0" i="0" dirty="0">
                <a:solidFill>
                  <a:srgbClr val="000000"/>
                </a:solidFill>
                <a:effectLst/>
                <a:latin typeface="Helvetica Neue"/>
              </a:rPr>
              <a:t>H0:There is no statistically significant relationship between region and charges</a:t>
            </a:r>
          </a:p>
          <a:p>
            <a:pPr lvl="1"/>
            <a:r>
              <a:rPr lang="en-US" b="0" i="0" dirty="0">
                <a:solidFill>
                  <a:srgbClr val="000000"/>
                </a:solidFill>
                <a:effectLst/>
                <a:latin typeface="Helvetica Neue"/>
              </a:rPr>
              <a:t>Ha: There is a statistically significant relationship between region and charges</a:t>
            </a:r>
          </a:p>
          <a:p>
            <a:endParaRPr lang="en-IN" dirty="0"/>
          </a:p>
        </p:txBody>
      </p:sp>
      <p:sp>
        <p:nvSpPr>
          <p:cNvPr id="11" name="Title 2">
            <a:extLst>
              <a:ext uri="{FF2B5EF4-FFF2-40B4-BE49-F238E27FC236}">
                <a16:creationId xmlns:a16="http://schemas.microsoft.com/office/drawing/2014/main" id="{524D8FAE-9944-4B59-8B5B-BBF55311E35A}"/>
              </a:ext>
            </a:extLst>
          </p:cNvPr>
          <p:cNvSpPr txBox="1">
            <a:spLocks/>
          </p:cNvSpPr>
          <p:nvPr/>
        </p:nvSpPr>
        <p:spPr>
          <a:xfrm>
            <a:off x="948776" y="4279484"/>
            <a:ext cx="5628817" cy="760500"/>
          </a:xfrm>
          <a:prstGeom prst="rect">
            <a:avLst/>
          </a:prstGeom>
          <a:noFill/>
          <a:ln w="28575">
            <a:solidFill>
              <a:srgbClr val="FFFF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1pPr>
            <a:lvl2pPr marR="0" lvl="1"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2pPr>
            <a:lvl3pPr marR="0" lvl="2"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3pPr>
            <a:lvl4pPr marR="0" lvl="3"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4pPr>
            <a:lvl5pPr marR="0" lvl="4"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5pPr>
            <a:lvl6pPr marR="0" lvl="5"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6pPr>
            <a:lvl7pPr marR="0" lvl="6"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7pPr>
            <a:lvl8pPr marR="0" lvl="7"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8pPr>
            <a:lvl9pPr marR="0" lvl="8"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lumMod val="95000"/>
                  </a:schemeClr>
                </a:solidFill>
                <a:latin typeface="Helvetica Neue"/>
              </a:rPr>
              <a:t>Here the p value is 0.03 which is less than .05,therefore we reject the null hypothesis at 5% significance level .There is a statistically significant relationship between region and charges. Which means region impacts the medical insurance cost. </a:t>
            </a:r>
          </a:p>
        </p:txBody>
      </p:sp>
      <p:sp>
        <p:nvSpPr>
          <p:cNvPr id="12" name="Rectangle 1">
            <a:extLst>
              <a:ext uri="{FF2B5EF4-FFF2-40B4-BE49-F238E27FC236}">
                <a16:creationId xmlns:a16="http://schemas.microsoft.com/office/drawing/2014/main" id="{7B2B616A-F339-48C0-A9F6-30EB64D2B67C}"/>
              </a:ext>
            </a:extLst>
          </p:cNvPr>
          <p:cNvSpPr>
            <a:spLocks noChangeArrowheads="1"/>
          </p:cNvSpPr>
          <p:nvPr/>
        </p:nvSpPr>
        <p:spPr bwMode="auto">
          <a:xfrm>
            <a:off x="0" y="0"/>
            <a:ext cx="948776"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Q3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2B6E66B-5743-4DA7-A6ED-319348BB261D}"/>
              </a:ext>
            </a:extLst>
          </p:cNvPr>
          <p:cNvPicPr>
            <a:picLocks noChangeAspect="1"/>
          </p:cNvPicPr>
          <p:nvPr/>
        </p:nvPicPr>
        <p:blipFill>
          <a:blip r:embed="rId2"/>
          <a:stretch>
            <a:fillRect/>
          </a:stretch>
        </p:blipFill>
        <p:spPr>
          <a:xfrm>
            <a:off x="6358912" y="1154223"/>
            <a:ext cx="3473246" cy="3219899"/>
          </a:xfrm>
          <a:prstGeom prst="rect">
            <a:avLst/>
          </a:prstGeom>
        </p:spPr>
      </p:pic>
      <p:pic>
        <p:nvPicPr>
          <p:cNvPr id="10" name="Picture 9">
            <a:extLst>
              <a:ext uri="{FF2B5EF4-FFF2-40B4-BE49-F238E27FC236}">
                <a16:creationId xmlns:a16="http://schemas.microsoft.com/office/drawing/2014/main" id="{132A8A55-F170-4618-8E82-7F62B2A57773}"/>
              </a:ext>
            </a:extLst>
          </p:cNvPr>
          <p:cNvPicPr>
            <a:picLocks noChangeAspect="1"/>
          </p:cNvPicPr>
          <p:nvPr/>
        </p:nvPicPr>
        <p:blipFill>
          <a:blip r:embed="rId3"/>
          <a:stretch>
            <a:fillRect/>
          </a:stretch>
        </p:blipFill>
        <p:spPr>
          <a:xfrm>
            <a:off x="1039067" y="3119106"/>
            <a:ext cx="5291285" cy="1115764"/>
          </a:xfrm>
          <a:prstGeom prst="rect">
            <a:avLst/>
          </a:prstGeom>
        </p:spPr>
      </p:pic>
    </p:spTree>
    <p:extLst>
      <p:ext uri="{BB962C8B-B14F-4D97-AF65-F5344CB8AC3E}">
        <p14:creationId xmlns:p14="http://schemas.microsoft.com/office/powerpoint/2010/main" val="14860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B9D9-EF0A-4B49-99EC-E025B6BF8D64}"/>
              </a:ext>
            </a:extLst>
          </p:cNvPr>
          <p:cNvSpPr>
            <a:spLocks noGrp="1"/>
          </p:cNvSpPr>
          <p:nvPr>
            <p:ph type="title"/>
          </p:nvPr>
        </p:nvSpPr>
        <p:spPr>
          <a:xfrm>
            <a:off x="119853" y="558573"/>
            <a:ext cx="7534149" cy="1191300"/>
          </a:xfrm>
        </p:spPr>
        <p:txBody>
          <a:bodyPr/>
          <a:lstStyle/>
          <a:p>
            <a:r>
              <a:rPr lang="en-US" sz="2800" dirty="0"/>
              <a:t>Is there any relation between </a:t>
            </a:r>
            <a:r>
              <a:rPr lang="en-US" sz="2800" dirty="0" err="1"/>
              <a:t>bmi</a:t>
            </a:r>
            <a:r>
              <a:rPr lang="en-US" sz="2800" dirty="0"/>
              <a:t> and charges?</a:t>
            </a:r>
            <a:br>
              <a:rPr lang="en-US" sz="2800" dirty="0"/>
            </a:br>
            <a:endParaRPr lang="en-IN" sz="2800" dirty="0"/>
          </a:p>
        </p:txBody>
      </p:sp>
      <p:sp>
        <p:nvSpPr>
          <p:cNvPr id="3" name="Title 2">
            <a:extLst>
              <a:ext uri="{FF2B5EF4-FFF2-40B4-BE49-F238E27FC236}">
                <a16:creationId xmlns:a16="http://schemas.microsoft.com/office/drawing/2014/main" id="{8CB5E2C5-8C78-4B8F-ABF0-01721143F4F7}"/>
              </a:ext>
            </a:extLst>
          </p:cNvPr>
          <p:cNvSpPr>
            <a:spLocks noGrp="1"/>
          </p:cNvSpPr>
          <p:nvPr>
            <p:ph type="title" idx="2"/>
          </p:nvPr>
        </p:nvSpPr>
        <p:spPr>
          <a:xfrm>
            <a:off x="7148516" y="4195542"/>
            <a:ext cx="2287232" cy="760500"/>
          </a:xfrm>
        </p:spPr>
        <p:txBody>
          <a:bodyPr/>
          <a:lstStyle/>
          <a:p>
            <a:r>
              <a:rPr lang="en-US" sz="1200" b="0" i="0" dirty="0">
                <a:solidFill>
                  <a:schemeClr val="bg1">
                    <a:lumMod val="95000"/>
                  </a:schemeClr>
                </a:solidFill>
                <a:effectLst/>
                <a:latin typeface="Helvetica Neue"/>
              </a:rPr>
              <a:t>From the above chart we can see that charges and </a:t>
            </a:r>
            <a:r>
              <a:rPr lang="en-US" sz="1200" b="0" i="0" dirty="0" err="1">
                <a:solidFill>
                  <a:schemeClr val="bg1">
                    <a:lumMod val="95000"/>
                  </a:schemeClr>
                </a:solidFill>
                <a:effectLst/>
                <a:latin typeface="Helvetica Neue"/>
              </a:rPr>
              <a:t>bmi</a:t>
            </a:r>
            <a:r>
              <a:rPr lang="en-US" sz="1200" b="0" i="0" dirty="0">
                <a:solidFill>
                  <a:schemeClr val="bg1">
                    <a:lumMod val="95000"/>
                  </a:schemeClr>
                </a:solidFill>
                <a:effectLst/>
                <a:latin typeface="Helvetica Neue"/>
              </a:rPr>
              <a:t> are correlated</a:t>
            </a:r>
            <a:endParaRPr lang="en-IN" sz="1200" dirty="0">
              <a:solidFill>
                <a:schemeClr val="bg1">
                  <a:lumMod val="95000"/>
                </a:schemeClr>
              </a:solidFill>
            </a:endParaRPr>
          </a:p>
        </p:txBody>
      </p:sp>
      <p:sp>
        <p:nvSpPr>
          <p:cNvPr id="4" name="Subtitle 3">
            <a:extLst>
              <a:ext uri="{FF2B5EF4-FFF2-40B4-BE49-F238E27FC236}">
                <a16:creationId xmlns:a16="http://schemas.microsoft.com/office/drawing/2014/main" id="{2C37DD7C-BA3C-43DF-B233-DBCDA1C83BD3}"/>
              </a:ext>
            </a:extLst>
          </p:cNvPr>
          <p:cNvSpPr>
            <a:spLocks noGrp="1"/>
          </p:cNvSpPr>
          <p:nvPr>
            <p:ph type="subTitle" idx="1"/>
          </p:nvPr>
        </p:nvSpPr>
        <p:spPr>
          <a:xfrm>
            <a:off x="119853" y="1324086"/>
            <a:ext cx="6472333" cy="772500"/>
          </a:xfrm>
        </p:spPr>
        <p:txBody>
          <a:bodyPr/>
          <a:lstStyle/>
          <a:p>
            <a:pPr algn="l"/>
            <a:r>
              <a:rPr lang="en-US" b="0" i="0" dirty="0">
                <a:solidFill>
                  <a:srgbClr val="000000"/>
                </a:solidFill>
                <a:effectLst/>
                <a:latin typeface="Helvetica Neue"/>
              </a:rPr>
              <a:t>We are interested in knowing if there is a relationship between charges and </a:t>
            </a:r>
            <a:r>
              <a:rPr lang="en-US" b="0" i="0" dirty="0" err="1">
                <a:solidFill>
                  <a:srgbClr val="000000"/>
                </a:solidFill>
                <a:effectLst/>
                <a:latin typeface="Helvetica Neue"/>
              </a:rPr>
              <a:t>bmi</a:t>
            </a:r>
            <a:endParaRPr lang="en-US" b="0" i="0" dirty="0">
              <a:solidFill>
                <a:srgbClr val="000000"/>
              </a:solidFill>
              <a:effectLst/>
              <a:latin typeface="Helvetica Neue"/>
            </a:endParaRP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hypothesis.</a:t>
            </a:r>
          </a:p>
          <a:p>
            <a:pPr lvl="1"/>
            <a:r>
              <a:rPr lang="en-US" b="0" i="0" dirty="0">
                <a:solidFill>
                  <a:srgbClr val="000000"/>
                </a:solidFill>
                <a:effectLst/>
                <a:latin typeface="Helvetica Neue"/>
              </a:rPr>
              <a:t>H0:There is no statistically significant relationship between </a:t>
            </a:r>
            <a:r>
              <a:rPr lang="en-US" b="0" i="0" dirty="0" err="1">
                <a:solidFill>
                  <a:srgbClr val="000000"/>
                </a:solidFill>
                <a:effectLst/>
                <a:latin typeface="Helvetica Neue"/>
              </a:rPr>
              <a:t>bmi</a:t>
            </a:r>
            <a:r>
              <a:rPr lang="en-US" b="0" i="0" dirty="0">
                <a:solidFill>
                  <a:srgbClr val="000000"/>
                </a:solidFill>
                <a:effectLst/>
                <a:latin typeface="Helvetica Neue"/>
              </a:rPr>
              <a:t> and charges</a:t>
            </a:r>
          </a:p>
          <a:p>
            <a:pPr lvl="1"/>
            <a:r>
              <a:rPr lang="en-US" b="0" i="0" dirty="0">
                <a:solidFill>
                  <a:srgbClr val="000000"/>
                </a:solidFill>
                <a:effectLst/>
                <a:latin typeface="Helvetica Neue"/>
              </a:rPr>
              <a:t>Ha: There is a statistically significant relationship between </a:t>
            </a:r>
            <a:r>
              <a:rPr lang="en-US" b="0" i="0" dirty="0" err="1">
                <a:solidFill>
                  <a:srgbClr val="000000"/>
                </a:solidFill>
                <a:effectLst/>
                <a:latin typeface="Helvetica Neue"/>
              </a:rPr>
              <a:t>bmi</a:t>
            </a:r>
            <a:r>
              <a:rPr lang="en-US" b="0" i="0" dirty="0">
                <a:solidFill>
                  <a:srgbClr val="000000"/>
                </a:solidFill>
                <a:effectLst/>
                <a:latin typeface="Helvetica Neue"/>
              </a:rPr>
              <a:t> and charges</a:t>
            </a:r>
          </a:p>
          <a:p>
            <a:endParaRPr lang="en-IN" dirty="0"/>
          </a:p>
        </p:txBody>
      </p:sp>
      <p:sp>
        <p:nvSpPr>
          <p:cNvPr id="11" name="Title 2">
            <a:extLst>
              <a:ext uri="{FF2B5EF4-FFF2-40B4-BE49-F238E27FC236}">
                <a16:creationId xmlns:a16="http://schemas.microsoft.com/office/drawing/2014/main" id="{524D8FAE-9944-4B59-8B5B-BBF55311E35A}"/>
              </a:ext>
            </a:extLst>
          </p:cNvPr>
          <p:cNvSpPr txBox="1">
            <a:spLocks/>
          </p:cNvSpPr>
          <p:nvPr/>
        </p:nvSpPr>
        <p:spPr>
          <a:xfrm>
            <a:off x="0" y="3112278"/>
            <a:ext cx="2131777" cy="1883092"/>
          </a:xfrm>
          <a:prstGeom prst="rect">
            <a:avLst/>
          </a:prstGeom>
          <a:noFill/>
          <a:ln w="28575">
            <a:solidFill>
              <a:srgbClr val="FFFF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1pPr>
            <a:lvl2pPr marR="0" lvl="1"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2pPr>
            <a:lvl3pPr marR="0" lvl="2"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3pPr>
            <a:lvl4pPr marR="0" lvl="3"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4pPr>
            <a:lvl5pPr marR="0" lvl="4"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5pPr>
            <a:lvl6pPr marR="0" lvl="5"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6pPr>
            <a:lvl7pPr marR="0" lvl="6"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7pPr>
            <a:lvl8pPr marR="0" lvl="7"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8pPr>
            <a:lvl9pPr marR="0" lvl="8" algn="l" rtl="0">
              <a:lnSpc>
                <a:spcPct val="100000"/>
              </a:lnSpc>
              <a:spcBef>
                <a:spcPts val="0"/>
              </a:spcBef>
              <a:spcAft>
                <a:spcPts val="0"/>
              </a:spcAft>
              <a:buClr>
                <a:schemeClr val="accent4"/>
              </a:buClr>
              <a:buSzPts val="3000"/>
              <a:buFont typeface="Staatliches"/>
              <a:buNone/>
              <a:defRPr sz="3000" b="0" i="0" u="none" strike="noStrike" cap="none">
                <a:solidFill>
                  <a:schemeClr val="accent4"/>
                </a:solidFill>
                <a:latin typeface="Staatliches"/>
                <a:ea typeface="Staatliches"/>
                <a:cs typeface="Staatliches"/>
                <a:sym typeface="Staatliches"/>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lumMod val="95000"/>
                  </a:schemeClr>
                </a:solidFill>
                <a:latin typeface="Helvetica Neue"/>
              </a:rPr>
              <a:t>Here the p value is 0 which is less than .05,therefore we reject the null hypothesis at 5% significance level .There is a </a:t>
            </a:r>
            <a:r>
              <a:rPr lang="en-US" altLang="en-US" sz="1200" dirty="0" err="1">
                <a:solidFill>
                  <a:schemeClr val="bg1">
                    <a:lumMod val="95000"/>
                  </a:schemeClr>
                </a:solidFill>
                <a:latin typeface="Helvetica Neue"/>
              </a:rPr>
              <a:t>statisticall</a:t>
            </a:r>
            <a:r>
              <a:rPr lang="en-US" altLang="en-US" sz="1200" dirty="0">
                <a:solidFill>
                  <a:schemeClr val="bg1">
                    <a:lumMod val="95000"/>
                  </a:schemeClr>
                </a:solidFill>
                <a:latin typeface="Helvetica Neue"/>
              </a:rPr>
              <a:t> significant relationship between </a:t>
            </a:r>
            <a:r>
              <a:rPr lang="en-US" altLang="en-US" sz="1200" dirty="0" err="1">
                <a:solidFill>
                  <a:schemeClr val="bg1">
                    <a:lumMod val="95000"/>
                  </a:schemeClr>
                </a:solidFill>
                <a:latin typeface="Helvetica Neue"/>
              </a:rPr>
              <a:t>bmi</a:t>
            </a:r>
            <a:r>
              <a:rPr lang="en-US" altLang="en-US" sz="1200" dirty="0">
                <a:solidFill>
                  <a:schemeClr val="bg1">
                    <a:lumMod val="95000"/>
                  </a:schemeClr>
                </a:solidFill>
                <a:latin typeface="Helvetica Neue"/>
              </a:rPr>
              <a:t> and charges. Which means region impacts the medical insurance cost. </a:t>
            </a:r>
          </a:p>
        </p:txBody>
      </p:sp>
      <p:sp>
        <p:nvSpPr>
          <p:cNvPr id="12" name="Rectangle 1">
            <a:extLst>
              <a:ext uri="{FF2B5EF4-FFF2-40B4-BE49-F238E27FC236}">
                <a16:creationId xmlns:a16="http://schemas.microsoft.com/office/drawing/2014/main" id="{7B2B616A-F339-48C0-A9F6-30EB64D2B67C}"/>
              </a:ext>
            </a:extLst>
          </p:cNvPr>
          <p:cNvSpPr>
            <a:spLocks noChangeArrowheads="1"/>
          </p:cNvSpPr>
          <p:nvPr/>
        </p:nvSpPr>
        <p:spPr bwMode="auto">
          <a:xfrm>
            <a:off x="0" y="0"/>
            <a:ext cx="948776"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Q4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7920DA2-30C8-4950-B7A6-A16D1633415E}"/>
              </a:ext>
            </a:extLst>
          </p:cNvPr>
          <p:cNvPicPr>
            <a:picLocks noChangeAspect="1"/>
          </p:cNvPicPr>
          <p:nvPr/>
        </p:nvPicPr>
        <p:blipFill>
          <a:blip r:embed="rId2"/>
          <a:stretch>
            <a:fillRect/>
          </a:stretch>
        </p:blipFill>
        <p:spPr>
          <a:xfrm>
            <a:off x="2131777" y="3039270"/>
            <a:ext cx="5014245" cy="2029108"/>
          </a:xfrm>
          <a:prstGeom prst="rect">
            <a:avLst/>
          </a:prstGeom>
        </p:spPr>
      </p:pic>
      <p:pic>
        <p:nvPicPr>
          <p:cNvPr id="13" name="Picture 12">
            <a:extLst>
              <a:ext uri="{FF2B5EF4-FFF2-40B4-BE49-F238E27FC236}">
                <a16:creationId xmlns:a16="http://schemas.microsoft.com/office/drawing/2014/main" id="{D966B253-7F90-467C-A4B7-B92282EA1246}"/>
              </a:ext>
            </a:extLst>
          </p:cNvPr>
          <p:cNvPicPr>
            <a:picLocks noChangeAspect="1"/>
          </p:cNvPicPr>
          <p:nvPr/>
        </p:nvPicPr>
        <p:blipFill>
          <a:blip r:embed="rId3"/>
          <a:stretch>
            <a:fillRect/>
          </a:stretch>
        </p:blipFill>
        <p:spPr>
          <a:xfrm>
            <a:off x="6296542" y="1214858"/>
            <a:ext cx="3139206" cy="2955398"/>
          </a:xfrm>
          <a:prstGeom prst="rect">
            <a:avLst/>
          </a:prstGeom>
        </p:spPr>
      </p:pic>
    </p:spTree>
    <p:extLst>
      <p:ext uri="{BB962C8B-B14F-4D97-AF65-F5344CB8AC3E}">
        <p14:creationId xmlns:p14="http://schemas.microsoft.com/office/powerpoint/2010/main" val="3901977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BE1C30-8E1F-4F25-990E-03ADF5F43818}"/>
              </a:ext>
            </a:extLst>
          </p:cNvPr>
          <p:cNvPicPr>
            <a:picLocks noChangeAspect="1"/>
          </p:cNvPicPr>
          <p:nvPr/>
        </p:nvPicPr>
        <p:blipFill>
          <a:blip r:embed="rId2"/>
          <a:stretch>
            <a:fillRect/>
          </a:stretch>
        </p:blipFill>
        <p:spPr>
          <a:xfrm>
            <a:off x="1099653" y="1795354"/>
            <a:ext cx="6944694" cy="1552792"/>
          </a:xfrm>
          <a:prstGeom prst="rect">
            <a:avLst/>
          </a:prstGeom>
        </p:spPr>
      </p:pic>
      <p:sp>
        <p:nvSpPr>
          <p:cNvPr id="5" name="Title 2">
            <a:extLst>
              <a:ext uri="{FF2B5EF4-FFF2-40B4-BE49-F238E27FC236}">
                <a16:creationId xmlns:a16="http://schemas.microsoft.com/office/drawing/2014/main" id="{C77E9456-6452-4A87-B66C-7BE54C15FF3C}"/>
              </a:ext>
            </a:extLst>
          </p:cNvPr>
          <p:cNvSpPr txBox="1">
            <a:spLocks/>
          </p:cNvSpPr>
          <p:nvPr/>
        </p:nvSpPr>
        <p:spPr>
          <a:xfrm>
            <a:off x="820871" y="1229293"/>
            <a:ext cx="4138818" cy="760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Data set was encoded and shuffled</a:t>
            </a:r>
            <a:endParaRPr lang="en-IN" dirty="0"/>
          </a:p>
        </p:txBody>
      </p:sp>
    </p:spTree>
    <p:extLst>
      <p:ext uri="{BB962C8B-B14F-4D97-AF65-F5344CB8AC3E}">
        <p14:creationId xmlns:p14="http://schemas.microsoft.com/office/powerpoint/2010/main" val="225887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4D85A6-E1D6-436A-8A42-4B68CF950CB7}"/>
              </a:ext>
            </a:extLst>
          </p:cNvPr>
          <p:cNvSpPr>
            <a:spLocks noGrp="1"/>
          </p:cNvSpPr>
          <p:nvPr>
            <p:ph type="title"/>
          </p:nvPr>
        </p:nvSpPr>
        <p:spPr>
          <a:xfrm>
            <a:off x="-424437" y="345904"/>
            <a:ext cx="6136800" cy="572700"/>
          </a:xfrm>
        </p:spPr>
        <p:txBody>
          <a:bodyPr/>
          <a:lstStyle/>
          <a:p>
            <a:r>
              <a:rPr lang="en-US" dirty="0"/>
              <a:t>correlation</a:t>
            </a:r>
            <a:endParaRPr lang="en-IN" dirty="0"/>
          </a:p>
        </p:txBody>
      </p:sp>
      <p:pic>
        <p:nvPicPr>
          <p:cNvPr id="5" name="Picture 4">
            <a:extLst>
              <a:ext uri="{FF2B5EF4-FFF2-40B4-BE49-F238E27FC236}">
                <a16:creationId xmlns:a16="http://schemas.microsoft.com/office/drawing/2014/main" id="{03C69EED-79B6-4116-854B-15C02595D6D9}"/>
              </a:ext>
            </a:extLst>
          </p:cNvPr>
          <p:cNvPicPr>
            <a:picLocks noChangeAspect="1"/>
          </p:cNvPicPr>
          <p:nvPr/>
        </p:nvPicPr>
        <p:blipFill>
          <a:blip r:embed="rId2"/>
          <a:stretch>
            <a:fillRect/>
          </a:stretch>
        </p:blipFill>
        <p:spPr>
          <a:xfrm>
            <a:off x="306748" y="1399589"/>
            <a:ext cx="6830378" cy="3648584"/>
          </a:xfrm>
          <a:prstGeom prst="rect">
            <a:avLst/>
          </a:prstGeom>
        </p:spPr>
      </p:pic>
      <p:sp>
        <p:nvSpPr>
          <p:cNvPr id="6" name="TextBox 5">
            <a:extLst>
              <a:ext uri="{FF2B5EF4-FFF2-40B4-BE49-F238E27FC236}">
                <a16:creationId xmlns:a16="http://schemas.microsoft.com/office/drawing/2014/main" id="{E1DFB10F-D367-4FE8-8B59-02E85753D691}"/>
              </a:ext>
            </a:extLst>
          </p:cNvPr>
          <p:cNvSpPr txBox="1"/>
          <p:nvPr/>
        </p:nvSpPr>
        <p:spPr>
          <a:xfrm>
            <a:off x="6457506" y="2055628"/>
            <a:ext cx="1750829" cy="738664"/>
          </a:xfrm>
          <a:prstGeom prst="rect">
            <a:avLst/>
          </a:prstGeom>
          <a:noFill/>
          <a:ln>
            <a:solidFill>
              <a:schemeClr val="accent3">
                <a:lumMod val="75000"/>
              </a:schemeClr>
            </a:solidFill>
          </a:ln>
        </p:spPr>
        <p:txBody>
          <a:bodyPr wrap="square" rtlCol="0">
            <a:spAutoFit/>
          </a:bodyPr>
          <a:lstStyle/>
          <a:p>
            <a:r>
              <a:rPr lang="en-US" dirty="0"/>
              <a:t>There is no strong correlation between variables </a:t>
            </a:r>
            <a:endParaRPr lang="en-IN" dirty="0"/>
          </a:p>
        </p:txBody>
      </p:sp>
    </p:spTree>
    <p:extLst>
      <p:ext uri="{BB962C8B-B14F-4D97-AF65-F5344CB8AC3E}">
        <p14:creationId xmlns:p14="http://schemas.microsoft.com/office/powerpoint/2010/main" val="258231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F76005-5460-4109-BCA8-AE68C209EB71}"/>
              </a:ext>
            </a:extLst>
          </p:cNvPr>
          <p:cNvSpPr>
            <a:spLocks noGrp="1"/>
          </p:cNvSpPr>
          <p:nvPr>
            <p:ph type="body" idx="1"/>
          </p:nvPr>
        </p:nvSpPr>
        <p:spPr/>
        <p:txBody>
          <a:bodyPr/>
          <a:lstStyle/>
          <a:p>
            <a:endParaRPr lang="en-IN"/>
          </a:p>
        </p:txBody>
      </p:sp>
      <p:sp>
        <p:nvSpPr>
          <p:cNvPr id="3" name="Title 2">
            <a:extLst>
              <a:ext uri="{FF2B5EF4-FFF2-40B4-BE49-F238E27FC236}">
                <a16:creationId xmlns:a16="http://schemas.microsoft.com/office/drawing/2014/main" id="{2AB0F701-6AFC-4B99-B7D3-187BA7F92095}"/>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869520A3-3B5E-4740-982E-B5CEDAF1F01E}"/>
              </a:ext>
            </a:extLst>
          </p:cNvPr>
          <p:cNvPicPr>
            <a:picLocks noChangeAspect="1"/>
          </p:cNvPicPr>
          <p:nvPr/>
        </p:nvPicPr>
        <p:blipFill>
          <a:blip r:embed="rId2"/>
          <a:stretch>
            <a:fillRect/>
          </a:stretch>
        </p:blipFill>
        <p:spPr>
          <a:xfrm>
            <a:off x="3922568" y="70884"/>
            <a:ext cx="5221432" cy="5143500"/>
          </a:xfrm>
          <a:prstGeom prst="rect">
            <a:avLst/>
          </a:prstGeom>
        </p:spPr>
      </p:pic>
      <p:pic>
        <p:nvPicPr>
          <p:cNvPr id="7" name="Picture 6">
            <a:extLst>
              <a:ext uri="{FF2B5EF4-FFF2-40B4-BE49-F238E27FC236}">
                <a16:creationId xmlns:a16="http://schemas.microsoft.com/office/drawing/2014/main" id="{8826CDE6-F3D3-47A4-8A3E-D58C80895593}"/>
              </a:ext>
            </a:extLst>
          </p:cNvPr>
          <p:cNvPicPr>
            <a:picLocks noChangeAspect="1"/>
          </p:cNvPicPr>
          <p:nvPr/>
        </p:nvPicPr>
        <p:blipFill>
          <a:blip r:embed="rId3"/>
          <a:stretch>
            <a:fillRect/>
          </a:stretch>
        </p:blipFill>
        <p:spPr>
          <a:xfrm>
            <a:off x="-28050" y="-1"/>
            <a:ext cx="3938714" cy="5330457"/>
          </a:xfrm>
          <a:prstGeom prst="rect">
            <a:avLst/>
          </a:prstGeom>
        </p:spPr>
      </p:pic>
      <p:sp>
        <p:nvSpPr>
          <p:cNvPr id="4" name="Rectangle 3">
            <a:extLst>
              <a:ext uri="{FF2B5EF4-FFF2-40B4-BE49-F238E27FC236}">
                <a16:creationId xmlns:a16="http://schemas.microsoft.com/office/drawing/2014/main" id="{A337E8FB-A224-4D29-A453-0F9116721245}"/>
              </a:ext>
            </a:extLst>
          </p:cNvPr>
          <p:cNvSpPr/>
          <p:nvPr/>
        </p:nvSpPr>
        <p:spPr>
          <a:xfrm>
            <a:off x="-28050" y="2282456"/>
            <a:ext cx="779417" cy="1509823"/>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F8AC2783-E1DB-4870-9E9F-4F3111FAF359}"/>
              </a:ext>
            </a:extLst>
          </p:cNvPr>
          <p:cNvCxnSpPr>
            <a:stCxn id="4" idx="3"/>
          </p:cNvCxnSpPr>
          <p:nvPr/>
        </p:nvCxnSpPr>
        <p:spPr>
          <a:xfrm flipV="1">
            <a:off x="751367" y="531628"/>
            <a:ext cx="3331535" cy="25057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24C532B5-AE90-4FB8-94AE-EE4EE5773481}"/>
              </a:ext>
            </a:extLst>
          </p:cNvPr>
          <p:cNvSpPr/>
          <p:nvPr/>
        </p:nvSpPr>
        <p:spPr>
          <a:xfrm>
            <a:off x="3922385" y="3669590"/>
            <a:ext cx="779417" cy="855006"/>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8938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FD4447-0F46-412B-8BE4-352B800C821C}"/>
              </a:ext>
            </a:extLst>
          </p:cNvPr>
          <p:cNvSpPr>
            <a:spLocks noGrp="1"/>
          </p:cNvSpPr>
          <p:nvPr>
            <p:ph type="body" idx="1"/>
          </p:nvPr>
        </p:nvSpPr>
        <p:spPr>
          <a:xfrm>
            <a:off x="386133" y="140275"/>
            <a:ext cx="7053600" cy="3132900"/>
          </a:xfrm>
        </p:spPr>
        <p:txBody>
          <a:bodyPr/>
          <a:lstStyle/>
          <a:p>
            <a:r>
              <a:rPr lang="en-US" dirty="0"/>
              <a:t>Data was split into test and train and 6 different Regression models were built and compared to find the best suited one.</a:t>
            </a:r>
          </a:p>
          <a:p>
            <a:endParaRPr lang="en-IN" dirty="0"/>
          </a:p>
        </p:txBody>
      </p:sp>
      <p:pic>
        <p:nvPicPr>
          <p:cNvPr id="5" name="Picture 4">
            <a:extLst>
              <a:ext uri="{FF2B5EF4-FFF2-40B4-BE49-F238E27FC236}">
                <a16:creationId xmlns:a16="http://schemas.microsoft.com/office/drawing/2014/main" id="{DAA78C29-869D-4CB4-B09D-6E2CF5384826}"/>
              </a:ext>
            </a:extLst>
          </p:cNvPr>
          <p:cNvPicPr>
            <a:picLocks noChangeAspect="1"/>
          </p:cNvPicPr>
          <p:nvPr/>
        </p:nvPicPr>
        <p:blipFill>
          <a:blip r:embed="rId2"/>
          <a:stretch>
            <a:fillRect/>
          </a:stretch>
        </p:blipFill>
        <p:spPr>
          <a:xfrm>
            <a:off x="729737" y="728434"/>
            <a:ext cx="3679232" cy="1324160"/>
          </a:xfrm>
          <a:prstGeom prst="rect">
            <a:avLst/>
          </a:prstGeom>
        </p:spPr>
      </p:pic>
      <p:pic>
        <p:nvPicPr>
          <p:cNvPr id="7" name="Picture 6">
            <a:extLst>
              <a:ext uri="{FF2B5EF4-FFF2-40B4-BE49-F238E27FC236}">
                <a16:creationId xmlns:a16="http://schemas.microsoft.com/office/drawing/2014/main" id="{4FCB64EC-F3CA-452F-9EAD-F9EEC0AFE870}"/>
              </a:ext>
            </a:extLst>
          </p:cNvPr>
          <p:cNvPicPr>
            <a:picLocks noChangeAspect="1"/>
          </p:cNvPicPr>
          <p:nvPr/>
        </p:nvPicPr>
        <p:blipFill>
          <a:blip r:embed="rId3"/>
          <a:stretch>
            <a:fillRect/>
          </a:stretch>
        </p:blipFill>
        <p:spPr>
          <a:xfrm>
            <a:off x="15191" y="2508390"/>
            <a:ext cx="5996761" cy="2673740"/>
          </a:xfrm>
          <a:prstGeom prst="rect">
            <a:avLst/>
          </a:prstGeom>
        </p:spPr>
      </p:pic>
      <p:sp>
        <p:nvSpPr>
          <p:cNvPr id="8" name="TextBox 7">
            <a:extLst>
              <a:ext uri="{FF2B5EF4-FFF2-40B4-BE49-F238E27FC236}">
                <a16:creationId xmlns:a16="http://schemas.microsoft.com/office/drawing/2014/main" id="{C3FD27DA-F92A-4BFF-8C02-079DF913E4E6}"/>
              </a:ext>
            </a:extLst>
          </p:cNvPr>
          <p:cNvSpPr txBox="1"/>
          <p:nvPr/>
        </p:nvSpPr>
        <p:spPr>
          <a:xfrm>
            <a:off x="6161813" y="3062177"/>
            <a:ext cx="2324986" cy="1785104"/>
          </a:xfrm>
          <a:prstGeom prst="rect">
            <a:avLst/>
          </a:prstGeom>
          <a:noFill/>
          <a:ln w="28575">
            <a:solidFill>
              <a:schemeClr val="accent3">
                <a:lumMod val="75000"/>
              </a:schemeClr>
            </a:solidFill>
          </a:ln>
        </p:spPr>
        <p:txBody>
          <a:bodyPr wrap="square" rtlCol="0">
            <a:spAutoFit/>
          </a:bodyPr>
          <a:lstStyle/>
          <a:p>
            <a:pPr algn="l"/>
            <a:r>
              <a:rPr lang="en-US" sz="1000" b="1" i="0" dirty="0">
                <a:solidFill>
                  <a:srgbClr val="000000"/>
                </a:solidFill>
                <a:effectLst/>
                <a:latin typeface="Helvetica Neue"/>
              </a:rPr>
              <a:t>CONCLUSION</a:t>
            </a:r>
          </a:p>
          <a:p>
            <a:pPr algn="just"/>
            <a:r>
              <a:rPr lang="en-US" sz="1000" b="0" i="0" dirty="0">
                <a:solidFill>
                  <a:srgbClr val="000000"/>
                </a:solidFill>
                <a:effectLst/>
                <a:latin typeface="Helvetica Neue"/>
              </a:rPr>
              <a:t>From the above comparison we can conclude that Random Forest model and decision tree models best fits the best fits the given data to predict the Insurance charges as it has low RMSE and high R2 and accuracy score compared to other models. The model with weakest performance is KNN</a:t>
            </a:r>
          </a:p>
          <a:p>
            <a:endParaRPr lang="en-IN" sz="1000" dirty="0"/>
          </a:p>
        </p:txBody>
      </p:sp>
      <p:pic>
        <p:nvPicPr>
          <p:cNvPr id="6" name="Picture 5">
            <a:extLst>
              <a:ext uri="{FF2B5EF4-FFF2-40B4-BE49-F238E27FC236}">
                <a16:creationId xmlns:a16="http://schemas.microsoft.com/office/drawing/2014/main" id="{02C61FE7-8FFB-4BE6-838B-A59319110EE2}"/>
              </a:ext>
            </a:extLst>
          </p:cNvPr>
          <p:cNvPicPr>
            <a:picLocks noChangeAspect="1"/>
          </p:cNvPicPr>
          <p:nvPr/>
        </p:nvPicPr>
        <p:blipFill rotWithShape="1">
          <a:blip r:embed="rId4"/>
          <a:srcRect l="6872" t="2190" r="19897" b="4024"/>
          <a:stretch/>
        </p:blipFill>
        <p:spPr>
          <a:xfrm>
            <a:off x="4752573" y="510357"/>
            <a:ext cx="3285847" cy="1948128"/>
          </a:xfrm>
          <a:prstGeom prst="rect">
            <a:avLst/>
          </a:prstGeom>
        </p:spPr>
      </p:pic>
    </p:spTree>
    <p:extLst>
      <p:ext uri="{BB962C8B-B14F-4D97-AF65-F5344CB8AC3E}">
        <p14:creationId xmlns:p14="http://schemas.microsoft.com/office/powerpoint/2010/main" val="25454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idx="6"/>
          </p:nvPr>
        </p:nvSpPr>
        <p:spPr>
          <a:xfrm>
            <a:off x="1546347" y="11903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a:t>
            </a:r>
            <a:r>
              <a:rPr lang="en" dirty="0"/>
              <a:t>onclusion and recommendation</a:t>
            </a:r>
            <a:endParaRPr dirty="0"/>
          </a:p>
        </p:txBody>
      </p:sp>
      <p:sp>
        <p:nvSpPr>
          <p:cNvPr id="298" name="Google Shape;298;p31"/>
          <p:cNvSpPr txBox="1">
            <a:spLocks noGrp="1"/>
          </p:cNvSpPr>
          <p:nvPr>
            <p:ph type="title"/>
          </p:nvPr>
        </p:nvSpPr>
        <p:spPr>
          <a:xfrm>
            <a:off x="418678" y="1849202"/>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299" name="Google Shape;299;p31"/>
          <p:cNvSpPr txBox="1">
            <a:spLocks noGrp="1"/>
          </p:cNvSpPr>
          <p:nvPr>
            <p:ph type="subTitle" idx="1"/>
          </p:nvPr>
        </p:nvSpPr>
        <p:spPr>
          <a:xfrm>
            <a:off x="523579" y="2042691"/>
            <a:ext cx="2912426"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Most important factors that affect the medical insurance cost are </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sz="1200" dirty="0">
                <a:solidFill>
                  <a:srgbClr val="FFFF00"/>
                </a:solidFill>
              </a:rPr>
              <a:t>1.smoking status-Smokers incur a higher medical cost compared to non –smokers</a:t>
            </a:r>
          </a:p>
          <a:p>
            <a:pPr marL="0" lvl="0" indent="0" algn="l" rtl="0">
              <a:spcBef>
                <a:spcPts val="0"/>
              </a:spcBef>
              <a:spcAft>
                <a:spcPts val="0"/>
              </a:spcAft>
              <a:buClr>
                <a:schemeClr val="dk1"/>
              </a:buClr>
              <a:buSzPts val="1100"/>
              <a:buFont typeface="Arial"/>
              <a:buNone/>
            </a:pPr>
            <a:endParaRPr lang="en" sz="1200" dirty="0">
              <a:solidFill>
                <a:srgbClr val="FFFF00"/>
              </a:solidFill>
            </a:endParaRPr>
          </a:p>
          <a:p>
            <a:pPr marL="0" lvl="0" indent="0" algn="l" rtl="0">
              <a:spcBef>
                <a:spcPts val="0"/>
              </a:spcBef>
              <a:spcAft>
                <a:spcPts val="0"/>
              </a:spcAft>
              <a:buClr>
                <a:schemeClr val="dk1"/>
              </a:buClr>
              <a:buSzPts val="1100"/>
              <a:buFont typeface="Arial"/>
              <a:buNone/>
            </a:pPr>
            <a:r>
              <a:rPr lang="en" sz="1200" dirty="0">
                <a:solidFill>
                  <a:srgbClr val="FFFF00"/>
                </a:solidFill>
              </a:rPr>
              <a:t>2.</a:t>
            </a:r>
            <a:r>
              <a:rPr lang="en-IN" sz="1200" dirty="0">
                <a:solidFill>
                  <a:srgbClr val="FFFF00"/>
                </a:solidFill>
              </a:rPr>
              <a:t>B</a:t>
            </a:r>
            <a:r>
              <a:rPr lang="en" sz="1200" dirty="0">
                <a:solidFill>
                  <a:srgbClr val="FFFF00"/>
                </a:solidFill>
              </a:rPr>
              <a:t>MI-Medical cost goes up with increasein bmi</a:t>
            </a:r>
          </a:p>
          <a:p>
            <a:pPr marL="0" lvl="0" indent="0" algn="l" rtl="0">
              <a:spcBef>
                <a:spcPts val="0"/>
              </a:spcBef>
              <a:spcAft>
                <a:spcPts val="0"/>
              </a:spcAft>
              <a:buClr>
                <a:schemeClr val="dk1"/>
              </a:buClr>
              <a:buSzPts val="1100"/>
              <a:buFont typeface="Arial"/>
              <a:buNone/>
            </a:pPr>
            <a:endParaRPr lang="en" sz="1200" dirty="0">
              <a:solidFill>
                <a:srgbClr val="FFFF00"/>
              </a:solidFill>
            </a:endParaRPr>
          </a:p>
          <a:p>
            <a:pPr marL="0" lvl="0" indent="0" algn="l" rtl="0">
              <a:spcBef>
                <a:spcPts val="0"/>
              </a:spcBef>
              <a:spcAft>
                <a:spcPts val="0"/>
              </a:spcAft>
              <a:buClr>
                <a:schemeClr val="dk1"/>
              </a:buClr>
              <a:buSzPts val="1100"/>
              <a:buFont typeface="Arial"/>
              <a:buNone/>
            </a:pPr>
            <a:r>
              <a:rPr lang="en" sz="1200" dirty="0">
                <a:solidFill>
                  <a:srgbClr val="FFFF00"/>
                </a:solidFill>
              </a:rPr>
              <a:t>3.</a:t>
            </a:r>
            <a:r>
              <a:rPr lang="en-IN" sz="1200" dirty="0">
                <a:solidFill>
                  <a:srgbClr val="FFFF00"/>
                </a:solidFill>
              </a:rPr>
              <a:t>A</a:t>
            </a:r>
            <a:r>
              <a:rPr lang="en" sz="1200" dirty="0">
                <a:solidFill>
                  <a:srgbClr val="FFFF00"/>
                </a:solidFill>
              </a:rPr>
              <a:t>ge-Medical insurance cost increases with age</a:t>
            </a:r>
          </a:p>
          <a:p>
            <a:pPr marL="0" lvl="0" indent="0" algn="l" rtl="0">
              <a:spcBef>
                <a:spcPts val="0"/>
              </a:spcBef>
              <a:spcAft>
                <a:spcPts val="0"/>
              </a:spcAft>
              <a:buClr>
                <a:schemeClr val="dk1"/>
              </a:buClr>
              <a:buSzPts val="1100"/>
              <a:buFont typeface="Arial"/>
              <a:buNone/>
            </a:pPr>
            <a:endParaRPr lang="en" sz="1200" dirty="0">
              <a:solidFill>
                <a:srgbClr val="FFFF00"/>
              </a:solidFill>
            </a:endParaRPr>
          </a:p>
          <a:p>
            <a:pPr marL="0" lvl="0" indent="0" algn="l" rtl="0">
              <a:spcBef>
                <a:spcPts val="0"/>
              </a:spcBef>
              <a:spcAft>
                <a:spcPts val="0"/>
              </a:spcAft>
              <a:buClr>
                <a:schemeClr val="dk1"/>
              </a:buClr>
              <a:buSzPts val="1100"/>
              <a:buFont typeface="Arial"/>
              <a:buNone/>
            </a:pPr>
            <a:r>
              <a:rPr lang="en" sz="1200" dirty="0">
                <a:solidFill>
                  <a:srgbClr val="FFFF00"/>
                </a:solidFill>
              </a:rPr>
              <a:t>4.</a:t>
            </a:r>
            <a:r>
              <a:rPr lang="en-IN" sz="1200" dirty="0">
                <a:solidFill>
                  <a:srgbClr val="FFFF00"/>
                </a:solidFill>
              </a:rPr>
              <a:t>N</a:t>
            </a:r>
            <a:r>
              <a:rPr lang="en" sz="1200" dirty="0">
                <a:solidFill>
                  <a:srgbClr val="FFFF00"/>
                </a:solidFill>
              </a:rPr>
              <a:t>o of children-This factordoesnot affect the cost in a bigger extent.</a:t>
            </a:r>
          </a:p>
          <a:p>
            <a:pPr marL="0" lvl="0" indent="0" algn="l" rtl="0">
              <a:spcBef>
                <a:spcPts val="0"/>
              </a:spcBef>
              <a:spcAft>
                <a:spcPts val="0"/>
              </a:spcAft>
              <a:buClr>
                <a:schemeClr val="dk1"/>
              </a:buClr>
              <a:buSzPts val="1100"/>
              <a:buFont typeface="Arial"/>
              <a:buNone/>
            </a:pPr>
            <a:endParaRPr sz="1200" dirty="0">
              <a:solidFill>
                <a:srgbClr val="FFFF00"/>
              </a:solidFill>
            </a:endParaRPr>
          </a:p>
        </p:txBody>
      </p:sp>
      <p:sp>
        <p:nvSpPr>
          <p:cNvPr id="304" name="Google Shape;304;p31"/>
          <p:cNvSpPr/>
          <p:nvPr/>
        </p:nvSpPr>
        <p:spPr>
          <a:xfrm>
            <a:off x="940582" y="794398"/>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743861" y="830421"/>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1"/>
          <p:cNvGrpSpPr/>
          <p:nvPr/>
        </p:nvGrpSpPr>
        <p:grpSpPr>
          <a:xfrm>
            <a:off x="5852114" y="866633"/>
            <a:ext cx="555679" cy="552934"/>
            <a:chOff x="5292136" y="2299891"/>
            <a:chExt cx="367027" cy="365214"/>
          </a:xfrm>
        </p:grpSpPr>
        <p:sp>
          <p:nvSpPr>
            <p:cNvPr id="308" name="Google Shape;308;p31"/>
            <p:cNvSpPr/>
            <p:nvPr/>
          </p:nvSpPr>
          <p:spPr>
            <a:xfrm>
              <a:off x="5470361" y="2467772"/>
              <a:ext cx="11323" cy="124243"/>
            </a:xfrm>
            <a:custGeom>
              <a:avLst/>
              <a:gdLst/>
              <a:ahLst/>
              <a:cxnLst/>
              <a:rect l="l" t="t" r="r" b="b"/>
              <a:pathLst>
                <a:path w="431" h="4729" extrusionOk="0">
                  <a:moveTo>
                    <a:pt x="215" y="0"/>
                  </a:moveTo>
                  <a:cubicBezTo>
                    <a:pt x="108" y="0"/>
                    <a:pt x="0" y="71"/>
                    <a:pt x="0" y="213"/>
                  </a:cubicBezTo>
                  <a:lnTo>
                    <a:pt x="0" y="4514"/>
                  </a:lnTo>
                  <a:cubicBezTo>
                    <a:pt x="0" y="4632"/>
                    <a:pt x="97" y="4729"/>
                    <a:pt x="215" y="4729"/>
                  </a:cubicBezTo>
                  <a:cubicBezTo>
                    <a:pt x="333" y="4729"/>
                    <a:pt x="430" y="4632"/>
                    <a:pt x="430" y="4514"/>
                  </a:cubicBezTo>
                  <a:lnTo>
                    <a:pt x="430" y="213"/>
                  </a:lnTo>
                  <a:cubicBezTo>
                    <a:pt x="430" y="71"/>
                    <a:pt x="323"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464870" y="2299891"/>
              <a:ext cx="22279" cy="40827"/>
            </a:xfrm>
            <a:custGeom>
              <a:avLst/>
              <a:gdLst/>
              <a:ahLst/>
              <a:cxnLst/>
              <a:rect l="l" t="t" r="r" b="b"/>
              <a:pathLst>
                <a:path w="848" h="1554" extrusionOk="0">
                  <a:moveTo>
                    <a:pt x="424" y="0"/>
                  </a:moveTo>
                  <a:cubicBezTo>
                    <a:pt x="188" y="0"/>
                    <a:pt x="1" y="194"/>
                    <a:pt x="8" y="430"/>
                  </a:cubicBezTo>
                  <a:lnTo>
                    <a:pt x="8" y="1554"/>
                  </a:lnTo>
                  <a:lnTo>
                    <a:pt x="840" y="1554"/>
                  </a:lnTo>
                  <a:lnTo>
                    <a:pt x="840" y="430"/>
                  </a:lnTo>
                  <a:cubicBezTo>
                    <a:pt x="847" y="194"/>
                    <a:pt x="660" y="0"/>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292136" y="2319013"/>
              <a:ext cx="367027" cy="182257"/>
            </a:xfrm>
            <a:custGeom>
              <a:avLst/>
              <a:gdLst/>
              <a:ahLst/>
              <a:cxnLst/>
              <a:rect l="l" t="t" r="r" b="b"/>
              <a:pathLst>
                <a:path w="13970" h="7020" extrusionOk="0">
                  <a:moveTo>
                    <a:pt x="6985" y="0"/>
                  </a:moveTo>
                  <a:cubicBezTo>
                    <a:pt x="3122" y="0"/>
                    <a:pt x="0" y="3156"/>
                    <a:pt x="49" y="7020"/>
                  </a:cubicBezTo>
                  <a:lnTo>
                    <a:pt x="56" y="7020"/>
                  </a:lnTo>
                  <a:cubicBezTo>
                    <a:pt x="507" y="6479"/>
                    <a:pt x="1148" y="6208"/>
                    <a:pt x="1790" y="6208"/>
                  </a:cubicBezTo>
                  <a:cubicBezTo>
                    <a:pt x="2432" y="6208"/>
                    <a:pt x="3073" y="6479"/>
                    <a:pt x="3524" y="7020"/>
                  </a:cubicBezTo>
                  <a:cubicBezTo>
                    <a:pt x="3975" y="6479"/>
                    <a:pt x="4616" y="6208"/>
                    <a:pt x="5258" y="6208"/>
                  </a:cubicBezTo>
                  <a:cubicBezTo>
                    <a:pt x="5900" y="6208"/>
                    <a:pt x="6541" y="6479"/>
                    <a:pt x="6992" y="7020"/>
                  </a:cubicBezTo>
                  <a:cubicBezTo>
                    <a:pt x="7443" y="6479"/>
                    <a:pt x="8085" y="6208"/>
                    <a:pt x="8726" y="6208"/>
                  </a:cubicBezTo>
                  <a:cubicBezTo>
                    <a:pt x="9368" y="6208"/>
                    <a:pt x="10009" y="6479"/>
                    <a:pt x="10460" y="7020"/>
                  </a:cubicBezTo>
                  <a:cubicBezTo>
                    <a:pt x="10911" y="6479"/>
                    <a:pt x="11553" y="6208"/>
                    <a:pt x="12194" y="6208"/>
                  </a:cubicBezTo>
                  <a:cubicBezTo>
                    <a:pt x="12836" y="6208"/>
                    <a:pt x="13477" y="6479"/>
                    <a:pt x="13928" y="7020"/>
                  </a:cubicBezTo>
                  <a:cubicBezTo>
                    <a:pt x="13970" y="3156"/>
                    <a:pt x="10849" y="0"/>
                    <a:pt x="6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293757" y="2319017"/>
              <a:ext cx="182279" cy="182436"/>
            </a:xfrm>
            <a:custGeom>
              <a:avLst/>
              <a:gdLst/>
              <a:ahLst/>
              <a:cxnLst/>
              <a:rect l="l" t="t" r="r" b="b"/>
              <a:pathLst>
                <a:path w="6938" h="6944" extrusionOk="0">
                  <a:moveTo>
                    <a:pt x="6937" y="0"/>
                  </a:moveTo>
                  <a:cubicBezTo>
                    <a:pt x="3108" y="0"/>
                    <a:pt x="1" y="3108"/>
                    <a:pt x="1" y="6944"/>
                  </a:cubicBezTo>
                  <a:cubicBezTo>
                    <a:pt x="452" y="6399"/>
                    <a:pt x="1093" y="6127"/>
                    <a:pt x="1735" y="6127"/>
                  </a:cubicBezTo>
                  <a:cubicBezTo>
                    <a:pt x="2377" y="6127"/>
                    <a:pt x="3018" y="6399"/>
                    <a:pt x="3469" y="6944"/>
                  </a:cubicBezTo>
                  <a:cubicBezTo>
                    <a:pt x="3469" y="3108"/>
                    <a:pt x="5023" y="0"/>
                    <a:pt x="6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5476009" y="2319017"/>
              <a:ext cx="91139" cy="182252"/>
            </a:xfrm>
            <a:custGeom>
              <a:avLst/>
              <a:gdLst/>
              <a:ahLst/>
              <a:cxnLst/>
              <a:rect l="l" t="t" r="r" b="b"/>
              <a:pathLst>
                <a:path w="3469" h="6937" extrusionOk="0">
                  <a:moveTo>
                    <a:pt x="0" y="0"/>
                  </a:moveTo>
                  <a:lnTo>
                    <a:pt x="0" y="6937"/>
                  </a:lnTo>
                  <a:cubicBezTo>
                    <a:pt x="451" y="6396"/>
                    <a:pt x="1093" y="6125"/>
                    <a:pt x="1734" y="6125"/>
                  </a:cubicBezTo>
                  <a:cubicBezTo>
                    <a:pt x="2376" y="6125"/>
                    <a:pt x="3017" y="6396"/>
                    <a:pt x="3468" y="6937"/>
                  </a:cubicBezTo>
                  <a:cubicBezTo>
                    <a:pt x="3468" y="3108"/>
                    <a:pt x="191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5404574" y="2564035"/>
              <a:ext cx="82758" cy="101070"/>
            </a:xfrm>
            <a:custGeom>
              <a:avLst/>
              <a:gdLst/>
              <a:ahLst/>
              <a:cxnLst/>
              <a:rect l="l" t="t" r="r" b="b"/>
              <a:pathLst>
                <a:path w="3150" h="3847" extrusionOk="0">
                  <a:moveTo>
                    <a:pt x="2719" y="0"/>
                  </a:moveTo>
                  <a:cubicBezTo>
                    <a:pt x="2508" y="0"/>
                    <a:pt x="2296" y="142"/>
                    <a:pt x="2296" y="427"/>
                  </a:cubicBezTo>
                  <a:lnTo>
                    <a:pt x="2296" y="2258"/>
                  </a:lnTo>
                  <a:cubicBezTo>
                    <a:pt x="2296" y="2663"/>
                    <a:pt x="1970" y="2993"/>
                    <a:pt x="1573" y="2993"/>
                  </a:cubicBezTo>
                  <a:cubicBezTo>
                    <a:pt x="1569" y="2993"/>
                    <a:pt x="1565" y="2993"/>
                    <a:pt x="1561" y="2993"/>
                  </a:cubicBezTo>
                  <a:cubicBezTo>
                    <a:pt x="1262" y="2993"/>
                    <a:pt x="1006" y="2806"/>
                    <a:pt x="895" y="2535"/>
                  </a:cubicBezTo>
                  <a:cubicBezTo>
                    <a:pt x="832" y="2376"/>
                    <a:pt x="673" y="2272"/>
                    <a:pt x="506" y="2272"/>
                  </a:cubicBezTo>
                  <a:cubicBezTo>
                    <a:pt x="208" y="2272"/>
                    <a:pt x="0" y="2577"/>
                    <a:pt x="111" y="2854"/>
                  </a:cubicBezTo>
                  <a:cubicBezTo>
                    <a:pt x="345" y="3453"/>
                    <a:pt x="933" y="3846"/>
                    <a:pt x="1579" y="3846"/>
                  </a:cubicBezTo>
                  <a:cubicBezTo>
                    <a:pt x="1584" y="3846"/>
                    <a:pt x="1590" y="3846"/>
                    <a:pt x="1595" y="3846"/>
                  </a:cubicBezTo>
                  <a:cubicBezTo>
                    <a:pt x="2462" y="3825"/>
                    <a:pt x="3149" y="3111"/>
                    <a:pt x="3142" y="2244"/>
                  </a:cubicBezTo>
                  <a:lnTo>
                    <a:pt x="3142" y="427"/>
                  </a:lnTo>
                  <a:cubicBezTo>
                    <a:pt x="3142" y="142"/>
                    <a:pt x="2931" y="0"/>
                    <a:pt x="2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1"/>
          <p:cNvGrpSpPr/>
          <p:nvPr/>
        </p:nvGrpSpPr>
        <p:grpSpPr>
          <a:xfrm>
            <a:off x="6083971" y="1168384"/>
            <a:ext cx="551542" cy="532250"/>
            <a:chOff x="4718468" y="2306984"/>
            <a:chExt cx="364294" cy="351552"/>
          </a:xfrm>
        </p:grpSpPr>
        <p:sp>
          <p:nvSpPr>
            <p:cNvPr id="321" name="Google Shape;321;p31"/>
            <p:cNvSpPr/>
            <p:nvPr/>
          </p:nvSpPr>
          <p:spPr>
            <a:xfrm>
              <a:off x="4718468" y="2472869"/>
              <a:ext cx="55593" cy="57195"/>
            </a:xfrm>
            <a:custGeom>
              <a:avLst/>
              <a:gdLst/>
              <a:ahLst/>
              <a:cxnLst/>
              <a:rect l="l" t="t" r="r" b="b"/>
              <a:pathLst>
                <a:path w="2116" h="2177" extrusionOk="0">
                  <a:moveTo>
                    <a:pt x="784" y="408"/>
                  </a:moveTo>
                  <a:cubicBezTo>
                    <a:pt x="930" y="449"/>
                    <a:pt x="1034" y="560"/>
                    <a:pt x="1082" y="699"/>
                  </a:cubicBezTo>
                  <a:cubicBezTo>
                    <a:pt x="1110" y="762"/>
                    <a:pt x="1124" y="824"/>
                    <a:pt x="1124" y="893"/>
                  </a:cubicBezTo>
                  <a:cubicBezTo>
                    <a:pt x="840" y="831"/>
                    <a:pt x="625" y="748"/>
                    <a:pt x="576" y="651"/>
                  </a:cubicBezTo>
                  <a:cubicBezTo>
                    <a:pt x="555" y="609"/>
                    <a:pt x="604" y="533"/>
                    <a:pt x="632" y="491"/>
                  </a:cubicBezTo>
                  <a:cubicBezTo>
                    <a:pt x="659" y="442"/>
                    <a:pt x="715" y="408"/>
                    <a:pt x="763" y="408"/>
                  </a:cubicBezTo>
                  <a:close/>
                  <a:moveTo>
                    <a:pt x="765" y="1"/>
                  </a:moveTo>
                  <a:cubicBezTo>
                    <a:pt x="584" y="1"/>
                    <a:pt x="415" y="89"/>
                    <a:pt x="306" y="241"/>
                  </a:cubicBezTo>
                  <a:cubicBezTo>
                    <a:pt x="111" y="498"/>
                    <a:pt x="146" y="706"/>
                    <a:pt x="208" y="831"/>
                  </a:cubicBezTo>
                  <a:cubicBezTo>
                    <a:pt x="312" y="1046"/>
                    <a:pt x="576" y="1192"/>
                    <a:pt x="1013" y="1289"/>
                  </a:cubicBezTo>
                  <a:cubicBezTo>
                    <a:pt x="999" y="1303"/>
                    <a:pt x="985" y="1323"/>
                    <a:pt x="971" y="1344"/>
                  </a:cubicBezTo>
                  <a:cubicBezTo>
                    <a:pt x="791" y="1587"/>
                    <a:pt x="514" y="1733"/>
                    <a:pt x="208" y="1746"/>
                  </a:cubicBezTo>
                  <a:cubicBezTo>
                    <a:pt x="91" y="1753"/>
                    <a:pt x="0" y="1844"/>
                    <a:pt x="0" y="1961"/>
                  </a:cubicBezTo>
                  <a:cubicBezTo>
                    <a:pt x="0" y="2079"/>
                    <a:pt x="91" y="2170"/>
                    <a:pt x="201" y="2177"/>
                  </a:cubicBezTo>
                  <a:lnTo>
                    <a:pt x="250" y="2177"/>
                  </a:lnTo>
                  <a:cubicBezTo>
                    <a:pt x="500" y="2177"/>
                    <a:pt x="909" y="2086"/>
                    <a:pt x="1297" y="1594"/>
                  </a:cubicBezTo>
                  <a:cubicBezTo>
                    <a:pt x="1353" y="1525"/>
                    <a:pt x="1401" y="1441"/>
                    <a:pt x="1443" y="1358"/>
                  </a:cubicBezTo>
                  <a:cubicBezTo>
                    <a:pt x="1700" y="1386"/>
                    <a:pt x="1901" y="1386"/>
                    <a:pt x="1908" y="1386"/>
                  </a:cubicBezTo>
                  <a:cubicBezTo>
                    <a:pt x="1912" y="1386"/>
                    <a:pt x="1916" y="1386"/>
                    <a:pt x="1920" y="1386"/>
                  </a:cubicBezTo>
                  <a:cubicBezTo>
                    <a:pt x="2032" y="1386"/>
                    <a:pt x="2116" y="1292"/>
                    <a:pt x="2116" y="1178"/>
                  </a:cubicBezTo>
                  <a:cubicBezTo>
                    <a:pt x="2116" y="1067"/>
                    <a:pt x="2019" y="977"/>
                    <a:pt x="1908" y="977"/>
                  </a:cubicBezTo>
                  <a:cubicBezTo>
                    <a:pt x="1790" y="977"/>
                    <a:pt x="1665" y="970"/>
                    <a:pt x="1540" y="956"/>
                  </a:cubicBezTo>
                  <a:cubicBezTo>
                    <a:pt x="1540" y="817"/>
                    <a:pt x="1519" y="678"/>
                    <a:pt x="1464" y="547"/>
                  </a:cubicBezTo>
                  <a:cubicBezTo>
                    <a:pt x="1346" y="255"/>
                    <a:pt x="1103" y="40"/>
                    <a:pt x="840" y="5"/>
                  </a:cubicBezTo>
                  <a:cubicBezTo>
                    <a:pt x="815" y="2"/>
                    <a:pt x="790"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4764392" y="2405927"/>
              <a:ext cx="318370" cy="252610"/>
            </a:xfrm>
            <a:custGeom>
              <a:avLst/>
              <a:gdLst/>
              <a:ahLst/>
              <a:cxnLst/>
              <a:rect l="l" t="t" r="r" b="b"/>
              <a:pathLst>
                <a:path w="12118" h="9615" extrusionOk="0">
                  <a:moveTo>
                    <a:pt x="5251" y="1"/>
                  </a:moveTo>
                  <a:cubicBezTo>
                    <a:pt x="2352" y="1"/>
                    <a:pt x="0" y="1326"/>
                    <a:pt x="0" y="4253"/>
                  </a:cubicBezTo>
                  <a:cubicBezTo>
                    <a:pt x="0" y="5938"/>
                    <a:pt x="826" y="7124"/>
                    <a:pt x="2109" y="7804"/>
                  </a:cubicBezTo>
                  <a:cubicBezTo>
                    <a:pt x="2137" y="7825"/>
                    <a:pt x="2157" y="7853"/>
                    <a:pt x="2164" y="7887"/>
                  </a:cubicBezTo>
                  <a:lnTo>
                    <a:pt x="2456" y="9379"/>
                  </a:lnTo>
                  <a:cubicBezTo>
                    <a:pt x="2476" y="9517"/>
                    <a:pt x="2601" y="9615"/>
                    <a:pt x="2747" y="9615"/>
                  </a:cubicBezTo>
                  <a:lnTo>
                    <a:pt x="3711" y="9615"/>
                  </a:lnTo>
                  <a:cubicBezTo>
                    <a:pt x="3857" y="9615"/>
                    <a:pt x="3975" y="9517"/>
                    <a:pt x="4002" y="9379"/>
                  </a:cubicBezTo>
                  <a:lnTo>
                    <a:pt x="4162" y="8546"/>
                  </a:lnTo>
                  <a:cubicBezTo>
                    <a:pt x="4168" y="8495"/>
                    <a:pt x="4222" y="8455"/>
                    <a:pt x="4280" y="8455"/>
                  </a:cubicBezTo>
                  <a:cubicBezTo>
                    <a:pt x="4285" y="8455"/>
                    <a:pt x="4289" y="8456"/>
                    <a:pt x="4294" y="8456"/>
                  </a:cubicBezTo>
                  <a:cubicBezTo>
                    <a:pt x="4613" y="8491"/>
                    <a:pt x="4932" y="8512"/>
                    <a:pt x="5251" y="8512"/>
                  </a:cubicBezTo>
                  <a:cubicBezTo>
                    <a:pt x="5688" y="8512"/>
                    <a:pt x="6125" y="8477"/>
                    <a:pt x="6562" y="8415"/>
                  </a:cubicBezTo>
                  <a:cubicBezTo>
                    <a:pt x="6570" y="8413"/>
                    <a:pt x="6578" y="8412"/>
                    <a:pt x="6586" y="8412"/>
                  </a:cubicBezTo>
                  <a:cubicBezTo>
                    <a:pt x="6638" y="8412"/>
                    <a:pt x="6682" y="8450"/>
                    <a:pt x="6694" y="8505"/>
                  </a:cubicBezTo>
                  <a:lnTo>
                    <a:pt x="6860" y="9372"/>
                  </a:lnTo>
                  <a:cubicBezTo>
                    <a:pt x="6888" y="9510"/>
                    <a:pt x="7006" y="9615"/>
                    <a:pt x="7151" y="9615"/>
                  </a:cubicBezTo>
                  <a:lnTo>
                    <a:pt x="8116" y="9615"/>
                  </a:lnTo>
                  <a:cubicBezTo>
                    <a:pt x="8261" y="9615"/>
                    <a:pt x="8379" y="9510"/>
                    <a:pt x="8407" y="9372"/>
                  </a:cubicBezTo>
                  <a:lnTo>
                    <a:pt x="8705" y="7797"/>
                  </a:lnTo>
                  <a:cubicBezTo>
                    <a:pt x="8712" y="7763"/>
                    <a:pt x="8733" y="7728"/>
                    <a:pt x="8768" y="7714"/>
                  </a:cubicBezTo>
                  <a:cubicBezTo>
                    <a:pt x="9524" y="7319"/>
                    <a:pt x="10155" y="6771"/>
                    <a:pt x="10557" y="6084"/>
                  </a:cubicBezTo>
                  <a:cubicBezTo>
                    <a:pt x="10606" y="5987"/>
                    <a:pt x="10696" y="5918"/>
                    <a:pt x="10793" y="5883"/>
                  </a:cubicBezTo>
                  <a:lnTo>
                    <a:pt x="11722" y="5592"/>
                  </a:lnTo>
                  <a:cubicBezTo>
                    <a:pt x="11958" y="5515"/>
                    <a:pt x="12118" y="5293"/>
                    <a:pt x="12118" y="5044"/>
                  </a:cubicBezTo>
                  <a:lnTo>
                    <a:pt x="12118" y="4093"/>
                  </a:lnTo>
                  <a:cubicBezTo>
                    <a:pt x="12118" y="3844"/>
                    <a:pt x="11958" y="3629"/>
                    <a:pt x="11722" y="3552"/>
                  </a:cubicBezTo>
                  <a:lnTo>
                    <a:pt x="11147" y="3372"/>
                  </a:lnTo>
                  <a:cubicBezTo>
                    <a:pt x="11008" y="3323"/>
                    <a:pt x="10904" y="3212"/>
                    <a:pt x="10862" y="3081"/>
                  </a:cubicBezTo>
                  <a:cubicBezTo>
                    <a:pt x="10196" y="965"/>
                    <a:pt x="77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4993804" y="2493230"/>
              <a:ext cx="35205" cy="22988"/>
            </a:xfrm>
            <a:custGeom>
              <a:avLst/>
              <a:gdLst/>
              <a:ahLst/>
              <a:cxnLst/>
              <a:rect l="l" t="t" r="r" b="b"/>
              <a:pathLst>
                <a:path w="1340" h="875" extrusionOk="0">
                  <a:moveTo>
                    <a:pt x="206" y="0"/>
                  </a:moveTo>
                  <a:cubicBezTo>
                    <a:pt x="103" y="0"/>
                    <a:pt x="1" y="70"/>
                    <a:pt x="1" y="208"/>
                  </a:cubicBezTo>
                  <a:cubicBezTo>
                    <a:pt x="1" y="576"/>
                    <a:pt x="299" y="874"/>
                    <a:pt x="667" y="874"/>
                  </a:cubicBezTo>
                  <a:cubicBezTo>
                    <a:pt x="1034" y="874"/>
                    <a:pt x="1333" y="576"/>
                    <a:pt x="1340" y="208"/>
                  </a:cubicBezTo>
                  <a:cubicBezTo>
                    <a:pt x="1340" y="70"/>
                    <a:pt x="1237" y="0"/>
                    <a:pt x="1135" y="0"/>
                  </a:cubicBezTo>
                  <a:cubicBezTo>
                    <a:pt x="1033" y="0"/>
                    <a:pt x="930" y="70"/>
                    <a:pt x="930" y="208"/>
                  </a:cubicBezTo>
                  <a:cubicBezTo>
                    <a:pt x="930" y="382"/>
                    <a:pt x="800" y="469"/>
                    <a:pt x="670" y="469"/>
                  </a:cubicBezTo>
                  <a:cubicBezTo>
                    <a:pt x="540" y="469"/>
                    <a:pt x="410" y="382"/>
                    <a:pt x="410" y="208"/>
                  </a:cubicBezTo>
                  <a:cubicBezTo>
                    <a:pt x="410" y="70"/>
                    <a:pt x="308"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4829916" y="2432278"/>
              <a:ext cx="109793" cy="18470"/>
            </a:xfrm>
            <a:custGeom>
              <a:avLst/>
              <a:gdLst/>
              <a:ahLst/>
              <a:cxnLst/>
              <a:rect l="l" t="t" r="r" b="b"/>
              <a:pathLst>
                <a:path w="4179" h="703" extrusionOk="0">
                  <a:moveTo>
                    <a:pt x="2095" y="0"/>
                  </a:moveTo>
                  <a:cubicBezTo>
                    <a:pt x="1465" y="0"/>
                    <a:pt x="836" y="101"/>
                    <a:pt x="232" y="302"/>
                  </a:cubicBezTo>
                  <a:cubicBezTo>
                    <a:pt x="0" y="377"/>
                    <a:pt x="80" y="702"/>
                    <a:pt x="292" y="702"/>
                  </a:cubicBezTo>
                  <a:cubicBezTo>
                    <a:pt x="315" y="702"/>
                    <a:pt x="339" y="698"/>
                    <a:pt x="364" y="690"/>
                  </a:cubicBezTo>
                  <a:cubicBezTo>
                    <a:pt x="926" y="503"/>
                    <a:pt x="1510" y="409"/>
                    <a:pt x="2095" y="409"/>
                  </a:cubicBezTo>
                  <a:cubicBezTo>
                    <a:pt x="2681" y="409"/>
                    <a:pt x="3267" y="503"/>
                    <a:pt x="3832" y="690"/>
                  </a:cubicBezTo>
                  <a:cubicBezTo>
                    <a:pt x="3853" y="697"/>
                    <a:pt x="3874" y="697"/>
                    <a:pt x="3894" y="697"/>
                  </a:cubicBezTo>
                  <a:cubicBezTo>
                    <a:pt x="4130" y="697"/>
                    <a:pt x="4179" y="371"/>
                    <a:pt x="3957" y="302"/>
                  </a:cubicBezTo>
                  <a:cubicBezTo>
                    <a:pt x="3353" y="101"/>
                    <a:pt x="2724" y="0"/>
                    <a:pt x="2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4816859" y="2306984"/>
              <a:ext cx="136170" cy="135986"/>
            </a:xfrm>
            <a:custGeom>
              <a:avLst/>
              <a:gdLst/>
              <a:ahLst/>
              <a:cxnLst/>
              <a:rect l="l" t="t" r="r" b="b"/>
              <a:pathLst>
                <a:path w="5183" h="5176" extrusionOk="0">
                  <a:moveTo>
                    <a:pt x="2595" y="1"/>
                  </a:moveTo>
                  <a:cubicBezTo>
                    <a:pt x="1166" y="1"/>
                    <a:pt x="1" y="1159"/>
                    <a:pt x="1" y="2588"/>
                  </a:cubicBezTo>
                  <a:cubicBezTo>
                    <a:pt x="1" y="4017"/>
                    <a:pt x="1166" y="5175"/>
                    <a:pt x="2595" y="5175"/>
                  </a:cubicBezTo>
                  <a:cubicBezTo>
                    <a:pt x="4024" y="5175"/>
                    <a:pt x="5182" y="4017"/>
                    <a:pt x="5182" y="2588"/>
                  </a:cubicBezTo>
                  <a:cubicBezTo>
                    <a:pt x="5182" y="1159"/>
                    <a:pt x="4024"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966113" y="2402301"/>
              <a:ext cx="57616" cy="56775"/>
            </a:xfrm>
            <a:custGeom>
              <a:avLst/>
              <a:gdLst/>
              <a:ahLst/>
              <a:cxnLst/>
              <a:rect l="l" t="t" r="r" b="b"/>
              <a:pathLst>
                <a:path w="2193" h="2161" extrusionOk="0">
                  <a:moveTo>
                    <a:pt x="2005" y="0"/>
                  </a:moveTo>
                  <a:cubicBezTo>
                    <a:pt x="1721" y="0"/>
                    <a:pt x="1034" y="236"/>
                    <a:pt x="209" y="611"/>
                  </a:cubicBezTo>
                  <a:cubicBezTo>
                    <a:pt x="167" y="631"/>
                    <a:pt x="132" y="666"/>
                    <a:pt x="125" y="715"/>
                  </a:cubicBezTo>
                  <a:cubicBezTo>
                    <a:pt x="1" y="1283"/>
                    <a:pt x="63" y="1741"/>
                    <a:pt x="306" y="2039"/>
                  </a:cubicBezTo>
                  <a:cubicBezTo>
                    <a:pt x="334" y="2074"/>
                    <a:pt x="368" y="2109"/>
                    <a:pt x="403" y="2144"/>
                  </a:cubicBezTo>
                  <a:cubicBezTo>
                    <a:pt x="414" y="2155"/>
                    <a:pt x="429" y="2160"/>
                    <a:pt x="444" y="2160"/>
                  </a:cubicBezTo>
                  <a:cubicBezTo>
                    <a:pt x="474" y="2160"/>
                    <a:pt x="505" y="2139"/>
                    <a:pt x="514" y="2102"/>
                  </a:cubicBezTo>
                  <a:cubicBezTo>
                    <a:pt x="798" y="971"/>
                    <a:pt x="2192" y="0"/>
                    <a:pt x="2005" y="0"/>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864070" y="2336305"/>
              <a:ext cx="41931" cy="76611"/>
            </a:xfrm>
            <a:custGeom>
              <a:avLst/>
              <a:gdLst/>
              <a:ahLst/>
              <a:cxnLst/>
              <a:rect l="l" t="t" r="r" b="b"/>
              <a:pathLst>
                <a:path w="1596" h="2916" extrusionOk="0">
                  <a:moveTo>
                    <a:pt x="763" y="515"/>
                  </a:moveTo>
                  <a:lnTo>
                    <a:pt x="763" y="1160"/>
                  </a:lnTo>
                  <a:cubicBezTo>
                    <a:pt x="569" y="1090"/>
                    <a:pt x="417" y="1014"/>
                    <a:pt x="417" y="813"/>
                  </a:cubicBezTo>
                  <a:cubicBezTo>
                    <a:pt x="417" y="626"/>
                    <a:pt x="562" y="542"/>
                    <a:pt x="763" y="515"/>
                  </a:cubicBezTo>
                  <a:close/>
                  <a:moveTo>
                    <a:pt x="930" y="1624"/>
                  </a:moveTo>
                  <a:cubicBezTo>
                    <a:pt x="1103" y="1701"/>
                    <a:pt x="1242" y="1798"/>
                    <a:pt x="1242" y="2020"/>
                  </a:cubicBezTo>
                  <a:cubicBezTo>
                    <a:pt x="1242" y="2228"/>
                    <a:pt x="1117" y="2339"/>
                    <a:pt x="930" y="2374"/>
                  </a:cubicBezTo>
                  <a:lnTo>
                    <a:pt x="930" y="1624"/>
                  </a:lnTo>
                  <a:close/>
                  <a:moveTo>
                    <a:pt x="829" y="1"/>
                  </a:moveTo>
                  <a:cubicBezTo>
                    <a:pt x="784" y="1"/>
                    <a:pt x="742" y="40"/>
                    <a:pt x="736" y="85"/>
                  </a:cubicBezTo>
                  <a:lnTo>
                    <a:pt x="736" y="189"/>
                  </a:lnTo>
                  <a:cubicBezTo>
                    <a:pt x="403" y="230"/>
                    <a:pt x="63" y="404"/>
                    <a:pt x="63" y="854"/>
                  </a:cubicBezTo>
                  <a:cubicBezTo>
                    <a:pt x="63" y="1305"/>
                    <a:pt x="417" y="1430"/>
                    <a:pt x="736" y="1548"/>
                  </a:cubicBezTo>
                  <a:lnTo>
                    <a:pt x="736" y="2380"/>
                  </a:lnTo>
                  <a:cubicBezTo>
                    <a:pt x="375" y="2353"/>
                    <a:pt x="278" y="2103"/>
                    <a:pt x="160" y="2103"/>
                  </a:cubicBezTo>
                  <a:cubicBezTo>
                    <a:pt x="70" y="2103"/>
                    <a:pt x="0" y="2221"/>
                    <a:pt x="0" y="2311"/>
                  </a:cubicBezTo>
                  <a:cubicBezTo>
                    <a:pt x="0" y="2484"/>
                    <a:pt x="299" y="2720"/>
                    <a:pt x="736" y="2727"/>
                  </a:cubicBezTo>
                  <a:lnTo>
                    <a:pt x="736" y="2831"/>
                  </a:lnTo>
                  <a:cubicBezTo>
                    <a:pt x="742" y="2882"/>
                    <a:pt x="783" y="2915"/>
                    <a:pt x="827" y="2915"/>
                  </a:cubicBezTo>
                  <a:cubicBezTo>
                    <a:pt x="831" y="2915"/>
                    <a:pt x="835" y="2915"/>
                    <a:pt x="840" y="2915"/>
                  </a:cubicBezTo>
                  <a:cubicBezTo>
                    <a:pt x="895" y="2915"/>
                    <a:pt x="951" y="2880"/>
                    <a:pt x="951" y="2831"/>
                  </a:cubicBezTo>
                  <a:lnTo>
                    <a:pt x="951" y="2713"/>
                  </a:lnTo>
                  <a:cubicBezTo>
                    <a:pt x="1339" y="2658"/>
                    <a:pt x="1596" y="2415"/>
                    <a:pt x="1596" y="1978"/>
                  </a:cubicBezTo>
                  <a:cubicBezTo>
                    <a:pt x="1596" y="1493"/>
                    <a:pt x="1256" y="1340"/>
                    <a:pt x="951" y="1229"/>
                  </a:cubicBezTo>
                  <a:lnTo>
                    <a:pt x="951" y="515"/>
                  </a:lnTo>
                  <a:cubicBezTo>
                    <a:pt x="1200" y="528"/>
                    <a:pt x="1290" y="639"/>
                    <a:pt x="1374" y="639"/>
                  </a:cubicBezTo>
                  <a:cubicBezTo>
                    <a:pt x="1485" y="639"/>
                    <a:pt x="1533" y="508"/>
                    <a:pt x="1533" y="438"/>
                  </a:cubicBezTo>
                  <a:cubicBezTo>
                    <a:pt x="1533" y="265"/>
                    <a:pt x="1193" y="189"/>
                    <a:pt x="951" y="182"/>
                  </a:cubicBezTo>
                  <a:lnTo>
                    <a:pt x="951" y="85"/>
                  </a:lnTo>
                  <a:cubicBezTo>
                    <a:pt x="951" y="43"/>
                    <a:pt x="895" y="1"/>
                    <a:pt x="840" y="1"/>
                  </a:cubicBezTo>
                  <a:cubicBezTo>
                    <a:pt x="836" y="1"/>
                    <a:pt x="832" y="1"/>
                    <a:pt x="8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4952976" y="2394314"/>
              <a:ext cx="81129" cy="79816"/>
            </a:xfrm>
            <a:custGeom>
              <a:avLst/>
              <a:gdLst/>
              <a:ahLst/>
              <a:cxnLst/>
              <a:rect l="l" t="t" r="r" b="b"/>
              <a:pathLst>
                <a:path w="3088" h="3038" extrusionOk="0">
                  <a:moveTo>
                    <a:pt x="2505" y="1"/>
                  </a:moveTo>
                  <a:cubicBezTo>
                    <a:pt x="2032" y="1"/>
                    <a:pt x="1018" y="445"/>
                    <a:pt x="584" y="644"/>
                  </a:cubicBezTo>
                  <a:cubicBezTo>
                    <a:pt x="452" y="700"/>
                    <a:pt x="362" y="818"/>
                    <a:pt x="327" y="956"/>
                  </a:cubicBezTo>
                  <a:cubicBezTo>
                    <a:pt x="1" y="2513"/>
                    <a:pt x="965" y="3038"/>
                    <a:pt x="1698" y="3038"/>
                  </a:cubicBezTo>
                  <a:cubicBezTo>
                    <a:pt x="1915" y="3038"/>
                    <a:pt x="2112" y="2992"/>
                    <a:pt x="2249" y="2912"/>
                  </a:cubicBezTo>
                  <a:cubicBezTo>
                    <a:pt x="2873" y="2565"/>
                    <a:pt x="3088" y="249"/>
                    <a:pt x="2679" y="34"/>
                  </a:cubicBezTo>
                  <a:cubicBezTo>
                    <a:pt x="2636" y="11"/>
                    <a:pt x="2576" y="1"/>
                    <a:pt x="2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5;p33">
            <a:extLst>
              <a:ext uri="{FF2B5EF4-FFF2-40B4-BE49-F238E27FC236}">
                <a16:creationId xmlns:a16="http://schemas.microsoft.com/office/drawing/2014/main" id="{EF3D026D-A628-4667-A346-B97064F25E82}"/>
              </a:ext>
            </a:extLst>
          </p:cNvPr>
          <p:cNvGrpSpPr/>
          <p:nvPr/>
        </p:nvGrpSpPr>
        <p:grpSpPr>
          <a:xfrm>
            <a:off x="1210241" y="1153782"/>
            <a:ext cx="551481" cy="441337"/>
            <a:chOff x="5780934" y="2674207"/>
            <a:chExt cx="551481" cy="441337"/>
          </a:xfrm>
        </p:grpSpPr>
        <p:sp>
          <p:nvSpPr>
            <p:cNvPr id="35" name="Google Shape;346;p33">
              <a:extLst>
                <a:ext uri="{FF2B5EF4-FFF2-40B4-BE49-F238E27FC236}">
                  <a16:creationId xmlns:a16="http://schemas.microsoft.com/office/drawing/2014/main" id="{148820DF-F452-4EF6-A487-2CC03779F5FA}"/>
                </a:ext>
              </a:extLst>
            </p:cNvPr>
            <p:cNvSpPr/>
            <p:nvPr/>
          </p:nvSpPr>
          <p:spPr>
            <a:xfrm>
              <a:off x="5811487" y="2674207"/>
              <a:ext cx="438668" cy="367310"/>
            </a:xfrm>
            <a:custGeom>
              <a:avLst/>
              <a:gdLst/>
              <a:ahLst/>
              <a:cxnLst/>
              <a:rect l="l" t="t" r="r" b="b"/>
              <a:pathLst>
                <a:path w="19555" h="16374" extrusionOk="0">
                  <a:moveTo>
                    <a:pt x="14302" y="0"/>
                  </a:moveTo>
                  <a:cubicBezTo>
                    <a:pt x="12974" y="0"/>
                    <a:pt x="11671" y="503"/>
                    <a:pt x="10678" y="1447"/>
                  </a:cubicBezTo>
                  <a:cubicBezTo>
                    <a:pt x="10491" y="1626"/>
                    <a:pt x="10250" y="1714"/>
                    <a:pt x="10007" y="1714"/>
                  </a:cubicBezTo>
                  <a:cubicBezTo>
                    <a:pt x="9761" y="1714"/>
                    <a:pt x="9513" y="1623"/>
                    <a:pt x="9322" y="1443"/>
                  </a:cubicBezTo>
                  <a:cubicBezTo>
                    <a:pt x="8350" y="528"/>
                    <a:pt x="7067" y="19"/>
                    <a:pt x="5735" y="19"/>
                  </a:cubicBezTo>
                  <a:cubicBezTo>
                    <a:pt x="5712" y="19"/>
                    <a:pt x="5690" y="19"/>
                    <a:pt x="5667" y="20"/>
                  </a:cubicBezTo>
                  <a:cubicBezTo>
                    <a:pt x="2389" y="56"/>
                    <a:pt x="1" y="3049"/>
                    <a:pt x="549" y="6283"/>
                  </a:cubicBezTo>
                  <a:cubicBezTo>
                    <a:pt x="741" y="7407"/>
                    <a:pt x="1319" y="8221"/>
                    <a:pt x="2585" y="9480"/>
                  </a:cubicBezTo>
                  <a:cubicBezTo>
                    <a:pt x="3909" y="10799"/>
                    <a:pt x="8070" y="14777"/>
                    <a:pt x="9528" y="16170"/>
                  </a:cubicBezTo>
                  <a:cubicBezTo>
                    <a:pt x="9669" y="16305"/>
                    <a:pt x="9852" y="16373"/>
                    <a:pt x="10035" y="16373"/>
                  </a:cubicBezTo>
                  <a:cubicBezTo>
                    <a:pt x="10219" y="16373"/>
                    <a:pt x="10403" y="16304"/>
                    <a:pt x="10545" y="16167"/>
                  </a:cubicBezTo>
                  <a:cubicBezTo>
                    <a:pt x="12048" y="14719"/>
                    <a:pt x="16431" y="10490"/>
                    <a:pt x="17494" y="9421"/>
                  </a:cubicBezTo>
                  <a:cubicBezTo>
                    <a:pt x="18784" y="8125"/>
                    <a:pt x="19548" y="6956"/>
                    <a:pt x="19551" y="5261"/>
                  </a:cubicBezTo>
                  <a:cubicBezTo>
                    <a:pt x="19554" y="2950"/>
                    <a:pt x="18066" y="986"/>
                    <a:pt x="15992" y="279"/>
                  </a:cubicBezTo>
                  <a:cubicBezTo>
                    <a:pt x="15439" y="92"/>
                    <a:pt x="14868" y="0"/>
                    <a:pt x="14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7;p33">
              <a:extLst>
                <a:ext uri="{FF2B5EF4-FFF2-40B4-BE49-F238E27FC236}">
                  <a16:creationId xmlns:a16="http://schemas.microsoft.com/office/drawing/2014/main" id="{0081C491-9051-48BB-854D-4919F47A9B6D}"/>
                </a:ext>
              </a:extLst>
            </p:cNvPr>
            <p:cNvSpPr/>
            <p:nvPr/>
          </p:nvSpPr>
          <p:spPr>
            <a:xfrm>
              <a:off x="5986416" y="2687667"/>
              <a:ext cx="263694" cy="353850"/>
            </a:xfrm>
            <a:custGeom>
              <a:avLst/>
              <a:gdLst/>
              <a:ahLst/>
              <a:cxnLst/>
              <a:rect l="l" t="t" r="r" b="b"/>
              <a:pathLst>
                <a:path w="11755" h="15774" extrusionOk="0">
                  <a:moveTo>
                    <a:pt x="8937" y="0"/>
                  </a:moveTo>
                  <a:cubicBezTo>
                    <a:pt x="9338" y="762"/>
                    <a:pt x="9547" y="1610"/>
                    <a:pt x="9544" y="2472"/>
                  </a:cubicBezTo>
                  <a:cubicBezTo>
                    <a:pt x="9541" y="4184"/>
                    <a:pt x="8769" y="5365"/>
                    <a:pt x="7466" y="6674"/>
                  </a:cubicBezTo>
                  <a:cubicBezTo>
                    <a:pt x="6243" y="7902"/>
                    <a:pt x="669" y="13274"/>
                    <a:pt x="1" y="13917"/>
                  </a:cubicBezTo>
                  <a:cubicBezTo>
                    <a:pt x="707" y="14593"/>
                    <a:pt x="1322" y="15182"/>
                    <a:pt x="1728" y="15570"/>
                  </a:cubicBezTo>
                  <a:cubicBezTo>
                    <a:pt x="1870" y="15705"/>
                    <a:pt x="2053" y="15773"/>
                    <a:pt x="2235" y="15773"/>
                  </a:cubicBezTo>
                  <a:cubicBezTo>
                    <a:pt x="2420" y="15773"/>
                    <a:pt x="2604" y="15704"/>
                    <a:pt x="2747" y="15567"/>
                  </a:cubicBezTo>
                  <a:cubicBezTo>
                    <a:pt x="4248" y="14119"/>
                    <a:pt x="8631" y="9890"/>
                    <a:pt x="9696" y="8821"/>
                  </a:cubicBezTo>
                  <a:cubicBezTo>
                    <a:pt x="10986" y="7525"/>
                    <a:pt x="11749" y="6356"/>
                    <a:pt x="11752" y="4660"/>
                  </a:cubicBezTo>
                  <a:cubicBezTo>
                    <a:pt x="11755" y="2638"/>
                    <a:pt x="10613" y="879"/>
                    <a:pt x="8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8;p33">
              <a:extLst>
                <a:ext uri="{FF2B5EF4-FFF2-40B4-BE49-F238E27FC236}">
                  <a16:creationId xmlns:a16="http://schemas.microsoft.com/office/drawing/2014/main" id="{B9412FA5-F8C8-4D34-A727-0631578AD181}"/>
                </a:ext>
              </a:extLst>
            </p:cNvPr>
            <p:cNvSpPr/>
            <p:nvPr/>
          </p:nvSpPr>
          <p:spPr>
            <a:xfrm>
              <a:off x="6074688" y="2889828"/>
              <a:ext cx="164498" cy="207949"/>
            </a:xfrm>
            <a:custGeom>
              <a:avLst/>
              <a:gdLst/>
              <a:ahLst/>
              <a:cxnLst/>
              <a:rect l="l" t="t" r="r" b="b"/>
              <a:pathLst>
                <a:path w="7333" h="9270" extrusionOk="0">
                  <a:moveTo>
                    <a:pt x="3666" y="0"/>
                  </a:moveTo>
                  <a:cubicBezTo>
                    <a:pt x="3161" y="756"/>
                    <a:pt x="1713" y="1304"/>
                    <a:pt x="0" y="1317"/>
                  </a:cubicBezTo>
                  <a:lnTo>
                    <a:pt x="0" y="4424"/>
                  </a:lnTo>
                  <a:cubicBezTo>
                    <a:pt x="0" y="5747"/>
                    <a:pt x="612" y="6996"/>
                    <a:pt x="1657" y="7807"/>
                  </a:cubicBezTo>
                  <a:lnTo>
                    <a:pt x="3443" y="9192"/>
                  </a:lnTo>
                  <a:cubicBezTo>
                    <a:pt x="3509" y="9244"/>
                    <a:pt x="3588" y="9269"/>
                    <a:pt x="3667" y="9269"/>
                  </a:cubicBezTo>
                  <a:cubicBezTo>
                    <a:pt x="3746" y="9269"/>
                    <a:pt x="3824" y="9244"/>
                    <a:pt x="3890" y="9192"/>
                  </a:cubicBezTo>
                  <a:lnTo>
                    <a:pt x="5675" y="7807"/>
                  </a:lnTo>
                  <a:cubicBezTo>
                    <a:pt x="6721" y="6996"/>
                    <a:pt x="7332" y="5747"/>
                    <a:pt x="7332" y="4424"/>
                  </a:cubicBezTo>
                  <a:lnTo>
                    <a:pt x="7332" y="1317"/>
                  </a:lnTo>
                  <a:cubicBezTo>
                    <a:pt x="5619" y="1304"/>
                    <a:pt x="4172" y="756"/>
                    <a:pt x="3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9;p33">
              <a:extLst>
                <a:ext uri="{FF2B5EF4-FFF2-40B4-BE49-F238E27FC236}">
                  <a16:creationId xmlns:a16="http://schemas.microsoft.com/office/drawing/2014/main" id="{6C725D1D-E016-4CFE-B7AB-5865F619AECC}"/>
                </a:ext>
              </a:extLst>
            </p:cNvPr>
            <p:cNvSpPr/>
            <p:nvPr/>
          </p:nvSpPr>
          <p:spPr>
            <a:xfrm>
              <a:off x="6123231" y="2912081"/>
              <a:ext cx="115954" cy="185696"/>
            </a:xfrm>
            <a:custGeom>
              <a:avLst/>
              <a:gdLst/>
              <a:ahLst/>
              <a:cxnLst/>
              <a:rect l="l" t="t" r="r" b="b"/>
              <a:pathLst>
                <a:path w="5169" h="8278" extrusionOk="0">
                  <a:moveTo>
                    <a:pt x="3043" y="0"/>
                  </a:moveTo>
                  <a:lnTo>
                    <a:pt x="3043" y="2750"/>
                  </a:lnTo>
                  <a:cubicBezTo>
                    <a:pt x="3043" y="4073"/>
                    <a:pt x="2431" y="5322"/>
                    <a:pt x="1385" y="6133"/>
                  </a:cubicBezTo>
                  <a:lnTo>
                    <a:pt x="1" y="7208"/>
                  </a:lnTo>
                  <a:lnTo>
                    <a:pt x="1279" y="8200"/>
                  </a:lnTo>
                  <a:cubicBezTo>
                    <a:pt x="1345" y="8252"/>
                    <a:pt x="1424" y="8277"/>
                    <a:pt x="1503" y="8277"/>
                  </a:cubicBezTo>
                  <a:cubicBezTo>
                    <a:pt x="1582" y="8277"/>
                    <a:pt x="1660" y="8252"/>
                    <a:pt x="1726" y="8200"/>
                  </a:cubicBezTo>
                  <a:lnTo>
                    <a:pt x="3511" y="6815"/>
                  </a:lnTo>
                  <a:cubicBezTo>
                    <a:pt x="4557" y="6004"/>
                    <a:pt x="5168" y="4755"/>
                    <a:pt x="5168" y="3430"/>
                  </a:cubicBezTo>
                  <a:lnTo>
                    <a:pt x="5168" y="325"/>
                  </a:lnTo>
                  <a:cubicBezTo>
                    <a:pt x="4382" y="320"/>
                    <a:pt x="3652" y="201"/>
                    <a:pt x="3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0;p33">
              <a:extLst>
                <a:ext uri="{FF2B5EF4-FFF2-40B4-BE49-F238E27FC236}">
                  <a16:creationId xmlns:a16="http://schemas.microsoft.com/office/drawing/2014/main" id="{233FD77E-41B3-4E60-8821-5EC82DF4F2D1}"/>
                </a:ext>
              </a:extLst>
            </p:cNvPr>
            <p:cNvSpPr/>
            <p:nvPr/>
          </p:nvSpPr>
          <p:spPr>
            <a:xfrm>
              <a:off x="6056899" y="2868181"/>
              <a:ext cx="200053" cy="247363"/>
            </a:xfrm>
            <a:custGeom>
              <a:avLst/>
              <a:gdLst/>
              <a:ahLst/>
              <a:cxnLst/>
              <a:rect l="l" t="t" r="r" b="b"/>
              <a:pathLst>
                <a:path w="8918" h="11027" extrusionOk="0">
                  <a:moveTo>
                    <a:pt x="4460" y="1795"/>
                  </a:moveTo>
                  <a:cubicBezTo>
                    <a:pt x="4538" y="1795"/>
                    <a:pt x="4616" y="1817"/>
                    <a:pt x="4684" y="1860"/>
                  </a:cubicBezTo>
                  <a:cubicBezTo>
                    <a:pt x="4999" y="2055"/>
                    <a:pt x="5332" y="2216"/>
                    <a:pt x="5679" y="2340"/>
                  </a:cubicBezTo>
                  <a:cubicBezTo>
                    <a:pt x="6228" y="2539"/>
                    <a:pt x="6838" y="2678"/>
                    <a:pt x="7485" y="2751"/>
                  </a:cubicBezTo>
                  <a:cubicBezTo>
                    <a:pt x="7564" y="2761"/>
                    <a:pt x="7623" y="2828"/>
                    <a:pt x="7623" y="2906"/>
                  </a:cubicBezTo>
                  <a:lnTo>
                    <a:pt x="7623" y="5358"/>
                  </a:lnTo>
                  <a:cubicBezTo>
                    <a:pt x="7628" y="6546"/>
                    <a:pt x="7078" y="7668"/>
                    <a:pt x="6136" y="8393"/>
                  </a:cubicBezTo>
                  <a:lnTo>
                    <a:pt x="4555" y="9620"/>
                  </a:lnTo>
                  <a:cubicBezTo>
                    <a:pt x="4527" y="9643"/>
                    <a:pt x="4493" y="9654"/>
                    <a:pt x="4459" y="9654"/>
                  </a:cubicBezTo>
                  <a:cubicBezTo>
                    <a:pt x="4425" y="9654"/>
                    <a:pt x="4392" y="9643"/>
                    <a:pt x="4363" y="9620"/>
                  </a:cubicBezTo>
                  <a:lnTo>
                    <a:pt x="2782" y="8393"/>
                  </a:lnTo>
                  <a:cubicBezTo>
                    <a:pt x="1842" y="7668"/>
                    <a:pt x="1292" y="6546"/>
                    <a:pt x="1295" y="5358"/>
                  </a:cubicBezTo>
                  <a:lnTo>
                    <a:pt x="1295" y="2906"/>
                  </a:lnTo>
                  <a:cubicBezTo>
                    <a:pt x="1295" y="2828"/>
                    <a:pt x="1354" y="2761"/>
                    <a:pt x="1434" y="2751"/>
                  </a:cubicBezTo>
                  <a:cubicBezTo>
                    <a:pt x="2080" y="2678"/>
                    <a:pt x="2692" y="2539"/>
                    <a:pt x="3239" y="2340"/>
                  </a:cubicBezTo>
                  <a:cubicBezTo>
                    <a:pt x="3587" y="2216"/>
                    <a:pt x="3921" y="2055"/>
                    <a:pt x="4234" y="1860"/>
                  </a:cubicBezTo>
                  <a:cubicBezTo>
                    <a:pt x="4303" y="1817"/>
                    <a:pt x="4382" y="1795"/>
                    <a:pt x="4460" y="1795"/>
                  </a:cubicBezTo>
                  <a:close/>
                  <a:moveTo>
                    <a:pt x="4461" y="0"/>
                  </a:moveTo>
                  <a:cubicBezTo>
                    <a:pt x="4325" y="0"/>
                    <a:pt x="4189" y="61"/>
                    <a:pt x="4099" y="182"/>
                  </a:cubicBezTo>
                  <a:cubicBezTo>
                    <a:pt x="4008" y="302"/>
                    <a:pt x="3908" y="417"/>
                    <a:pt x="3800" y="524"/>
                  </a:cubicBezTo>
                  <a:cubicBezTo>
                    <a:pt x="3297" y="1029"/>
                    <a:pt x="2332" y="1479"/>
                    <a:pt x="787" y="1490"/>
                  </a:cubicBezTo>
                  <a:lnTo>
                    <a:pt x="245" y="1495"/>
                  </a:lnTo>
                  <a:cubicBezTo>
                    <a:pt x="110" y="1495"/>
                    <a:pt x="1" y="1605"/>
                    <a:pt x="1" y="1740"/>
                  </a:cubicBezTo>
                  <a:lnTo>
                    <a:pt x="1" y="5389"/>
                  </a:lnTo>
                  <a:cubicBezTo>
                    <a:pt x="1" y="6957"/>
                    <a:pt x="726" y="8437"/>
                    <a:pt x="1965" y="9398"/>
                  </a:cubicBezTo>
                  <a:lnTo>
                    <a:pt x="3750" y="10784"/>
                  </a:lnTo>
                  <a:cubicBezTo>
                    <a:pt x="3953" y="10941"/>
                    <a:pt x="4202" y="11026"/>
                    <a:pt x="4459" y="11026"/>
                  </a:cubicBezTo>
                  <a:cubicBezTo>
                    <a:pt x="4716" y="11026"/>
                    <a:pt x="4965" y="10941"/>
                    <a:pt x="5169" y="10784"/>
                  </a:cubicBezTo>
                  <a:lnTo>
                    <a:pt x="6954" y="9398"/>
                  </a:lnTo>
                  <a:cubicBezTo>
                    <a:pt x="8193" y="8437"/>
                    <a:pt x="8917" y="6955"/>
                    <a:pt x="8917" y="5387"/>
                  </a:cubicBezTo>
                  <a:lnTo>
                    <a:pt x="8917" y="1740"/>
                  </a:lnTo>
                  <a:cubicBezTo>
                    <a:pt x="8917" y="1605"/>
                    <a:pt x="8809" y="1495"/>
                    <a:pt x="8674" y="1493"/>
                  </a:cubicBezTo>
                  <a:lnTo>
                    <a:pt x="8131" y="1490"/>
                  </a:lnTo>
                  <a:cubicBezTo>
                    <a:pt x="6586" y="1479"/>
                    <a:pt x="5601" y="1007"/>
                    <a:pt x="5118" y="524"/>
                  </a:cubicBezTo>
                  <a:cubicBezTo>
                    <a:pt x="5010" y="417"/>
                    <a:pt x="4912" y="302"/>
                    <a:pt x="4822" y="182"/>
                  </a:cubicBezTo>
                  <a:cubicBezTo>
                    <a:pt x="4732" y="61"/>
                    <a:pt x="4596" y="0"/>
                    <a:pt x="4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1;p33">
              <a:extLst>
                <a:ext uri="{FF2B5EF4-FFF2-40B4-BE49-F238E27FC236}">
                  <a16:creationId xmlns:a16="http://schemas.microsoft.com/office/drawing/2014/main" id="{436DF765-F3B9-405E-8AF7-85D94B1E14C3}"/>
                </a:ext>
              </a:extLst>
            </p:cNvPr>
            <p:cNvSpPr/>
            <p:nvPr/>
          </p:nvSpPr>
          <p:spPr>
            <a:xfrm>
              <a:off x="6122379" y="2898667"/>
              <a:ext cx="134573" cy="216877"/>
            </a:xfrm>
            <a:custGeom>
              <a:avLst/>
              <a:gdLst/>
              <a:ahLst/>
              <a:cxnLst/>
              <a:rect l="l" t="t" r="r" b="b"/>
              <a:pathLst>
                <a:path w="5999" h="9668" extrusionOk="0">
                  <a:moveTo>
                    <a:pt x="3928" y="1"/>
                  </a:moveTo>
                  <a:lnTo>
                    <a:pt x="3928" y="1296"/>
                  </a:lnTo>
                  <a:cubicBezTo>
                    <a:pt x="4136" y="1335"/>
                    <a:pt x="4349" y="1369"/>
                    <a:pt x="4566" y="1392"/>
                  </a:cubicBezTo>
                  <a:cubicBezTo>
                    <a:pt x="4645" y="1402"/>
                    <a:pt x="4704" y="1469"/>
                    <a:pt x="4704" y="1547"/>
                  </a:cubicBezTo>
                  <a:lnTo>
                    <a:pt x="4704" y="3999"/>
                  </a:lnTo>
                  <a:cubicBezTo>
                    <a:pt x="4709" y="5187"/>
                    <a:pt x="4159" y="6309"/>
                    <a:pt x="3217" y="7034"/>
                  </a:cubicBezTo>
                  <a:lnTo>
                    <a:pt x="1636" y="8261"/>
                  </a:lnTo>
                  <a:cubicBezTo>
                    <a:pt x="1608" y="8283"/>
                    <a:pt x="1574" y="8294"/>
                    <a:pt x="1540" y="8294"/>
                  </a:cubicBezTo>
                  <a:cubicBezTo>
                    <a:pt x="1506" y="8294"/>
                    <a:pt x="1473" y="8283"/>
                    <a:pt x="1444" y="8261"/>
                  </a:cubicBezTo>
                  <a:lnTo>
                    <a:pt x="1057" y="7961"/>
                  </a:lnTo>
                  <a:lnTo>
                    <a:pt x="21" y="8765"/>
                  </a:lnTo>
                  <a:lnTo>
                    <a:pt x="1" y="8781"/>
                  </a:lnTo>
                  <a:lnTo>
                    <a:pt x="831" y="9425"/>
                  </a:lnTo>
                  <a:cubicBezTo>
                    <a:pt x="1040" y="9587"/>
                    <a:pt x="1290" y="9668"/>
                    <a:pt x="1540" y="9668"/>
                  </a:cubicBezTo>
                  <a:cubicBezTo>
                    <a:pt x="1790" y="9668"/>
                    <a:pt x="2041" y="9587"/>
                    <a:pt x="2250" y="9425"/>
                  </a:cubicBezTo>
                  <a:lnTo>
                    <a:pt x="4035" y="8039"/>
                  </a:lnTo>
                  <a:cubicBezTo>
                    <a:pt x="5274" y="7078"/>
                    <a:pt x="5998" y="5596"/>
                    <a:pt x="5998" y="4028"/>
                  </a:cubicBezTo>
                  <a:lnTo>
                    <a:pt x="5998" y="381"/>
                  </a:lnTo>
                  <a:cubicBezTo>
                    <a:pt x="5998" y="246"/>
                    <a:pt x="5890" y="136"/>
                    <a:pt x="5755" y="136"/>
                  </a:cubicBezTo>
                  <a:lnTo>
                    <a:pt x="5212" y="131"/>
                  </a:lnTo>
                  <a:cubicBezTo>
                    <a:pt x="4781" y="131"/>
                    <a:pt x="4350" y="86"/>
                    <a:pt x="3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2;p33">
              <a:extLst>
                <a:ext uri="{FF2B5EF4-FFF2-40B4-BE49-F238E27FC236}">
                  <a16:creationId xmlns:a16="http://schemas.microsoft.com/office/drawing/2014/main" id="{FDDADBBE-F68D-4F3A-84F9-F44574BA7917}"/>
                </a:ext>
              </a:extLst>
            </p:cNvPr>
            <p:cNvSpPr/>
            <p:nvPr/>
          </p:nvSpPr>
          <p:spPr>
            <a:xfrm>
              <a:off x="6117040" y="2948534"/>
              <a:ext cx="90022" cy="74678"/>
            </a:xfrm>
            <a:custGeom>
              <a:avLst/>
              <a:gdLst/>
              <a:ahLst/>
              <a:cxnLst/>
              <a:rect l="l" t="t" r="r" b="b"/>
              <a:pathLst>
                <a:path w="4013" h="3329" extrusionOk="0">
                  <a:moveTo>
                    <a:pt x="3610" y="1"/>
                  </a:moveTo>
                  <a:cubicBezTo>
                    <a:pt x="3505" y="1"/>
                    <a:pt x="3401" y="47"/>
                    <a:pt x="3330" y="137"/>
                  </a:cubicBezTo>
                  <a:lnTo>
                    <a:pt x="1553" y="2391"/>
                  </a:lnTo>
                  <a:lnTo>
                    <a:pt x="690" y="1264"/>
                  </a:lnTo>
                  <a:cubicBezTo>
                    <a:pt x="620" y="1170"/>
                    <a:pt x="512" y="1120"/>
                    <a:pt x="403" y="1120"/>
                  </a:cubicBezTo>
                  <a:cubicBezTo>
                    <a:pt x="327" y="1120"/>
                    <a:pt x="251" y="1144"/>
                    <a:pt x="187" y="1193"/>
                  </a:cubicBezTo>
                  <a:cubicBezTo>
                    <a:pt x="29" y="1313"/>
                    <a:pt x="1" y="1541"/>
                    <a:pt x="124" y="1696"/>
                  </a:cubicBezTo>
                  <a:lnTo>
                    <a:pt x="1266" y="3189"/>
                  </a:lnTo>
                  <a:cubicBezTo>
                    <a:pt x="1333" y="3276"/>
                    <a:pt x="1437" y="3327"/>
                    <a:pt x="1546" y="3328"/>
                  </a:cubicBezTo>
                  <a:lnTo>
                    <a:pt x="1549" y="3328"/>
                  </a:lnTo>
                  <a:cubicBezTo>
                    <a:pt x="1658" y="3328"/>
                    <a:pt x="1761" y="3278"/>
                    <a:pt x="1829" y="3192"/>
                  </a:cubicBezTo>
                  <a:lnTo>
                    <a:pt x="3890" y="578"/>
                  </a:lnTo>
                  <a:cubicBezTo>
                    <a:pt x="4012" y="424"/>
                    <a:pt x="3985" y="199"/>
                    <a:pt x="3831" y="77"/>
                  </a:cubicBezTo>
                  <a:cubicBezTo>
                    <a:pt x="3765" y="26"/>
                    <a:pt x="3687" y="1"/>
                    <a:pt x="3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3;p33">
              <a:extLst>
                <a:ext uri="{FF2B5EF4-FFF2-40B4-BE49-F238E27FC236}">
                  <a16:creationId xmlns:a16="http://schemas.microsoft.com/office/drawing/2014/main" id="{3A1F0D2C-243A-4844-87DE-1FD66780F792}"/>
                </a:ext>
              </a:extLst>
            </p:cNvPr>
            <p:cNvSpPr/>
            <p:nvPr/>
          </p:nvSpPr>
          <p:spPr>
            <a:xfrm>
              <a:off x="5784635" y="2750612"/>
              <a:ext cx="547779" cy="117591"/>
            </a:xfrm>
            <a:custGeom>
              <a:avLst/>
              <a:gdLst/>
              <a:ahLst/>
              <a:cxnLst/>
              <a:rect l="l" t="t" r="r" b="b"/>
              <a:pathLst>
                <a:path w="24419" h="5242" extrusionOk="0">
                  <a:moveTo>
                    <a:pt x="8948" y="1"/>
                  </a:moveTo>
                  <a:cubicBezTo>
                    <a:pt x="8812" y="1"/>
                    <a:pt x="8676" y="53"/>
                    <a:pt x="8572" y="156"/>
                  </a:cubicBezTo>
                  <a:lnTo>
                    <a:pt x="5821" y="2907"/>
                  </a:lnTo>
                  <a:lnTo>
                    <a:pt x="4884" y="1968"/>
                  </a:lnTo>
                  <a:cubicBezTo>
                    <a:pt x="4780" y="1865"/>
                    <a:pt x="4643" y="1813"/>
                    <a:pt x="4507" y="1813"/>
                  </a:cubicBezTo>
                  <a:cubicBezTo>
                    <a:pt x="4371" y="1813"/>
                    <a:pt x="4235" y="1865"/>
                    <a:pt x="4131" y="1968"/>
                  </a:cubicBezTo>
                  <a:lnTo>
                    <a:pt x="3259" y="2842"/>
                  </a:lnTo>
                  <a:lnTo>
                    <a:pt x="533" y="2842"/>
                  </a:lnTo>
                  <a:cubicBezTo>
                    <a:pt x="239" y="2842"/>
                    <a:pt x="1" y="3080"/>
                    <a:pt x="1" y="3373"/>
                  </a:cubicBezTo>
                  <a:cubicBezTo>
                    <a:pt x="1" y="3666"/>
                    <a:pt x="239" y="3904"/>
                    <a:pt x="533" y="3905"/>
                  </a:cubicBezTo>
                  <a:lnTo>
                    <a:pt x="3481" y="3905"/>
                  </a:lnTo>
                  <a:cubicBezTo>
                    <a:pt x="3622" y="3904"/>
                    <a:pt x="3757" y="3849"/>
                    <a:pt x="3857" y="3749"/>
                  </a:cubicBezTo>
                  <a:lnTo>
                    <a:pt x="4508" y="3097"/>
                  </a:lnTo>
                  <a:lnTo>
                    <a:pt x="5446" y="4034"/>
                  </a:lnTo>
                  <a:cubicBezTo>
                    <a:pt x="5549" y="4138"/>
                    <a:pt x="5685" y="4190"/>
                    <a:pt x="5821" y="4190"/>
                  </a:cubicBezTo>
                  <a:cubicBezTo>
                    <a:pt x="5958" y="4190"/>
                    <a:pt x="6094" y="4138"/>
                    <a:pt x="6198" y="4034"/>
                  </a:cubicBezTo>
                  <a:lnTo>
                    <a:pt x="8949" y="1284"/>
                  </a:lnTo>
                  <a:lnTo>
                    <a:pt x="12750" y="5086"/>
                  </a:lnTo>
                  <a:cubicBezTo>
                    <a:pt x="12854" y="5190"/>
                    <a:pt x="12990" y="5242"/>
                    <a:pt x="13126" y="5242"/>
                  </a:cubicBezTo>
                  <a:cubicBezTo>
                    <a:pt x="13262" y="5242"/>
                    <a:pt x="13398" y="5190"/>
                    <a:pt x="13502" y="5086"/>
                  </a:cubicBezTo>
                  <a:lnTo>
                    <a:pt x="15431" y="3157"/>
                  </a:lnTo>
                  <a:lnTo>
                    <a:pt x="16042" y="3767"/>
                  </a:lnTo>
                  <a:cubicBezTo>
                    <a:pt x="16141" y="3868"/>
                    <a:pt x="16276" y="3923"/>
                    <a:pt x="16418" y="3923"/>
                  </a:cubicBezTo>
                  <a:lnTo>
                    <a:pt x="23882" y="3923"/>
                  </a:lnTo>
                  <a:cubicBezTo>
                    <a:pt x="24179" y="3923"/>
                    <a:pt x="24419" y="3679"/>
                    <a:pt x="24413" y="3382"/>
                  </a:cubicBezTo>
                  <a:cubicBezTo>
                    <a:pt x="24409" y="3088"/>
                    <a:pt x="24156" y="2859"/>
                    <a:pt x="23864" y="2859"/>
                  </a:cubicBezTo>
                  <a:lnTo>
                    <a:pt x="16637" y="2859"/>
                  </a:lnTo>
                  <a:lnTo>
                    <a:pt x="15807" y="2029"/>
                  </a:lnTo>
                  <a:cubicBezTo>
                    <a:pt x="15702" y="1925"/>
                    <a:pt x="15566" y="1873"/>
                    <a:pt x="15430" y="1873"/>
                  </a:cubicBezTo>
                  <a:cubicBezTo>
                    <a:pt x="15294" y="1873"/>
                    <a:pt x="15158" y="1925"/>
                    <a:pt x="15054" y="2029"/>
                  </a:cubicBezTo>
                  <a:lnTo>
                    <a:pt x="13126" y="3957"/>
                  </a:lnTo>
                  <a:lnTo>
                    <a:pt x="9323" y="156"/>
                  </a:lnTo>
                  <a:cubicBezTo>
                    <a:pt x="9220" y="53"/>
                    <a:pt x="9084" y="1"/>
                    <a:pt x="8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4;p33">
              <a:extLst>
                <a:ext uri="{FF2B5EF4-FFF2-40B4-BE49-F238E27FC236}">
                  <a16:creationId xmlns:a16="http://schemas.microsoft.com/office/drawing/2014/main" id="{DE84D5E4-BA5D-463C-A87D-845A75D74DAC}"/>
                </a:ext>
              </a:extLst>
            </p:cNvPr>
            <p:cNvSpPr/>
            <p:nvPr/>
          </p:nvSpPr>
          <p:spPr>
            <a:xfrm>
              <a:off x="5780934" y="2764161"/>
              <a:ext cx="551481" cy="104042"/>
            </a:xfrm>
            <a:custGeom>
              <a:avLst/>
              <a:gdLst/>
              <a:ahLst/>
              <a:cxnLst/>
              <a:rect l="l" t="t" r="r" b="b"/>
              <a:pathLst>
                <a:path w="24584" h="4638" extrusionOk="0">
                  <a:moveTo>
                    <a:pt x="9113" y="1"/>
                  </a:moveTo>
                  <a:lnTo>
                    <a:pt x="6362" y="2751"/>
                  </a:lnTo>
                  <a:cubicBezTo>
                    <a:pt x="6258" y="2855"/>
                    <a:pt x="6122" y="2907"/>
                    <a:pt x="5986" y="2907"/>
                  </a:cubicBezTo>
                  <a:cubicBezTo>
                    <a:pt x="5850" y="2907"/>
                    <a:pt x="5714" y="2855"/>
                    <a:pt x="5611" y="2751"/>
                  </a:cubicBezTo>
                  <a:lnTo>
                    <a:pt x="4672" y="1814"/>
                  </a:lnTo>
                  <a:lnTo>
                    <a:pt x="4021" y="2466"/>
                  </a:lnTo>
                  <a:cubicBezTo>
                    <a:pt x="3920" y="2566"/>
                    <a:pt x="3785" y="2621"/>
                    <a:pt x="3645" y="2621"/>
                  </a:cubicBezTo>
                  <a:lnTo>
                    <a:pt x="698" y="2621"/>
                  </a:lnTo>
                  <a:cubicBezTo>
                    <a:pt x="540" y="2621"/>
                    <a:pt x="389" y="2551"/>
                    <a:pt x="289" y="2429"/>
                  </a:cubicBezTo>
                  <a:lnTo>
                    <a:pt x="289" y="2429"/>
                  </a:lnTo>
                  <a:cubicBezTo>
                    <a:pt x="0" y="2776"/>
                    <a:pt x="247" y="3301"/>
                    <a:pt x="698" y="3301"/>
                  </a:cubicBezTo>
                  <a:lnTo>
                    <a:pt x="3646" y="3301"/>
                  </a:lnTo>
                  <a:cubicBezTo>
                    <a:pt x="3787" y="3300"/>
                    <a:pt x="3922" y="3245"/>
                    <a:pt x="4022" y="3145"/>
                  </a:cubicBezTo>
                  <a:lnTo>
                    <a:pt x="4673" y="2493"/>
                  </a:lnTo>
                  <a:lnTo>
                    <a:pt x="5611" y="3430"/>
                  </a:lnTo>
                  <a:cubicBezTo>
                    <a:pt x="5714" y="3534"/>
                    <a:pt x="5850" y="3586"/>
                    <a:pt x="5986" y="3586"/>
                  </a:cubicBezTo>
                  <a:cubicBezTo>
                    <a:pt x="6123" y="3586"/>
                    <a:pt x="6259" y="3534"/>
                    <a:pt x="6363" y="3430"/>
                  </a:cubicBezTo>
                  <a:lnTo>
                    <a:pt x="9114" y="680"/>
                  </a:lnTo>
                  <a:lnTo>
                    <a:pt x="12915" y="4482"/>
                  </a:lnTo>
                  <a:cubicBezTo>
                    <a:pt x="13019" y="4586"/>
                    <a:pt x="13155" y="4638"/>
                    <a:pt x="13291" y="4638"/>
                  </a:cubicBezTo>
                  <a:cubicBezTo>
                    <a:pt x="13427" y="4638"/>
                    <a:pt x="13563" y="4586"/>
                    <a:pt x="13667" y="4482"/>
                  </a:cubicBezTo>
                  <a:lnTo>
                    <a:pt x="15596" y="2553"/>
                  </a:lnTo>
                  <a:lnTo>
                    <a:pt x="16207" y="3163"/>
                  </a:lnTo>
                  <a:cubicBezTo>
                    <a:pt x="16306" y="3264"/>
                    <a:pt x="16441" y="3319"/>
                    <a:pt x="16583" y="3319"/>
                  </a:cubicBezTo>
                  <a:lnTo>
                    <a:pt x="24047" y="3319"/>
                  </a:lnTo>
                  <a:cubicBezTo>
                    <a:pt x="24344" y="3319"/>
                    <a:pt x="24584" y="3075"/>
                    <a:pt x="24578" y="2778"/>
                  </a:cubicBezTo>
                  <a:cubicBezTo>
                    <a:pt x="24575" y="2657"/>
                    <a:pt x="24531" y="2542"/>
                    <a:pt x="24453" y="2451"/>
                  </a:cubicBezTo>
                  <a:cubicBezTo>
                    <a:pt x="24352" y="2572"/>
                    <a:pt x="24204" y="2640"/>
                    <a:pt x="24047" y="2640"/>
                  </a:cubicBezTo>
                  <a:lnTo>
                    <a:pt x="16581" y="2640"/>
                  </a:lnTo>
                  <a:cubicBezTo>
                    <a:pt x="16441" y="2640"/>
                    <a:pt x="16306" y="2583"/>
                    <a:pt x="16205" y="2484"/>
                  </a:cubicBezTo>
                  <a:lnTo>
                    <a:pt x="15595" y="1874"/>
                  </a:lnTo>
                  <a:lnTo>
                    <a:pt x="13667" y="3802"/>
                  </a:lnTo>
                  <a:cubicBezTo>
                    <a:pt x="13562" y="3905"/>
                    <a:pt x="13426" y="3957"/>
                    <a:pt x="13290" y="3957"/>
                  </a:cubicBezTo>
                  <a:cubicBezTo>
                    <a:pt x="13153" y="3957"/>
                    <a:pt x="13017" y="3905"/>
                    <a:pt x="12914" y="3802"/>
                  </a:cubicBezTo>
                  <a:lnTo>
                    <a:pt x="9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298;p31">
            <a:extLst>
              <a:ext uri="{FF2B5EF4-FFF2-40B4-BE49-F238E27FC236}">
                <a16:creationId xmlns:a16="http://schemas.microsoft.com/office/drawing/2014/main" id="{F442D231-E396-4A6C-8CC8-044241F3B46D}"/>
              </a:ext>
            </a:extLst>
          </p:cNvPr>
          <p:cNvSpPr txBox="1">
            <a:spLocks/>
          </p:cNvSpPr>
          <p:nvPr/>
        </p:nvSpPr>
        <p:spPr>
          <a:xfrm>
            <a:off x="5247811" y="1824591"/>
            <a:ext cx="2082900" cy="43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1pPr>
            <a:lvl2pPr marR="0" lvl="1"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2pPr>
            <a:lvl3pPr marR="0" lvl="2"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3pPr>
            <a:lvl4pPr marR="0" lvl="3"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4pPr>
            <a:lvl5pPr marR="0" lvl="4"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5pPr>
            <a:lvl6pPr marR="0" lvl="5"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6pPr>
            <a:lvl7pPr marR="0" lvl="6"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7pPr>
            <a:lvl8pPr marR="0" lvl="7"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8pPr>
            <a:lvl9pPr marR="0" lvl="8" algn="ctr" rtl="0">
              <a:lnSpc>
                <a:spcPct val="100000"/>
              </a:lnSpc>
              <a:spcBef>
                <a:spcPts val="0"/>
              </a:spcBef>
              <a:spcAft>
                <a:spcPts val="0"/>
              </a:spcAft>
              <a:buClr>
                <a:schemeClr val="accent4"/>
              </a:buClr>
              <a:buSzPts val="1800"/>
              <a:buFont typeface="Staatliches"/>
              <a:buNone/>
              <a:defRPr sz="1800" b="0" i="0" u="none" strike="noStrike" cap="none">
                <a:solidFill>
                  <a:schemeClr val="accent4"/>
                </a:solidFill>
                <a:latin typeface="Staatliches"/>
                <a:ea typeface="Staatliches"/>
                <a:cs typeface="Staatliches"/>
                <a:sym typeface="Staatliches"/>
              </a:defRPr>
            </a:lvl9pPr>
          </a:lstStyle>
          <a:p>
            <a:r>
              <a:rPr lang="en-IN" dirty="0"/>
              <a:t>Recommendations</a:t>
            </a:r>
          </a:p>
        </p:txBody>
      </p:sp>
      <p:sp>
        <p:nvSpPr>
          <p:cNvPr id="45" name="Google Shape;299;p31">
            <a:extLst>
              <a:ext uri="{FF2B5EF4-FFF2-40B4-BE49-F238E27FC236}">
                <a16:creationId xmlns:a16="http://schemas.microsoft.com/office/drawing/2014/main" id="{22AFE3C6-E749-433D-A3B8-010FD323DDD9}"/>
              </a:ext>
            </a:extLst>
          </p:cNvPr>
          <p:cNvSpPr txBox="1">
            <a:spLocks/>
          </p:cNvSpPr>
          <p:nvPr/>
        </p:nvSpPr>
        <p:spPr>
          <a:xfrm>
            <a:off x="5044219" y="2123733"/>
            <a:ext cx="2912426" cy="73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xygen"/>
              <a:buNone/>
              <a:defRPr sz="1400" b="0" i="0" u="none" strike="noStrike" cap="none">
                <a:solidFill>
                  <a:schemeClr val="accent4"/>
                </a:solidFill>
                <a:latin typeface="Oxygen"/>
                <a:ea typeface="Oxygen"/>
                <a:cs typeface="Oxygen"/>
                <a:sym typeface="Oxygen"/>
              </a:defRPr>
            </a:lvl1pPr>
            <a:lvl2pPr marL="914400" marR="0" lvl="1"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2pPr>
            <a:lvl3pPr marL="1371600" marR="0" lvl="2"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3pPr>
            <a:lvl4pPr marL="1828800" marR="0" lvl="3"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4pPr>
            <a:lvl5pPr marL="2286000" marR="0" lvl="4"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5pPr>
            <a:lvl6pPr marL="2743200" marR="0" lvl="5"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6pPr>
            <a:lvl7pPr marL="3200400" marR="0" lvl="6"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7pPr>
            <a:lvl8pPr marL="3657600" marR="0" lvl="7"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8pPr>
            <a:lvl9pPr marL="4114800" marR="0" lvl="8" indent="-317500" algn="ctr" rtl="0">
              <a:lnSpc>
                <a:spcPct val="100000"/>
              </a:lnSpc>
              <a:spcBef>
                <a:spcPts val="0"/>
              </a:spcBef>
              <a:spcAft>
                <a:spcPts val="0"/>
              </a:spcAft>
              <a:buClr>
                <a:schemeClr val="accent4"/>
              </a:buClr>
              <a:buSzPts val="2100"/>
              <a:buFont typeface="Oxygen"/>
              <a:buNone/>
              <a:defRPr sz="2100" b="0" i="0" u="none" strike="noStrike" cap="none">
                <a:solidFill>
                  <a:schemeClr val="accent4"/>
                </a:solidFill>
                <a:latin typeface="Oxygen"/>
                <a:ea typeface="Oxygen"/>
                <a:cs typeface="Oxygen"/>
                <a:sym typeface="Oxygen"/>
              </a:defRPr>
            </a:lvl9pPr>
          </a:lstStyle>
          <a:p>
            <a:pPr marL="0" indent="0" algn="l">
              <a:buClr>
                <a:schemeClr val="dk1"/>
              </a:buClr>
              <a:buSzPts val="1100"/>
              <a:buFont typeface="Arial"/>
              <a:buNone/>
            </a:pPr>
            <a:r>
              <a:rPr lang="en-US" dirty="0"/>
              <a:t>Certain area to be concentrated are</a:t>
            </a:r>
          </a:p>
          <a:p>
            <a:pPr marL="0" indent="0" algn="l">
              <a:buClr>
                <a:schemeClr val="dk1"/>
              </a:buClr>
              <a:buSzPts val="1100"/>
              <a:buFont typeface="Arial"/>
              <a:buNone/>
            </a:pPr>
            <a:endParaRPr lang="en-US" dirty="0"/>
          </a:p>
          <a:p>
            <a:pPr marL="0" indent="0" algn="l">
              <a:buClr>
                <a:schemeClr val="dk1"/>
              </a:buClr>
              <a:buSzPts val="1100"/>
              <a:buFont typeface="Arial"/>
              <a:buNone/>
            </a:pPr>
            <a:r>
              <a:rPr lang="en-US" sz="1200" dirty="0">
                <a:solidFill>
                  <a:srgbClr val="FFFF00"/>
                </a:solidFill>
              </a:rPr>
              <a:t>1.smoking  should be made on of the main criteria to decide the insurance premium. Existing customers can be given awareness to quit smoking.</a:t>
            </a:r>
          </a:p>
          <a:p>
            <a:pPr marL="0" indent="0" algn="l">
              <a:buClr>
                <a:schemeClr val="dk1"/>
              </a:buClr>
              <a:buSzPts val="1100"/>
              <a:buFont typeface="Arial"/>
              <a:buNone/>
            </a:pPr>
            <a:endParaRPr lang="en-US" sz="1200" dirty="0">
              <a:solidFill>
                <a:srgbClr val="FFFF00"/>
              </a:solidFill>
            </a:endParaRPr>
          </a:p>
          <a:p>
            <a:pPr marL="0" indent="0" algn="l">
              <a:buClr>
                <a:schemeClr val="dk1"/>
              </a:buClr>
              <a:buSzPts val="1100"/>
              <a:buFont typeface="Arial"/>
              <a:buNone/>
            </a:pPr>
            <a:r>
              <a:rPr lang="en-US" sz="1200" dirty="0">
                <a:solidFill>
                  <a:srgbClr val="FFFF00"/>
                </a:solidFill>
              </a:rPr>
              <a:t>2.BMI-Higher the </a:t>
            </a:r>
            <a:r>
              <a:rPr lang="en-US" sz="1200" dirty="0" err="1">
                <a:solidFill>
                  <a:srgbClr val="FFFF00"/>
                </a:solidFill>
              </a:rPr>
              <a:t>bmi</a:t>
            </a:r>
            <a:r>
              <a:rPr lang="en-US" sz="1200" dirty="0">
                <a:solidFill>
                  <a:srgbClr val="FFFF00"/>
                </a:solidFill>
              </a:rPr>
              <a:t> ,higher should be the premium and fitness awareness can be given to existing customers</a:t>
            </a:r>
          </a:p>
          <a:p>
            <a:pPr marL="0" indent="0" algn="l">
              <a:buClr>
                <a:schemeClr val="dk1"/>
              </a:buClr>
              <a:buSzPts val="1100"/>
              <a:buFont typeface="Arial"/>
              <a:buNone/>
            </a:pPr>
            <a:endParaRPr lang="en-US" sz="1200" dirty="0">
              <a:solidFill>
                <a:srgbClr val="FFFF00"/>
              </a:solidFill>
            </a:endParaRPr>
          </a:p>
          <a:p>
            <a:pPr marL="0" indent="0" algn="l">
              <a:buClr>
                <a:schemeClr val="dk1"/>
              </a:buClr>
              <a:buSzPts val="1100"/>
              <a:buFont typeface="Arial"/>
              <a:buNone/>
            </a:pPr>
            <a:r>
              <a:rPr lang="en-US" sz="1200" dirty="0">
                <a:solidFill>
                  <a:srgbClr val="FFFF00"/>
                </a:solidFill>
              </a:rPr>
              <a:t>3.Age-Company should concentrate more on younger target groups.</a:t>
            </a:r>
          </a:p>
        </p:txBody>
      </p:sp>
    </p:spTree>
    <p:extLst>
      <p:ext uri="{BB962C8B-B14F-4D97-AF65-F5344CB8AC3E}">
        <p14:creationId xmlns:p14="http://schemas.microsoft.com/office/powerpoint/2010/main" val="33077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29"/>
          <p:cNvSpPr txBox="1">
            <a:spLocks noGrp="1"/>
          </p:cNvSpPr>
          <p:nvPr>
            <p:ph type="body" idx="1"/>
          </p:nvPr>
        </p:nvSpPr>
        <p:spPr>
          <a:xfrm>
            <a:off x="-510246" y="743005"/>
            <a:ext cx="5332965" cy="2381700"/>
          </a:xfrm>
          <a:prstGeom prst="rect">
            <a:avLst/>
          </a:prstGeom>
        </p:spPr>
        <p:txBody>
          <a:bodyPr spcFirstLastPara="1" wrap="square" lIns="91425" tIns="91425" rIns="91425" bIns="91425" anchor="t" anchorCtr="0">
            <a:noAutofit/>
          </a:bodyPr>
          <a:lstStyle/>
          <a:p>
            <a:pPr lvl="1" algn="just"/>
            <a:r>
              <a:rPr lang="en-US" sz="1600" dirty="0">
                <a:solidFill>
                  <a:srgbClr val="111111"/>
                </a:solidFill>
                <a:latin typeface="SourceSansPro"/>
              </a:rPr>
              <a:t>According to the </a:t>
            </a:r>
            <a:r>
              <a:rPr lang="en-US" sz="1600" dirty="0">
                <a:solidFill>
                  <a:srgbClr val="111111"/>
                </a:solidFill>
                <a:latin typeface="SourceSansPro"/>
                <a:hlinkClick r:id="rId3" tooltip="Health Insurance Association of America">
                  <a:extLst>
                    <a:ext uri="{A12FA001-AC4F-418D-AE19-62706E023703}">
                      <ahyp:hlinkClr xmlns:ahyp="http://schemas.microsoft.com/office/drawing/2018/hyperlinkcolor" val="tx"/>
                    </a:ext>
                  </a:extLst>
                </a:hlinkClick>
              </a:rPr>
              <a:t>Health Insurance Association of America</a:t>
            </a:r>
            <a:r>
              <a:rPr lang="en-US" sz="1600" dirty="0">
                <a:solidFill>
                  <a:srgbClr val="111111"/>
                </a:solidFill>
                <a:latin typeface="SourceSansPro"/>
              </a:rPr>
              <a:t>, health insurance is defined as "coverage that provides for the payments of benefits as a result of sickness or injury. It includes insurance for losses from accident, medical expense, disability, or accidental death and dismemberment“.</a:t>
            </a:r>
          </a:p>
          <a:p>
            <a:pPr lvl="1" algn="just"/>
            <a:r>
              <a:rPr lang="en-US" sz="1600" b="0" i="0" dirty="0">
                <a:solidFill>
                  <a:srgbClr val="111111"/>
                </a:solidFill>
                <a:effectLst/>
                <a:latin typeface="SourceSansPro"/>
              </a:rPr>
              <a:t>Health insurance is a type of insurance coverage that typically pays for medical, surgical, prescription drug and sometimes dental expenses incurred by the insured.</a:t>
            </a:r>
          </a:p>
        </p:txBody>
      </p:sp>
      <p:sp>
        <p:nvSpPr>
          <p:cNvPr id="195" name="Google Shape;195;p29"/>
          <p:cNvSpPr txBox="1">
            <a:spLocks noGrp="1"/>
          </p:cNvSpPr>
          <p:nvPr>
            <p:ph type="title"/>
          </p:nvPr>
        </p:nvSpPr>
        <p:spPr>
          <a:xfrm>
            <a:off x="1951650" y="170305"/>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Business understanding</a:t>
            </a:r>
            <a:endParaRPr lang="en-IN" sz="3200" dirty="0"/>
          </a:p>
        </p:txBody>
      </p:sp>
      <p:grpSp>
        <p:nvGrpSpPr>
          <p:cNvPr id="196" name="Google Shape;196;p29"/>
          <p:cNvGrpSpPr/>
          <p:nvPr/>
        </p:nvGrpSpPr>
        <p:grpSpPr>
          <a:xfrm>
            <a:off x="6261051" y="1756839"/>
            <a:ext cx="1228146" cy="1511671"/>
            <a:chOff x="3599318" y="4299590"/>
            <a:chExt cx="251098" cy="309028"/>
          </a:xfrm>
        </p:grpSpPr>
        <p:sp>
          <p:nvSpPr>
            <p:cNvPr id="197" name="Google Shape;197;p29"/>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9"/>
          <p:cNvSpPr txBox="1">
            <a:spLocks noGrp="1"/>
          </p:cNvSpPr>
          <p:nvPr>
            <p:ph type="title"/>
          </p:nvPr>
        </p:nvSpPr>
        <p:spPr>
          <a:xfrm>
            <a:off x="5944075" y="3383862"/>
            <a:ext cx="2313878" cy="572700"/>
          </a:xfrm>
          <a:prstGeom prst="rect">
            <a:avLst/>
          </a:prstGeom>
        </p:spPr>
        <p:txBody>
          <a:bodyPr spcFirstLastPara="1" wrap="square" lIns="91425" tIns="91425" rIns="91425" bIns="91425" anchor="t" anchorCtr="0">
            <a:noAutofit/>
          </a:bodyPr>
          <a:lstStyle/>
          <a:p>
            <a:pPr algn="l"/>
            <a:r>
              <a:rPr lang="en-US" sz="2400" b="0" i="0" dirty="0">
                <a:solidFill>
                  <a:srgbClr val="111111"/>
                </a:solidFill>
                <a:effectLst/>
                <a:latin typeface="SourceSansPro"/>
              </a:rPr>
              <a:t>What Is Health Insurance?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2822-635D-46F4-825C-42D2F4D508C3}"/>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05B04F3D-A678-460B-849A-07F96EA6E853}"/>
              </a:ext>
            </a:extLst>
          </p:cNvPr>
          <p:cNvSpPr>
            <a:spLocks noGrp="1"/>
          </p:cNvSpPr>
          <p:nvPr>
            <p:ph type="subTitle" idx="1"/>
          </p:nvPr>
        </p:nvSpPr>
        <p:spPr/>
        <p:txBody>
          <a:bodyPr/>
          <a:lstStyle/>
          <a:p>
            <a:endParaRPr lang="en-IN"/>
          </a:p>
        </p:txBody>
      </p:sp>
      <p:sp>
        <p:nvSpPr>
          <p:cNvPr id="4" name="Title 3">
            <a:extLst>
              <a:ext uri="{FF2B5EF4-FFF2-40B4-BE49-F238E27FC236}">
                <a16:creationId xmlns:a16="http://schemas.microsoft.com/office/drawing/2014/main" id="{70AF7734-0AE0-42CC-B944-5B969715E6F7}"/>
              </a:ext>
            </a:extLst>
          </p:cNvPr>
          <p:cNvSpPr>
            <a:spLocks noGrp="1"/>
          </p:cNvSpPr>
          <p:nvPr>
            <p:ph type="title" idx="2"/>
          </p:nvPr>
        </p:nvSpPr>
        <p:spPr/>
        <p:txBody>
          <a:bodyPr/>
          <a:lstStyle/>
          <a:p>
            <a:endParaRPr lang="en-IN"/>
          </a:p>
        </p:txBody>
      </p:sp>
      <p:sp>
        <p:nvSpPr>
          <p:cNvPr id="5" name="Subtitle 4">
            <a:extLst>
              <a:ext uri="{FF2B5EF4-FFF2-40B4-BE49-F238E27FC236}">
                <a16:creationId xmlns:a16="http://schemas.microsoft.com/office/drawing/2014/main" id="{F3B30794-B2C7-4176-872A-62E84DBD0A78}"/>
              </a:ext>
            </a:extLst>
          </p:cNvPr>
          <p:cNvSpPr>
            <a:spLocks noGrp="1"/>
          </p:cNvSpPr>
          <p:nvPr>
            <p:ph type="subTitle" idx="3"/>
          </p:nvPr>
        </p:nvSpPr>
        <p:spPr/>
        <p:txBody>
          <a:bodyPr/>
          <a:lstStyle/>
          <a:p>
            <a:endParaRPr lang="en-IN"/>
          </a:p>
        </p:txBody>
      </p:sp>
      <p:sp>
        <p:nvSpPr>
          <p:cNvPr id="6" name="Title 5">
            <a:extLst>
              <a:ext uri="{FF2B5EF4-FFF2-40B4-BE49-F238E27FC236}">
                <a16:creationId xmlns:a16="http://schemas.microsoft.com/office/drawing/2014/main" id="{C009F965-792D-4126-B4A8-93CFF358692C}"/>
              </a:ext>
            </a:extLst>
          </p:cNvPr>
          <p:cNvSpPr>
            <a:spLocks noGrp="1"/>
          </p:cNvSpPr>
          <p:nvPr>
            <p:ph type="title" idx="4"/>
          </p:nvPr>
        </p:nvSpPr>
        <p:spPr/>
        <p:txBody>
          <a:bodyPr/>
          <a:lstStyle/>
          <a:p>
            <a:endParaRPr lang="en-IN"/>
          </a:p>
        </p:txBody>
      </p:sp>
      <p:sp>
        <p:nvSpPr>
          <p:cNvPr id="7" name="Subtitle 6">
            <a:extLst>
              <a:ext uri="{FF2B5EF4-FFF2-40B4-BE49-F238E27FC236}">
                <a16:creationId xmlns:a16="http://schemas.microsoft.com/office/drawing/2014/main" id="{ED8795A4-0695-4102-91DB-2E6192148622}"/>
              </a:ext>
            </a:extLst>
          </p:cNvPr>
          <p:cNvSpPr>
            <a:spLocks noGrp="1"/>
          </p:cNvSpPr>
          <p:nvPr>
            <p:ph type="subTitle" idx="5"/>
          </p:nvPr>
        </p:nvSpPr>
        <p:spPr/>
        <p:txBody>
          <a:bodyPr/>
          <a:lstStyle/>
          <a:p>
            <a:endParaRPr lang="en-IN"/>
          </a:p>
        </p:txBody>
      </p:sp>
      <p:sp>
        <p:nvSpPr>
          <p:cNvPr id="8" name="Title 7">
            <a:extLst>
              <a:ext uri="{FF2B5EF4-FFF2-40B4-BE49-F238E27FC236}">
                <a16:creationId xmlns:a16="http://schemas.microsoft.com/office/drawing/2014/main" id="{4FC29FE7-FCD3-47F9-865D-4398EFAFBC64}"/>
              </a:ext>
            </a:extLst>
          </p:cNvPr>
          <p:cNvSpPr>
            <a:spLocks noGrp="1"/>
          </p:cNvSpPr>
          <p:nvPr>
            <p:ph type="title" idx="6"/>
          </p:nvPr>
        </p:nvSpPr>
        <p:spPr/>
        <p:txBody>
          <a:bodyPr/>
          <a:lstStyle/>
          <a:p>
            <a:endParaRPr lang="en-IN"/>
          </a:p>
        </p:txBody>
      </p:sp>
      <p:pic>
        <p:nvPicPr>
          <p:cNvPr id="10" name="Picture 9">
            <a:extLst>
              <a:ext uri="{FF2B5EF4-FFF2-40B4-BE49-F238E27FC236}">
                <a16:creationId xmlns:a16="http://schemas.microsoft.com/office/drawing/2014/main" id="{E396322B-8F65-4B17-AEBC-02059DBD25E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8617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404"/>
        <p:cNvGrpSpPr/>
        <p:nvPr/>
      </p:nvGrpSpPr>
      <p:grpSpPr>
        <a:xfrm>
          <a:off x="0" y="0"/>
          <a:ext cx="0" cy="0"/>
          <a:chOff x="0" y="0"/>
          <a:chExt cx="0" cy="0"/>
        </a:xfrm>
      </p:grpSpPr>
      <p:sp>
        <p:nvSpPr>
          <p:cNvPr id="2" name="TextBox 1">
            <a:extLst>
              <a:ext uri="{FF2B5EF4-FFF2-40B4-BE49-F238E27FC236}">
                <a16:creationId xmlns:a16="http://schemas.microsoft.com/office/drawing/2014/main" id="{DB4B6BFA-7EA7-43C4-98DB-F8857EA33C94}"/>
              </a:ext>
            </a:extLst>
          </p:cNvPr>
          <p:cNvSpPr txBox="1"/>
          <p:nvPr/>
        </p:nvSpPr>
        <p:spPr>
          <a:xfrm>
            <a:off x="3233394" y="2036190"/>
            <a:ext cx="5307290" cy="646331"/>
          </a:xfrm>
          <a:prstGeom prst="rect">
            <a:avLst/>
          </a:prstGeom>
          <a:noFill/>
        </p:spPr>
        <p:txBody>
          <a:bodyPr wrap="square" rtlCol="0">
            <a:spAutoFit/>
          </a:bodyPr>
          <a:lstStyle/>
          <a:p>
            <a:r>
              <a:rPr lang="en-US" sz="3600" dirty="0">
                <a:solidFill>
                  <a:srgbClr val="FFFF00"/>
                </a:solidFill>
              </a:rPr>
              <a:t>Thank you!!</a:t>
            </a:r>
            <a:endParaRPr lang="en-IN" sz="3600"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BC63E-A343-4C0E-ADE1-2AC9F6429F71}"/>
              </a:ext>
            </a:extLst>
          </p:cNvPr>
          <p:cNvSpPr>
            <a:spLocks noGrp="1"/>
          </p:cNvSpPr>
          <p:nvPr>
            <p:ph type="body" idx="1"/>
          </p:nvPr>
        </p:nvSpPr>
        <p:spPr/>
        <p:txBody>
          <a:bodyPr/>
          <a:lstStyle/>
          <a:p>
            <a:pPr algn="just"/>
            <a:r>
              <a:rPr lang="en-US" b="0" i="0" dirty="0">
                <a:solidFill>
                  <a:srgbClr val="000000"/>
                </a:solidFill>
                <a:effectLst/>
                <a:latin typeface="Helvetica Neue"/>
              </a:rPr>
              <a:t>The insurance.csv dataset contains 1338 observations (rows) and 7 features (columns). </a:t>
            </a:r>
          </a:p>
          <a:p>
            <a:pPr algn="just"/>
            <a:endParaRPr lang="en-US" dirty="0">
              <a:solidFill>
                <a:srgbClr val="000000"/>
              </a:solidFill>
              <a:latin typeface="Helvetica Neue"/>
            </a:endParaRPr>
          </a:p>
          <a:p>
            <a:pPr algn="just"/>
            <a:r>
              <a:rPr lang="en-US" b="0" i="0" dirty="0">
                <a:solidFill>
                  <a:srgbClr val="000000"/>
                </a:solidFill>
                <a:effectLst/>
                <a:latin typeface="Helvetica Neue"/>
              </a:rPr>
              <a:t>The purposes of this exercise to look into different features to observe their relationships, and to build regression models based on given features .Existing medical expense to be used for predicting future medical expenses of individuals that help medical insurance to make decision on charging the premium. </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Note: This data set was found from Kaggle</a:t>
            </a:r>
          </a:p>
          <a:p>
            <a:endParaRPr lang="en-IN" dirty="0"/>
          </a:p>
        </p:txBody>
      </p:sp>
      <p:sp>
        <p:nvSpPr>
          <p:cNvPr id="3" name="Title 2">
            <a:extLst>
              <a:ext uri="{FF2B5EF4-FFF2-40B4-BE49-F238E27FC236}">
                <a16:creationId xmlns:a16="http://schemas.microsoft.com/office/drawing/2014/main" id="{1A7423BD-B960-4F5F-9E71-92CDFFED0A75}"/>
              </a:ext>
            </a:extLst>
          </p:cNvPr>
          <p:cNvSpPr>
            <a:spLocks noGrp="1"/>
          </p:cNvSpPr>
          <p:nvPr>
            <p:ph type="title"/>
          </p:nvPr>
        </p:nvSpPr>
        <p:spPr/>
        <p:txBody>
          <a:bodyPr/>
          <a:lstStyle/>
          <a:p>
            <a:r>
              <a:rPr lang="en" dirty="0"/>
              <a:t>About the data</a:t>
            </a:r>
            <a:endParaRPr lang="en-IN" dirty="0"/>
          </a:p>
        </p:txBody>
      </p:sp>
    </p:spTree>
    <p:extLst>
      <p:ext uri="{BB962C8B-B14F-4D97-AF65-F5344CB8AC3E}">
        <p14:creationId xmlns:p14="http://schemas.microsoft.com/office/powerpoint/2010/main" val="229922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DD76E1-992C-441C-8B94-4358FDC2D2E4}"/>
              </a:ext>
            </a:extLst>
          </p:cNvPr>
          <p:cNvSpPr>
            <a:spLocks noGrp="1"/>
          </p:cNvSpPr>
          <p:nvPr>
            <p:ph type="title"/>
          </p:nvPr>
        </p:nvSpPr>
        <p:spPr/>
        <p:txBody>
          <a:bodyPr/>
          <a:lstStyle/>
          <a:p>
            <a:r>
              <a:rPr lang="en-IN" dirty="0"/>
              <a:t>V</a:t>
            </a:r>
            <a:r>
              <a:rPr lang="en" dirty="0"/>
              <a:t>ariable description</a:t>
            </a:r>
            <a:endParaRPr lang="en-IN" dirty="0"/>
          </a:p>
        </p:txBody>
      </p:sp>
      <p:graphicFrame>
        <p:nvGraphicFramePr>
          <p:cNvPr id="5" name="Table 5">
            <a:extLst>
              <a:ext uri="{FF2B5EF4-FFF2-40B4-BE49-F238E27FC236}">
                <a16:creationId xmlns:a16="http://schemas.microsoft.com/office/drawing/2014/main" id="{81EB90A7-01A2-4005-A03B-FCDD3BADE055}"/>
              </a:ext>
            </a:extLst>
          </p:cNvPr>
          <p:cNvGraphicFramePr>
            <a:graphicFrameLocks noGrp="1"/>
          </p:cNvGraphicFramePr>
          <p:nvPr>
            <p:extLst>
              <p:ext uri="{D42A27DB-BD31-4B8C-83A1-F6EECF244321}">
                <p14:modId xmlns:p14="http://schemas.microsoft.com/office/powerpoint/2010/main" val="1902181933"/>
              </p:ext>
            </p:extLst>
          </p:nvPr>
        </p:nvGraphicFramePr>
        <p:xfrm>
          <a:off x="637956" y="1417415"/>
          <a:ext cx="5422448" cy="2849880"/>
        </p:xfrm>
        <a:graphic>
          <a:graphicData uri="http://schemas.openxmlformats.org/drawingml/2006/table">
            <a:tbl>
              <a:tblPr firstRow="1" bandRow="1">
                <a:tableStyleId>{4815147A-A332-4FB8-97C8-FA5F4267734E}</a:tableStyleId>
              </a:tblPr>
              <a:tblGrid>
                <a:gridCol w="356585">
                  <a:extLst>
                    <a:ext uri="{9D8B030D-6E8A-4147-A177-3AD203B41FA5}">
                      <a16:colId xmlns:a16="http://schemas.microsoft.com/office/drawing/2014/main" val="2237780913"/>
                    </a:ext>
                  </a:extLst>
                </a:gridCol>
                <a:gridCol w="1107989">
                  <a:extLst>
                    <a:ext uri="{9D8B030D-6E8A-4147-A177-3AD203B41FA5}">
                      <a16:colId xmlns:a16="http://schemas.microsoft.com/office/drawing/2014/main" val="1389067123"/>
                    </a:ext>
                  </a:extLst>
                </a:gridCol>
                <a:gridCol w="208280">
                  <a:extLst>
                    <a:ext uri="{9D8B030D-6E8A-4147-A177-3AD203B41FA5}">
                      <a16:colId xmlns:a16="http://schemas.microsoft.com/office/drawing/2014/main" val="3272511409"/>
                    </a:ext>
                  </a:extLst>
                </a:gridCol>
                <a:gridCol w="3749594">
                  <a:extLst>
                    <a:ext uri="{9D8B030D-6E8A-4147-A177-3AD203B41FA5}">
                      <a16:colId xmlns:a16="http://schemas.microsoft.com/office/drawing/2014/main" val="1945575723"/>
                    </a:ext>
                  </a:extLst>
                </a:gridCol>
              </a:tblGrid>
              <a:tr h="370840">
                <a:tc>
                  <a:txBody>
                    <a:bodyPr/>
                    <a:lstStyle/>
                    <a:p>
                      <a:r>
                        <a:rPr lang="en-US" dirty="0"/>
                        <a:t>1.</a:t>
                      </a:r>
                      <a:endParaRPr lang="en-IN" dirty="0"/>
                    </a:p>
                  </a:txBody>
                  <a:tcPr/>
                </a:tc>
                <a:tc>
                  <a:txBody>
                    <a:bodyPr/>
                    <a:lstStyle/>
                    <a:p>
                      <a:r>
                        <a:rPr lang="en-US" b="1" i="0" dirty="0">
                          <a:solidFill>
                            <a:srgbClr val="000000"/>
                          </a:solidFill>
                          <a:effectLst/>
                          <a:latin typeface="Comic Sans MS" panose="030F0702030302020204" pitchFamily="66" charset="0"/>
                        </a:rPr>
                        <a:t>age</a:t>
                      </a:r>
                      <a:endParaRPr lang="en-IN" dirty="0"/>
                    </a:p>
                  </a:txBody>
                  <a:tcPr/>
                </a:tc>
                <a:tc>
                  <a:txBody>
                    <a:bodyPr/>
                    <a:lstStyle/>
                    <a:p>
                      <a:r>
                        <a:rPr lang="en-US" dirty="0"/>
                        <a:t>:</a:t>
                      </a:r>
                      <a:endParaRPr lang="en-IN" dirty="0"/>
                    </a:p>
                  </a:txBody>
                  <a:tcPr/>
                </a:tc>
                <a:tc>
                  <a:txBody>
                    <a:bodyPr/>
                    <a:lstStyle/>
                    <a:p>
                      <a:r>
                        <a:rPr lang="en-US" sz="1000" b="0" i="0" u="none" strike="noStrike" cap="none" dirty="0">
                          <a:solidFill>
                            <a:srgbClr val="0070C0"/>
                          </a:solidFill>
                          <a:latin typeface="Oxygen"/>
                          <a:sym typeface="Oxygen"/>
                        </a:rPr>
                        <a:t>age of primary beneficiary</a:t>
                      </a:r>
                      <a:endParaRPr lang="en-IN" sz="1000" b="0" i="0" u="none" strike="noStrike" cap="none" dirty="0">
                        <a:solidFill>
                          <a:srgbClr val="0070C0"/>
                        </a:solidFill>
                        <a:latin typeface="Oxygen"/>
                        <a:sym typeface="Oxygen"/>
                      </a:endParaRPr>
                    </a:p>
                  </a:txBody>
                  <a:tcPr/>
                </a:tc>
                <a:extLst>
                  <a:ext uri="{0D108BD9-81ED-4DB2-BD59-A6C34878D82A}">
                    <a16:rowId xmlns:a16="http://schemas.microsoft.com/office/drawing/2014/main" val="2981903987"/>
                  </a:ext>
                </a:extLst>
              </a:tr>
              <a:tr h="370840">
                <a:tc>
                  <a:txBody>
                    <a:bodyPr/>
                    <a:lstStyle/>
                    <a:p>
                      <a:r>
                        <a:rPr lang="en-US" dirty="0"/>
                        <a:t>2.</a:t>
                      </a:r>
                      <a:endParaRPr lang="en-IN" dirty="0"/>
                    </a:p>
                  </a:txBody>
                  <a:tcPr/>
                </a:tc>
                <a:tc>
                  <a:txBody>
                    <a:bodyPr/>
                    <a:lstStyle/>
                    <a:p>
                      <a:r>
                        <a:rPr lang="en-US" b="1" i="0" dirty="0">
                          <a:solidFill>
                            <a:srgbClr val="000000"/>
                          </a:solidFill>
                          <a:effectLst/>
                          <a:latin typeface="Comic Sans MS" panose="030F0702030302020204" pitchFamily="66" charset="0"/>
                        </a:rPr>
                        <a:t>sex</a:t>
                      </a:r>
                      <a:endParaRPr lang="en-IN" dirty="0"/>
                    </a:p>
                  </a:txBody>
                  <a:tcPr/>
                </a:tc>
                <a:tc>
                  <a:txBody>
                    <a:bodyPr/>
                    <a:lstStyle/>
                    <a:p>
                      <a:r>
                        <a:rPr lang="en-US" dirty="0"/>
                        <a:t>:</a:t>
                      </a:r>
                      <a:endParaRPr lang="en-IN" dirty="0"/>
                    </a:p>
                  </a:txBody>
                  <a:tcPr/>
                </a:tc>
                <a:tc>
                  <a:txBody>
                    <a:bodyPr/>
                    <a:lstStyle/>
                    <a:p>
                      <a:pPr marR="0" algn="l" rtl="0">
                        <a:lnSpc>
                          <a:spcPct val="100000"/>
                        </a:lnSpc>
                        <a:spcBef>
                          <a:spcPts val="0"/>
                        </a:spcBef>
                        <a:spcAft>
                          <a:spcPts val="0"/>
                        </a:spcAft>
                        <a:buClr>
                          <a:srgbClr val="000000"/>
                        </a:buClr>
                        <a:buFont typeface="Arial"/>
                      </a:pPr>
                      <a:r>
                        <a:rPr lang="en-US" sz="1000" b="0" i="0" u="none" strike="noStrike" cap="none" dirty="0">
                          <a:solidFill>
                            <a:srgbClr val="0070C0"/>
                          </a:solidFill>
                          <a:latin typeface="Oxygen"/>
                          <a:cs typeface="Arial"/>
                          <a:sym typeface="Arial"/>
                        </a:rPr>
                        <a:t>insurance contractor gender, female, male</a:t>
                      </a:r>
                      <a:endParaRPr lang="en-IN" sz="1000" b="0" i="0" u="none" strike="noStrike" cap="none" dirty="0">
                        <a:solidFill>
                          <a:srgbClr val="0070C0"/>
                        </a:solidFill>
                        <a:latin typeface="Oxygen"/>
                        <a:cs typeface="Arial"/>
                        <a:sym typeface="Arial"/>
                      </a:endParaRPr>
                    </a:p>
                  </a:txBody>
                  <a:tcPr/>
                </a:tc>
                <a:extLst>
                  <a:ext uri="{0D108BD9-81ED-4DB2-BD59-A6C34878D82A}">
                    <a16:rowId xmlns:a16="http://schemas.microsoft.com/office/drawing/2014/main" val="697290191"/>
                  </a:ext>
                </a:extLst>
              </a:tr>
              <a:tr h="370840">
                <a:tc>
                  <a:txBody>
                    <a:bodyPr/>
                    <a:lstStyle/>
                    <a:p>
                      <a:r>
                        <a:rPr lang="en-US" dirty="0"/>
                        <a:t>3.</a:t>
                      </a:r>
                      <a:endParaRPr lang="en-IN" dirty="0"/>
                    </a:p>
                  </a:txBody>
                  <a:tcPr/>
                </a:tc>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omic Sans MS" panose="030F0702030302020204" pitchFamily="66" charset="0"/>
                          <a:cs typeface="Arial"/>
                          <a:sym typeface="Arial"/>
                        </a:rPr>
                        <a:t>BMI</a:t>
                      </a:r>
                      <a:endParaRPr lang="en-IN" sz="1400" b="1" i="0" u="none" strike="noStrike" cap="none" dirty="0">
                        <a:solidFill>
                          <a:srgbClr val="000000"/>
                        </a:solidFill>
                        <a:effectLst/>
                        <a:latin typeface="Comic Sans MS" panose="030F0702030302020204" pitchFamily="66" charset="0"/>
                        <a:cs typeface="Arial"/>
                        <a:sym typeface="Arial"/>
                      </a:endParaRPr>
                    </a:p>
                  </a:txBody>
                  <a:tcPr/>
                </a:tc>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70C0"/>
                          </a:solidFill>
                          <a:latin typeface="Oxygen"/>
                          <a:cs typeface="Arial"/>
                          <a:sym typeface="Arial"/>
                        </a:rPr>
                        <a:t>Body mass index, providing an understanding of body, weights that are relatively high or low relative  to height.</a:t>
                      </a:r>
                      <a:endParaRPr lang="en-IN" sz="1000" b="0" i="0" u="none" strike="noStrike" cap="none" dirty="0">
                        <a:solidFill>
                          <a:srgbClr val="0070C0"/>
                        </a:solidFill>
                        <a:latin typeface="Oxygen"/>
                        <a:cs typeface="Arial"/>
                        <a:sym typeface="Arial"/>
                      </a:endParaRPr>
                    </a:p>
                  </a:txBody>
                  <a:tcPr/>
                </a:tc>
                <a:extLst>
                  <a:ext uri="{0D108BD9-81ED-4DB2-BD59-A6C34878D82A}">
                    <a16:rowId xmlns:a16="http://schemas.microsoft.com/office/drawing/2014/main" val="897838318"/>
                  </a:ext>
                </a:extLst>
              </a:tr>
              <a:tr h="370840">
                <a:tc>
                  <a:txBody>
                    <a:bodyPr/>
                    <a:lstStyle/>
                    <a:p>
                      <a:r>
                        <a:rPr lang="en-US" dirty="0"/>
                        <a:t>4.</a:t>
                      </a:r>
                      <a:endParaRPr lang="en-IN" dirty="0"/>
                    </a:p>
                  </a:txBody>
                  <a:tcPr/>
                </a:tc>
                <a:tc>
                  <a:txBody>
                    <a:bodyPr/>
                    <a:lstStyle/>
                    <a:p>
                      <a:r>
                        <a:rPr lang="en-US" b="1" i="0" dirty="0">
                          <a:solidFill>
                            <a:srgbClr val="000000"/>
                          </a:solidFill>
                          <a:effectLst/>
                          <a:latin typeface="Comic Sans MS" panose="030F0702030302020204" pitchFamily="66" charset="0"/>
                        </a:rPr>
                        <a:t>children</a:t>
                      </a:r>
                      <a:endParaRPr lang="en-IN" dirty="0"/>
                    </a:p>
                  </a:txBody>
                  <a:tcPr/>
                </a:tc>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70C0"/>
                          </a:solidFill>
                          <a:latin typeface="Oxygen"/>
                          <a:cs typeface="Arial"/>
                          <a:sym typeface="Arial"/>
                        </a:rPr>
                        <a:t>Number of children covered by health insurance / Number of dependents</a:t>
                      </a:r>
                      <a:endParaRPr lang="en-IN" sz="1000" b="0" i="0" u="none" strike="noStrike" cap="none" dirty="0">
                        <a:solidFill>
                          <a:srgbClr val="0070C0"/>
                        </a:solidFill>
                        <a:latin typeface="Oxygen"/>
                        <a:cs typeface="Arial"/>
                        <a:sym typeface="Arial"/>
                      </a:endParaRPr>
                    </a:p>
                  </a:txBody>
                  <a:tcPr/>
                </a:tc>
                <a:extLst>
                  <a:ext uri="{0D108BD9-81ED-4DB2-BD59-A6C34878D82A}">
                    <a16:rowId xmlns:a16="http://schemas.microsoft.com/office/drawing/2014/main" val="1524198101"/>
                  </a:ext>
                </a:extLst>
              </a:tr>
              <a:tr h="370840">
                <a:tc>
                  <a:txBody>
                    <a:bodyPr/>
                    <a:lstStyle/>
                    <a:p>
                      <a:r>
                        <a:rPr lang="en-US" dirty="0"/>
                        <a:t>5.</a:t>
                      </a:r>
                      <a:endParaRPr lang="en-IN" dirty="0"/>
                    </a:p>
                  </a:txBody>
                  <a:tcPr/>
                </a:tc>
                <a:tc>
                  <a:txBody>
                    <a:bodyPr/>
                    <a:lstStyle/>
                    <a:p>
                      <a:r>
                        <a:rPr lang="en-US" b="1" i="0" dirty="0">
                          <a:solidFill>
                            <a:srgbClr val="000000"/>
                          </a:solidFill>
                          <a:effectLst/>
                          <a:latin typeface="Comic Sans MS" panose="030F0702030302020204" pitchFamily="66" charset="0"/>
                        </a:rPr>
                        <a:t>smoker</a:t>
                      </a:r>
                      <a:endParaRPr lang="en-IN" dirty="0"/>
                    </a:p>
                  </a:txBody>
                  <a:tcPr/>
                </a:tc>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70C0"/>
                          </a:solidFill>
                          <a:latin typeface="Oxygen"/>
                          <a:cs typeface="Arial"/>
                          <a:sym typeface="Arial"/>
                        </a:rPr>
                        <a:t>Smoking</a:t>
                      </a:r>
                      <a:endParaRPr lang="en-IN" sz="1000" b="0" i="0" u="none" strike="noStrike" cap="none" dirty="0">
                        <a:solidFill>
                          <a:srgbClr val="0070C0"/>
                        </a:solidFill>
                        <a:latin typeface="Oxygen"/>
                        <a:cs typeface="Arial"/>
                        <a:sym typeface="Arial"/>
                      </a:endParaRPr>
                    </a:p>
                  </a:txBody>
                  <a:tcPr/>
                </a:tc>
                <a:extLst>
                  <a:ext uri="{0D108BD9-81ED-4DB2-BD59-A6C34878D82A}">
                    <a16:rowId xmlns:a16="http://schemas.microsoft.com/office/drawing/2014/main" val="2425535303"/>
                  </a:ext>
                </a:extLst>
              </a:tr>
              <a:tr h="370840">
                <a:tc>
                  <a:txBody>
                    <a:bodyPr/>
                    <a:lstStyle/>
                    <a:p>
                      <a:r>
                        <a:rPr lang="en-US" dirty="0"/>
                        <a:t>6</a:t>
                      </a:r>
                      <a:endParaRPr lang="en-IN" dirty="0"/>
                    </a:p>
                  </a:txBody>
                  <a:tcPr/>
                </a:tc>
                <a:tc>
                  <a:txBody>
                    <a:bodyPr/>
                    <a:lstStyle/>
                    <a:p>
                      <a:r>
                        <a:rPr lang="en-US" b="1" i="0" dirty="0">
                          <a:solidFill>
                            <a:srgbClr val="000000"/>
                          </a:solidFill>
                          <a:effectLst/>
                          <a:latin typeface="Comic Sans MS" panose="030F0702030302020204" pitchFamily="66" charset="0"/>
                        </a:rPr>
                        <a:t>region</a:t>
                      </a:r>
                      <a:endParaRPr lang="en-IN" dirty="0"/>
                    </a:p>
                  </a:txBody>
                  <a:tcPr/>
                </a:tc>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70C0"/>
                          </a:solidFill>
                          <a:latin typeface="Oxygen"/>
                          <a:cs typeface="Arial"/>
                          <a:sym typeface="Arial"/>
                        </a:rPr>
                        <a:t>the beneficiary's residential area in the US, northeast, southeast, southwest, northwest.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000" b="0" i="0" u="none" strike="noStrike" cap="none" dirty="0">
                        <a:solidFill>
                          <a:srgbClr val="0070C0"/>
                        </a:solidFill>
                        <a:latin typeface="Oxygen"/>
                        <a:cs typeface="Arial"/>
                        <a:sym typeface="Arial"/>
                      </a:endParaRPr>
                    </a:p>
                  </a:txBody>
                  <a:tcPr/>
                </a:tc>
                <a:extLst>
                  <a:ext uri="{0D108BD9-81ED-4DB2-BD59-A6C34878D82A}">
                    <a16:rowId xmlns:a16="http://schemas.microsoft.com/office/drawing/2014/main" val="3200622834"/>
                  </a:ext>
                </a:extLst>
              </a:tr>
              <a:tr h="370840">
                <a:tc>
                  <a:txBody>
                    <a:bodyPr/>
                    <a:lstStyle/>
                    <a:p>
                      <a:r>
                        <a:rPr lang="en-US" dirty="0"/>
                        <a:t>7.</a:t>
                      </a:r>
                      <a:endParaRPr lang="en-IN" dirty="0"/>
                    </a:p>
                  </a:txBody>
                  <a:tcPr/>
                </a:tc>
                <a:tc>
                  <a:txBody>
                    <a:bodyPr/>
                    <a:lstStyle/>
                    <a:p>
                      <a:r>
                        <a:rPr lang="en-US" b="1" i="0" dirty="0">
                          <a:solidFill>
                            <a:srgbClr val="000000"/>
                          </a:solidFill>
                          <a:effectLst/>
                          <a:latin typeface="Comic Sans MS" panose="030F0702030302020204" pitchFamily="66" charset="0"/>
                        </a:rPr>
                        <a:t>charges</a:t>
                      </a:r>
                      <a:endParaRPr lang="en-IN" dirty="0"/>
                    </a:p>
                  </a:txBody>
                  <a:tcPr/>
                </a:tc>
                <a:tc>
                  <a:txBody>
                    <a:bodyPr/>
                    <a:lstStyle/>
                    <a:p>
                      <a:r>
                        <a:rPr lang="en-US" dirty="0"/>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70C0"/>
                          </a:solidFill>
                          <a:latin typeface="Oxygen"/>
                          <a:cs typeface="Arial"/>
                          <a:sym typeface="Arial"/>
                        </a:rPr>
                        <a:t>Individual medical costs billed by health insurance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000" b="0" i="0" u="none" strike="noStrike" cap="none" dirty="0">
                        <a:solidFill>
                          <a:srgbClr val="0070C0"/>
                        </a:solidFill>
                        <a:latin typeface="Oxygen"/>
                        <a:cs typeface="Arial"/>
                        <a:sym typeface="Arial"/>
                      </a:endParaRPr>
                    </a:p>
                  </a:txBody>
                  <a:tcPr/>
                </a:tc>
                <a:extLst>
                  <a:ext uri="{0D108BD9-81ED-4DB2-BD59-A6C34878D82A}">
                    <a16:rowId xmlns:a16="http://schemas.microsoft.com/office/drawing/2014/main" val="558728835"/>
                  </a:ext>
                </a:extLst>
              </a:tr>
            </a:tbl>
          </a:graphicData>
        </a:graphic>
      </p:graphicFrame>
      <p:pic>
        <p:nvPicPr>
          <p:cNvPr id="9" name="Picture 8">
            <a:extLst>
              <a:ext uri="{FF2B5EF4-FFF2-40B4-BE49-F238E27FC236}">
                <a16:creationId xmlns:a16="http://schemas.microsoft.com/office/drawing/2014/main" id="{F3FA82D4-3CFA-4095-84E5-0F253E5E615F}"/>
              </a:ext>
            </a:extLst>
          </p:cNvPr>
          <p:cNvPicPr>
            <a:picLocks noChangeAspect="1"/>
          </p:cNvPicPr>
          <p:nvPr/>
        </p:nvPicPr>
        <p:blipFill>
          <a:blip r:embed="rId2"/>
          <a:stretch>
            <a:fillRect/>
          </a:stretch>
        </p:blipFill>
        <p:spPr>
          <a:xfrm>
            <a:off x="6060404" y="1780169"/>
            <a:ext cx="3026890" cy="2124371"/>
          </a:xfrm>
          <a:prstGeom prst="rect">
            <a:avLst/>
          </a:prstGeom>
          <a:ln>
            <a:solidFill>
              <a:srgbClr val="0070C0"/>
            </a:solidFill>
          </a:ln>
        </p:spPr>
      </p:pic>
      <p:sp>
        <p:nvSpPr>
          <p:cNvPr id="2" name="Rectangle: Rounded Corners 1">
            <a:extLst>
              <a:ext uri="{FF2B5EF4-FFF2-40B4-BE49-F238E27FC236}">
                <a16:creationId xmlns:a16="http://schemas.microsoft.com/office/drawing/2014/main" id="{2440FB09-B952-4612-B8D1-4FA588E0635B}"/>
              </a:ext>
            </a:extLst>
          </p:cNvPr>
          <p:cNvSpPr/>
          <p:nvPr/>
        </p:nvSpPr>
        <p:spPr>
          <a:xfrm>
            <a:off x="637956" y="3904540"/>
            <a:ext cx="1467291" cy="3627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1B181743-156B-4EF2-94A1-A65E33C82DFB}"/>
              </a:ext>
            </a:extLst>
          </p:cNvPr>
          <p:cNvCxnSpPr/>
          <p:nvPr/>
        </p:nvCxnSpPr>
        <p:spPr>
          <a:xfrm>
            <a:off x="1594884" y="4267295"/>
            <a:ext cx="0" cy="3968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23238E11-0D48-4304-842C-3969E20BBB44}"/>
              </a:ext>
            </a:extLst>
          </p:cNvPr>
          <p:cNvSpPr txBox="1"/>
          <p:nvPr/>
        </p:nvSpPr>
        <p:spPr>
          <a:xfrm>
            <a:off x="1594884" y="4417833"/>
            <a:ext cx="1396408" cy="307777"/>
          </a:xfrm>
          <a:prstGeom prst="rect">
            <a:avLst/>
          </a:prstGeom>
          <a:noFill/>
          <a:ln>
            <a:solidFill>
              <a:srgbClr val="00B0F0"/>
            </a:solidFill>
          </a:ln>
        </p:spPr>
        <p:txBody>
          <a:bodyPr wrap="square" rtlCol="0">
            <a:spAutoFit/>
          </a:bodyPr>
          <a:lstStyle/>
          <a:p>
            <a:r>
              <a:rPr lang="en-US" dirty="0"/>
              <a:t>Target variable</a:t>
            </a:r>
            <a:endParaRPr lang="en-IN" dirty="0"/>
          </a:p>
        </p:txBody>
      </p:sp>
    </p:spTree>
    <p:extLst>
      <p:ext uri="{BB962C8B-B14F-4D97-AF65-F5344CB8AC3E}">
        <p14:creationId xmlns:p14="http://schemas.microsoft.com/office/powerpoint/2010/main" val="264226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044A82-09A9-4541-9A68-E76D03C67CE9}"/>
              </a:ext>
            </a:extLst>
          </p:cNvPr>
          <p:cNvSpPr>
            <a:spLocks noGrp="1"/>
          </p:cNvSpPr>
          <p:nvPr>
            <p:ph type="body" idx="1"/>
          </p:nvPr>
        </p:nvSpPr>
        <p:spPr/>
        <p:txBody>
          <a:bodyPr/>
          <a:lstStyle/>
          <a:p>
            <a:r>
              <a:rPr lang="en-US" dirty="0"/>
              <a:t>Missing values</a:t>
            </a:r>
          </a:p>
          <a:p>
            <a:pPr marL="139700" indent="0">
              <a:buNone/>
            </a:pPr>
            <a:endParaRPr lang="en-IN" dirty="0"/>
          </a:p>
        </p:txBody>
      </p:sp>
      <p:sp>
        <p:nvSpPr>
          <p:cNvPr id="3" name="Title 2">
            <a:extLst>
              <a:ext uri="{FF2B5EF4-FFF2-40B4-BE49-F238E27FC236}">
                <a16:creationId xmlns:a16="http://schemas.microsoft.com/office/drawing/2014/main" id="{70E81D51-88CE-4A61-BB43-A4D3B32DC00F}"/>
              </a:ext>
            </a:extLst>
          </p:cNvPr>
          <p:cNvSpPr>
            <a:spLocks noGrp="1"/>
          </p:cNvSpPr>
          <p:nvPr>
            <p:ph type="title"/>
          </p:nvPr>
        </p:nvSpPr>
        <p:spPr/>
        <p:txBody>
          <a:bodyPr/>
          <a:lstStyle/>
          <a:p>
            <a:r>
              <a:rPr lang="en-US" dirty="0"/>
              <a:t>Exploratory Data Analysis</a:t>
            </a:r>
            <a:endParaRPr lang="en-IN" dirty="0"/>
          </a:p>
        </p:txBody>
      </p:sp>
      <p:pic>
        <p:nvPicPr>
          <p:cNvPr id="5" name="Picture 4">
            <a:extLst>
              <a:ext uri="{FF2B5EF4-FFF2-40B4-BE49-F238E27FC236}">
                <a16:creationId xmlns:a16="http://schemas.microsoft.com/office/drawing/2014/main" id="{B8DF0D10-5F7B-4851-BF78-2784286B5504}"/>
              </a:ext>
            </a:extLst>
          </p:cNvPr>
          <p:cNvPicPr>
            <a:picLocks noChangeAspect="1"/>
          </p:cNvPicPr>
          <p:nvPr/>
        </p:nvPicPr>
        <p:blipFill>
          <a:blip r:embed="rId2"/>
          <a:stretch>
            <a:fillRect/>
          </a:stretch>
        </p:blipFill>
        <p:spPr>
          <a:xfrm>
            <a:off x="2079597" y="1686323"/>
            <a:ext cx="4105848" cy="2238687"/>
          </a:xfrm>
          <a:prstGeom prst="rect">
            <a:avLst/>
          </a:prstGeom>
        </p:spPr>
      </p:pic>
      <p:sp>
        <p:nvSpPr>
          <p:cNvPr id="6" name="Google Shape;174;p28">
            <a:extLst>
              <a:ext uri="{FF2B5EF4-FFF2-40B4-BE49-F238E27FC236}">
                <a16:creationId xmlns:a16="http://schemas.microsoft.com/office/drawing/2014/main" id="{1DFCF7BF-6BB4-4181-ABDC-E8D03BD64220}"/>
              </a:ext>
            </a:extLst>
          </p:cNvPr>
          <p:cNvSpPr/>
          <p:nvPr/>
        </p:nvSpPr>
        <p:spPr>
          <a:xfrm>
            <a:off x="5158699" y="2730300"/>
            <a:ext cx="2075167" cy="184005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7" name="Google Shape;179;p28">
            <a:extLst>
              <a:ext uri="{FF2B5EF4-FFF2-40B4-BE49-F238E27FC236}">
                <a16:creationId xmlns:a16="http://schemas.microsoft.com/office/drawing/2014/main" id="{D95AF6EA-7A53-40CA-9A97-1D73FE7AA1BE}"/>
              </a:ext>
            </a:extLst>
          </p:cNvPr>
          <p:cNvSpPr txBox="1">
            <a:spLocks/>
          </p:cNvSpPr>
          <p:nvPr/>
        </p:nvSpPr>
        <p:spPr>
          <a:xfrm>
            <a:off x="5503593" y="3315260"/>
            <a:ext cx="1363703" cy="49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a:solidFill>
                  <a:schemeClr val="accent4"/>
                </a:solidFill>
              </a:rPr>
              <a:t>T</a:t>
            </a:r>
            <a:r>
              <a:rPr lang="en" dirty="0">
                <a:solidFill>
                  <a:schemeClr val="accent4"/>
                </a:solidFill>
              </a:rPr>
              <a:t>here are no missing values in the given dataset</a:t>
            </a:r>
          </a:p>
        </p:txBody>
      </p:sp>
    </p:spTree>
    <p:extLst>
      <p:ext uri="{BB962C8B-B14F-4D97-AF65-F5344CB8AC3E}">
        <p14:creationId xmlns:p14="http://schemas.microsoft.com/office/powerpoint/2010/main" val="284868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DE7084-AE41-496A-8D68-E2251FECB8B3}"/>
              </a:ext>
            </a:extLst>
          </p:cNvPr>
          <p:cNvSpPr>
            <a:spLocks noGrp="1"/>
          </p:cNvSpPr>
          <p:nvPr>
            <p:ph type="body" idx="1"/>
          </p:nvPr>
        </p:nvSpPr>
        <p:spPr>
          <a:xfrm>
            <a:off x="591546" y="1128408"/>
            <a:ext cx="7053600" cy="3132900"/>
          </a:xfrm>
        </p:spPr>
        <p:txBody>
          <a:bodyPr/>
          <a:lstStyle/>
          <a:p>
            <a:r>
              <a:rPr lang="en-IN" dirty="0"/>
              <a:t>OUTLIER ANALYSIS</a:t>
            </a:r>
          </a:p>
          <a:p>
            <a:pPr marL="139700" indent="0">
              <a:buNone/>
            </a:pPr>
            <a:endParaRPr lang="en-IN" dirty="0"/>
          </a:p>
        </p:txBody>
      </p:sp>
      <p:pic>
        <p:nvPicPr>
          <p:cNvPr id="5" name="Picture 4">
            <a:extLst>
              <a:ext uri="{FF2B5EF4-FFF2-40B4-BE49-F238E27FC236}">
                <a16:creationId xmlns:a16="http://schemas.microsoft.com/office/drawing/2014/main" id="{5073FD18-6A06-461D-8D8E-B7FF59095B0F}"/>
              </a:ext>
            </a:extLst>
          </p:cNvPr>
          <p:cNvPicPr>
            <a:picLocks noChangeAspect="1"/>
          </p:cNvPicPr>
          <p:nvPr/>
        </p:nvPicPr>
        <p:blipFill>
          <a:blip r:embed="rId2"/>
          <a:stretch>
            <a:fillRect/>
          </a:stretch>
        </p:blipFill>
        <p:spPr>
          <a:xfrm>
            <a:off x="5025655" y="1847390"/>
            <a:ext cx="3725880" cy="3296110"/>
          </a:xfrm>
          <a:prstGeom prst="rect">
            <a:avLst/>
          </a:prstGeom>
          <a:ln>
            <a:solidFill>
              <a:srgbClr val="0070C0"/>
            </a:solidFill>
          </a:ln>
        </p:spPr>
      </p:pic>
      <p:sp>
        <p:nvSpPr>
          <p:cNvPr id="6" name="TextBox 5">
            <a:extLst>
              <a:ext uri="{FF2B5EF4-FFF2-40B4-BE49-F238E27FC236}">
                <a16:creationId xmlns:a16="http://schemas.microsoft.com/office/drawing/2014/main" id="{A57A912F-8F7F-4DAA-A126-5ADCAAD53D4E}"/>
              </a:ext>
            </a:extLst>
          </p:cNvPr>
          <p:cNvSpPr txBox="1"/>
          <p:nvPr/>
        </p:nvSpPr>
        <p:spPr>
          <a:xfrm>
            <a:off x="6259033" y="1847390"/>
            <a:ext cx="2492502" cy="738664"/>
          </a:xfrm>
          <a:prstGeom prst="rect">
            <a:avLst/>
          </a:prstGeom>
          <a:noFill/>
          <a:ln w="38100">
            <a:solidFill>
              <a:srgbClr val="00B0F0"/>
            </a:solidFill>
          </a:ln>
        </p:spPr>
        <p:txBody>
          <a:bodyPr wrap="square" rtlCol="0">
            <a:spAutoFit/>
          </a:bodyPr>
          <a:lstStyle/>
          <a:p>
            <a:r>
              <a:rPr lang="en-US" dirty="0"/>
              <a:t>It can be seen that there are no outliers in the given columns</a:t>
            </a:r>
            <a:endParaRPr lang="en-IN" dirty="0"/>
          </a:p>
        </p:txBody>
      </p:sp>
      <p:pic>
        <p:nvPicPr>
          <p:cNvPr id="8" name="Picture 7">
            <a:extLst>
              <a:ext uri="{FF2B5EF4-FFF2-40B4-BE49-F238E27FC236}">
                <a16:creationId xmlns:a16="http://schemas.microsoft.com/office/drawing/2014/main" id="{B50E74D2-AEC2-4581-9B5A-419CDB00C4B7}"/>
              </a:ext>
            </a:extLst>
          </p:cNvPr>
          <p:cNvPicPr>
            <a:picLocks noChangeAspect="1"/>
          </p:cNvPicPr>
          <p:nvPr/>
        </p:nvPicPr>
        <p:blipFill>
          <a:blip r:embed="rId3"/>
          <a:stretch>
            <a:fillRect/>
          </a:stretch>
        </p:blipFill>
        <p:spPr>
          <a:xfrm>
            <a:off x="2006009" y="1847390"/>
            <a:ext cx="3019646" cy="3296110"/>
          </a:xfrm>
          <a:prstGeom prst="rect">
            <a:avLst/>
          </a:prstGeom>
          <a:ln>
            <a:solidFill>
              <a:srgbClr val="00B0F0"/>
            </a:solidFill>
          </a:ln>
        </p:spPr>
      </p:pic>
      <p:sp>
        <p:nvSpPr>
          <p:cNvPr id="9" name="TextBox 8">
            <a:extLst>
              <a:ext uri="{FF2B5EF4-FFF2-40B4-BE49-F238E27FC236}">
                <a16:creationId xmlns:a16="http://schemas.microsoft.com/office/drawing/2014/main" id="{C86D5F39-ED01-4901-AFB8-DF1532D1ACC0}"/>
              </a:ext>
            </a:extLst>
          </p:cNvPr>
          <p:cNvSpPr txBox="1"/>
          <p:nvPr/>
        </p:nvSpPr>
        <p:spPr>
          <a:xfrm>
            <a:off x="210788" y="2919812"/>
            <a:ext cx="1795221" cy="954107"/>
          </a:xfrm>
          <a:prstGeom prst="rect">
            <a:avLst/>
          </a:prstGeom>
          <a:noFill/>
          <a:ln w="38100">
            <a:solidFill>
              <a:srgbClr val="00B0F0"/>
            </a:solidFill>
          </a:ln>
        </p:spPr>
        <p:txBody>
          <a:bodyPr wrap="square" rtlCol="0">
            <a:spAutoFit/>
          </a:bodyPr>
          <a:lstStyle/>
          <a:p>
            <a:r>
              <a:rPr lang="en-US" dirty="0"/>
              <a:t>It can be seen that there are outliers in the charges and </a:t>
            </a:r>
            <a:r>
              <a:rPr lang="en-US" dirty="0" err="1"/>
              <a:t>bmi</a:t>
            </a:r>
            <a:r>
              <a:rPr lang="en-US" dirty="0"/>
              <a:t> columns</a:t>
            </a:r>
            <a:endParaRPr lang="en-IN" dirty="0"/>
          </a:p>
        </p:txBody>
      </p:sp>
    </p:spTree>
    <p:extLst>
      <p:ext uri="{BB962C8B-B14F-4D97-AF65-F5344CB8AC3E}">
        <p14:creationId xmlns:p14="http://schemas.microsoft.com/office/powerpoint/2010/main" val="304832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008A82-D8E5-4EEB-93D1-A461BA5057A8}"/>
              </a:ext>
            </a:extLst>
          </p:cNvPr>
          <p:cNvSpPr>
            <a:spLocks noGrp="1"/>
          </p:cNvSpPr>
          <p:nvPr>
            <p:ph type="title"/>
          </p:nvPr>
        </p:nvSpPr>
        <p:spPr/>
        <p:txBody>
          <a:bodyPr/>
          <a:lstStyle/>
          <a:p>
            <a:r>
              <a:rPr lang="en-US" dirty="0"/>
              <a:t>Handling outliers</a:t>
            </a:r>
            <a:endParaRPr lang="en-IN" dirty="0"/>
          </a:p>
        </p:txBody>
      </p:sp>
      <p:pic>
        <p:nvPicPr>
          <p:cNvPr id="5" name="Picture 4">
            <a:extLst>
              <a:ext uri="{FF2B5EF4-FFF2-40B4-BE49-F238E27FC236}">
                <a16:creationId xmlns:a16="http://schemas.microsoft.com/office/drawing/2014/main" id="{22AECFBA-8D9E-4E9E-B2BF-08B0B4059EC0}"/>
              </a:ext>
            </a:extLst>
          </p:cNvPr>
          <p:cNvPicPr>
            <a:picLocks noChangeAspect="1"/>
          </p:cNvPicPr>
          <p:nvPr/>
        </p:nvPicPr>
        <p:blipFill>
          <a:blip r:embed="rId2"/>
          <a:stretch>
            <a:fillRect/>
          </a:stretch>
        </p:blipFill>
        <p:spPr>
          <a:xfrm>
            <a:off x="939041" y="890250"/>
            <a:ext cx="6325675" cy="4114141"/>
          </a:xfrm>
          <a:prstGeom prst="rect">
            <a:avLst/>
          </a:prstGeom>
        </p:spPr>
      </p:pic>
      <p:sp>
        <p:nvSpPr>
          <p:cNvPr id="6" name="Rectangle 5">
            <a:extLst>
              <a:ext uri="{FF2B5EF4-FFF2-40B4-BE49-F238E27FC236}">
                <a16:creationId xmlns:a16="http://schemas.microsoft.com/office/drawing/2014/main" id="{1819E4AC-438D-44DD-AC45-41F0F65D6281}"/>
              </a:ext>
            </a:extLst>
          </p:cNvPr>
          <p:cNvSpPr/>
          <p:nvPr/>
        </p:nvSpPr>
        <p:spPr>
          <a:xfrm>
            <a:off x="999460" y="2835349"/>
            <a:ext cx="2310810" cy="482009"/>
          </a:xfrm>
          <a:prstGeom prst="rect">
            <a:avLst/>
          </a:prstGeom>
          <a:noFill/>
          <a:ln>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E2C0AD6E-ACCE-4595-B1CB-F660D9350D94}"/>
              </a:ext>
            </a:extLst>
          </p:cNvPr>
          <p:cNvCxnSpPr>
            <a:stCxn id="6" idx="3"/>
          </p:cNvCxnSpPr>
          <p:nvPr/>
        </p:nvCxnSpPr>
        <p:spPr>
          <a:xfrm>
            <a:off x="3310270" y="3076354"/>
            <a:ext cx="949842" cy="708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0757ACB3-9EC6-4B17-AB9C-4ED4D36B7B4D}"/>
              </a:ext>
            </a:extLst>
          </p:cNvPr>
          <p:cNvSpPr txBox="1"/>
          <p:nvPr/>
        </p:nvSpPr>
        <p:spPr>
          <a:xfrm>
            <a:off x="4387702" y="2856614"/>
            <a:ext cx="2183220" cy="523220"/>
          </a:xfrm>
          <a:prstGeom prst="rect">
            <a:avLst/>
          </a:prstGeom>
          <a:noFill/>
          <a:ln>
            <a:solidFill>
              <a:srgbClr val="00B0F0"/>
            </a:solidFill>
          </a:ln>
        </p:spPr>
        <p:txBody>
          <a:bodyPr wrap="square" rtlCol="0">
            <a:spAutoFit/>
          </a:bodyPr>
          <a:lstStyle/>
          <a:p>
            <a:r>
              <a:rPr lang="en-US" dirty="0"/>
              <a:t>Outliers were replaced using median</a:t>
            </a:r>
            <a:endParaRPr lang="en-IN" dirty="0"/>
          </a:p>
        </p:txBody>
      </p:sp>
    </p:spTree>
    <p:extLst>
      <p:ext uri="{BB962C8B-B14F-4D97-AF65-F5344CB8AC3E}">
        <p14:creationId xmlns:p14="http://schemas.microsoft.com/office/powerpoint/2010/main" val="4929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445B6-827A-45E9-A267-4D60E0798EB7}"/>
              </a:ext>
            </a:extLst>
          </p:cNvPr>
          <p:cNvSpPr>
            <a:spLocks noGrp="1"/>
          </p:cNvSpPr>
          <p:nvPr>
            <p:ph type="body" idx="1"/>
          </p:nvPr>
        </p:nvSpPr>
        <p:spPr/>
        <p:txBody>
          <a:bodyPr/>
          <a:lstStyle/>
          <a:p>
            <a:r>
              <a:rPr lang="en-US" dirty="0"/>
              <a:t>-sex</a:t>
            </a:r>
            <a:endParaRPr lang="en-IN" dirty="0"/>
          </a:p>
        </p:txBody>
      </p:sp>
      <p:sp>
        <p:nvSpPr>
          <p:cNvPr id="3" name="Title 2">
            <a:extLst>
              <a:ext uri="{FF2B5EF4-FFF2-40B4-BE49-F238E27FC236}">
                <a16:creationId xmlns:a16="http://schemas.microsoft.com/office/drawing/2014/main" id="{95113C83-5F9A-4377-94F9-13E9E2EFB2D1}"/>
              </a:ext>
            </a:extLst>
          </p:cNvPr>
          <p:cNvSpPr>
            <a:spLocks noGrp="1"/>
          </p:cNvSpPr>
          <p:nvPr>
            <p:ph type="title"/>
          </p:nvPr>
        </p:nvSpPr>
        <p:spPr/>
        <p:txBody>
          <a:bodyPr/>
          <a:lstStyle/>
          <a:p>
            <a:r>
              <a:rPr lang="en-US" dirty="0"/>
              <a:t>Univariate analysis</a:t>
            </a:r>
            <a:endParaRPr lang="en-IN" dirty="0"/>
          </a:p>
        </p:txBody>
      </p:sp>
      <p:pic>
        <p:nvPicPr>
          <p:cNvPr id="5" name="Picture 4">
            <a:extLst>
              <a:ext uri="{FF2B5EF4-FFF2-40B4-BE49-F238E27FC236}">
                <a16:creationId xmlns:a16="http://schemas.microsoft.com/office/drawing/2014/main" id="{478B5D9B-BDDC-447E-9D42-FE2D9F655035}"/>
              </a:ext>
            </a:extLst>
          </p:cNvPr>
          <p:cNvPicPr>
            <a:picLocks noChangeAspect="1"/>
          </p:cNvPicPr>
          <p:nvPr/>
        </p:nvPicPr>
        <p:blipFill>
          <a:blip r:embed="rId2"/>
          <a:stretch>
            <a:fillRect/>
          </a:stretch>
        </p:blipFill>
        <p:spPr>
          <a:xfrm>
            <a:off x="1031175" y="1646004"/>
            <a:ext cx="2257740" cy="2276793"/>
          </a:xfrm>
          <a:prstGeom prst="rect">
            <a:avLst/>
          </a:prstGeom>
        </p:spPr>
      </p:pic>
      <p:pic>
        <p:nvPicPr>
          <p:cNvPr id="7" name="Picture 6">
            <a:extLst>
              <a:ext uri="{FF2B5EF4-FFF2-40B4-BE49-F238E27FC236}">
                <a16:creationId xmlns:a16="http://schemas.microsoft.com/office/drawing/2014/main" id="{456ACEBC-7039-4ABC-BB46-A42676C05E02}"/>
              </a:ext>
            </a:extLst>
          </p:cNvPr>
          <p:cNvPicPr>
            <a:picLocks noChangeAspect="1"/>
          </p:cNvPicPr>
          <p:nvPr/>
        </p:nvPicPr>
        <p:blipFill>
          <a:blip r:embed="rId3"/>
          <a:stretch>
            <a:fillRect/>
          </a:stretch>
        </p:blipFill>
        <p:spPr>
          <a:xfrm>
            <a:off x="3251706" y="1646004"/>
            <a:ext cx="2715004" cy="2105319"/>
          </a:xfrm>
          <a:prstGeom prst="rect">
            <a:avLst/>
          </a:prstGeom>
        </p:spPr>
      </p:pic>
      <p:sp>
        <p:nvSpPr>
          <p:cNvPr id="8" name="TextBox 7">
            <a:extLst>
              <a:ext uri="{FF2B5EF4-FFF2-40B4-BE49-F238E27FC236}">
                <a16:creationId xmlns:a16="http://schemas.microsoft.com/office/drawing/2014/main" id="{03EDEA61-0BCF-465E-AF21-598745EB732D}"/>
              </a:ext>
            </a:extLst>
          </p:cNvPr>
          <p:cNvSpPr txBox="1"/>
          <p:nvPr/>
        </p:nvSpPr>
        <p:spPr>
          <a:xfrm>
            <a:off x="3778531" y="1163850"/>
            <a:ext cx="843501" cy="523220"/>
          </a:xfrm>
          <a:prstGeom prst="rect">
            <a:avLst/>
          </a:prstGeom>
          <a:noFill/>
        </p:spPr>
        <p:txBody>
          <a:bodyPr wrap="none" rtlCol="0">
            <a:spAutoFit/>
          </a:bodyPr>
          <a:lstStyle/>
          <a:p>
            <a:r>
              <a:rPr lang="en-US" dirty="0"/>
              <a:t>-</a:t>
            </a:r>
            <a:r>
              <a:rPr lang="en-US" dirty="0">
                <a:solidFill>
                  <a:schemeClr val="accent5"/>
                </a:solidFill>
                <a:latin typeface="Oxygen"/>
                <a:sym typeface="Oxygen"/>
              </a:rPr>
              <a:t>smoker</a:t>
            </a:r>
            <a:endParaRPr lang="en-IN" dirty="0">
              <a:solidFill>
                <a:schemeClr val="accent5"/>
              </a:solidFill>
              <a:latin typeface="Oxygen"/>
              <a:sym typeface="Oxygen"/>
            </a:endParaRPr>
          </a:p>
          <a:p>
            <a:endParaRPr lang="en-IN" dirty="0"/>
          </a:p>
        </p:txBody>
      </p:sp>
      <p:pic>
        <p:nvPicPr>
          <p:cNvPr id="10" name="Picture 9">
            <a:extLst>
              <a:ext uri="{FF2B5EF4-FFF2-40B4-BE49-F238E27FC236}">
                <a16:creationId xmlns:a16="http://schemas.microsoft.com/office/drawing/2014/main" id="{DD23A5A1-8C58-4ED2-81BE-79BF7FE83628}"/>
              </a:ext>
            </a:extLst>
          </p:cNvPr>
          <p:cNvPicPr>
            <a:picLocks noChangeAspect="1"/>
          </p:cNvPicPr>
          <p:nvPr/>
        </p:nvPicPr>
        <p:blipFill rotWithShape="1">
          <a:blip r:embed="rId4"/>
          <a:srcRect l="2968" r="19967" b="8562"/>
          <a:stretch/>
        </p:blipFill>
        <p:spPr>
          <a:xfrm>
            <a:off x="5278459" y="1410016"/>
            <a:ext cx="3494567" cy="2569634"/>
          </a:xfrm>
          <a:prstGeom prst="rect">
            <a:avLst/>
          </a:prstGeom>
        </p:spPr>
      </p:pic>
      <p:sp>
        <p:nvSpPr>
          <p:cNvPr id="11" name="TextBox 10">
            <a:extLst>
              <a:ext uri="{FF2B5EF4-FFF2-40B4-BE49-F238E27FC236}">
                <a16:creationId xmlns:a16="http://schemas.microsoft.com/office/drawing/2014/main" id="{81C0F67A-98B0-4A28-BD85-3A28F9C84762}"/>
              </a:ext>
            </a:extLst>
          </p:cNvPr>
          <p:cNvSpPr txBox="1"/>
          <p:nvPr/>
        </p:nvSpPr>
        <p:spPr>
          <a:xfrm>
            <a:off x="6369331" y="1092012"/>
            <a:ext cx="811441" cy="523220"/>
          </a:xfrm>
          <a:prstGeom prst="rect">
            <a:avLst/>
          </a:prstGeom>
          <a:noFill/>
        </p:spPr>
        <p:txBody>
          <a:bodyPr wrap="none" rtlCol="0">
            <a:spAutoFit/>
          </a:bodyPr>
          <a:lstStyle/>
          <a:p>
            <a:r>
              <a:rPr lang="en-US" dirty="0"/>
              <a:t>-</a:t>
            </a:r>
            <a:r>
              <a:rPr lang="en-US" dirty="0">
                <a:solidFill>
                  <a:schemeClr val="accent5"/>
                </a:solidFill>
                <a:latin typeface="Oxygen"/>
              </a:rPr>
              <a:t>Region</a:t>
            </a:r>
            <a:endParaRPr lang="en-IN" dirty="0">
              <a:solidFill>
                <a:schemeClr val="accent5"/>
              </a:solidFill>
              <a:latin typeface="Oxygen"/>
            </a:endParaRPr>
          </a:p>
          <a:p>
            <a:endParaRPr lang="en-IN" dirty="0"/>
          </a:p>
        </p:txBody>
      </p:sp>
      <p:sp>
        <p:nvSpPr>
          <p:cNvPr id="13" name="Rectangle 2">
            <a:extLst>
              <a:ext uri="{FF2B5EF4-FFF2-40B4-BE49-F238E27FC236}">
                <a16:creationId xmlns:a16="http://schemas.microsoft.com/office/drawing/2014/main" id="{CDB4CC0C-04AB-4F23-8F78-9543A32DB2DB}"/>
              </a:ext>
            </a:extLst>
          </p:cNvPr>
          <p:cNvSpPr>
            <a:spLocks noChangeArrowheads="1"/>
          </p:cNvSpPr>
          <p:nvPr/>
        </p:nvSpPr>
        <p:spPr bwMode="auto">
          <a:xfrm>
            <a:off x="524540" y="3954146"/>
            <a:ext cx="8364279" cy="105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171450" indent="-171450" algn="just" eaLnBrk="0" fontAlgn="base" hangingPunct="0">
              <a:spcBef>
                <a:spcPct val="0"/>
              </a:spcBef>
              <a:spcAft>
                <a:spcPct val="0"/>
              </a:spcAft>
              <a:buClrTx/>
              <a:buFont typeface="Arial" panose="020B0604020202020204" pitchFamily="34" charset="0"/>
              <a:buChar char="•"/>
            </a:pPr>
            <a:r>
              <a:rPr lang="en-US" altLang="en-US" sz="1200" dirty="0">
                <a:solidFill>
                  <a:schemeClr val="accent5"/>
                </a:solidFill>
                <a:latin typeface="Oxygen"/>
                <a:sym typeface="Oxygen"/>
              </a:rPr>
              <a:t>It can be seen that in the given dataset we have 49.5% of females and 50.5% of males </a:t>
            </a:r>
          </a:p>
          <a:p>
            <a:pPr marL="171450" indent="-171450" algn="just" eaLnBrk="0" fontAlgn="base" hangingPunct="0">
              <a:spcBef>
                <a:spcPct val="0"/>
              </a:spcBef>
              <a:spcAft>
                <a:spcPct val="0"/>
              </a:spcAft>
              <a:buClrTx/>
              <a:buFont typeface="Arial" panose="020B0604020202020204" pitchFamily="34" charset="0"/>
              <a:buChar char="•"/>
            </a:pPr>
            <a:r>
              <a:rPr lang="en-US" altLang="en-US" sz="1200" dirty="0">
                <a:solidFill>
                  <a:schemeClr val="accent5"/>
                </a:solidFill>
                <a:latin typeface="Oxygen"/>
                <a:sym typeface="Oxygen"/>
              </a:rPr>
              <a:t>It can be seen that in the given data set we have 79.5% of non smokers and 20.5% of smokers. </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solidFill>
                  <a:schemeClr val="accent5"/>
                </a:solidFill>
                <a:latin typeface="Oxygen"/>
                <a:sym typeface="Oxygen"/>
              </a:rPr>
              <a:t>Most number of people belong to the southeast region and all other regions has almost same number of people </a:t>
            </a:r>
          </a:p>
        </p:txBody>
      </p:sp>
    </p:spTree>
    <p:extLst>
      <p:ext uri="{BB962C8B-B14F-4D97-AF65-F5344CB8AC3E}">
        <p14:creationId xmlns:p14="http://schemas.microsoft.com/office/powerpoint/2010/main" val="314300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5508DE-82FE-458B-A444-73A629D5258E}"/>
              </a:ext>
            </a:extLst>
          </p:cNvPr>
          <p:cNvSpPr>
            <a:spLocks noGrp="1"/>
          </p:cNvSpPr>
          <p:nvPr>
            <p:ph type="title"/>
          </p:nvPr>
        </p:nvSpPr>
        <p:spPr/>
        <p:txBody>
          <a:bodyPr/>
          <a:lstStyle/>
          <a:p>
            <a:r>
              <a:rPr lang="en-US" dirty="0"/>
              <a:t>Univariate analysis-cont..</a:t>
            </a:r>
            <a:endParaRPr lang="en-IN" dirty="0"/>
          </a:p>
        </p:txBody>
      </p:sp>
      <p:pic>
        <p:nvPicPr>
          <p:cNvPr id="5" name="Picture 4">
            <a:extLst>
              <a:ext uri="{FF2B5EF4-FFF2-40B4-BE49-F238E27FC236}">
                <a16:creationId xmlns:a16="http://schemas.microsoft.com/office/drawing/2014/main" id="{A203721B-E08F-4C7E-8178-D04FF81A8DD4}"/>
              </a:ext>
            </a:extLst>
          </p:cNvPr>
          <p:cNvPicPr>
            <a:picLocks noChangeAspect="1"/>
          </p:cNvPicPr>
          <p:nvPr/>
        </p:nvPicPr>
        <p:blipFill>
          <a:blip r:embed="rId2"/>
          <a:stretch>
            <a:fillRect/>
          </a:stretch>
        </p:blipFill>
        <p:spPr>
          <a:xfrm>
            <a:off x="695017" y="1039123"/>
            <a:ext cx="2784944" cy="2591162"/>
          </a:xfrm>
          <a:prstGeom prst="rect">
            <a:avLst/>
          </a:prstGeom>
        </p:spPr>
      </p:pic>
      <p:pic>
        <p:nvPicPr>
          <p:cNvPr id="7" name="Picture 6">
            <a:extLst>
              <a:ext uri="{FF2B5EF4-FFF2-40B4-BE49-F238E27FC236}">
                <a16:creationId xmlns:a16="http://schemas.microsoft.com/office/drawing/2014/main" id="{DB41B581-D27F-4EBC-AD7C-821080804949}"/>
              </a:ext>
            </a:extLst>
          </p:cNvPr>
          <p:cNvPicPr>
            <a:picLocks noChangeAspect="1"/>
          </p:cNvPicPr>
          <p:nvPr/>
        </p:nvPicPr>
        <p:blipFill rotWithShape="1">
          <a:blip r:embed="rId3"/>
          <a:srcRect l="43936" t="-7549" r="-205" b="7549"/>
          <a:stretch/>
        </p:blipFill>
        <p:spPr>
          <a:xfrm>
            <a:off x="3076354" y="890250"/>
            <a:ext cx="3880920" cy="2629267"/>
          </a:xfrm>
          <a:prstGeom prst="rect">
            <a:avLst/>
          </a:prstGeom>
        </p:spPr>
      </p:pic>
      <p:pic>
        <p:nvPicPr>
          <p:cNvPr id="9" name="Picture 8">
            <a:extLst>
              <a:ext uri="{FF2B5EF4-FFF2-40B4-BE49-F238E27FC236}">
                <a16:creationId xmlns:a16="http://schemas.microsoft.com/office/drawing/2014/main" id="{00035500-78A2-486A-A635-374AF45A1005}"/>
              </a:ext>
            </a:extLst>
          </p:cNvPr>
          <p:cNvPicPr>
            <a:picLocks noChangeAspect="1"/>
          </p:cNvPicPr>
          <p:nvPr/>
        </p:nvPicPr>
        <p:blipFill rotWithShape="1">
          <a:blip r:embed="rId4"/>
          <a:srcRect r="15443"/>
          <a:stretch/>
        </p:blipFill>
        <p:spPr>
          <a:xfrm>
            <a:off x="5768476" y="1124860"/>
            <a:ext cx="3165669" cy="2419688"/>
          </a:xfrm>
          <a:prstGeom prst="rect">
            <a:avLst/>
          </a:prstGeom>
        </p:spPr>
      </p:pic>
      <p:sp>
        <p:nvSpPr>
          <p:cNvPr id="11" name="TextBox 10">
            <a:extLst>
              <a:ext uri="{FF2B5EF4-FFF2-40B4-BE49-F238E27FC236}">
                <a16:creationId xmlns:a16="http://schemas.microsoft.com/office/drawing/2014/main" id="{0EC4FA50-563E-48D9-A3A3-82368E05F3F2}"/>
              </a:ext>
            </a:extLst>
          </p:cNvPr>
          <p:cNvSpPr txBox="1"/>
          <p:nvPr/>
        </p:nvSpPr>
        <p:spPr>
          <a:xfrm>
            <a:off x="946297" y="3837751"/>
            <a:ext cx="7602279" cy="830997"/>
          </a:xfrm>
          <a:prstGeom prst="rect">
            <a:avLst/>
          </a:prstGeom>
          <a:noFill/>
        </p:spPr>
        <p:txBody>
          <a:bodyPr wrap="square">
            <a:spAutoFit/>
          </a:bodyPr>
          <a:lstStyle/>
          <a:p>
            <a:pPr marL="171450" indent="-171450" algn="just" eaLnBrk="0" fontAlgn="base" hangingPunct="0">
              <a:spcBef>
                <a:spcPct val="0"/>
              </a:spcBef>
              <a:spcAft>
                <a:spcPct val="0"/>
              </a:spcAft>
              <a:buClrTx/>
              <a:buFont typeface="Arial" panose="020B0604020202020204" pitchFamily="34" charset="0"/>
              <a:buChar char="•"/>
            </a:pPr>
            <a:r>
              <a:rPr lang="en-US" sz="1200" dirty="0">
                <a:solidFill>
                  <a:schemeClr val="accent5"/>
                </a:solidFill>
                <a:latin typeface="Oxygen"/>
              </a:rPr>
              <a:t>The distribution of age characteristics according to the normal distribution. In fact, there does not seem to be a big difference with the normal distribution, but it can still be corrected.</a:t>
            </a:r>
          </a:p>
          <a:p>
            <a:pPr marL="171450" indent="-171450" algn="just" eaLnBrk="0" fontAlgn="base" hangingPunct="0">
              <a:spcBef>
                <a:spcPct val="0"/>
              </a:spcBef>
              <a:spcAft>
                <a:spcPct val="0"/>
              </a:spcAft>
              <a:buClrTx/>
              <a:buFont typeface="Arial" panose="020B0604020202020204" pitchFamily="34" charset="0"/>
              <a:buChar char="•"/>
            </a:pPr>
            <a:r>
              <a:rPr lang="en-US" sz="1200" dirty="0">
                <a:solidFill>
                  <a:schemeClr val="accent5"/>
                </a:solidFill>
                <a:latin typeface="Oxygen"/>
              </a:rPr>
              <a:t>BMI is almost normally distributed .</a:t>
            </a:r>
          </a:p>
          <a:p>
            <a:pPr marL="171450" indent="-171450" algn="just" eaLnBrk="0" fontAlgn="base" hangingPunct="0">
              <a:spcBef>
                <a:spcPct val="0"/>
              </a:spcBef>
              <a:spcAft>
                <a:spcPct val="0"/>
              </a:spcAft>
              <a:buClrTx/>
              <a:buFont typeface="Arial" panose="020B0604020202020204" pitchFamily="34" charset="0"/>
              <a:buChar char="•"/>
            </a:pPr>
            <a:r>
              <a:rPr lang="en-US" sz="1200" dirty="0">
                <a:solidFill>
                  <a:schemeClr val="accent5"/>
                </a:solidFill>
                <a:latin typeface="Oxygen"/>
              </a:rPr>
              <a:t>Charges is heavily skewed towards right and most of the distribution is between 0-20000.</a:t>
            </a:r>
            <a:endParaRPr lang="en-IN" sz="1200" dirty="0">
              <a:solidFill>
                <a:schemeClr val="accent5"/>
              </a:solidFill>
              <a:latin typeface="Oxygen"/>
            </a:endParaRPr>
          </a:p>
        </p:txBody>
      </p:sp>
    </p:spTree>
    <p:extLst>
      <p:ext uri="{BB962C8B-B14F-4D97-AF65-F5344CB8AC3E}">
        <p14:creationId xmlns:p14="http://schemas.microsoft.com/office/powerpoint/2010/main" val="1050172275"/>
      </p:ext>
    </p:extLst>
  </p:cSld>
  <p:clrMapOvr>
    <a:masterClrMapping/>
  </p:clrMapOvr>
</p:sld>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1186</Words>
  <Application>Microsoft Office PowerPoint</Application>
  <PresentationFormat>On-screen Show (16:9)</PresentationFormat>
  <Paragraphs>135</Paragraphs>
  <Slides>21</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Oxygen</vt:lpstr>
      <vt:lpstr>Helvetica Neue</vt:lpstr>
      <vt:lpstr>Proxima Nova Semibold</vt:lpstr>
      <vt:lpstr>Proxima Nova</vt:lpstr>
      <vt:lpstr>Arial</vt:lpstr>
      <vt:lpstr>Comic Sans MS</vt:lpstr>
      <vt:lpstr>Staatliches</vt:lpstr>
      <vt:lpstr>SourceSansPro</vt:lpstr>
      <vt:lpstr>Insurance Consulting</vt:lpstr>
      <vt:lpstr>Slidesgo Final Pages</vt:lpstr>
      <vt:lpstr>Medical INSURANCE cost prediction</vt:lpstr>
      <vt:lpstr>Business understanding</vt:lpstr>
      <vt:lpstr>About the data</vt:lpstr>
      <vt:lpstr>Variable description</vt:lpstr>
      <vt:lpstr>Exploratory Data Analysis</vt:lpstr>
      <vt:lpstr>PowerPoint Presentation</vt:lpstr>
      <vt:lpstr>Handling outliers</vt:lpstr>
      <vt:lpstr>Univariate analysis</vt:lpstr>
      <vt:lpstr>Univariate analysis-cont..</vt:lpstr>
      <vt:lpstr>BUSINESS QUESTIONS </vt:lpstr>
      <vt:lpstr>Is there any relation between sex and charges? </vt:lpstr>
      <vt:lpstr>Is there any relation between smoking status and charges? </vt:lpstr>
      <vt:lpstr>Is there any relation between region and charges? </vt:lpstr>
      <vt:lpstr>Is there any relation between bmi and charges? </vt:lpstr>
      <vt:lpstr>PowerPoint Presentation</vt:lpstr>
      <vt:lpstr>correlation</vt:lpstr>
      <vt:lpstr>PowerPoint Presentation</vt:lpstr>
      <vt:lpstr>PowerPoint Presentation</vt:lpstr>
      <vt:lpstr>Conclusion and recommendation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cost prediction</dc:title>
  <dc:creator>Reshma</dc:creator>
  <cp:lastModifiedBy>Kumari, Anita</cp:lastModifiedBy>
  <cp:revision>26</cp:revision>
  <dcterms:modified xsi:type="dcterms:W3CDTF">2021-07-17T13:46:10Z</dcterms:modified>
</cp:coreProperties>
</file>