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Tahoma"/>
      <p:regular r:id="rId31"/>
      <p:bold r:id="rId32"/>
    </p:embeddedFon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ahom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regular.fntdata"/><Relationship Id="rId10" Type="http://schemas.openxmlformats.org/officeDocument/2006/relationships/slide" Target="slides/slide6.xml"/><Relationship Id="rId32" Type="http://schemas.openxmlformats.org/officeDocument/2006/relationships/font" Target="fonts/Tahoma-bold.fntdata"/><Relationship Id="rId13" Type="http://schemas.openxmlformats.org/officeDocument/2006/relationships/slide" Target="slides/slide9.xml"/><Relationship Id="rId35" Type="http://schemas.openxmlformats.org/officeDocument/2006/relationships/font" Target="fonts/CenturyGothic-italic.fntdata"/><Relationship Id="rId12" Type="http://schemas.openxmlformats.org/officeDocument/2006/relationships/slide" Target="slides/slide8.xml"/><Relationship Id="rId34" Type="http://schemas.openxmlformats.org/officeDocument/2006/relationships/font" Target="fonts/CenturyGothic-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CenturyGothic-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3429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indent="0" lvl="2" marL="6858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indent="0" lvl="3" marL="10287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indent="0" lvl="4" marL="13716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indent="0" lvl="5" marL="17145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indent="0" lvl="6" marL="20574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indent="0" lvl="7" marL="24003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indent="0" lvl="8" marL="2743200"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308ff73f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308ff73f7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4308ff73f7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308ff73f7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308ff73f7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4308ff73f7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4308ff73f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4308ff73f7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4308ff73f7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308ff73f7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308ff73f7_0_1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4308ff73f7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308ff73f7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308ff73f7_0_2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4308ff73f7_0_2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4308ff73f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4308ff73f7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4308ff73f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4308ff73f7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4308ff73f7_0_1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4308ff73f7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4308ff73f7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4308ff73f7_0_1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4308ff73f7_0_1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308ff73f7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308ff73f7_0_1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4308ff73f7_0_1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4308ff73f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4308ff73f7_0_1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g4308ff73f7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4308ff73f7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4308ff73f7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4308ff73f7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4308ff73f7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4308ff73f7_0_2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4308ff73f7_0_2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4308ff73f7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4308ff73f7_0_2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4308ff73f7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4308ff73f7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4308ff73f7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4308ff73f7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308ff73f7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308ff73f7_0_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4308ff73f7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4308ff73f7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4308ff73f7_0_7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4308ff73f7_0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308ff73f7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308ff73f7_0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g4308ff73f7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4308ff73f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4308ff73f7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4308ff73f7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308ff73f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308ff73f7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4308ff73f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308ff73f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308ff73f7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4308ff73f7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308ff73f7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308ff73f7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4308ff73f7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4308ff73f7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4308ff73f7_0_1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4308ff73f7_0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4308ff73f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308ff73f7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4308ff73f7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4308ff73f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4308ff73f7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4308ff73f7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596" y="4934326"/>
            <a:ext cx="9142809" cy="209174"/>
          </a:xfrm>
          <a:prstGeom prst="rect">
            <a:avLst/>
          </a:prstGeom>
          <a:noFill/>
          <a:ln>
            <a:noFill/>
          </a:ln>
        </p:spPr>
      </p:pic>
      <p:cxnSp>
        <p:nvCxnSpPr>
          <p:cNvPr id="16" name="Google Shape;16;p2"/>
          <p:cNvCxnSpPr/>
          <p:nvPr/>
        </p:nvCxnSpPr>
        <p:spPr>
          <a:xfrm>
            <a:off x="3767047" y="2084520"/>
            <a:ext cx="0" cy="663080"/>
          </a:xfrm>
          <a:prstGeom prst="straightConnector1">
            <a:avLst/>
          </a:prstGeom>
          <a:noFill/>
          <a:ln cap="flat" cmpd="sng" w="12700">
            <a:solidFill>
              <a:srgbClr val="7F7F7F"/>
            </a:solidFill>
            <a:prstDash val="dot"/>
            <a:miter lim="8000"/>
            <a:headEnd len="sm" w="sm" type="none"/>
            <a:tailEnd len="sm" w="sm" type="none"/>
          </a:ln>
        </p:spPr>
      </p:cxnSp>
      <p:pic>
        <p:nvPicPr>
          <p:cNvPr id="17" name="Google Shape;17;p2"/>
          <p:cNvPicPr preferRelativeResize="0"/>
          <p:nvPr/>
        </p:nvPicPr>
        <p:blipFill rotWithShape="1">
          <a:blip r:embed="rId3">
            <a:alphaModFix/>
          </a:blip>
          <a:srcRect b="0" l="0" r="0" t="0"/>
          <a:stretch/>
        </p:blipFill>
        <p:spPr>
          <a:xfrm>
            <a:off x="2048333" y="1803171"/>
            <a:ext cx="1642929" cy="1225779"/>
          </a:xfrm>
          <a:prstGeom prst="rect">
            <a:avLst/>
          </a:prstGeom>
          <a:noFill/>
          <a:ln>
            <a:noFill/>
          </a:ln>
        </p:spPr>
      </p:pic>
      <p:sp>
        <p:nvSpPr>
          <p:cNvPr id="18" name="Google Shape;18;p2"/>
          <p:cNvSpPr txBox="1"/>
          <p:nvPr>
            <p:ph type="title"/>
          </p:nvPr>
        </p:nvSpPr>
        <p:spPr>
          <a:xfrm>
            <a:off x="3886200" y="2112918"/>
            <a:ext cx="4191000" cy="606284"/>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2"/>
          <p:cNvSpPr/>
          <p:nvPr/>
        </p:nvSpPr>
        <p:spPr>
          <a:xfrm>
            <a:off x="48637" y="68092"/>
            <a:ext cx="9046128" cy="62257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13" name="Shape 313"/>
        <p:cNvGrpSpPr/>
        <p:nvPr/>
      </p:nvGrpSpPr>
      <p:grpSpPr>
        <a:xfrm>
          <a:off x="0" y="0"/>
          <a:ext cx="0" cy="0"/>
          <a:chOff x="0" y="0"/>
          <a:chExt cx="0" cy="0"/>
        </a:xfrm>
      </p:grpSpPr>
      <p:grpSp>
        <p:nvGrpSpPr>
          <p:cNvPr id="314" name="Google Shape;314;p11"/>
          <p:cNvGrpSpPr/>
          <p:nvPr/>
        </p:nvGrpSpPr>
        <p:grpSpPr>
          <a:xfrm>
            <a:off x="529755" y="2183932"/>
            <a:ext cx="2805885" cy="2311868"/>
            <a:chOff x="671688" y="1726406"/>
            <a:chExt cx="3047603" cy="2511028"/>
          </a:xfrm>
        </p:grpSpPr>
        <p:grpSp>
          <p:nvGrpSpPr>
            <p:cNvPr id="315" name="Google Shape;315;p11"/>
            <p:cNvGrpSpPr/>
            <p:nvPr/>
          </p:nvGrpSpPr>
          <p:grpSpPr>
            <a:xfrm>
              <a:off x="671688" y="1726406"/>
              <a:ext cx="3047603" cy="2511028"/>
              <a:chOff x="5978838" y="1358253"/>
              <a:chExt cx="6047832" cy="4984489"/>
            </a:xfrm>
          </p:grpSpPr>
          <p:pic>
            <p:nvPicPr>
              <p:cNvPr descr="http://gigapple.files.wordpress.com/2010/07/2010imac.png" id="316" name="Google Shape;316;p11"/>
              <p:cNvPicPr preferRelativeResize="0"/>
              <p:nvPr/>
            </p:nvPicPr>
            <p:blipFill rotWithShape="1">
              <a:blip r:embed="rId2">
                <a:alphaModFix/>
              </a:blip>
              <a:srcRect b="9447" l="14702" r="15758" t="539"/>
              <a:stretch/>
            </p:blipFill>
            <p:spPr>
              <a:xfrm>
                <a:off x="5978838" y="1358253"/>
                <a:ext cx="6047832" cy="4984489"/>
              </a:xfrm>
              <a:prstGeom prst="rect">
                <a:avLst/>
              </a:prstGeom>
              <a:noFill/>
              <a:ln>
                <a:noFill/>
              </a:ln>
            </p:spPr>
          </p:pic>
          <p:sp>
            <p:nvSpPr>
              <p:cNvPr id="317" name="Google Shape;317;p11"/>
              <p:cNvSpPr/>
              <p:nvPr/>
            </p:nvSpPr>
            <p:spPr>
              <a:xfrm>
                <a:off x="8755784" y="5125572"/>
                <a:ext cx="444311" cy="413601"/>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8" name="Google Shape;318;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9" name="Google Shape;319;p11"/>
          <p:cNvSpPr txBox="1"/>
          <p:nvPr>
            <p:ph type="title"/>
          </p:nvPr>
        </p:nvSpPr>
        <p:spPr>
          <a:xfrm>
            <a:off x="119254" y="85725"/>
            <a:ext cx="8110346"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20" name="Google Shape;320;p11"/>
          <p:cNvGrpSpPr/>
          <p:nvPr/>
        </p:nvGrpSpPr>
        <p:grpSpPr>
          <a:xfrm>
            <a:off x="239167" y="1970810"/>
            <a:ext cx="1078776" cy="1078495"/>
            <a:chOff x="508000" y="1302693"/>
            <a:chExt cx="2336800" cy="2336803"/>
          </a:xfrm>
        </p:grpSpPr>
        <p:sp>
          <p:nvSpPr>
            <p:cNvPr id="321" name="Google Shape;321;p11"/>
            <p:cNvSpPr/>
            <p:nvPr/>
          </p:nvSpPr>
          <p:spPr>
            <a:xfrm>
              <a:off x="613218" y="1432380"/>
              <a:ext cx="2126364" cy="2097004"/>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2" name="Google Shape;322;p11"/>
            <p:cNvSpPr/>
            <p:nvPr/>
          </p:nvSpPr>
          <p:spPr>
            <a:xfrm>
              <a:off x="508000" y="1302693"/>
              <a:ext cx="2336800" cy="2336803"/>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23" name="Google Shape;323;p11"/>
          <p:cNvSpPr/>
          <p:nvPr>
            <p:ph idx="2" type="pic"/>
          </p:nvPr>
        </p:nvSpPr>
        <p:spPr>
          <a:xfrm>
            <a:off x="653808" y="2383060"/>
            <a:ext cx="2548189" cy="1476646"/>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4" name="Google Shape;324;p11"/>
          <p:cNvSpPr/>
          <p:nvPr>
            <p:ph idx="3" type="pic"/>
          </p:nvPr>
        </p:nvSpPr>
        <p:spPr>
          <a:xfrm>
            <a:off x="315800" y="2051929"/>
            <a:ext cx="920233" cy="917983"/>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5" name="Google Shape;325;p11"/>
          <p:cNvSpPr txBox="1"/>
          <p:nvPr>
            <p:ph idx="1" type="body"/>
          </p:nvPr>
        </p:nvSpPr>
        <p:spPr>
          <a:xfrm>
            <a:off x="3712874" y="762924"/>
            <a:ext cx="117188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6" name="Google Shape;326;p11"/>
          <p:cNvSpPr txBox="1"/>
          <p:nvPr>
            <p:ph idx="4" type="body"/>
          </p:nvPr>
        </p:nvSpPr>
        <p:spPr>
          <a:xfrm>
            <a:off x="3712874" y="1875591"/>
            <a:ext cx="117188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7" name="Google Shape;327;p11"/>
          <p:cNvSpPr txBox="1"/>
          <p:nvPr>
            <p:ph idx="5" type="body"/>
          </p:nvPr>
        </p:nvSpPr>
        <p:spPr>
          <a:xfrm>
            <a:off x="3719291" y="4031757"/>
            <a:ext cx="1229045" cy="464043"/>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p:nvPr/>
        </p:nvSpPr>
        <p:spPr>
          <a:xfrm rot="5400000">
            <a:off x="4885954" y="893585"/>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9" name="Google Shape;329;p11"/>
          <p:cNvSpPr/>
          <p:nvPr/>
        </p:nvSpPr>
        <p:spPr>
          <a:xfrm rot="5400000">
            <a:off x="4949536" y="4249484"/>
            <a:ext cx="209550"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0" name="Google Shape;330;p11"/>
          <p:cNvSpPr/>
          <p:nvPr/>
        </p:nvSpPr>
        <p:spPr>
          <a:xfrm rot="5400000">
            <a:off x="4886550" y="2008037"/>
            <a:ext cx="208359" cy="57165"/>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31" name="Google Shape;331;p11"/>
          <p:cNvSpPr txBox="1"/>
          <p:nvPr>
            <p:ph idx="6" type="body"/>
          </p:nvPr>
        </p:nvSpPr>
        <p:spPr>
          <a:xfrm>
            <a:off x="119254" y="741787"/>
            <a:ext cx="3216386" cy="47565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2" name="Google Shape;332;p11"/>
          <p:cNvSpPr txBox="1"/>
          <p:nvPr>
            <p:ph idx="7" type="body"/>
          </p:nvPr>
        </p:nvSpPr>
        <p:spPr>
          <a:xfrm>
            <a:off x="5118018" y="741787"/>
            <a:ext cx="3810000" cy="89475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3" name="Google Shape;333;p11"/>
          <p:cNvSpPr txBox="1"/>
          <p:nvPr>
            <p:ph idx="8" type="body"/>
          </p:nvPr>
        </p:nvSpPr>
        <p:spPr>
          <a:xfrm>
            <a:off x="5118018" y="1863978"/>
            <a:ext cx="3810000" cy="199572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4" name="Google Shape;334;p11"/>
          <p:cNvSpPr txBox="1"/>
          <p:nvPr>
            <p:ph idx="9" type="body"/>
          </p:nvPr>
        </p:nvSpPr>
        <p:spPr>
          <a:xfrm>
            <a:off x="5181600" y="4010620"/>
            <a:ext cx="3810000" cy="475655"/>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2" name="Google Shape;22;p3"/>
          <p:cNvSpPr txBox="1"/>
          <p:nvPr>
            <p:ph idx="1" type="body"/>
          </p:nvPr>
        </p:nvSpPr>
        <p:spPr>
          <a:xfrm>
            <a:off x="213358" y="941536"/>
            <a:ext cx="2819400" cy="334814"/>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 name="Shape 23"/>
        <p:cNvGrpSpPr/>
        <p:nvPr/>
      </p:nvGrpSpPr>
      <p:grpSpPr>
        <a:xfrm>
          <a:off x="0" y="0"/>
          <a:ext cx="0" cy="0"/>
          <a:chOff x="0" y="0"/>
          <a:chExt cx="0" cy="0"/>
        </a:xfrm>
      </p:grpSpPr>
      <p:sp>
        <p:nvSpPr>
          <p:cNvPr id="24" name="Google Shape;24;p4"/>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5" name="Google Shape;25;p4"/>
          <p:cNvGrpSpPr/>
          <p:nvPr/>
        </p:nvGrpSpPr>
        <p:grpSpPr>
          <a:xfrm>
            <a:off x="1381971" y="1428750"/>
            <a:ext cx="6500493" cy="2701952"/>
            <a:chOff x="1381971" y="1207082"/>
            <a:chExt cx="6500493" cy="2701952"/>
          </a:xfrm>
        </p:grpSpPr>
        <p:cxnSp>
          <p:nvCxnSpPr>
            <p:cNvPr id="26" name="Google Shape;26;p4"/>
            <p:cNvCxnSpPr/>
            <p:nvPr/>
          </p:nvCxnSpPr>
          <p:spPr>
            <a:xfrm>
              <a:off x="4724400" y="1207082"/>
              <a:ext cx="0" cy="2701952"/>
            </a:xfrm>
            <a:prstGeom prst="straightConnector1">
              <a:avLst/>
            </a:prstGeom>
            <a:noFill/>
            <a:ln cap="flat" cmpd="sng" w="19050">
              <a:solidFill>
                <a:srgbClr val="7F7F7F"/>
              </a:solidFill>
              <a:prstDash val="dot"/>
              <a:miter lim="8000"/>
              <a:headEnd len="sm" w="sm" type="none"/>
              <a:tailEnd len="sm" w="sm" type="none"/>
            </a:ln>
          </p:spPr>
        </p:cxnSp>
        <p:cxnSp>
          <p:nvCxnSpPr>
            <p:cNvPr id="27" name="Google Shape;27;p4"/>
            <p:cNvCxnSpPr/>
            <p:nvPr/>
          </p:nvCxnSpPr>
          <p:spPr>
            <a:xfrm rot="10800000">
              <a:off x="1381971" y="2545557"/>
              <a:ext cx="6500493" cy="17860"/>
            </a:xfrm>
            <a:prstGeom prst="straightConnector1">
              <a:avLst/>
            </a:prstGeom>
            <a:noFill/>
            <a:ln cap="flat" cmpd="sng" w="19050">
              <a:solidFill>
                <a:srgbClr val="7F7F7F"/>
              </a:solidFill>
              <a:prstDash val="dot"/>
              <a:miter lim="8000"/>
              <a:headEnd len="sm" w="sm" type="none"/>
              <a:tailEnd len="sm" w="sm" type="none"/>
            </a:ln>
          </p:spPr>
        </p:cxnSp>
        <p:sp>
          <p:nvSpPr>
            <p:cNvPr id="28" name="Google Shape;28;p4"/>
            <p:cNvSpPr/>
            <p:nvPr/>
          </p:nvSpPr>
          <p:spPr>
            <a:xfrm>
              <a:off x="4545164" y="2386470"/>
              <a:ext cx="357280" cy="338492"/>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9" name="Google Shape;29;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3" name="Google Shape;33;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Google Shape;35;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7" name="Shape 37"/>
        <p:cNvGrpSpPr/>
        <p:nvPr/>
      </p:nvGrpSpPr>
      <p:grpSpPr>
        <a:xfrm>
          <a:off x="0" y="0"/>
          <a:ext cx="0" cy="0"/>
          <a:chOff x="0" y="0"/>
          <a:chExt cx="0" cy="0"/>
        </a:xfrm>
      </p:grpSpPr>
      <p:sp>
        <p:nvSpPr>
          <p:cNvPr id="38" name="Google Shape;38;p5"/>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9" name="Google Shape;39;p5"/>
          <p:cNvSpPr txBox="1"/>
          <p:nvPr>
            <p:ph idx="1" type="body"/>
          </p:nvPr>
        </p:nvSpPr>
        <p:spPr>
          <a:xfrm>
            <a:off x="86360" y="666750"/>
            <a:ext cx="265684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Google Shape;40;p5"/>
          <p:cNvSpPr txBox="1"/>
          <p:nvPr>
            <p:ph idx="2" type="body"/>
          </p:nvPr>
        </p:nvSpPr>
        <p:spPr>
          <a:xfrm>
            <a:off x="45720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5"/>
          <p:cNvSpPr txBox="1"/>
          <p:nvPr>
            <p:ph idx="3" type="body"/>
          </p:nvPr>
        </p:nvSpPr>
        <p:spPr>
          <a:xfrm>
            <a:off x="335788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2" name="Google Shape;42;p5"/>
          <p:cNvSpPr txBox="1"/>
          <p:nvPr>
            <p:ph idx="4" type="body"/>
          </p:nvPr>
        </p:nvSpPr>
        <p:spPr>
          <a:xfrm>
            <a:off x="6258560" y="175656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3" name="Google Shape;43;p5"/>
          <p:cNvCxnSpPr/>
          <p:nvPr/>
        </p:nvCxnSpPr>
        <p:spPr>
          <a:xfrm>
            <a:off x="3056210" y="1259077"/>
            <a:ext cx="0" cy="1572044"/>
          </a:xfrm>
          <a:prstGeom prst="straightConnector1">
            <a:avLst/>
          </a:prstGeom>
          <a:noFill/>
          <a:ln cap="flat" cmpd="sng" w="19050">
            <a:solidFill>
              <a:srgbClr val="7F7F7F"/>
            </a:solidFill>
            <a:prstDash val="dot"/>
            <a:miter lim="8000"/>
            <a:headEnd len="sm" w="sm" type="none"/>
            <a:tailEnd len="sm" w="sm" type="none"/>
          </a:ln>
        </p:spPr>
      </p:cxnSp>
      <p:cxnSp>
        <p:nvCxnSpPr>
          <p:cNvPr id="44" name="Google Shape;44;p5"/>
          <p:cNvCxnSpPr/>
          <p:nvPr/>
        </p:nvCxnSpPr>
        <p:spPr>
          <a:xfrm>
            <a:off x="5943600" y="1259077"/>
            <a:ext cx="0" cy="1572044"/>
          </a:xfrm>
          <a:prstGeom prst="straightConnector1">
            <a:avLst/>
          </a:prstGeom>
          <a:noFill/>
          <a:ln cap="flat" cmpd="sng" w="19050">
            <a:solidFill>
              <a:srgbClr val="7F7F7F"/>
            </a:solidFill>
            <a:prstDash val="dot"/>
            <a:miter lim="8000"/>
            <a:headEnd len="sm" w="sm" type="none"/>
            <a:tailEnd len="sm" w="sm" type="none"/>
          </a:ln>
        </p:spPr>
      </p:cxnSp>
      <p:sp>
        <p:nvSpPr>
          <p:cNvPr id="45" name="Google Shape;45;p5"/>
          <p:cNvSpPr/>
          <p:nvPr>
            <p:ph idx="5" type="pic"/>
          </p:nvPr>
        </p:nvSpPr>
        <p:spPr>
          <a:xfrm>
            <a:off x="1319646"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6" name="Google Shape;46;p5"/>
          <p:cNvSpPr/>
          <p:nvPr>
            <p:ph idx="6" type="pic"/>
          </p:nvPr>
        </p:nvSpPr>
        <p:spPr>
          <a:xfrm>
            <a:off x="4255886"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7" name="Google Shape;47;p5"/>
          <p:cNvSpPr/>
          <p:nvPr>
            <p:ph idx="7" type="pic"/>
          </p:nvPr>
        </p:nvSpPr>
        <p:spPr>
          <a:xfrm>
            <a:off x="7151486" y="1200150"/>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8" name="Google Shape;48;p5"/>
          <p:cNvSpPr txBox="1"/>
          <p:nvPr>
            <p:ph idx="8" type="body"/>
          </p:nvPr>
        </p:nvSpPr>
        <p:spPr>
          <a:xfrm>
            <a:off x="457200" y="210200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9" type="body"/>
          </p:nvPr>
        </p:nvSpPr>
        <p:spPr>
          <a:xfrm>
            <a:off x="3362960" y="210200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0" name="Google Shape;50;p5"/>
          <p:cNvSpPr txBox="1"/>
          <p:nvPr>
            <p:ph idx="13" type="body"/>
          </p:nvPr>
        </p:nvSpPr>
        <p:spPr>
          <a:xfrm>
            <a:off x="6268720" y="2102003"/>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1" name="Google Shape;51;p5"/>
          <p:cNvSpPr txBox="1"/>
          <p:nvPr>
            <p:ph idx="14" type="body"/>
          </p:nvPr>
        </p:nvSpPr>
        <p:spPr>
          <a:xfrm>
            <a:off x="45720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2" name="Google Shape;52;p5"/>
          <p:cNvSpPr txBox="1"/>
          <p:nvPr>
            <p:ph idx="15" type="body"/>
          </p:nvPr>
        </p:nvSpPr>
        <p:spPr>
          <a:xfrm>
            <a:off x="335788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Google Shape;53;p5"/>
          <p:cNvSpPr txBox="1"/>
          <p:nvPr>
            <p:ph idx="16" type="body"/>
          </p:nvPr>
        </p:nvSpPr>
        <p:spPr>
          <a:xfrm>
            <a:off x="6258560" y="370737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4" name="Google Shape;54;p5"/>
          <p:cNvCxnSpPr/>
          <p:nvPr/>
        </p:nvCxnSpPr>
        <p:spPr>
          <a:xfrm>
            <a:off x="3056210" y="3181350"/>
            <a:ext cx="0" cy="1572044"/>
          </a:xfrm>
          <a:prstGeom prst="straightConnector1">
            <a:avLst/>
          </a:prstGeom>
          <a:noFill/>
          <a:ln cap="flat" cmpd="sng" w="19050">
            <a:solidFill>
              <a:srgbClr val="7F7F7F"/>
            </a:solidFill>
            <a:prstDash val="dot"/>
            <a:miter lim="8000"/>
            <a:headEnd len="sm" w="sm" type="none"/>
            <a:tailEnd len="sm" w="sm" type="none"/>
          </a:ln>
        </p:spPr>
      </p:cxnSp>
      <p:cxnSp>
        <p:nvCxnSpPr>
          <p:cNvPr id="55" name="Google Shape;55;p5"/>
          <p:cNvCxnSpPr/>
          <p:nvPr/>
        </p:nvCxnSpPr>
        <p:spPr>
          <a:xfrm>
            <a:off x="5943600" y="3181350"/>
            <a:ext cx="0" cy="1572044"/>
          </a:xfrm>
          <a:prstGeom prst="straightConnector1">
            <a:avLst/>
          </a:prstGeom>
          <a:noFill/>
          <a:ln cap="flat" cmpd="sng" w="19050">
            <a:solidFill>
              <a:srgbClr val="7F7F7F"/>
            </a:solidFill>
            <a:prstDash val="dot"/>
            <a:miter lim="8000"/>
            <a:headEnd len="sm" w="sm" type="none"/>
            <a:tailEnd len="sm" w="sm" type="none"/>
          </a:ln>
        </p:spPr>
      </p:cxnSp>
      <p:sp>
        <p:nvSpPr>
          <p:cNvPr id="56" name="Google Shape;56;p5"/>
          <p:cNvSpPr/>
          <p:nvPr>
            <p:ph idx="17" type="pic"/>
          </p:nvPr>
        </p:nvSpPr>
        <p:spPr>
          <a:xfrm>
            <a:off x="1319646"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5"/>
          <p:cNvSpPr/>
          <p:nvPr>
            <p:ph idx="18" type="pic"/>
          </p:nvPr>
        </p:nvSpPr>
        <p:spPr>
          <a:xfrm>
            <a:off x="4255886"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8" name="Google Shape;58;p5"/>
          <p:cNvSpPr/>
          <p:nvPr>
            <p:ph idx="19" type="pic"/>
          </p:nvPr>
        </p:nvSpPr>
        <p:spPr>
          <a:xfrm>
            <a:off x="7151486" y="3150963"/>
            <a:ext cx="484909" cy="484909"/>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5"/>
          <p:cNvSpPr txBox="1"/>
          <p:nvPr>
            <p:ph idx="20" type="body"/>
          </p:nvPr>
        </p:nvSpPr>
        <p:spPr>
          <a:xfrm>
            <a:off x="45720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5"/>
          <p:cNvSpPr txBox="1"/>
          <p:nvPr>
            <p:ph idx="21" type="body"/>
          </p:nvPr>
        </p:nvSpPr>
        <p:spPr>
          <a:xfrm>
            <a:off x="336296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1" name="Google Shape;61;p5"/>
          <p:cNvSpPr txBox="1"/>
          <p:nvPr>
            <p:ph idx="22" type="body"/>
          </p:nvPr>
        </p:nvSpPr>
        <p:spPr>
          <a:xfrm>
            <a:off x="6268720" y="4052816"/>
            <a:ext cx="2297325" cy="28448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62" name="Shape 62"/>
        <p:cNvGrpSpPr/>
        <p:nvPr/>
      </p:nvGrpSpPr>
      <p:grpSpPr>
        <a:xfrm>
          <a:off x="0" y="0"/>
          <a:ext cx="0" cy="0"/>
          <a:chOff x="0" y="0"/>
          <a:chExt cx="0" cy="0"/>
        </a:xfrm>
      </p:grpSpPr>
      <p:sp>
        <p:nvSpPr>
          <p:cNvPr id="63" name="Google Shape;63;p6"/>
          <p:cNvSpPr txBox="1"/>
          <p:nvPr>
            <p:ph idx="1" type="body"/>
          </p:nvPr>
        </p:nvSpPr>
        <p:spPr>
          <a:xfrm>
            <a:off x="86360" y="971550"/>
            <a:ext cx="669544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6"/>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5" name="Shape 65"/>
        <p:cNvGrpSpPr/>
        <p:nvPr/>
      </p:nvGrpSpPr>
      <p:grpSpPr>
        <a:xfrm>
          <a:off x="0" y="0"/>
          <a:ext cx="0" cy="0"/>
          <a:chOff x="0" y="0"/>
          <a:chExt cx="0" cy="0"/>
        </a:xfrm>
      </p:grpSpPr>
      <p:sp>
        <p:nvSpPr>
          <p:cNvPr id="66" name="Google Shape;66;p7"/>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7" name="Google Shape;67;p7"/>
          <p:cNvSpPr txBox="1"/>
          <p:nvPr>
            <p:ph idx="1" type="body"/>
          </p:nvPr>
        </p:nvSpPr>
        <p:spPr>
          <a:xfrm>
            <a:off x="835688"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8" name="Google Shape;68;p7"/>
          <p:cNvSpPr txBox="1"/>
          <p:nvPr>
            <p:ph idx="2" type="body"/>
          </p:nvPr>
        </p:nvSpPr>
        <p:spPr>
          <a:xfrm>
            <a:off x="4724400" y="1352550"/>
            <a:ext cx="2819400" cy="334814"/>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9" name="Shape 69"/>
        <p:cNvGrpSpPr/>
        <p:nvPr/>
      </p:nvGrpSpPr>
      <p:grpSpPr>
        <a:xfrm>
          <a:off x="0" y="0"/>
          <a:ext cx="0" cy="0"/>
          <a:chOff x="0" y="0"/>
          <a:chExt cx="0" cy="0"/>
        </a:xfrm>
      </p:grpSpPr>
      <p:sp>
        <p:nvSpPr>
          <p:cNvPr id="70" name="Google Shape;70;p8"/>
          <p:cNvSpPr/>
          <p:nvPr/>
        </p:nvSpPr>
        <p:spPr>
          <a:xfrm>
            <a:off x="-10718" y="4951810"/>
            <a:ext cx="9160674" cy="20240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71" name="Google Shape;71;p8"/>
          <p:cNvSpPr txBox="1"/>
          <p:nvPr/>
        </p:nvSpPr>
        <p:spPr>
          <a:xfrm>
            <a:off x="2568848" y="4941094"/>
            <a:ext cx="4001542" cy="21929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825" u="none" cap="none" strike="noStrike">
                <a:solidFill>
                  <a:schemeClr val="lt1"/>
                </a:solidFill>
                <a:latin typeface="Century Gothic"/>
                <a:ea typeface="Century Gothic"/>
                <a:cs typeface="Century Gothic"/>
                <a:sym typeface="Century Gothic"/>
              </a:rPr>
              <a:t>www.tothenew.com </a:t>
            </a:r>
            <a:endParaRPr/>
          </a:p>
        </p:txBody>
      </p:sp>
      <p:sp>
        <p:nvSpPr>
          <p:cNvPr id="72" name="Google Shape;72;p8"/>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73" name="Shape 73"/>
        <p:cNvGrpSpPr/>
        <p:nvPr/>
      </p:nvGrpSpPr>
      <p:grpSpPr>
        <a:xfrm>
          <a:off x="0" y="0"/>
          <a:ext cx="0" cy="0"/>
          <a:chOff x="0" y="0"/>
          <a:chExt cx="0" cy="0"/>
        </a:xfrm>
      </p:grpSpPr>
      <p:sp>
        <p:nvSpPr>
          <p:cNvPr id="74" name="Google Shape;74;p9"/>
          <p:cNvSpPr/>
          <p:nvPr/>
        </p:nvSpPr>
        <p:spPr>
          <a:xfrm>
            <a:off x="0" y="0"/>
            <a:ext cx="9144001"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5" name="Google Shape;75;p9"/>
          <p:cNvGrpSpPr/>
          <p:nvPr/>
        </p:nvGrpSpPr>
        <p:grpSpPr>
          <a:xfrm>
            <a:off x="882253" y="1179082"/>
            <a:ext cx="5362575" cy="3200757"/>
            <a:chOff x="882253" y="1179082"/>
            <a:chExt cx="5362575" cy="3200757"/>
          </a:xfrm>
        </p:grpSpPr>
        <p:grpSp>
          <p:nvGrpSpPr>
            <p:cNvPr id="76" name="Google Shape;76;p9"/>
            <p:cNvGrpSpPr/>
            <p:nvPr/>
          </p:nvGrpSpPr>
          <p:grpSpPr>
            <a:xfrm>
              <a:off x="882253" y="1179082"/>
              <a:ext cx="5362575" cy="3200757"/>
              <a:chOff x="-12406313" y="784225"/>
              <a:chExt cx="10563226" cy="6303963"/>
            </a:xfrm>
          </p:grpSpPr>
          <p:sp>
            <p:nvSpPr>
              <p:cNvPr id="77" name="Google Shape;77;p9"/>
              <p:cNvSpPr/>
              <p:nvPr/>
            </p:nvSpPr>
            <p:spPr>
              <a:xfrm>
                <a:off x="-6191251" y="5287963"/>
                <a:ext cx="214313" cy="496888"/>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5110163" y="4498975"/>
                <a:ext cx="60325" cy="136525"/>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4648201" y="4641850"/>
                <a:ext cx="315913" cy="409575"/>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241801" y="4592638"/>
                <a:ext cx="300038" cy="398463"/>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52876" y="4781550"/>
                <a:ext cx="187325" cy="261938"/>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343401" y="5051425"/>
                <a:ext cx="300038" cy="104775"/>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919538" y="5133975"/>
                <a:ext cx="90488" cy="26988"/>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4010026" y="5141913"/>
                <a:ext cx="63500" cy="26988"/>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941763" y="5175250"/>
                <a:ext cx="4445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4032251" y="5138738"/>
                <a:ext cx="19050" cy="22225"/>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810001" y="5145088"/>
                <a:ext cx="104775" cy="71438"/>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503613" y="5040313"/>
                <a:ext cx="23813" cy="52388"/>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735388" y="4949825"/>
                <a:ext cx="25400" cy="34925"/>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3683001" y="4946650"/>
                <a:ext cx="85725" cy="30163"/>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3697288" y="4762500"/>
                <a:ext cx="36513" cy="96838"/>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3071813" y="4991100"/>
                <a:ext cx="117475" cy="79375"/>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3600451" y="4852988"/>
                <a:ext cx="604838" cy="371475"/>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989263" y="4935538"/>
                <a:ext cx="60325" cy="66675"/>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882901" y="5037138"/>
                <a:ext cx="30163" cy="4445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681288" y="5202238"/>
                <a:ext cx="19050" cy="254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2725738" y="5183188"/>
                <a:ext cx="33338" cy="1905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2722563" y="5133975"/>
                <a:ext cx="30163" cy="41275"/>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2782888" y="5103813"/>
                <a:ext cx="38100" cy="26988"/>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2830513" y="5073650"/>
                <a:ext cx="25400" cy="15875"/>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3187701" y="6373813"/>
                <a:ext cx="112713" cy="131763"/>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3089276" y="6340475"/>
                <a:ext cx="14288" cy="22225"/>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3427413" y="6170613"/>
                <a:ext cx="36513" cy="15875"/>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3619501" y="5246688"/>
                <a:ext cx="41275" cy="1905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4117976" y="5227638"/>
                <a:ext cx="1196975" cy="1082675"/>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2541588" y="6373813"/>
                <a:ext cx="225425"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2357438" y="6118225"/>
                <a:ext cx="168275" cy="293688"/>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2230438" y="5464175"/>
                <a:ext cx="38100" cy="30163"/>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2189163" y="5427663"/>
                <a:ext cx="33338" cy="254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1276" y="4492625"/>
                <a:ext cx="134938" cy="149225"/>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975101" y="4454525"/>
                <a:ext cx="66675" cy="8255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927476" y="4179888"/>
                <a:ext cx="128588" cy="217488"/>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5713" y="4397375"/>
                <a:ext cx="44450" cy="87313"/>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56038" y="4421188"/>
                <a:ext cx="33338" cy="55563"/>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836988" y="4457700"/>
                <a:ext cx="33338" cy="65088"/>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06826" y="4457700"/>
                <a:ext cx="14288" cy="41275"/>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798888" y="4484688"/>
                <a:ext cx="17463" cy="22225"/>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3822701" y="4397375"/>
                <a:ext cx="23813" cy="30163"/>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3900488" y="4364038"/>
                <a:ext cx="33338" cy="41275"/>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3863976" y="4371975"/>
                <a:ext cx="7938"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3916363" y="3921125"/>
                <a:ext cx="65088" cy="109538"/>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257676" y="4116388"/>
                <a:ext cx="71438" cy="71438"/>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4351338" y="4894263"/>
                <a:ext cx="49213" cy="52388"/>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4276726" y="4935538"/>
                <a:ext cx="19050" cy="1905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4543426" y="4878388"/>
                <a:ext cx="19050" cy="34925"/>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4579938" y="4803775"/>
                <a:ext cx="30163" cy="30163"/>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630613" y="3586163"/>
                <a:ext cx="68263" cy="109538"/>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551238" y="3563938"/>
                <a:ext cx="77788" cy="635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592513" y="3278188"/>
                <a:ext cx="330200" cy="32385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325813" y="3098800"/>
                <a:ext cx="171450" cy="173038"/>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160713" y="3143250"/>
                <a:ext cx="30163" cy="30163"/>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135313" y="3143250"/>
                <a:ext cx="4763"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3135313" y="3143250"/>
                <a:ext cx="4763"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3101976" y="3098800"/>
                <a:ext cx="38100" cy="33338"/>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3030538" y="3060700"/>
                <a:ext cx="19050" cy="26988"/>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3270251" y="2681288"/>
                <a:ext cx="82550" cy="390525"/>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5943601" y="1328738"/>
                <a:ext cx="519113" cy="458788"/>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5770563" y="1779588"/>
                <a:ext cx="4763" cy="4763"/>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5770563" y="1779588"/>
                <a:ext cx="4763" cy="4763"/>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7966076" y="1287463"/>
                <a:ext cx="6122988" cy="4860925"/>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2181226" y="1704975"/>
                <a:ext cx="101600" cy="55563"/>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2497138" y="1809750"/>
                <a:ext cx="41275" cy="26988"/>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3462338" y="1411288"/>
                <a:ext cx="19050" cy="30163"/>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159251" y="1506538"/>
                <a:ext cx="44450" cy="33338"/>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122738" y="1528763"/>
                <a:ext cx="7938" cy="11113"/>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527551" y="1141413"/>
                <a:ext cx="179388" cy="123825"/>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779963" y="1085850"/>
                <a:ext cx="71438" cy="41275"/>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4756151" y="990600"/>
                <a:ext cx="247650" cy="207963"/>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4648201" y="1322388"/>
                <a:ext cx="30163" cy="22225"/>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4805363" y="995363"/>
                <a:ext cx="41275" cy="14288"/>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4313238" y="1235075"/>
                <a:ext cx="33338" cy="1905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988051" y="1066800"/>
                <a:ext cx="7938" cy="635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6161088" y="1028700"/>
                <a:ext cx="211138" cy="74613"/>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5611813" y="976313"/>
                <a:ext cx="69850" cy="55563"/>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5710238" y="1014413"/>
                <a:ext cx="79375" cy="55563"/>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5815013" y="1062038"/>
                <a:ext cx="82550" cy="34925"/>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5861051" y="949325"/>
                <a:ext cx="125413" cy="1016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00138"/>
                <a:ext cx="414338" cy="274638"/>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6934201" y="1058863"/>
                <a:ext cx="269875" cy="115888"/>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62801" y="1190625"/>
                <a:ext cx="49213" cy="52388"/>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148513" y="1190625"/>
                <a:ext cx="4763" cy="3175"/>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148513" y="1190625"/>
                <a:ext cx="4763" cy="3175"/>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148513" y="11906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7751763" y="2651125"/>
                <a:ext cx="130175" cy="18415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7666038" y="2493963"/>
                <a:ext cx="26988" cy="254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7650163" y="2478088"/>
                <a:ext cx="247650" cy="42545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7597776" y="2697163"/>
                <a:ext cx="14288" cy="14288"/>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8158163" y="2039938"/>
                <a:ext cx="300038" cy="1651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959976" y="4022725"/>
                <a:ext cx="307975" cy="123825"/>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913938" y="4067175"/>
                <a:ext cx="14288" cy="22225"/>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9759951" y="4195763"/>
                <a:ext cx="47625" cy="254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434513" y="4191000"/>
                <a:ext cx="41275" cy="23813"/>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9647238" y="4138613"/>
                <a:ext cx="176213" cy="87313"/>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9272588" y="4481513"/>
                <a:ext cx="22225" cy="254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8950326" y="4856163"/>
                <a:ext cx="71438" cy="635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640888" y="6456363"/>
                <a:ext cx="22225" cy="71438"/>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11093451" y="2955925"/>
                <a:ext cx="1588" cy="158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12406313" y="1716088"/>
                <a:ext cx="3933825"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9771063" y="3951288"/>
                <a:ext cx="17463" cy="254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9786938" y="3883025"/>
                <a:ext cx="26988" cy="7938"/>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9742488" y="3898900"/>
                <a:ext cx="7938" cy="7938"/>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9632951" y="4083050"/>
                <a:ext cx="19050" cy="1905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1412538" y="2609850"/>
                <a:ext cx="52388" cy="79375"/>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1491913" y="2513013"/>
                <a:ext cx="57150" cy="1016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988676" y="1577975"/>
                <a:ext cx="544513" cy="344488"/>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87113" y="1528763"/>
                <a:ext cx="304800" cy="236538"/>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947401" y="1355725"/>
                <a:ext cx="365125" cy="18415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999788" y="1419225"/>
                <a:ext cx="49213" cy="46038"/>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64851" y="1355725"/>
                <a:ext cx="34925" cy="1905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1101388" y="1311275"/>
                <a:ext cx="206375" cy="1270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823576" y="1212850"/>
                <a:ext cx="117475" cy="41275"/>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818813" y="1262063"/>
                <a:ext cx="101600" cy="635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871201" y="1270000"/>
                <a:ext cx="36513" cy="33338"/>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485438" y="1581150"/>
                <a:ext cx="176213" cy="168275"/>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52113" y="1374775"/>
                <a:ext cx="198438" cy="119063"/>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398126" y="1847850"/>
                <a:ext cx="115888" cy="8255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290176" y="1554163"/>
                <a:ext cx="153988" cy="150813"/>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601326" y="1287463"/>
                <a:ext cx="52388" cy="52388"/>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571163" y="1457325"/>
                <a:ext cx="36513" cy="33338"/>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587038" y="1163638"/>
                <a:ext cx="192088" cy="123825"/>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510838" y="1270000"/>
                <a:ext cx="52388" cy="17463"/>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323513" y="1339850"/>
                <a:ext cx="509588" cy="192088"/>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15576" y="1446213"/>
                <a:ext cx="88900" cy="77788"/>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304463" y="1287463"/>
                <a:ext cx="82550" cy="30163"/>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10367963" y="1193800"/>
                <a:ext cx="96838" cy="90488"/>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10402888" y="1111250"/>
                <a:ext cx="34925" cy="26988"/>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10301288" y="1003300"/>
                <a:ext cx="322263" cy="258763"/>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10037763" y="2084388"/>
                <a:ext cx="209550" cy="161925"/>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742488" y="1941513"/>
                <a:ext cx="65088" cy="635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932988" y="2252663"/>
                <a:ext cx="52388" cy="49213"/>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9850438" y="1581150"/>
                <a:ext cx="138113" cy="71438"/>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839326" y="2287588"/>
                <a:ext cx="38100" cy="36513"/>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666288" y="1949450"/>
                <a:ext cx="33338" cy="22225"/>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9813926" y="1878013"/>
                <a:ext cx="34925" cy="254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10125076" y="1577975"/>
                <a:ext cx="852488" cy="739775"/>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775826" y="2224088"/>
                <a:ext cx="22225" cy="14288"/>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9948863" y="2076450"/>
                <a:ext cx="19050" cy="22225"/>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10177463" y="836613"/>
                <a:ext cx="912813" cy="574675"/>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9605963" y="784225"/>
                <a:ext cx="1778000" cy="1622425"/>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077326" y="1806575"/>
                <a:ext cx="85725" cy="66675"/>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8015288" y="1457325"/>
                <a:ext cx="46038" cy="33338"/>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9204326" y="2835275"/>
                <a:ext cx="195263" cy="225425"/>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3408363" y="1385888"/>
                <a:ext cx="228600" cy="104775"/>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9877426" y="2763838"/>
                <a:ext cx="34925" cy="22225"/>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11250613" y="2881313"/>
                <a:ext cx="138113" cy="10795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11390313" y="2727325"/>
                <a:ext cx="49213" cy="85725"/>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12023726" y="2538413"/>
                <a:ext cx="63500" cy="49213"/>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091363" y="3425825"/>
                <a:ext cx="82550" cy="55563"/>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204076" y="3222625"/>
                <a:ext cx="25400" cy="635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7212013" y="3297238"/>
                <a:ext cx="46038" cy="90488"/>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7380288" y="3349625"/>
                <a:ext cx="22225" cy="23813"/>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7162801" y="2636838"/>
                <a:ext cx="25400" cy="36513"/>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7132638" y="2598738"/>
                <a:ext cx="49213" cy="8255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6929438" y="2508250"/>
                <a:ext cx="28575" cy="49213"/>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818313" y="2444750"/>
                <a:ext cx="34925" cy="5715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6753226" y="3538538"/>
                <a:ext cx="63500" cy="11113"/>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6502401" y="3522663"/>
                <a:ext cx="60325"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5886451" y="4402138"/>
                <a:ext cx="30163" cy="14288"/>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6048376" y="1847850"/>
                <a:ext cx="63500" cy="55563"/>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5735638" y="1798638"/>
                <a:ext cx="47625" cy="41275"/>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5399088" y="1584325"/>
                <a:ext cx="46038"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3319463" y="1547813"/>
                <a:ext cx="101600" cy="47625"/>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3130551" y="1430338"/>
                <a:ext cx="134938" cy="5715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3319463" y="1517650"/>
                <a:ext cx="26988" cy="30163"/>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7" name="Google Shape;247;p9"/>
              <p:cNvSpPr/>
              <p:nvPr/>
            </p:nvSpPr>
            <p:spPr>
              <a:xfrm>
                <a:off x="-9355138" y="2917825"/>
                <a:ext cx="71438"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a:off x="-9351963" y="3052763"/>
                <a:ext cx="60325" cy="41275"/>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a:off x="-9264651" y="3052763"/>
                <a:ext cx="36513" cy="5715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a:off x="-12395201" y="2406650"/>
                <a:ext cx="47625" cy="23813"/>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51" name="Google Shape;251;p9"/>
            <p:cNvSpPr/>
            <p:nvPr/>
          </p:nvSpPr>
          <p:spPr>
            <a:xfrm flipH="1">
              <a:off x="5511648" y="350401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828052" y="2805113"/>
              <a:ext cx="102420"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4457671" y="277177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4" name="Google Shape;254;p9"/>
            <p:cNvSpPr/>
            <p:nvPr/>
          </p:nvSpPr>
          <p:spPr>
            <a:xfrm flipH="1">
              <a:off x="4456480" y="2611041"/>
              <a:ext cx="10242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5" name="Google Shape;255;p9"/>
            <p:cNvSpPr/>
            <p:nvPr/>
          </p:nvSpPr>
          <p:spPr>
            <a:xfrm flipH="1">
              <a:off x="4519600" y="2892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6" name="Google Shape;256;p9"/>
            <p:cNvSpPr/>
            <p:nvPr/>
          </p:nvSpPr>
          <p:spPr>
            <a:xfrm flipH="1">
              <a:off x="4523172" y="263128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5147222" y="288012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5012647" y="26158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4834006" y="2894410"/>
              <a:ext cx="100039"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0" name="Google Shape;260;p9"/>
            <p:cNvSpPr/>
            <p:nvPr/>
          </p:nvSpPr>
          <p:spPr>
            <a:xfrm flipH="1">
              <a:off x="4894743" y="2953941"/>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4519599" y="259556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2" name="Google Shape;262;p9"/>
            <p:cNvSpPr/>
            <p:nvPr/>
          </p:nvSpPr>
          <p:spPr>
            <a:xfrm flipH="1">
              <a:off x="4887598" y="3159919"/>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63" name="Google Shape;263;p9"/>
            <p:cNvSpPr/>
            <p:nvPr/>
          </p:nvSpPr>
          <p:spPr>
            <a:xfrm flipH="1">
              <a:off x="5402082" y="241101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1450559" y="2002632"/>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680410" y="2220516"/>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457286" y="20883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94242" y="1947863"/>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2023400" y="249197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811413" y="2362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3522786" y="192047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3508495" y="1881188"/>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1530352" y="245149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495814" y="23550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1712565" y="233005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839996" y="25836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096046" y="2464594"/>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1606572" y="2511029"/>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8" name="Google Shape;278;p9"/>
            <p:cNvSpPr/>
            <p:nvPr/>
          </p:nvSpPr>
          <p:spPr>
            <a:xfrm flipH="1">
              <a:off x="2207994" y="2332435"/>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1520825" y="21097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2263969" y="231814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4875688" y="2994422"/>
              <a:ext cx="101230" cy="16073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82" name="Google Shape;282;p9"/>
            <p:cNvSpPr/>
            <p:nvPr/>
          </p:nvSpPr>
          <p:spPr>
            <a:xfrm flipH="1">
              <a:off x="3378684" y="215860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3394165" y="2264569"/>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3563278" y="2152650"/>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3433467" y="1816894"/>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3303654" y="201215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543804" y="3781425"/>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5381837" y="371356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181374" y="271938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4045607" y="1902619"/>
              <a:ext cx="10003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5200815" y="286940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4400506" y="2743200"/>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914990" y="3155157"/>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4" name="Google Shape;294;p9"/>
            <p:cNvSpPr/>
            <p:nvPr/>
          </p:nvSpPr>
          <p:spPr>
            <a:xfrm flipH="1">
              <a:off x="5042419" y="258365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5" name="Google Shape;295;p9"/>
            <p:cNvSpPr/>
            <p:nvPr/>
          </p:nvSpPr>
          <p:spPr>
            <a:xfrm flipH="1">
              <a:off x="3270308" y="2526507"/>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6" name="Google Shape;296;p9"/>
            <p:cNvSpPr/>
            <p:nvPr/>
          </p:nvSpPr>
          <p:spPr>
            <a:xfrm flipH="1">
              <a:off x="5957057" y="3898106"/>
              <a:ext cx="101230"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7" name="Google Shape;297;p9"/>
            <p:cNvSpPr/>
            <p:nvPr/>
          </p:nvSpPr>
          <p:spPr>
            <a:xfrm flipH="1">
              <a:off x="4479108" y="2765822"/>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8" name="Google Shape;298;p9"/>
            <p:cNvSpPr/>
            <p:nvPr/>
          </p:nvSpPr>
          <p:spPr>
            <a:xfrm flipH="1">
              <a:off x="4500545" y="2814638"/>
              <a:ext cx="101229" cy="1595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9" name="Google Shape;299;p9"/>
          <p:cNvSpPr/>
          <p:nvPr/>
        </p:nvSpPr>
        <p:spPr>
          <a:xfrm>
            <a:off x="645487" y="3768329"/>
            <a:ext cx="146961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chemeClr val="dk1"/>
                </a:solidFill>
                <a:latin typeface="Century Gothic"/>
                <a:ea typeface="Century Gothic"/>
                <a:cs typeface="Century Gothic"/>
                <a:sym typeface="Century Gothic"/>
              </a:rPr>
              <a:t>Client Location</a:t>
            </a:r>
            <a:endParaRPr/>
          </a:p>
        </p:txBody>
      </p:sp>
      <p:sp>
        <p:nvSpPr>
          <p:cNvPr id="300" name="Google Shape;300;p9"/>
          <p:cNvSpPr/>
          <p:nvPr/>
        </p:nvSpPr>
        <p:spPr>
          <a:xfrm>
            <a:off x="683597" y="3414713"/>
            <a:ext cx="986094" cy="25479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US" sz="1200">
                <a:solidFill>
                  <a:srgbClr val="D9177F"/>
                </a:solidFill>
                <a:latin typeface="Century Gothic"/>
                <a:ea typeface="Century Gothic"/>
                <a:cs typeface="Century Gothic"/>
                <a:sym typeface="Century Gothic"/>
              </a:rPr>
              <a:t>Our Office</a:t>
            </a:r>
            <a:endParaRPr/>
          </a:p>
        </p:txBody>
      </p:sp>
      <p:sp>
        <p:nvSpPr>
          <p:cNvPr id="301" name="Google Shape;301;p9"/>
          <p:cNvSpPr/>
          <p:nvPr/>
        </p:nvSpPr>
        <p:spPr>
          <a:xfrm flipH="1">
            <a:off x="508530" y="37778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302" name="Google Shape;302;p9"/>
          <p:cNvSpPr/>
          <p:nvPr/>
        </p:nvSpPr>
        <p:spPr>
          <a:xfrm flipH="1">
            <a:off x="508530" y="3434954"/>
            <a:ext cx="146485" cy="235744"/>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303" name="Google Shape;303;p9"/>
          <p:cNvSpPr txBox="1"/>
          <p:nvPr/>
        </p:nvSpPr>
        <p:spPr>
          <a:xfrm>
            <a:off x="6397704" y="2800350"/>
            <a:ext cx="2422362" cy="277416"/>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US" sz="1300">
                <a:solidFill>
                  <a:schemeClr val="dk1"/>
                </a:solidFill>
                <a:latin typeface="Century Gothic"/>
                <a:ea typeface="Century Gothic"/>
                <a:cs typeface="Century Gothic"/>
                <a:sym typeface="Century Gothic"/>
              </a:rPr>
              <a:t>Email us at: </a:t>
            </a:r>
            <a:endParaRPr/>
          </a:p>
        </p:txBody>
      </p:sp>
      <p:sp>
        <p:nvSpPr>
          <p:cNvPr id="304" name="Google Shape;304;p9"/>
          <p:cNvSpPr txBox="1"/>
          <p:nvPr>
            <p:ph idx="1" type="body"/>
          </p:nvPr>
        </p:nvSpPr>
        <p:spPr>
          <a:xfrm>
            <a:off x="6285468" y="3113485"/>
            <a:ext cx="2542090" cy="258813"/>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5" name="Google Shape;305;p9"/>
          <p:cNvSpPr txBox="1"/>
          <p:nvPr>
            <p:ph idx="2" type="body"/>
          </p:nvPr>
        </p:nvSpPr>
        <p:spPr>
          <a:xfrm>
            <a:off x="6629400" y="1203405"/>
            <a:ext cx="2198158" cy="572947"/>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6" name="Google Shape;306;p9"/>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7" name="Google Shape;307;p9"/>
          <p:cNvSpPr txBox="1"/>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US" sz="2100">
                <a:solidFill>
                  <a:schemeClr val="dk1"/>
                </a:solidFill>
                <a:latin typeface="Tahoma"/>
                <a:ea typeface="Tahoma"/>
                <a:cs typeface="Tahoma"/>
                <a:sym typeface="Tahoma"/>
              </a:rPr>
              <a:t>Contact us</a:t>
            </a:r>
            <a:endParaRPr/>
          </a:p>
        </p:txBody>
      </p:sp>
      <p:pic>
        <p:nvPicPr>
          <p:cNvPr id="308" name="Google Shape;308;p9"/>
          <p:cNvPicPr preferRelativeResize="0"/>
          <p:nvPr/>
        </p:nvPicPr>
        <p:blipFill rotWithShape="1">
          <a:blip r:embed="rId2">
            <a:alphaModFix/>
          </a:blip>
          <a:srcRect b="0" l="0" r="0" t="0"/>
          <a:stretch/>
        </p:blipFill>
        <p:spPr>
          <a:xfrm>
            <a:off x="596" y="4934326"/>
            <a:ext cx="9142809" cy="209174"/>
          </a:xfrm>
          <a:prstGeom prst="rect">
            <a:avLst/>
          </a:prstGeom>
          <a:noFill/>
          <a:ln>
            <a:noFill/>
          </a:ln>
        </p:spPr>
      </p:pic>
      <p:sp>
        <p:nvSpPr>
          <p:cNvPr id="309" name="Google Shape;309;p9"/>
          <p:cNvSpPr/>
          <p:nvPr/>
        </p:nvSpPr>
        <p:spPr>
          <a:xfrm flipH="1">
            <a:off x="1457499" y="2305473"/>
            <a:ext cx="100039" cy="160735"/>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10" name="Shape 310"/>
        <p:cNvGrpSpPr/>
        <p:nvPr/>
      </p:nvGrpSpPr>
      <p:grpSpPr>
        <a:xfrm>
          <a:off x="0" y="0"/>
          <a:ext cx="0" cy="0"/>
          <a:chOff x="0" y="0"/>
          <a:chExt cx="0" cy="0"/>
        </a:xfrm>
      </p:grpSpPr>
      <p:sp>
        <p:nvSpPr>
          <p:cNvPr id="311" name="Google Shape;311;p10"/>
          <p:cNvSpPr txBox="1"/>
          <p:nvPr>
            <p:ph type="title"/>
          </p:nvPr>
        </p:nvSpPr>
        <p:spPr>
          <a:xfrm>
            <a:off x="86360" y="85725"/>
            <a:ext cx="8143240" cy="428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2" name="Google Shape;312;p10"/>
          <p:cNvSpPr txBox="1"/>
          <p:nvPr>
            <p:ph idx="1" type="body"/>
          </p:nvPr>
        </p:nvSpPr>
        <p:spPr>
          <a:xfrm>
            <a:off x="2743200" y="1989673"/>
            <a:ext cx="40640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Century Gothic"/>
                <a:ea typeface="Century Gothic"/>
                <a:cs typeface="Century Gothic"/>
                <a:sym typeface="Century Gothic"/>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204841" y="533401"/>
            <a:ext cx="630005" cy="50006"/>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p:nvPr/>
        </p:nvSpPr>
        <p:spPr>
          <a:xfrm>
            <a:off x="-10718" y="4951810"/>
            <a:ext cx="9160674" cy="202406"/>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 name="Google Shape;12;p1"/>
          <p:cNvSpPr txBox="1"/>
          <p:nvPr/>
        </p:nvSpPr>
        <p:spPr>
          <a:xfrm>
            <a:off x="2568848" y="4941094"/>
            <a:ext cx="4001542" cy="19645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US" sz="800" u="none" cap="none" strike="noStrike">
                <a:solidFill>
                  <a:schemeClr val="lt1"/>
                </a:solidFill>
                <a:latin typeface="Century Gothic"/>
                <a:ea typeface="Century Gothic"/>
                <a:cs typeface="Century Gothic"/>
                <a:sym typeface="Century Gothic"/>
              </a:rPr>
              <a:t>www.tothenew.com </a:t>
            </a:r>
            <a:endParaRPr/>
          </a:p>
        </p:txBody>
      </p:sp>
      <p:pic>
        <p:nvPicPr>
          <p:cNvPr id="13" name="Google Shape;13;p1"/>
          <p:cNvPicPr preferRelativeResize="0"/>
          <p:nvPr/>
        </p:nvPicPr>
        <p:blipFill rotWithShape="1">
          <a:blip r:embed="rId1">
            <a:alphaModFix/>
          </a:blip>
          <a:srcRect b="0" l="0" r="0" t="0"/>
          <a:stretch/>
        </p:blipFill>
        <p:spPr>
          <a:xfrm>
            <a:off x="8229600" y="0"/>
            <a:ext cx="944720" cy="704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medium.com/@bherbst/understanding-the-gradle-wrapper-a62f35662ab7" TargetMode="External"/><Relationship Id="rId4" Type="http://schemas.openxmlformats.org/officeDocument/2006/relationships/hyperlink" Target="http://www.gradle.org/docs/current/userguide/userguide_single.html" TargetMode="External"/><Relationship Id="rId5" Type="http://schemas.openxmlformats.org/officeDocument/2006/relationships/hyperlink" Target="http://www.gradle.org/docs/current/userguide/java_plugi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sdkman.io/instal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2"/>
          <p:cNvSpPr txBox="1"/>
          <p:nvPr>
            <p:ph type="title"/>
          </p:nvPr>
        </p:nvSpPr>
        <p:spPr>
          <a:xfrm>
            <a:off x="3886200" y="2112918"/>
            <a:ext cx="4191000" cy="60628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Tahoma"/>
              <a:buNone/>
            </a:pPr>
            <a:r>
              <a:rPr lang="en-US"/>
              <a:t>Gradle</a:t>
            </a:r>
            <a:endParaRPr b="1" i="0" sz="2400" u="none" cap="none" strike="noStrike">
              <a:solidFill>
                <a:schemeClr val="dk1"/>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Importing a project in Idea</a:t>
            </a:r>
            <a:endParaRPr/>
          </a:p>
        </p:txBody>
      </p:sp>
      <p:pic>
        <p:nvPicPr>
          <p:cNvPr id="401" name="Google Shape;401;p21"/>
          <p:cNvPicPr preferRelativeResize="0"/>
          <p:nvPr/>
        </p:nvPicPr>
        <p:blipFill>
          <a:blip r:embed="rId3">
            <a:alphaModFix/>
          </a:blip>
          <a:stretch>
            <a:fillRect/>
          </a:stretch>
        </p:blipFill>
        <p:spPr>
          <a:xfrm>
            <a:off x="1077750" y="790574"/>
            <a:ext cx="5927245" cy="35623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2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Gradle window to see tasks</a:t>
            </a:r>
            <a:endParaRPr/>
          </a:p>
        </p:txBody>
      </p:sp>
      <p:pic>
        <p:nvPicPr>
          <p:cNvPr id="408" name="Google Shape;408;p22"/>
          <p:cNvPicPr preferRelativeResize="0"/>
          <p:nvPr/>
        </p:nvPicPr>
        <p:blipFill>
          <a:blip r:embed="rId3">
            <a:alphaModFix/>
          </a:blip>
          <a:stretch>
            <a:fillRect/>
          </a:stretch>
        </p:blipFill>
        <p:spPr>
          <a:xfrm>
            <a:off x="2632963" y="514413"/>
            <a:ext cx="3049971" cy="43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2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Gradle Tasks</a:t>
            </a:r>
            <a:endParaRPr/>
          </a:p>
        </p:txBody>
      </p:sp>
      <p:sp>
        <p:nvSpPr>
          <p:cNvPr id="415" name="Google Shape;415;p23"/>
          <p:cNvSpPr txBox="1"/>
          <p:nvPr>
            <p:ph idx="1" type="body"/>
          </p:nvPr>
        </p:nvSpPr>
        <p:spPr>
          <a:xfrm>
            <a:off x="213325" y="941525"/>
            <a:ext cx="8016300" cy="3841500"/>
          </a:xfrm>
          <a:prstGeom prst="rect">
            <a:avLst/>
          </a:prstGeom>
        </p:spPr>
        <p:txBody>
          <a:bodyPr anchorCtr="0" anchor="t" bIns="91425" lIns="91425" spcFirstLastPara="1" rIns="91425" wrap="square" tIns="91425">
            <a:noAutofit/>
          </a:bodyPr>
          <a:lstStyle/>
          <a:p>
            <a:pPr indent="-317500" lvl="0" marL="457200" rtl="0" algn="l">
              <a:spcBef>
                <a:spcPts val="750"/>
              </a:spcBef>
              <a:spcAft>
                <a:spcPts val="0"/>
              </a:spcAft>
              <a:buSzPts val="1400"/>
              <a:buFont typeface="Century Gothic"/>
              <a:buChar char="●"/>
            </a:pPr>
            <a:r>
              <a:rPr lang="en-US" sz="1400">
                <a:highlight>
                  <a:srgbClr val="FFFFFF"/>
                </a:highlight>
              </a:rPr>
              <a:t>Each project is made up of one or more tasks.</a:t>
            </a:r>
            <a:br>
              <a:rPr lang="en-US" sz="1400">
                <a:highlight>
                  <a:srgbClr val="FFFFFF"/>
                </a:highlight>
              </a:rPr>
            </a:br>
            <a:endParaRPr sz="1400">
              <a:highlight>
                <a:srgbClr val="FFFFFF"/>
              </a:highlight>
            </a:endParaRPr>
          </a:p>
          <a:p>
            <a:pPr indent="-317500" lvl="0" marL="457200" rtl="0" algn="l">
              <a:spcBef>
                <a:spcPts val="0"/>
              </a:spcBef>
              <a:spcAft>
                <a:spcPts val="0"/>
              </a:spcAft>
              <a:buSzPts val="1400"/>
              <a:buFont typeface="Century Gothic"/>
              <a:buChar char="●"/>
            </a:pPr>
            <a:r>
              <a:rPr lang="en-US" sz="1400">
                <a:highlight>
                  <a:srgbClr val="FFFFFF"/>
                </a:highlight>
              </a:rPr>
              <a:t>A task is an atomic piece of work which a build performs. </a:t>
            </a:r>
            <a:br>
              <a:rPr lang="en-US" sz="1400">
                <a:highlight>
                  <a:srgbClr val="FFFFFF"/>
                </a:highlight>
              </a:rPr>
            </a:br>
            <a:endParaRPr sz="1400">
              <a:highlight>
                <a:srgbClr val="FFFFFF"/>
              </a:highlight>
            </a:endParaRPr>
          </a:p>
          <a:p>
            <a:pPr indent="-317500" lvl="0" marL="457200" rtl="0" algn="l">
              <a:spcBef>
                <a:spcPts val="0"/>
              </a:spcBef>
              <a:spcAft>
                <a:spcPts val="0"/>
              </a:spcAft>
              <a:buSzPts val="1400"/>
              <a:buFont typeface="Century Gothic"/>
              <a:buChar char="●"/>
            </a:pPr>
            <a:r>
              <a:rPr lang="en-US" sz="1400">
                <a:highlight>
                  <a:srgbClr val="FFFFFF"/>
                </a:highlight>
              </a:rPr>
              <a:t>The task might be compiling some classes, storing class files into separate target folder, creating JAR, generating Javadoc, or publishing some archives to repositories</a:t>
            </a:r>
            <a:br>
              <a:rPr lang="en-US" sz="1400">
                <a:highlight>
                  <a:srgbClr val="FFFFFF"/>
                </a:highlight>
              </a:rPr>
            </a:br>
            <a:endParaRPr sz="1400">
              <a:highlight>
                <a:srgbClr val="FFFFFF"/>
              </a:highlight>
            </a:endParaRPr>
          </a:p>
          <a:p>
            <a:pPr indent="-317500" lvl="0" marL="457200" rtl="0" algn="l">
              <a:spcBef>
                <a:spcPts val="0"/>
              </a:spcBef>
              <a:spcAft>
                <a:spcPts val="0"/>
              </a:spcAft>
              <a:buSzPts val="1400"/>
              <a:buFont typeface="Century Gothic"/>
              <a:buChar char="●"/>
            </a:pPr>
            <a:r>
              <a:rPr lang="en-US" sz="1400">
                <a:highlight>
                  <a:srgbClr val="FFFFFF"/>
                </a:highlight>
              </a:rPr>
              <a:t>Task is a keyword which is used to define a task into build script.</a:t>
            </a:r>
            <a:endParaRPr sz="14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Gradle Tasks</a:t>
            </a:r>
            <a:endParaRPr/>
          </a:p>
        </p:txBody>
      </p:sp>
      <p:sp>
        <p:nvSpPr>
          <p:cNvPr id="422" name="Google Shape;422;p24"/>
          <p:cNvSpPr/>
          <p:nvPr/>
        </p:nvSpPr>
        <p:spPr>
          <a:xfrm>
            <a:off x="775800" y="1160254"/>
            <a:ext cx="7172700" cy="3032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task hello </a:t>
            </a:r>
            <a:r>
              <a:rPr b="0" i="0" lang="en-US" u="none" cap="none" strike="noStrike">
                <a:solidFill>
                  <a:srgbClr val="666666"/>
                </a:solidFill>
                <a:latin typeface="Arial"/>
                <a:ea typeface="Arial"/>
                <a:cs typeface="Arial"/>
                <a:sym typeface="Arial"/>
              </a:rPr>
              <a:t>&lt;&lt; {</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    println </a:t>
            </a:r>
            <a:r>
              <a:rPr b="0" i="0" lang="en-US" u="none" cap="none" strike="noStrike">
                <a:solidFill>
                  <a:srgbClr val="0433FF"/>
                </a:solidFill>
                <a:latin typeface="Arial"/>
                <a:ea typeface="Arial"/>
                <a:cs typeface="Arial"/>
                <a:sym typeface="Arial"/>
              </a:rPr>
              <a:t>"Hello !!!!"</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task greet &lt;&lt;{</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    println </a:t>
            </a:r>
            <a:r>
              <a:rPr b="0" i="0" lang="en-US" u="none" cap="none" strike="noStrike">
                <a:solidFill>
                  <a:srgbClr val="0433FF"/>
                </a:solidFill>
                <a:latin typeface="Arial"/>
                <a:ea typeface="Arial"/>
                <a:cs typeface="Arial"/>
                <a:sym typeface="Arial"/>
              </a:rPr>
              <a:t>"Welcome Mr. </a:t>
            </a:r>
            <a:r>
              <a:rPr lang="en-US">
                <a:solidFill>
                  <a:srgbClr val="0433FF"/>
                </a:solidFill>
              </a:rPr>
              <a:t>X</a:t>
            </a:r>
            <a:r>
              <a:rPr b="0" i="0" lang="en-US" u="none" cap="none" strike="noStrike">
                <a:solidFill>
                  <a:srgbClr val="0433FF"/>
                </a:solidFill>
                <a:latin typeface="Arial"/>
                <a:ea typeface="Arial"/>
                <a:cs typeface="Arial"/>
                <a:sym typeface="Arial"/>
              </a:rPr>
              <a:t>"</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task </a:t>
            </a:r>
            <a:r>
              <a:rPr b="0" i="0" lang="en-US" u="none" cap="none" strike="noStrike">
                <a:solidFill>
                  <a:srgbClr val="06287E"/>
                </a:solidFill>
                <a:latin typeface="Arial"/>
                <a:ea typeface="Arial"/>
                <a:cs typeface="Arial"/>
                <a:sym typeface="Arial"/>
              </a:rPr>
              <a:t>intro</a:t>
            </a:r>
            <a:r>
              <a:rPr b="0" i="0" lang="en-US" u="none" cap="none" strike="noStrike">
                <a:solidFill>
                  <a:srgbClr val="666666"/>
                </a:solidFill>
                <a:latin typeface="Arial"/>
                <a:ea typeface="Arial"/>
                <a:cs typeface="Arial"/>
                <a:sym typeface="Arial"/>
              </a:rPr>
              <a:t>(</a:t>
            </a:r>
            <a:r>
              <a:rPr b="1" i="0" lang="en-US" u="none" cap="none" strike="noStrike">
                <a:solidFill>
                  <a:srgbClr val="002070"/>
                </a:solidFill>
                <a:latin typeface="Arial"/>
                <a:ea typeface="Arial"/>
                <a:cs typeface="Arial"/>
                <a:sym typeface="Arial"/>
              </a:rPr>
              <a:t>dependsOn:</a:t>
            </a:r>
            <a:r>
              <a:rPr b="0" i="0" lang="en-US" u="none" cap="none" strike="noStrike">
                <a:solidFill>
                  <a:srgbClr val="002070"/>
                </a:solidFill>
                <a:latin typeface="Arial"/>
                <a:ea typeface="Arial"/>
                <a:cs typeface="Arial"/>
                <a:sym typeface="Arial"/>
              </a:rPr>
              <a:t> hello</a:t>
            </a:r>
            <a:r>
              <a:rPr b="0" i="0" lang="en-US" u="none" cap="none" strike="noStrike">
                <a:solidFill>
                  <a:srgbClr val="666666"/>
                </a:solidFill>
                <a:latin typeface="Arial"/>
                <a:ea typeface="Arial"/>
                <a:cs typeface="Arial"/>
                <a:sym typeface="Arial"/>
              </a:rPr>
              <a:t>) &lt;&lt; {</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    println </a:t>
            </a:r>
            <a:r>
              <a:rPr b="0" i="0" lang="en-US" u="none" cap="none" strike="noStrike">
                <a:solidFill>
                  <a:srgbClr val="0433FF"/>
                </a:solidFill>
                <a:latin typeface="Arial"/>
                <a:ea typeface="Arial"/>
                <a:cs typeface="Arial"/>
                <a:sym typeface="Arial"/>
              </a:rPr>
              <a:t>"I'm Gradle"</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hello &lt;&lt; { println </a:t>
            </a:r>
            <a:r>
              <a:rPr b="0" i="0" lang="en-US" u="none" cap="none" strike="noStrike">
                <a:solidFill>
                  <a:srgbClr val="0433FF"/>
                </a:solidFill>
                <a:latin typeface="Arial"/>
                <a:ea typeface="Arial"/>
                <a:cs typeface="Arial"/>
                <a:sym typeface="Arial"/>
              </a:rPr>
              <a:t>"Hello extended!!!!" }</a:t>
            </a:r>
            <a:endParaRPr b="0" i="0" u="none" cap="none" strike="noStrike"/>
          </a:p>
          <a:p>
            <a:pPr indent="0" lvl="0" marL="0" marR="0" rtl="0" algn="l">
              <a:lnSpc>
                <a:spcPct val="100000"/>
              </a:lnSpc>
              <a:spcBef>
                <a:spcPts val="0"/>
              </a:spcBef>
              <a:spcAft>
                <a:spcPts val="0"/>
              </a:spcAft>
              <a:buNone/>
            </a:pPr>
            <a:r>
              <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greet.</a:t>
            </a:r>
            <a:r>
              <a:rPr b="0" i="0" lang="en-US" u="none" cap="none" strike="noStrike">
                <a:solidFill>
                  <a:srgbClr val="FF2500"/>
                </a:solidFill>
                <a:latin typeface="Arial"/>
                <a:ea typeface="Arial"/>
                <a:cs typeface="Arial"/>
                <a:sym typeface="Arial"/>
              </a:rPr>
              <a:t>dependsOn hello</a:t>
            </a:r>
            <a:r>
              <a:rPr b="0" i="0" lang="en-US" u="none" cap="none" strike="noStrike">
                <a:solidFill>
                  <a:srgbClr val="666666"/>
                </a:solidFill>
                <a:latin typeface="Arial"/>
                <a:ea typeface="Arial"/>
                <a:cs typeface="Arial"/>
                <a:sym typeface="Arial"/>
              </a:rPr>
              <a:t>, intro</a:t>
            </a:r>
            <a:endParaRPr b="0" i="0" u="none" cap="none" strike="noStrike"/>
          </a:p>
          <a:p>
            <a:pPr indent="0" lvl="0" marL="0" marR="0" rtl="0" algn="l">
              <a:lnSpc>
                <a:spcPct val="100000"/>
              </a:lnSpc>
              <a:spcBef>
                <a:spcPts val="0"/>
              </a:spcBef>
              <a:spcAft>
                <a:spcPts val="0"/>
              </a:spcAft>
              <a:buNone/>
            </a:pPr>
            <a:r>
              <a:t/>
            </a:r>
            <a:endParaRPr b="0" i="0" u="none" cap="none" strike="noStrike"/>
          </a:p>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gradle tasks	:list all the available tasks</a:t>
            </a:r>
            <a:endParaRPr b="0" i="0" u="none" cap="none" strike="noStrike"/>
          </a:p>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gradle intro	:executes intro task</a:t>
            </a:r>
            <a:endParaRPr b="0" i="0" u="none" cap="none" strike="noStrike"/>
          </a:p>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gradle -q greet :bare build output</a:t>
            </a:r>
            <a:endParaRPr b="0" i="0" u="none" cap="none" strike="noStrike"/>
          </a:p>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gradle --daemon hello  :subsequent execution will be fast</a:t>
            </a:r>
            <a:endParaRPr b="0" i="0" u="none" cap="none" strike="noStrike"/>
          </a:p>
        </p:txBody>
      </p:sp>
      <p:sp>
        <p:nvSpPr>
          <p:cNvPr id="423" name="Google Shape;423;p24"/>
          <p:cNvSpPr/>
          <p:nvPr/>
        </p:nvSpPr>
        <p:spPr>
          <a:xfrm>
            <a:off x="2805840" y="411000"/>
            <a:ext cx="4322100" cy="664200"/>
          </a:xfrm>
          <a:prstGeom prst="rect">
            <a:avLst/>
          </a:prstGeom>
          <a:solidFill>
            <a:srgbClr val="FFFFFF"/>
          </a:solidFill>
          <a:ln cap="flat" cmpd="sng" w="25550">
            <a:solidFill>
              <a:srgbClr val="4F81BD"/>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2908600" y="569095"/>
            <a:ext cx="4116600" cy="319800"/>
          </a:xfrm>
          <a:prstGeom prst="rect">
            <a:avLst/>
          </a:prstGeom>
          <a:noFill/>
          <a:ln>
            <a:noFill/>
          </a:ln>
        </p:spPr>
        <p:txBody>
          <a:bodyPr anchorCtr="0" anchor="t" bIns="45000" lIns="45700" spcFirstLastPara="1" rIns="45700" wrap="square" tIns="45000">
            <a:noAutofit/>
          </a:bodyPr>
          <a:lstStyle/>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Defines task 'hello' with groovy closure.</a:t>
            </a:r>
            <a:endParaRPr b="0" i="0" u="none" cap="none" strike="noStrike"/>
          </a:p>
        </p:txBody>
      </p:sp>
      <p:sp>
        <p:nvSpPr>
          <p:cNvPr id="425" name="Google Shape;425;p24"/>
          <p:cNvSpPr/>
          <p:nvPr/>
        </p:nvSpPr>
        <p:spPr>
          <a:xfrm>
            <a:off x="4122340" y="1196575"/>
            <a:ext cx="2955900" cy="888900"/>
          </a:xfrm>
          <a:prstGeom prst="rect">
            <a:avLst/>
          </a:prstGeom>
          <a:solidFill>
            <a:srgbClr val="FFFFFF"/>
          </a:solidFill>
          <a:ln cap="flat" cmpd="sng" w="25550">
            <a:solidFill>
              <a:srgbClr val="4F81BD"/>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4418001" y="1367125"/>
            <a:ext cx="2364600" cy="5478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Defines task 'intro' which</a:t>
            </a:r>
            <a:endParaRPr b="0" i="0" u="none" cap="none" strike="noStrike"/>
          </a:p>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 depends on 'hello' task</a:t>
            </a:r>
            <a:endParaRPr b="0" i="0" u="none" cap="none" strike="noStrike"/>
          </a:p>
        </p:txBody>
      </p:sp>
      <p:sp>
        <p:nvSpPr>
          <p:cNvPr id="427" name="Google Shape;427;p24"/>
          <p:cNvSpPr/>
          <p:nvPr/>
        </p:nvSpPr>
        <p:spPr>
          <a:xfrm>
            <a:off x="4522355" y="2343397"/>
            <a:ext cx="4146000" cy="710700"/>
          </a:xfrm>
          <a:prstGeom prst="rect">
            <a:avLst/>
          </a:prstGeom>
          <a:solidFill>
            <a:srgbClr val="FFFFFF"/>
          </a:solidFill>
          <a:ln cap="flat" cmpd="sng" w="25550">
            <a:solidFill>
              <a:srgbClr val="4F81BD"/>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
          <p:cNvSpPr/>
          <p:nvPr/>
        </p:nvSpPr>
        <p:spPr>
          <a:xfrm>
            <a:off x="4676450" y="2470450"/>
            <a:ext cx="3891600" cy="456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appends additional groovy closure to be </a:t>
            </a:r>
            <a:endParaRPr b="0" i="0" u="none" cap="none" strike="noStrike"/>
          </a:p>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executed to existing 'hello' task</a:t>
            </a:r>
            <a:endParaRPr b="0" i="0" u="none" cap="none" strike="noStrike"/>
          </a:p>
        </p:txBody>
      </p:sp>
      <p:sp>
        <p:nvSpPr>
          <p:cNvPr id="429" name="Google Shape;429;p24"/>
          <p:cNvSpPr/>
          <p:nvPr/>
        </p:nvSpPr>
        <p:spPr>
          <a:xfrm>
            <a:off x="4122360" y="3202560"/>
            <a:ext cx="4445700" cy="694500"/>
          </a:xfrm>
          <a:prstGeom prst="rect">
            <a:avLst/>
          </a:prstGeom>
          <a:solidFill>
            <a:srgbClr val="FFFFFF"/>
          </a:solidFill>
          <a:ln cap="flat" cmpd="sng" w="25550">
            <a:solidFill>
              <a:srgbClr val="4F81B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4248000" y="3261600"/>
            <a:ext cx="4694700" cy="54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gradle tasks are groovy objects. You can </a:t>
            </a:r>
            <a:endParaRPr b="0" i="0" u="none" cap="none" strike="noStrike"/>
          </a:p>
          <a:p>
            <a:pPr indent="0" lvl="0" marL="0" marR="0" rtl="0" algn="l">
              <a:lnSpc>
                <a:spcPct val="100000"/>
              </a:lnSpc>
              <a:spcBef>
                <a:spcPts val="0"/>
              </a:spcBef>
              <a:spcAft>
                <a:spcPts val="0"/>
              </a:spcAft>
              <a:buNone/>
            </a:pPr>
            <a:r>
              <a:rPr b="0" i="0" lang="en-US" u="none" cap="none" strike="noStrike">
                <a:latin typeface="Arial"/>
                <a:ea typeface="Arial"/>
                <a:cs typeface="Arial"/>
                <a:sym typeface="Arial"/>
              </a:rPr>
              <a:t>change dependency of existing tasks</a:t>
            </a:r>
            <a:endParaRPr b="0" i="0" u="none" cap="none" strike="noStrike"/>
          </a:p>
        </p:txBody>
      </p:sp>
      <p:cxnSp>
        <p:nvCxnSpPr>
          <p:cNvPr id="431" name="Google Shape;431;p24"/>
          <p:cNvCxnSpPr>
            <a:stCxn id="424" idx="1"/>
          </p:cNvCxnSpPr>
          <p:nvPr/>
        </p:nvCxnSpPr>
        <p:spPr>
          <a:xfrm flipH="1">
            <a:off x="1727800" y="728995"/>
            <a:ext cx="1180800" cy="520500"/>
          </a:xfrm>
          <a:prstGeom prst="straightConnector1">
            <a:avLst/>
          </a:prstGeom>
          <a:noFill/>
          <a:ln cap="flat" cmpd="sng" w="9525">
            <a:solidFill>
              <a:srgbClr val="000000"/>
            </a:solidFill>
            <a:prstDash val="solid"/>
            <a:round/>
            <a:headEnd len="sm" w="sm" type="none"/>
            <a:tailEnd len="med" w="med" type="triangle"/>
          </a:ln>
        </p:spPr>
      </p:cxnSp>
      <p:cxnSp>
        <p:nvCxnSpPr>
          <p:cNvPr id="432" name="Google Shape;432;p24"/>
          <p:cNvCxnSpPr>
            <a:stCxn id="425" idx="1"/>
          </p:cNvCxnSpPr>
          <p:nvPr/>
        </p:nvCxnSpPr>
        <p:spPr>
          <a:xfrm flipH="1">
            <a:off x="3272140" y="1641025"/>
            <a:ext cx="850200" cy="846600"/>
          </a:xfrm>
          <a:prstGeom prst="straightConnector1">
            <a:avLst/>
          </a:prstGeom>
          <a:noFill/>
          <a:ln cap="flat" cmpd="sng" w="9525">
            <a:solidFill>
              <a:srgbClr val="000000"/>
            </a:solidFill>
            <a:prstDash val="solid"/>
            <a:round/>
            <a:headEnd len="sm" w="sm" type="none"/>
            <a:tailEnd len="med" w="med" type="triangle"/>
          </a:ln>
        </p:spPr>
      </p:cxnSp>
      <p:cxnSp>
        <p:nvCxnSpPr>
          <p:cNvPr id="433" name="Google Shape;433;p24"/>
          <p:cNvCxnSpPr>
            <a:stCxn id="428" idx="1"/>
          </p:cNvCxnSpPr>
          <p:nvPr/>
        </p:nvCxnSpPr>
        <p:spPr>
          <a:xfrm flipH="1">
            <a:off x="3182450" y="2698750"/>
            <a:ext cx="1494000" cy="338100"/>
          </a:xfrm>
          <a:prstGeom prst="straightConnector1">
            <a:avLst/>
          </a:prstGeom>
          <a:noFill/>
          <a:ln cap="flat" cmpd="sng" w="9525">
            <a:solidFill>
              <a:srgbClr val="000000"/>
            </a:solidFill>
            <a:prstDash val="solid"/>
            <a:round/>
            <a:headEnd len="sm" w="sm" type="none"/>
            <a:tailEnd len="med" w="med" type="triangle"/>
          </a:ln>
        </p:spPr>
      </p:cxnSp>
      <p:cxnSp>
        <p:nvCxnSpPr>
          <p:cNvPr id="434" name="Google Shape;434;p24"/>
          <p:cNvCxnSpPr/>
          <p:nvPr/>
        </p:nvCxnSpPr>
        <p:spPr>
          <a:xfrm flipH="1">
            <a:off x="3126360" y="3549600"/>
            <a:ext cx="996000" cy="27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Dependency between tasks</a:t>
            </a:r>
            <a:endParaRPr/>
          </a:p>
        </p:txBody>
      </p:sp>
      <p:sp>
        <p:nvSpPr>
          <p:cNvPr id="441" name="Google Shape;441;p25"/>
          <p:cNvSpPr txBox="1"/>
          <p:nvPr>
            <p:ph idx="1" type="body"/>
          </p:nvPr>
        </p:nvSpPr>
        <p:spPr>
          <a:xfrm>
            <a:off x="213260" y="784650"/>
            <a:ext cx="8016300" cy="3348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A task can be made dependent on another task, meaning that  when one task is done only then the other task would execute.</a:t>
            </a:r>
            <a:endParaRPr/>
          </a:p>
        </p:txBody>
      </p:sp>
      <p:sp>
        <p:nvSpPr>
          <p:cNvPr id="442" name="Google Shape;442;p25"/>
          <p:cNvSpPr txBox="1"/>
          <p:nvPr/>
        </p:nvSpPr>
        <p:spPr>
          <a:xfrm>
            <a:off x="152400" y="1447800"/>
            <a:ext cx="3000000" cy="13335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800"/>
              </a:spcAft>
              <a:buNone/>
            </a:pPr>
            <a:r>
              <a:rPr lang="en-US" sz="1000">
                <a:solidFill>
                  <a:srgbClr val="313131"/>
                </a:solidFill>
                <a:highlight>
                  <a:srgbClr val="EEEEEE"/>
                </a:highlight>
                <a:latin typeface="Consolas"/>
                <a:ea typeface="Consolas"/>
                <a:cs typeface="Consolas"/>
                <a:sym typeface="Consolas"/>
              </a:rPr>
              <a:t>task taskX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'taskX'</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 taskY</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dependsOn</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 </a:t>
            </a:r>
            <a:r>
              <a:rPr lang="en-US" sz="1000">
                <a:solidFill>
                  <a:srgbClr val="008800"/>
                </a:solidFill>
                <a:highlight>
                  <a:srgbClr val="EEEEEE"/>
                </a:highlight>
                <a:latin typeface="Consolas"/>
                <a:ea typeface="Consolas"/>
                <a:cs typeface="Consolas"/>
                <a:sym typeface="Consolas"/>
              </a:rPr>
              <a:t>'taskX'</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"taskY"</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endParaRPr sz="1000">
              <a:solidFill>
                <a:srgbClr val="666600"/>
              </a:solidFill>
              <a:highlight>
                <a:srgbClr val="EEEEEE"/>
              </a:highlight>
              <a:latin typeface="Consolas"/>
              <a:ea typeface="Consolas"/>
              <a:cs typeface="Consolas"/>
              <a:sym typeface="Consolas"/>
            </a:endParaRPr>
          </a:p>
        </p:txBody>
      </p:sp>
      <p:sp>
        <p:nvSpPr>
          <p:cNvPr id="443" name="Google Shape;443;p25"/>
          <p:cNvSpPr/>
          <p:nvPr/>
        </p:nvSpPr>
        <p:spPr>
          <a:xfrm>
            <a:off x="3118800" y="1192788"/>
            <a:ext cx="3204900" cy="605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txBox="1"/>
          <p:nvPr/>
        </p:nvSpPr>
        <p:spPr>
          <a:xfrm>
            <a:off x="3152400" y="1216338"/>
            <a:ext cx="31377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Adds dependency from taskX to taskY</a:t>
            </a:r>
            <a:endParaRPr/>
          </a:p>
        </p:txBody>
      </p:sp>
      <p:cxnSp>
        <p:nvCxnSpPr>
          <p:cNvPr id="445" name="Google Shape;445;p25"/>
          <p:cNvCxnSpPr>
            <a:stCxn id="443" idx="1"/>
          </p:cNvCxnSpPr>
          <p:nvPr/>
        </p:nvCxnSpPr>
        <p:spPr>
          <a:xfrm flipH="1">
            <a:off x="2499000" y="1495488"/>
            <a:ext cx="619800" cy="532800"/>
          </a:xfrm>
          <a:prstGeom prst="straightConnector1">
            <a:avLst/>
          </a:prstGeom>
          <a:noFill/>
          <a:ln cap="flat" cmpd="sng" w="9525">
            <a:solidFill>
              <a:schemeClr val="dk2"/>
            </a:solidFill>
            <a:prstDash val="solid"/>
            <a:round/>
            <a:headEnd len="med" w="med" type="none"/>
            <a:tailEnd len="med" w="med" type="triangle"/>
          </a:ln>
        </p:spPr>
      </p:cxnSp>
      <p:sp>
        <p:nvSpPr>
          <p:cNvPr id="446" name="Google Shape;446;p25"/>
          <p:cNvSpPr txBox="1"/>
          <p:nvPr/>
        </p:nvSpPr>
        <p:spPr>
          <a:xfrm>
            <a:off x="152400" y="2819400"/>
            <a:ext cx="3000000" cy="12663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800"/>
              </a:spcAft>
              <a:buNone/>
            </a:pPr>
            <a:r>
              <a:rPr lang="en-US" sz="1000">
                <a:solidFill>
                  <a:srgbClr val="313131"/>
                </a:solidFill>
                <a:highlight>
                  <a:srgbClr val="EEEEEE"/>
                </a:highlight>
                <a:latin typeface="Consolas"/>
                <a:ea typeface="Consolas"/>
                <a:cs typeface="Consolas"/>
                <a:sym typeface="Consolas"/>
              </a:rPr>
              <a:t>task taskY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'taskY'</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 taskX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'taskX'</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taskY</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dependsOn taskX</a:t>
            </a:r>
            <a:endParaRPr sz="1000">
              <a:solidFill>
                <a:srgbClr val="313131"/>
              </a:solidFill>
              <a:highlight>
                <a:srgbClr val="EEEEEE"/>
              </a:highlight>
              <a:latin typeface="Consolas"/>
              <a:ea typeface="Consolas"/>
              <a:cs typeface="Consolas"/>
              <a:sym typeface="Consolas"/>
            </a:endParaRPr>
          </a:p>
        </p:txBody>
      </p:sp>
      <p:sp>
        <p:nvSpPr>
          <p:cNvPr id="447" name="Google Shape;447;p25"/>
          <p:cNvSpPr txBox="1"/>
          <p:nvPr/>
        </p:nvSpPr>
        <p:spPr>
          <a:xfrm>
            <a:off x="6017550" y="2176350"/>
            <a:ext cx="3000000" cy="23679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800"/>
              </a:spcAft>
              <a:buNone/>
            </a:pPr>
            <a:r>
              <a:rPr lang="en-US" sz="1000">
                <a:solidFill>
                  <a:srgbClr val="313131"/>
                </a:solidFill>
                <a:highlight>
                  <a:srgbClr val="EEEEEE"/>
                </a:highlight>
                <a:latin typeface="Consolas"/>
                <a:ea typeface="Consolas"/>
                <a:cs typeface="Consolas"/>
                <a:sym typeface="Consolas"/>
              </a:rPr>
              <a:t>task taskX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'taskX'</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taskX</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dependsOn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tasks</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findAll </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 </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task </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 task</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name</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startsWith</a:t>
            </a:r>
            <a:r>
              <a:rPr lang="en-US" sz="1000">
                <a:solidFill>
                  <a:srgbClr val="666600"/>
                </a:solidFill>
                <a:highlight>
                  <a:srgbClr val="EEEEEE"/>
                </a:highlight>
                <a:latin typeface="Consolas"/>
                <a:ea typeface="Consolas"/>
                <a:cs typeface="Consolas"/>
                <a:sym typeface="Consolas"/>
              </a:rPr>
              <a:t>(</a:t>
            </a:r>
            <a:r>
              <a:rPr lang="en-US" sz="1000">
                <a:solidFill>
                  <a:srgbClr val="008800"/>
                </a:solidFill>
                <a:highlight>
                  <a:srgbClr val="EEEEEE"/>
                </a:highlight>
                <a:latin typeface="Consolas"/>
                <a:ea typeface="Consolas"/>
                <a:cs typeface="Consolas"/>
                <a:sym typeface="Consolas"/>
              </a:rPr>
              <a:t>'lib'</a:t>
            </a:r>
            <a:r>
              <a:rPr lang="en-US" sz="1000">
                <a:solidFill>
                  <a:srgbClr val="666600"/>
                </a:solidFill>
                <a:highlight>
                  <a:srgbClr val="EEEEEE"/>
                </a:highlight>
                <a:latin typeface="Consolas"/>
                <a:ea typeface="Consolas"/>
                <a:cs typeface="Consolas"/>
                <a:sym typeface="Consolas"/>
              </a:rPr>
              <a:t>)</a:t>
            </a:r>
            <a:r>
              <a:rPr lang="en-US" sz="1000">
                <a:solidFill>
                  <a:srgbClr val="313131"/>
                </a:solidFill>
                <a:highlight>
                  <a:srgbClr val="EEEEEE"/>
                </a:highlight>
                <a:latin typeface="Consolas"/>
                <a:ea typeface="Consolas"/>
                <a:cs typeface="Consolas"/>
                <a:sym typeface="Consolas"/>
              </a:rPr>
              <a:t> </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 lib1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'lib1'</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 lib2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'lib2'</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task notALib </a:t>
            </a:r>
            <a:r>
              <a:rPr lang="en-US" sz="1000">
                <a:solidFill>
                  <a:srgbClr val="666600"/>
                </a:solidFill>
                <a:highlight>
                  <a:srgbClr val="EEEEEE"/>
                </a:highlight>
                <a:latin typeface="Consolas"/>
                <a:ea typeface="Consolas"/>
                <a:cs typeface="Consolas"/>
                <a:sym typeface="Consolas"/>
              </a:rPr>
              <a:t>&lt;&lt;</a:t>
            </a:r>
            <a:r>
              <a:rPr lang="en-US" sz="1000">
                <a:solidFill>
                  <a:srgbClr val="313131"/>
                </a:solidFill>
                <a:highlight>
                  <a:srgbClr val="EEEEEE"/>
                </a:highlight>
                <a:latin typeface="Consolas"/>
                <a:ea typeface="Consolas"/>
                <a:cs typeface="Consolas"/>
                <a:sym typeface="Consolas"/>
              </a:rPr>
              <a:t> </a:t>
            </a:r>
            <a:r>
              <a:rPr lang="en-US" sz="1000">
                <a:solidFill>
                  <a:srgbClr val="666600"/>
                </a:solidFill>
                <a:highlight>
                  <a:srgbClr val="EEEEEE"/>
                </a:highlight>
                <a:latin typeface="Consolas"/>
                <a:ea typeface="Consolas"/>
                <a:cs typeface="Consolas"/>
                <a:sym typeface="Consolas"/>
              </a:rPr>
              <a:t>{</a:t>
            </a:r>
            <a:br>
              <a:rPr lang="en-US" sz="1000">
                <a:solidFill>
                  <a:srgbClr val="313131"/>
                </a:solidFill>
                <a:highlight>
                  <a:srgbClr val="EEEEEE"/>
                </a:highlight>
                <a:latin typeface="Consolas"/>
                <a:ea typeface="Consolas"/>
                <a:cs typeface="Consolas"/>
                <a:sym typeface="Consolas"/>
              </a:rPr>
            </a:br>
            <a:r>
              <a:rPr lang="en-US" sz="1000">
                <a:solidFill>
                  <a:srgbClr val="313131"/>
                </a:solidFill>
                <a:highlight>
                  <a:srgbClr val="EEEEEE"/>
                </a:highlight>
                <a:latin typeface="Consolas"/>
                <a:ea typeface="Consolas"/>
                <a:cs typeface="Consolas"/>
                <a:sym typeface="Consolas"/>
              </a:rPr>
              <a:t>   println </a:t>
            </a:r>
            <a:r>
              <a:rPr lang="en-US" sz="1000">
                <a:solidFill>
                  <a:srgbClr val="008800"/>
                </a:solidFill>
                <a:highlight>
                  <a:srgbClr val="EEEEEE"/>
                </a:highlight>
                <a:latin typeface="Consolas"/>
                <a:ea typeface="Consolas"/>
                <a:cs typeface="Consolas"/>
                <a:sym typeface="Consolas"/>
              </a:rPr>
              <a:t>'notALib'</a:t>
            </a:r>
            <a:br>
              <a:rPr lang="en-US" sz="1000">
                <a:solidFill>
                  <a:srgbClr val="313131"/>
                </a:solidFill>
                <a:highlight>
                  <a:srgbClr val="EEEEEE"/>
                </a:highlight>
                <a:latin typeface="Consolas"/>
                <a:ea typeface="Consolas"/>
                <a:cs typeface="Consolas"/>
                <a:sym typeface="Consolas"/>
              </a:rPr>
            </a:br>
            <a:r>
              <a:rPr lang="en-US" sz="1000">
                <a:solidFill>
                  <a:srgbClr val="666600"/>
                </a:solidFill>
                <a:highlight>
                  <a:srgbClr val="EEEEEE"/>
                </a:highlight>
                <a:latin typeface="Consolas"/>
                <a:ea typeface="Consolas"/>
                <a:cs typeface="Consolas"/>
                <a:sym typeface="Consolas"/>
              </a:rPr>
              <a:t>}</a:t>
            </a:r>
            <a:endParaRPr sz="1000">
              <a:solidFill>
                <a:srgbClr val="666600"/>
              </a:solidFill>
              <a:highlight>
                <a:srgbClr val="EEEEEE"/>
              </a:highlight>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2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Plugins</a:t>
            </a:r>
            <a:endParaRPr/>
          </a:p>
        </p:txBody>
      </p:sp>
      <p:sp>
        <p:nvSpPr>
          <p:cNvPr id="454" name="Google Shape;454;p26"/>
          <p:cNvSpPr txBox="1"/>
          <p:nvPr>
            <p:ph idx="1" type="body"/>
          </p:nvPr>
        </p:nvSpPr>
        <p:spPr>
          <a:xfrm>
            <a:off x="213325" y="941525"/>
            <a:ext cx="8016300" cy="3798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US" sz="1400">
                <a:highlight>
                  <a:srgbClr val="FFFFFF"/>
                </a:highlight>
              </a:rPr>
              <a:t>A plugin is nothing but a set of tasks, almost all useful tasks such as compiling tasks, setting domain objects, setting up source files, etc. are handled by plugins. Applying a plugin to a project, allows the plugin to extend the project’s capabilities. </a:t>
            </a:r>
            <a:br>
              <a:rPr lang="en-US" sz="1400">
                <a:highlight>
                  <a:srgbClr val="FFFFFF"/>
                </a:highlight>
              </a:rPr>
            </a:br>
            <a:endParaRPr sz="1400"/>
          </a:p>
          <a:p>
            <a:pPr indent="-317500" lvl="0" marL="457200" rtl="0" algn="l">
              <a:lnSpc>
                <a:spcPct val="100000"/>
              </a:lnSpc>
              <a:spcBef>
                <a:spcPts val="0"/>
              </a:spcBef>
              <a:spcAft>
                <a:spcPts val="0"/>
              </a:spcAft>
              <a:buSzPts val="1400"/>
              <a:buChar char="●"/>
            </a:pPr>
            <a:r>
              <a:rPr lang="en-US" sz="1400"/>
              <a:t>Gradle core intentionally provides very little for automation.</a:t>
            </a:r>
            <a:br>
              <a:rPr lang="en-US" sz="1400"/>
            </a:br>
            <a:endParaRPr sz="1400"/>
          </a:p>
          <a:p>
            <a:pPr indent="-317500" lvl="0" marL="457200" rtl="0" algn="l">
              <a:lnSpc>
                <a:spcPct val="100000"/>
              </a:lnSpc>
              <a:spcBef>
                <a:spcPts val="0"/>
              </a:spcBef>
              <a:spcAft>
                <a:spcPts val="0"/>
              </a:spcAft>
              <a:buSzPts val="1400"/>
              <a:buChar char="●"/>
            </a:pPr>
            <a:r>
              <a:rPr lang="en-US" sz="1400"/>
              <a:t>All of the useful features are added by plugins. e.g. java compile.</a:t>
            </a:r>
            <a:br>
              <a:rPr lang="en-US" sz="1400"/>
            </a:br>
            <a:endParaRPr sz="1400"/>
          </a:p>
          <a:p>
            <a:pPr indent="-317500" lvl="0" marL="457200" rtl="0" algn="l">
              <a:lnSpc>
                <a:spcPct val="100000"/>
              </a:lnSpc>
              <a:spcBef>
                <a:spcPts val="0"/>
              </a:spcBef>
              <a:spcAft>
                <a:spcPts val="0"/>
              </a:spcAft>
              <a:buSzPts val="1400"/>
              <a:buChar char="●"/>
            </a:pPr>
            <a:r>
              <a:rPr lang="en-US" sz="1400"/>
              <a:t>Gradle plugins </a:t>
            </a:r>
            <a:br>
              <a:rPr lang="en-US" sz="1400"/>
            </a:br>
            <a:endParaRPr sz="1400"/>
          </a:p>
          <a:p>
            <a:pPr indent="-317500" lvl="1" marL="914400" rtl="0" algn="l">
              <a:lnSpc>
                <a:spcPct val="100000"/>
              </a:lnSpc>
              <a:spcBef>
                <a:spcPts val="0"/>
              </a:spcBef>
              <a:spcAft>
                <a:spcPts val="0"/>
              </a:spcAft>
              <a:buClr>
                <a:schemeClr val="dk1"/>
              </a:buClr>
              <a:buSzPts val="1400"/>
              <a:buFont typeface="Century Gothic"/>
              <a:buChar char="○"/>
            </a:pPr>
            <a:r>
              <a:rPr lang="en-US" sz="1400">
                <a:solidFill>
                  <a:schemeClr val="dk1"/>
                </a:solidFill>
                <a:latin typeface="Century Gothic"/>
                <a:ea typeface="Century Gothic"/>
                <a:cs typeface="Century Gothic"/>
                <a:sym typeface="Century Gothic"/>
              </a:rPr>
              <a:t>add new tasks (e.g. JavaCompile)</a:t>
            </a:r>
            <a:endParaRPr sz="1400">
              <a:solidFill>
                <a:schemeClr val="dk1"/>
              </a:solidFill>
              <a:latin typeface="Century Gothic"/>
              <a:ea typeface="Century Gothic"/>
              <a:cs typeface="Century Gothic"/>
              <a:sym typeface="Century Gothic"/>
            </a:endParaRPr>
          </a:p>
          <a:p>
            <a:pPr indent="-317500" lvl="1" marL="914400" rtl="0" algn="l">
              <a:lnSpc>
                <a:spcPct val="100000"/>
              </a:lnSpc>
              <a:spcBef>
                <a:spcPts val="0"/>
              </a:spcBef>
              <a:spcAft>
                <a:spcPts val="0"/>
              </a:spcAft>
              <a:buClr>
                <a:schemeClr val="dk1"/>
              </a:buClr>
              <a:buSzPts val="1400"/>
              <a:buFont typeface="Century Gothic"/>
              <a:buChar char="○"/>
            </a:pPr>
            <a:r>
              <a:rPr lang="en-US" sz="1400">
                <a:solidFill>
                  <a:schemeClr val="dk1"/>
                </a:solidFill>
                <a:latin typeface="Century Gothic"/>
                <a:ea typeface="Century Gothic"/>
                <a:cs typeface="Century Gothic"/>
                <a:sym typeface="Century Gothic"/>
              </a:rPr>
              <a:t>add domain objects (e.g. SourceSet)</a:t>
            </a:r>
            <a:endParaRPr sz="1400">
              <a:solidFill>
                <a:schemeClr val="dk1"/>
              </a:solidFill>
              <a:latin typeface="Century Gothic"/>
              <a:ea typeface="Century Gothic"/>
              <a:cs typeface="Century Gothic"/>
              <a:sym typeface="Century Gothic"/>
            </a:endParaRPr>
          </a:p>
          <a:p>
            <a:pPr indent="-317500" lvl="1" marL="914400" rtl="0" algn="l">
              <a:lnSpc>
                <a:spcPct val="100000"/>
              </a:lnSpc>
              <a:spcBef>
                <a:spcPts val="0"/>
              </a:spcBef>
              <a:spcAft>
                <a:spcPts val="0"/>
              </a:spcAft>
              <a:buClr>
                <a:schemeClr val="dk1"/>
              </a:buClr>
              <a:buSzPts val="1400"/>
              <a:buFont typeface="Century Gothic"/>
              <a:buChar char="○"/>
            </a:pPr>
            <a:r>
              <a:rPr lang="en-US" sz="1400">
                <a:solidFill>
                  <a:schemeClr val="dk1"/>
                </a:solidFill>
                <a:latin typeface="Century Gothic"/>
                <a:ea typeface="Century Gothic"/>
                <a:cs typeface="Century Gothic"/>
                <a:sym typeface="Century Gothic"/>
              </a:rPr>
              <a:t>add conventions (e.g. Java source is located at src/main/java)</a:t>
            </a:r>
            <a:endParaRPr sz="1400">
              <a:solidFill>
                <a:schemeClr val="dk1"/>
              </a:solidFill>
              <a:latin typeface="Century Gothic"/>
              <a:ea typeface="Century Gothic"/>
              <a:cs typeface="Century Gothic"/>
              <a:sym typeface="Century Gothic"/>
            </a:endParaRPr>
          </a:p>
          <a:p>
            <a:pPr indent="-317500" lvl="1" marL="914400" rtl="0" algn="l">
              <a:lnSpc>
                <a:spcPct val="100000"/>
              </a:lnSpc>
              <a:spcBef>
                <a:spcPts val="0"/>
              </a:spcBef>
              <a:spcAft>
                <a:spcPts val="0"/>
              </a:spcAft>
              <a:buClr>
                <a:schemeClr val="dk1"/>
              </a:buClr>
              <a:buSzPts val="1400"/>
              <a:buFont typeface="Century Gothic"/>
              <a:buChar char="○"/>
            </a:pPr>
            <a:r>
              <a:rPr lang="en-US" sz="1400">
                <a:solidFill>
                  <a:schemeClr val="dk1"/>
                </a:solidFill>
                <a:latin typeface="Century Gothic"/>
                <a:ea typeface="Century Gothic"/>
                <a:cs typeface="Century Gothic"/>
                <a:sym typeface="Century Gothic"/>
              </a:rPr>
              <a:t>extends core objects and objects from other plugins</a:t>
            </a:r>
            <a:br>
              <a:rPr lang="en-US" sz="1400">
                <a:solidFill>
                  <a:schemeClr val="dk1"/>
                </a:solidFill>
                <a:latin typeface="Century Gothic"/>
                <a:ea typeface="Century Gothic"/>
                <a:cs typeface="Century Gothic"/>
                <a:sym typeface="Century Gothic"/>
              </a:rPr>
            </a:br>
            <a:endParaRPr sz="1400">
              <a:solidFill>
                <a:schemeClr val="dk1"/>
              </a:solidFill>
              <a:latin typeface="Century Gothic"/>
              <a:ea typeface="Century Gothic"/>
              <a:cs typeface="Century Gothic"/>
              <a:sym typeface="Century Gothic"/>
            </a:endParaRPr>
          </a:p>
          <a:p>
            <a:pPr indent="-317500" lvl="0" marL="457200" rtl="0" algn="l">
              <a:lnSpc>
                <a:spcPct val="100000"/>
              </a:lnSpc>
              <a:spcBef>
                <a:spcPts val="0"/>
              </a:spcBef>
              <a:spcAft>
                <a:spcPts val="0"/>
              </a:spcAft>
              <a:buSzPts val="1400"/>
              <a:buChar char="●"/>
            </a:pPr>
            <a:r>
              <a:rPr lang="en-US" sz="1400"/>
              <a:t>Plugin portal : </a:t>
            </a:r>
            <a:r>
              <a:rPr lang="en-US" sz="1400" u="sng">
                <a:solidFill>
                  <a:srgbClr val="0000FF"/>
                </a:solidFill>
              </a:rPr>
              <a:t>http://plugins.gradle.org/</a:t>
            </a:r>
            <a:endParaRPr sz="1400"/>
          </a:p>
          <a:p>
            <a:pPr indent="0" lvl="0" marL="0" rtl="0" algn="l">
              <a:spcBef>
                <a:spcPts val="750"/>
              </a:spcBef>
              <a:spcAft>
                <a:spcPts val="0"/>
              </a:spcAft>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2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Applying Plugins</a:t>
            </a:r>
            <a:endParaRPr/>
          </a:p>
        </p:txBody>
      </p:sp>
      <p:sp>
        <p:nvSpPr>
          <p:cNvPr id="461" name="Google Shape;461;p27"/>
          <p:cNvSpPr/>
          <p:nvPr/>
        </p:nvSpPr>
        <p:spPr>
          <a:xfrm>
            <a:off x="6553087" y="6498697"/>
            <a:ext cx="2133000" cy="17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7"/>
          <p:cNvSpPr/>
          <p:nvPr/>
        </p:nvSpPr>
        <p:spPr>
          <a:xfrm>
            <a:off x="198725" y="1097724"/>
            <a:ext cx="8133900" cy="4149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//from a script on the local filesystem or at a remote location.</a:t>
            </a:r>
            <a:endParaRPr b="0" i="0" u="none" cap="none" strike="noStrike"/>
          </a:p>
          <a:p>
            <a:pPr indent="0" lvl="0" marL="0" marR="0" rtl="0" algn="l">
              <a:lnSpc>
                <a:spcPct val="100000"/>
              </a:lnSpc>
              <a:spcBef>
                <a:spcPts val="0"/>
              </a:spcBef>
              <a:spcAft>
                <a:spcPts val="0"/>
              </a:spcAft>
              <a:buNone/>
            </a:pPr>
            <a:r>
              <a:rPr b="0" i="0" lang="en-US" u="none" cap="none" strike="noStrike">
                <a:solidFill>
                  <a:srgbClr val="008800"/>
                </a:solidFill>
                <a:latin typeface="Arial"/>
                <a:ea typeface="Arial"/>
                <a:cs typeface="Arial"/>
                <a:sym typeface="Arial"/>
              </a:rPr>
              <a:t>    apply </a:t>
            </a:r>
            <a:r>
              <a:rPr b="1" i="0" lang="en-US" u="none" cap="none" strike="noStrike">
                <a:solidFill>
                  <a:srgbClr val="002070"/>
                </a:solidFill>
                <a:latin typeface="Arial"/>
                <a:ea typeface="Arial"/>
                <a:cs typeface="Arial"/>
                <a:sym typeface="Arial"/>
              </a:rPr>
              <a:t>from:</a:t>
            </a:r>
            <a:r>
              <a:rPr b="0" i="0" lang="en-US" u="none" cap="none" strike="noStrike">
                <a:solidFill>
                  <a:srgbClr val="002070"/>
                </a:solidFill>
                <a:latin typeface="Arial"/>
                <a:ea typeface="Arial"/>
                <a:cs typeface="Arial"/>
                <a:sym typeface="Arial"/>
              </a:rPr>
              <a:t> </a:t>
            </a:r>
            <a:r>
              <a:rPr b="0" i="0" lang="en-US" u="none" cap="none" strike="noStrike">
                <a:solidFill>
                  <a:srgbClr val="0433FF"/>
                </a:solidFill>
                <a:latin typeface="Arial"/>
                <a:ea typeface="Arial"/>
                <a:cs typeface="Arial"/>
                <a:sym typeface="Arial"/>
              </a:rPr>
              <a:t>'other.gradle'</a:t>
            </a:r>
            <a:endParaRPr b="0" i="0" u="none" cap="none" strike="noStrike"/>
          </a:p>
        </p:txBody>
      </p:sp>
      <p:sp>
        <p:nvSpPr>
          <p:cNvPr id="463" name="Google Shape;463;p27"/>
          <p:cNvSpPr/>
          <p:nvPr/>
        </p:nvSpPr>
        <p:spPr>
          <a:xfrm>
            <a:off x="133200" y="673035"/>
            <a:ext cx="1914900" cy="266100"/>
          </a:xfrm>
          <a:prstGeom prst="rect">
            <a:avLst/>
          </a:prstGeom>
          <a:noFill/>
          <a:ln>
            <a:noFill/>
          </a:ln>
        </p:spPr>
        <p:txBody>
          <a:bodyPr anchorCtr="0" anchor="t" bIns="45000" lIns="45700" spcFirstLastPara="1" rIns="45700" wrap="square" tIns="45000">
            <a:noAutofit/>
          </a:bodyPr>
          <a:lstStyle/>
          <a:p>
            <a:pPr indent="0" lvl="0" marL="0" marR="0" rtl="0" algn="l">
              <a:lnSpc>
                <a:spcPct val="100000"/>
              </a:lnSpc>
              <a:spcBef>
                <a:spcPts val="0"/>
              </a:spcBef>
              <a:spcAft>
                <a:spcPts val="0"/>
              </a:spcAft>
              <a:buNone/>
            </a:pPr>
            <a:r>
              <a:rPr b="0" i="0" lang="en-US" u="none" cap="none" strike="noStrike">
                <a:latin typeface="Calibri"/>
                <a:ea typeface="Calibri"/>
                <a:cs typeface="Calibri"/>
                <a:sym typeface="Calibri"/>
              </a:rPr>
              <a:t>Script plugins</a:t>
            </a:r>
            <a:endParaRPr b="0" i="0" u="none" cap="none" strike="noStrike"/>
          </a:p>
        </p:txBody>
      </p:sp>
      <p:sp>
        <p:nvSpPr>
          <p:cNvPr id="464" name="Google Shape;464;p27"/>
          <p:cNvSpPr/>
          <p:nvPr/>
        </p:nvSpPr>
        <p:spPr>
          <a:xfrm>
            <a:off x="172800" y="1665466"/>
            <a:ext cx="19074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Calibri"/>
                <a:ea typeface="Calibri"/>
                <a:cs typeface="Calibri"/>
                <a:sym typeface="Calibri"/>
              </a:rPr>
              <a:t>Binary plugins</a:t>
            </a:r>
            <a:endParaRPr b="0" i="0" u="none" cap="none" strike="noStrike"/>
          </a:p>
        </p:txBody>
      </p:sp>
      <p:sp>
        <p:nvSpPr>
          <p:cNvPr id="465" name="Google Shape;465;p27"/>
          <p:cNvSpPr/>
          <p:nvPr/>
        </p:nvSpPr>
        <p:spPr>
          <a:xfrm>
            <a:off x="218535" y="1968236"/>
            <a:ext cx="8094300" cy="4494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 applying a binary plugin by type</a:t>
            </a:r>
            <a:endParaRPr b="0" i="0" u="none" cap="none" strike="noStrike"/>
          </a:p>
          <a:p>
            <a:pPr indent="0" lvl="0" marL="0" marR="0" rtl="0" algn="l">
              <a:lnSpc>
                <a:spcPct val="100000"/>
              </a:lnSpc>
              <a:spcBef>
                <a:spcPts val="0"/>
              </a:spcBef>
              <a:spcAft>
                <a:spcPts val="0"/>
              </a:spcAft>
              <a:buNone/>
            </a:pPr>
            <a:r>
              <a:rPr b="0" i="0" lang="en-US" u="none" cap="none" strike="noStrike">
                <a:solidFill>
                  <a:srgbClr val="008800"/>
                </a:solidFill>
                <a:latin typeface="Arial"/>
                <a:ea typeface="Arial"/>
                <a:cs typeface="Arial"/>
                <a:sym typeface="Arial"/>
              </a:rPr>
              <a:t>   apply </a:t>
            </a:r>
            <a:r>
              <a:rPr b="1" i="0" lang="en-US" u="none" cap="none" strike="noStrike">
                <a:solidFill>
                  <a:srgbClr val="002070"/>
                </a:solidFill>
                <a:latin typeface="Arial"/>
                <a:ea typeface="Arial"/>
                <a:cs typeface="Arial"/>
                <a:sym typeface="Arial"/>
              </a:rPr>
              <a:t>plugin:</a:t>
            </a:r>
            <a:r>
              <a:rPr b="0" i="0" lang="en-US" u="none" cap="none" strike="noStrike">
                <a:solidFill>
                  <a:srgbClr val="002070"/>
                </a:solidFill>
                <a:latin typeface="Arial"/>
                <a:ea typeface="Arial"/>
                <a:cs typeface="Arial"/>
                <a:sym typeface="Arial"/>
              </a:rPr>
              <a:t> </a:t>
            </a:r>
            <a:r>
              <a:rPr b="0" i="0" lang="en-US" u="none" cap="none" strike="noStrike">
                <a:solidFill>
                  <a:srgbClr val="0433FF"/>
                </a:solidFill>
                <a:latin typeface="Arial"/>
                <a:ea typeface="Arial"/>
                <a:cs typeface="Arial"/>
                <a:sym typeface="Arial"/>
              </a:rPr>
              <a:t>'java'</a:t>
            </a:r>
            <a:endParaRPr b="0" i="0" u="none" cap="none" strike="noStrike"/>
          </a:p>
        </p:txBody>
      </p:sp>
      <p:sp>
        <p:nvSpPr>
          <p:cNvPr id="466" name="Google Shape;466;p27"/>
          <p:cNvSpPr/>
          <p:nvPr/>
        </p:nvSpPr>
        <p:spPr>
          <a:xfrm>
            <a:off x="198720" y="2606802"/>
            <a:ext cx="2405400" cy="20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Calibri"/>
                <a:ea typeface="Calibri"/>
                <a:cs typeface="Calibri"/>
                <a:sym typeface="Calibri"/>
              </a:rPr>
              <a:t>Using plugins DSL</a:t>
            </a:r>
            <a:endParaRPr b="0" i="0" u="none" cap="none" strike="noStrike"/>
          </a:p>
        </p:txBody>
      </p:sp>
      <p:sp>
        <p:nvSpPr>
          <p:cNvPr id="467" name="Google Shape;467;p27"/>
          <p:cNvSpPr/>
          <p:nvPr/>
        </p:nvSpPr>
        <p:spPr>
          <a:xfrm>
            <a:off x="162700" y="2873223"/>
            <a:ext cx="7990500" cy="9927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1" lang="en-US" u="none" cap="none" strike="noStrike">
                <a:solidFill>
                  <a:srgbClr val="008800"/>
                </a:solidFill>
                <a:latin typeface="Arial"/>
                <a:ea typeface="Arial"/>
                <a:cs typeface="Arial"/>
                <a:sym typeface="Arial"/>
              </a:rPr>
              <a:t>  //version is optional</a:t>
            </a:r>
            <a:endParaRPr b="0" i="0" u="none" cap="none" strike="noStrike"/>
          </a:p>
          <a:p>
            <a:pPr indent="0" lvl="0" marL="0" marR="0" rtl="0" algn="l">
              <a:lnSpc>
                <a:spcPct val="100000"/>
              </a:lnSpc>
              <a:spcBef>
                <a:spcPts val="0"/>
              </a:spcBef>
              <a:spcAft>
                <a:spcPts val="0"/>
              </a:spcAft>
              <a:buNone/>
            </a:pPr>
            <a:r>
              <a:rPr b="0" i="0" lang="en-US" u="none" cap="none" strike="noStrike">
                <a:solidFill>
                  <a:srgbClr val="008800"/>
                </a:solidFill>
                <a:latin typeface="Arial"/>
                <a:ea typeface="Arial"/>
                <a:cs typeface="Arial"/>
                <a:sym typeface="Arial"/>
              </a:rPr>
              <a:t>    plugins </a:t>
            </a:r>
            <a:r>
              <a:rPr b="0" i="0" lang="en-US" u="none" cap="none" strike="noStrike">
                <a:solidFill>
                  <a:srgbClr val="666666"/>
                </a:solidFill>
                <a:latin typeface="Arial"/>
                <a:ea typeface="Arial"/>
                <a:cs typeface="Arial"/>
                <a:sym typeface="Arial"/>
              </a:rPr>
              <a:t>{</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        id </a:t>
            </a:r>
            <a:r>
              <a:rPr b="0" i="0" lang="en-US" u="none" cap="none" strike="noStrike">
                <a:solidFill>
                  <a:srgbClr val="0433FF"/>
                </a:solidFill>
                <a:latin typeface="Arial"/>
                <a:ea typeface="Arial"/>
                <a:cs typeface="Arial"/>
                <a:sym typeface="Arial"/>
              </a:rPr>
              <a:t>"com.jfrog.bintray" version "0.4.1"</a:t>
            </a:r>
            <a:endParaRPr b="0" i="0" u="none" cap="none" strike="noStrike"/>
          </a:p>
          <a:p>
            <a:pPr indent="0" lvl="0" marL="0" marR="0" rtl="0" algn="l">
              <a:lnSpc>
                <a:spcPct val="100000"/>
              </a:lnSpc>
              <a:spcBef>
                <a:spcPts val="0"/>
              </a:spcBef>
              <a:spcAft>
                <a:spcPts val="0"/>
              </a:spcAft>
              <a:buNone/>
            </a:pPr>
            <a:r>
              <a:rPr b="0" i="0" lang="en-US" u="none" cap="none" strike="noStrike">
                <a:solidFill>
                  <a:srgbClr val="666666"/>
                </a:solidFill>
                <a:latin typeface="Arial"/>
                <a:ea typeface="Arial"/>
                <a:cs typeface="Arial"/>
                <a:sym typeface="Arial"/>
              </a:rPr>
              <a:t>    }</a:t>
            </a:r>
            <a:endParaRPr b="0" i="0" u="none" cap="none" strike="noStrike"/>
          </a:p>
        </p:txBody>
      </p:sp>
      <p:sp>
        <p:nvSpPr>
          <p:cNvPr id="468" name="Google Shape;468;p27"/>
          <p:cNvSpPr txBox="1"/>
          <p:nvPr/>
        </p:nvSpPr>
        <p:spPr>
          <a:xfrm>
            <a:off x="152400" y="3865425"/>
            <a:ext cx="8143200" cy="73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entury Gothic"/>
                <a:ea typeface="Century Gothic"/>
                <a:cs typeface="Century Gothic"/>
                <a:sym typeface="Century Gothic"/>
              </a:rPr>
              <a:t>NOTE: </a:t>
            </a:r>
            <a:r>
              <a:rPr lang="en-US">
                <a:solidFill>
                  <a:schemeClr val="dk1"/>
                </a:solidFill>
                <a:latin typeface="Century Gothic"/>
                <a:ea typeface="Century Gothic"/>
                <a:cs typeface="Century Gothic"/>
                <a:sym typeface="Century Gothic"/>
              </a:rPr>
              <a:t>The application of plugins is idempotent. That is, a plugin can be applied multiple times. If the plugin has previously been applied, any further applications will have no effect.</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2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Using Java Plugin</a:t>
            </a:r>
            <a:endParaRPr/>
          </a:p>
        </p:txBody>
      </p:sp>
      <p:sp>
        <p:nvSpPr>
          <p:cNvPr id="475" name="Google Shape;475;p28"/>
          <p:cNvSpPr txBox="1"/>
          <p:nvPr/>
        </p:nvSpPr>
        <p:spPr>
          <a:xfrm>
            <a:off x="638725" y="514425"/>
            <a:ext cx="7272600" cy="3000000"/>
          </a:xfrm>
          <a:prstGeom prst="rect">
            <a:avLst/>
          </a:prstGeom>
          <a:noFill/>
          <a:ln>
            <a:noFill/>
          </a:ln>
        </p:spPr>
        <p:txBody>
          <a:bodyPr anchorCtr="0" anchor="ctr" bIns="91425" lIns="91425" spcFirstLastPara="1" rIns="91425" wrap="square" tIns="91425">
            <a:noAutofit/>
          </a:bodyPr>
          <a:lstStyle/>
          <a:p>
            <a:pPr indent="50800" lvl="0"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New/modified tasks</a:t>
            </a:r>
            <a:endParaRPr>
              <a:solidFill>
                <a:schemeClr val="dk1"/>
              </a:solidFill>
              <a:latin typeface="Century Gothic"/>
              <a:ea typeface="Century Gothic"/>
              <a:cs typeface="Century Gothic"/>
              <a:sym typeface="Century Gothic"/>
            </a:endParaRPr>
          </a:p>
          <a:p>
            <a:pPr indent="50800" lvl="1"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clean, compileJava, classes, jar, uploadArchives, build etc.</a:t>
            </a:r>
            <a:endParaRPr>
              <a:solidFill>
                <a:schemeClr val="dk1"/>
              </a:solidFill>
              <a:latin typeface="Century Gothic"/>
              <a:ea typeface="Century Gothic"/>
              <a:cs typeface="Century Gothic"/>
              <a:sym typeface="Century Gothic"/>
            </a:endParaRPr>
          </a:p>
          <a:p>
            <a:pPr indent="50800" lvl="0"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Default project layout</a:t>
            </a:r>
            <a:endParaRPr>
              <a:solidFill>
                <a:schemeClr val="dk1"/>
              </a:solidFill>
              <a:latin typeface="Century Gothic"/>
              <a:ea typeface="Century Gothic"/>
              <a:cs typeface="Century Gothic"/>
              <a:sym typeface="Century Gothic"/>
            </a:endParaRPr>
          </a:p>
          <a:p>
            <a:pPr indent="50800" lvl="1"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src/main/java</a:t>
            </a:r>
            <a:endParaRPr>
              <a:solidFill>
                <a:schemeClr val="dk1"/>
              </a:solidFill>
              <a:latin typeface="Century Gothic"/>
              <a:ea typeface="Century Gothic"/>
              <a:cs typeface="Century Gothic"/>
              <a:sym typeface="Century Gothic"/>
            </a:endParaRPr>
          </a:p>
          <a:p>
            <a:pPr indent="50800" lvl="1"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src/main/resources</a:t>
            </a:r>
            <a:endParaRPr>
              <a:solidFill>
                <a:schemeClr val="dk1"/>
              </a:solidFill>
              <a:latin typeface="Century Gothic"/>
              <a:ea typeface="Century Gothic"/>
              <a:cs typeface="Century Gothic"/>
              <a:sym typeface="Century Gothic"/>
            </a:endParaRPr>
          </a:p>
          <a:p>
            <a:pPr indent="50800" lvl="1"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src/test/java</a:t>
            </a:r>
            <a:endParaRPr>
              <a:solidFill>
                <a:schemeClr val="dk1"/>
              </a:solidFill>
              <a:latin typeface="Century Gothic"/>
              <a:ea typeface="Century Gothic"/>
              <a:cs typeface="Century Gothic"/>
              <a:sym typeface="Century Gothic"/>
            </a:endParaRPr>
          </a:p>
          <a:p>
            <a:pPr indent="50800" lvl="0"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Dependency configurations</a:t>
            </a:r>
            <a:endParaRPr>
              <a:solidFill>
                <a:schemeClr val="dk1"/>
              </a:solidFill>
              <a:latin typeface="Century Gothic"/>
              <a:ea typeface="Century Gothic"/>
              <a:cs typeface="Century Gothic"/>
              <a:sym typeface="Century Gothic"/>
            </a:endParaRPr>
          </a:p>
          <a:p>
            <a:pPr indent="50800" lvl="1"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compile, runtime, testCompile, archives etc.</a:t>
            </a:r>
            <a:endParaRPr>
              <a:solidFill>
                <a:schemeClr val="dk1"/>
              </a:solidFill>
              <a:latin typeface="Century Gothic"/>
              <a:ea typeface="Century Gothic"/>
              <a:cs typeface="Century Gothic"/>
              <a:sym typeface="Century Gothic"/>
            </a:endParaRPr>
          </a:p>
          <a:p>
            <a:pPr indent="50800" lvl="0"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Convention properties</a:t>
            </a:r>
            <a:endParaRPr>
              <a:solidFill>
                <a:schemeClr val="dk1"/>
              </a:solidFill>
              <a:latin typeface="Century Gothic"/>
              <a:ea typeface="Century Gothic"/>
              <a:cs typeface="Century Gothic"/>
              <a:sym typeface="Century Gothic"/>
            </a:endParaRPr>
          </a:p>
          <a:p>
            <a:pPr indent="50800" lvl="1" marL="0" rtl="0" algn="l">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sourceSets, sourceCompatibility, archivesBaseName etc.</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2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Changing project layout for Java Plugin</a:t>
            </a:r>
            <a:endParaRPr/>
          </a:p>
        </p:txBody>
      </p:sp>
      <p:sp>
        <p:nvSpPr>
          <p:cNvPr id="482" name="Google Shape;482;p29"/>
          <p:cNvSpPr/>
          <p:nvPr/>
        </p:nvSpPr>
        <p:spPr>
          <a:xfrm>
            <a:off x="331425" y="728375"/>
            <a:ext cx="4191600" cy="23562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000" u="none" cap="none" strike="noStrike">
                <a:latin typeface="Arial"/>
                <a:ea typeface="Arial"/>
                <a:cs typeface="Arial"/>
                <a:sym typeface="Arial"/>
              </a:rPr>
              <a:t>  apply </a:t>
            </a:r>
            <a:r>
              <a:rPr b="1" i="0" lang="en-US" sz="1000" u="none" cap="none" strike="noStrike">
                <a:solidFill>
                  <a:srgbClr val="002070"/>
                </a:solidFill>
                <a:latin typeface="Arial"/>
                <a:ea typeface="Arial"/>
                <a:cs typeface="Arial"/>
                <a:sym typeface="Arial"/>
              </a:rPr>
              <a:t>plugin:</a:t>
            </a:r>
            <a:r>
              <a:rPr b="0" i="0" lang="en-US" sz="1000" u="none" cap="none" strike="noStrike">
                <a:solidFill>
                  <a:srgbClr val="002070"/>
                </a:solidFill>
                <a:latin typeface="Arial"/>
                <a:ea typeface="Arial"/>
                <a:cs typeface="Arial"/>
                <a:sym typeface="Arial"/>
              </a:rPr>
              <a:t> </a:t>
            </a:r>
            <a:r>
              <a:rPr b="0" i="0" lang="en-US" sz="1000" u="none" cap="none" strike="noStrike">
                <a:solidFill>
                  <a:srgbClr val="0433FF"/>
                </a:solidFill>
                <a:latin typeface="Arial"/>
                <a:ea typeface="Arial"/>
                <a:cs typeface="Arial"/>
                <a:sym typeface="Arial"/>
              </a:rPr>
              <a:t>'java'</a:t>
            </a:r>
            <a:endParaRPr b="0" i="0" sz="1000" u="none" cap="none" strike="noStrike"/>
          </a:p>
          <a:p>
            <a:pPr indent="0" lvl="0" marL="0" marR="0" rtl="0" algn="l">
              <a:lnSpc>
                <a:spcPct val="100000"/>
              </a:lnSpc>
              <a:spcBef>
                <a:spcPts val="0"/>
              </a:spcBef>
              <a:spcAft>
                <a:spcPts val="0"/>
              </a:spcAft>
              <a:buNone/>
            </a:pPr>
            <a:r>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0433FF"/>
                </a:solidFill>
                <a:latin typeface="Arial"/>
                <a:ea typeface="Arial"/>
                <a:cs typeface="Arial"/>
                <a:sym typeface="Arial"/>
              </a:rPr>
              <a:t>  sourceSets </a:t>
            </a:r>
            <a:r>
              <a:rPr b="0" i="0" lang="en-US" sz="1000" u="none" cap="none" strike="noStrike">
                <a:solidFill>
                  <a:srgbClr val="666666"/>
                </a:solidFill>
                <a:latin typeface="Arial"/>
                <a:ea typeface="Arial"/>
                <a:cs typeface="Arial"/>
                <a:sym typeface="Arial"/>
              </a:rPr>
              <a:t>{</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main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java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srcDirs = [</a:t>
            </a:r>
            <a:r>
              <a:rPr b="0" i="0" lang="en-US" sz="1000" u="none" cap="none" strike="noStrike">
                <a:solidFill>
                  <a:srgbClr val="0433FF"/>
                </a:solidFill>
                <a:latin typeface="Arial"/>
                <a:ea typeface="Arial"/>
                <a:cs typeface="Arial"/>
                <a:sym typeface="Arial"/>
              </a:rPr>
              <a:t>'source/main/java'</a:t>
            </a:r>
            <a:r>
              <a:rPr b="0" i="0" lang="en-US" sz="1000" u="none" cap="none" strike="noStrike">
                <a:solidFill>
                  <a:srgbClr val="666666"/>
                </a:solidFill>
                <a:latin typeface="Arial"/>
                <a:ea typeface="Arial"/>
                <a:cs typeface="Arial"/>
                <a:sym typeface="Arial"/>
              </a:rPr>
              <a:t>]</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a:t>
            </a:r>
            <a:endParaRPr b="0" i="0" sz="1000" u="none" cap="none" strike="noStrike"/>
          </a:p>
          <a:p>
            <a:pPr indent="0" lvl="0" marL="0" marR="0" rtl="0" algn="l">
              <a:lnSpc>
                <a:spcPct val="100000"/>
              </a:lnSpc>
              <a:spcBef>
                <a:spcPts val="0"/>
              </a:spcBef>
              <a:spcAft>
                <a:spcPts val="0"/>
              </a:spcAft>
              <a:buNone/>
            </a:pPr>
            <a:r>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test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java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srcDirs = [</a:t>
            </a:r>
            <a:r>
              <a:rPr b="0" i="0" lang="en-US" sz="1000" u="none" cap="none" strike="noStrike">
                <a:solidFill>
                  <a:srgbClr val="0433FF"/>
                </a:solidFill>
                <a:latin typeface="Arial"/>
                <a:ea typeface="Arial"/>
                <a:cs typeface="Arial"/>
                <a:sym typeface="Arial"/>
              </a:rPr>
              <a:t>'source/test/java'</a:t>
            </a:r>
            <a:r>
              <a:rPr b="0" i="0" lang="en-US" sz="1000" u="none" cap="none" strike="noStrike">
                <a:solidFill>
                  <a:srgbClr val="666666"/>
                </a:solidFill>
                <a:latin typeface="Arial"/>
                <a:ea typeface="Arial"/>
                <a:cs typeface="Arial"/>
                <a:sym typeface="Arial"/>
              </a:rPr>
              <a:t>]</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a:t>
            </a:r>
            <a:endParaRPr b="0" i="0" sz="1000" u="none" cap="none" strike="noStrike"/>
          </a:p>
          <a:p>
            <a:pPr indent="0" lvl="0" marL="0" marR="0" rtl="0" algn="l">
              <a:lnSpc>
                <a:spcPct val="100000"/>
              </a:lnSpc>
              <a:spcBef>
                <a:spcPts val="0"/>
              </a:spcBef>
              <a:spcAft>
                <a:spcPts val="0"/>
              </a:spcAft>
              <a:buNone/>
            </a:pPr>
            <a:r>
              <a:rPr b="0" i="0" lang="en-US" sz="1000" u="none" cap="none" strike="noStrike">
                <a:solidFill>
                  <a:srgbClr val="666666"/>
                </a:solidFill>
                <a:latin typeface="Arial"/>
                <a:ea typeface="Arial"/>
                <a:cs typeface="Arial"/>
                <a:sym typeface="Arial"/>
              </a:rPr>
              <a:t>    }</a:t>
            </a:r>
            <a:endParaRPr b="0" i="0" sz="1000" u="none" cap="none" strike="noStrike"/>
          </a:p>
          <a:p>
            <a:pPr indent="0" lvl="0" marL="0" marR="0" rtl="0" algn="l">
              <a:lnSpc>
                <a:spcPct val="100000"/>
              </a:lnSpc>
              <a:spcBef>
                <a:spcPts val="0"/>
              </a:spcBef>
              <a:spcAft>
                <a:spcPts val="0"/>
              </a:spcAft>
              <a:buNone/>
            </a:pPr>
            <a:r>
              <a:t/>
            </a:r>
            <a:endParaRPr b="0" i="0" sz="1000" u="none" cap="none" strike="noStrike"/>
          </a:p>
        </p:txBody>
      </p:sp>
      <p:sp>
        <p:nvSpPr>
          <p:cNvPr id="483" name="Google Shape;483;p29"/>
          <p:cNvSpPr/>
          <p:nvPr/>
        </p:nvSpPr>
        <p:spPr>
          <a:xfrm>
            <a:off x="5273870" y="728375"/>
            <a:ext cx="2812200" cy="20988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build.gradle</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settings.gradle</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source</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main</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java</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com</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intelligrape</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gradle</a:t>
            </a:r>
            <a:endParaRPr b="0" i="0" sz="1800" u="none" cap="none" strike="noStrike"/>
          </a:p>
          <a:p>
            <a:pPr indent="0" lvl="0" marL="0" marR="0" rtl="0" algn="l">
              <a:lnSpc>
                <a:spcPct val="100000"/>
              </a:lnSpc>
              <a:spcBef>
                <a:spcPts val="0"/>
              </a:spcBef>
              <a:spcAft>
                <a:spcPts val="0"/>
              </a:spcAft>
              <a:buNone/>
            </a:pPr>
            <a:r>
              <a:rPr b="0" i="0" lang="en-US" sz="1300" u="none" cap="none" strike="noStrike">
                <a:latin typeface="Arial"/>
                <a:ea typeface="Arial"/>
                <a:cs typeface="Arial"/>
                <a:sym typeface="Arial"/>
              </a:rPr>
              <a:t>                          `-- Application.java</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a:p>
            <a:pPr indent="0" lvl="0" marL="0" marR="0" rtl="0" algn="l">
              <a:lnSpc>
                <a:spcPct val="100000"/>
              </a:lnSpc>
              <a:spcBef>
                <a:spcPts val="0"/>
              </a:spcBef>
              <a:spcAft>
                <a:spcPts val="0"/>
              </a:spcAft>
              <a:buNone/>
            </a:pPr>
            <a:r>
              <a:t/>
            </a:r>
            <a:endParaRPr b="0" i="0" sz="1800" u="none" cap="none" strike="noStrike"/>
          </a:p>
        </p:txBody>
      </p:sp>
      <p:sp>
        <p:nvSpPr>
          <p:cNvPr id="484" name="Google Shape;484;p29"/>
          <p:cNvSpPr/>
          <p:nvPr/>
        </p:nvSpPr>
        <p:spPr>
          <a:xfrm>
            <a:off x="331425" y="3290521"/>
            <a:ext cx="8446800" cy="15729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u="none" cap="none" strike="noStrike">
                <a:solidFill>
                  <a:srgbClr val="011480"/>
                </a:solidFill>
                <a:latin typeface="Century Gothic"/>
                <a:ea typeface="Century Gothic"/>
                <a:cs typeface="Century Gothic"/>
                <a:sym typeface="Century Gothic"/>
              </a:rPr>
              <a:t>  package</a:t>
            </a:r>
            <a:r>
              <a:rPr i="0" lang="en-US" u="none" cap="none" strike="noStrike">
                <a:solidFill>
                  <a:srgbClr val="011480"/>
                </a:solidFill>
                <a:latin typeface="Century Gothic"/>
                <a:ea typeface="Century Gothic"/>
                <a:cs typeface="Century Gothic"/>
                <a:sym typeface="Century Gothic"/>
              </a:rPr>
              <a:t> </a:t>
            </a:r>
            <a:r>
              <a:rPr b="1" i="0" lang="en-US" u="none" cap="none" strike="noStrike">
                <a:solidFill>
                  <a:srgbClr val="0D84B5"/>
                </a:solidFill>
                <a:latin typeface="Century Gothic"/>
                <a:ea typeface="Century Gothic"/>
                <a:cs typeface="Century Gothic"/>
                <a:sym typeface="Century Gothic"/>
              </a:rPr>
              <a:t>com.intelligrape.gradle.demo</a:t>
            </a:r>
            <a:r>
              <a:rPr i="0" lang="en-US" u="none" cap="none" strike="noStrike">
                <a:solidFill>
                  <a:srgbClr val="666666"/>
                </a:solidFill>
                <a:latin typeface="Century Gothic"/>
                <a:ea typeface="Century Gothic"/>
                <a:cs typeface="Century Gothic"/>
                <a:sym typeface="Century Gothic"/>
              </a:rPr>
              <a:t>;</a:t>
            </a:r>
            <a:endParaRPr i="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i="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b="1" i="0" lang="en-US" u="none" cap="none" strike="noStrike">
                <a:solidFill>
                  <a:srgbClr val="011480"/>
                </a:solidFill>
                <a:latin typeface="Century Gothic"/>
                <a:ea typeface="Century Gothic"/>
                <a:cs typeface="Century Gothic"/>
                <a:sym typeface="Century Gothic"/>
              </a:rPr>
              <a:t>  public</a:t>
            </a:r>
            <a:r>
              <a:rPr i="0" lang="en-US" u="none" cap="none" strike="noStrike">
                <a:solidFill>
                  <a:srgbClr val="011480"/>
                </a:solidFill>
                <a:latin typeface="Century Gothic"/>
                <a:ea typeface="Century Gothic"/>
                <a:cs typeface="Century Gothic"/>
                <a:sym typeface="Century Gothic"/>
              </a:rPr>
              <a:t> </a:t>
            </a:r>
            <a:r>
              <a:rPr b="1" i="0" lang="en-US" u="none" cap="none" strike="noStrike">
                <a:solidFill>
                  <a:srgbClr val="011480"/>
                </a:solidFill>
                <a:latin typeface="Century Gothic"/>
                <a:ea typeface="Century Gothic"/>
                <a:cs typeface="Century Gothic"/>
                <a:sym typeface="Century Gothic"/>
              </a:rPr>
              <a:t>class</a:t>
            </a:r>
            <a:r>
              <a:rPr i="0" lang="en-US" u="none" cap="none" strike="noStrike">
                <a:solidFill>
                  <a:srgbClr val="011480"/>
                </a:solidFill>
                <a:latin typeface="Century Gothic"/>
                <a:ea typeface="Century Gothic"/>
                <a:cs typeface="Century Gothic"/>
                <a:sym typeface="Century Gothic"/>
              </a:rPr>
              <a:t> </a:t>
            </a:r>
            <a:r>
              <a:rPr b="1" i="0" lang="en-US" u="none" cap="none" strike="noStrike">
                <a:solidFill>
                  <a:srgbClr val="0D84B5"/>
                </a:solidFill>
                <a:latin typeface="Century Gothic"/>
                <a:ea typeface="Century Gothic"/>
                <a:cs typeface="Century Gothic"/>
                <a:sym typeface="Century Gothic"/>
              </a:rPr>
              <a:t>Application</a:t>
            </a:r>
            <a:r>
              <a:rPr i="0" lang="en-US" u="none" cap="none" strike="noStrike">
                <a:solidFill>
                  <a:srgbClr val="0D84B5"/>
                </a:solidFill>
                <a:latin typeface="Century Gothic"/>
                <a:ea typeface="Century Gothic"/>
                <a:cs typeface="Century Gothic"/>
                <a:sym typeface="Century Gothic"/>
              </a:rPr>
              <a:t> </a:t>
            </a:r>
            <a:r>
              <a:rPr i="0" lang="en-US" u="none" cap="none" strike="noStrike">
                <a:solidFill>
                  <a:srgbClr val="666666"/>
                </a:solidFill>
                <a:latin typeface="Century Gothic"/>
                <a:ea typeface="Century Gothic"/>
                <a:cs typeface="Century Gothic"/>
                <a:sym typeface="Century Gothic"/>
              </a:rPr>
              <a:t>{</a:t>
            </a:r>
            <a:endParaRPr i="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n-US" u="none" cap="none" strike="noStrike">
                <a:solidFill>
                  <a:srgbClr val="666666"/>
                </a:solidFill>
                <a:latin typeface="Century Gothic"/>
                <a:ea typeface="Century Gothic"/>
                <a:cs typeface="Century Gothic"/>
                <a:sym typeface="Century Gothic"/>
              </a:rPr>
              <a:t>      </a:t>
            </a:r>
            <a:r>
              <a:rPr b="1" i="0" lang="en-US" u="none" cap="none" strike="noStrike">
                <a:solidFill>
                  <a:srgbClr val="011480"/>
                </a:solidFill>
                <a:latin typeface="Century Gothic"/>
                <a:ea typeface="Century Gothic"/>
                <a:cs typeface="Century Gothic"/>
                <a:sym typeface="Century Gothic"/>
              </a:rPr>
              <a:t>public</a:t>
            </a:r>
            <a:r>
              <a:rPr i="0" lang="en-US" u="none" cap="none" strike="noStrike">
                <a:solidFill>
                  <a:srgbClr val="011480"/>
                </a:solidFill>
                <a:latin typeface="Century Gothic"/>
                <a:ea typeface="Century Gothic"/>
                <a:cs typeface="Century Gothic"/>
                <a:sym typeface="Century Gothic"/>
              </a:rPr>
              <a:t> </a:t>
            </a:r>
            <a:r>
              <a:rPr b="1" i="0" lang="en-US" u="none" cap="none" strike="noStrike">
                <a:solidFill>
                  <a:srgbClr val="011480"/>
                </a:solidFill>
                <a:latin typeface="Century Gothic"/>
                <a:ea typeface="Century Gothic"/>
                <a:cs typeface="Century Gothic"/>
                <a:sym typeface="Century Gothic"/>
              </a:rPr>
              <a:t>static</a:t>
            </a:r>
            <a:r>
              <a:rPr i="0" lang="en-US" u="none" cap="none" strike="noStrike">
                <a:solidFill>
                  <a:srgbClr val="011480"/>
                </a:solidFill>
                <a:latin typeface="Century Gothic"/>
                <a:ea typeface="Century Gothic"/>
                <a:cs typeface="Century Gothic"/>
                <a:sym typeface="Century Gothic"/>
              </a:rPr>
              <a:t> </a:t>
            </a:r>
            <a:r>
              <a:rPr b="1" i="0" lang="en-US" u="none" cap="none" strike="noStrike">
                <a:solidFill>
                  <a:srgbClr val="011480"/>
                </a:solidFill>
                <a:latin typeface="Century Gothic"/>
                <a:ea typeface="Century Gothic"/>
                <a:cs typeface="Century Gothic"/>
                <a:sym typeface="Century Gothic"/>
              </a:rPr>
              <a:t>void</a:t>
            </a:r>
            <a:r>
              <a:rPr i="0" lang="en-US" u="none" cap="none" strike="noStrike">
                <a:solidFill>
                  <a:srgbClr val="011480"/>
                </a:solidFill>
                <a:latin typeface="Century Gothic"/>
                <a:ea typeface="Century Gothic"/>
                <a:cs typeface="Century Gothic"/>
                <a:sym typeface="Century Gothic"/>
              </a:rPr>
              <a:t> </a:t>
            </a:r>
            <a:r>
              <a:rPr i="0" lang="en-US" u="none" cap="none" strike="noStrike">
                <a:solidFill>
                  <a:srgbClr val="06287E"/>
                </a:solidFill>
                <a:latin typeface="Century Gothic"/>
                <a:ea typeface="Century Gothic"/>
                <a:cs typeface="Century Gothic"/>
                <a:sym typeface="Century Gothic"/>
              </a:rPr>
              <a:t>main</a:t>
            </a:r>
            <a:r>
              <a:rPr i="0" lang="en-US" u="none" cap="none" strike="noStrike">
                <a:solidFill>
                  <a:srgbClr val="666666"/>
                </a:solidFill>
                <a:latin typeface="Century Gothic"/>
                <a:ea typeface="Century Gothic"/>
                <a:cs typeface="Century Gothic"/>
                <a:sym typeface="Century Gothic"/>
              </a:rPr>
              <a:t>(String[] args) {</a:t>
            </a:r>
            <a:endParaRPr i="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n-US" u="none" cap="none" strike="noStrike">
                <a:solidFill>
                  <a:srgbClr val="666666"/>
                </a:solidFill>
                <a:latin typeface="Century Gothic"/>
                <a:ea typeface="Century Gothic"/>
                <a:cs typeface="Century Gothic"/>
                <a:sym typeface="Century Gothic"/>
              </a:rPr>
              <a:t>          System.</a:t>
            </a:r>
            <a:r>
              <a:rPr i="0" lang="en-US" u="none" cap="none" strike="noStrike">
                <a:solidFill>
                  <a:srgbClr val="FF2500"/>
                </a:solidFill>
                <a:latin typeface="Century Gothic"/>
                <a:ea typeface="Century Gothic"/>
                <a:cs typeface="Century Gothic"/>
                <a:sym typeface="Century Gothic"/>
              </a:rPr>
              <a:t>out</a:t>
            </a:r>
            <a:r>
              <a:rPr i="0" lang="en-US" u="none" cap="none" strike="noStrike">
                <a:solidFill>
                  <a:srgbClr val="666666"/>
                </a:solidFill>
                <a:latin typeface="Century Gothic"/>
                <a:ea typeface="Century Gothic"/>
                <a:cs typeface="Century Gothic"/>
                <a:sym typeface="Century Gothic"/>
              </a:rPr>
              <a:t>.</a:t>
            </a:r>
            <a:r>
              <a:rPr i="0" lang="en-US" u="none" cap="none" strike="noStrike">
                <a:solidFill>
                  <a:srgbClr val="FF2500"/>
                </a:solidFill>
                <a:latin typeface="Century Gothic"/>
                <a:ea typeface="Century Gothic"/>
                <a:cs typeface="Century Gothic"/>
                <a:sym typeface="Century Gothic"/>
              </a:rPr>
              <a:t>println</a:t>
            </a:r>
            <a:r>
              <a:rPr i="0" lang="en-US" u="none" cap="none" strike="noStrike">
                <a:solidFill>
                  <a:srgbClr val="666666"/>
                </a:solidFill>
                <a:latin typeface="Century Gothic"/>
                <a:ea typeface="Century Gothic"/>
                <a:cs typeface="Century Gothic"/>
                <a:sym typeface="Century Gothic"/>
              </a:rPr>
              <a:t>(</a:t>
            </a:r>
            <a:r>
              <a:rPr i="0" lang="en-US" u="none" cap="none" strike="noStrike">
                <a:solidFill>
                  <a:srgbClr val="0433FF"/>
                </a:solidFill>
                <a:latin typeface="Century Gothic"/>
                <a:ea typeface="Century Gothic"/>
                <a:cs typeface="Century Gothic"/>
                <a:sym typeface="Century Gothic"/>
              </a:rPr>
              <a:t>"Hello Gradle!!!"</a:t>
            </a:r>
            <a:r>
              <a:rPr i="0" lang="en-US" u="none" cap="none" strike="noStrike">
                <a:solidFill>
                  <a:srgbClr val="666666"/>
                </a:solidFill>
                <a:latin typeface="Century Gothic"/>
                <a:ea typeface="Century Gothic"/>
                <a:cs typeface="Century Gothic"/>
                <a:sym typeface="Century Gothic"/>
              </a:rPr>
              <a:t>);</a:t>
            </a:r>
            <a:endParaRPr i="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n-US" u="none" cap="none" strike="noStrike">
                <a:solidFill>
                  <a:srgbClr val="666666"/>
                </a:solidFill>
                <a:latin typeface="Century Gothic"/>
                <a:ea typeface="Century Gothic"/>
                <a:cs typeface="Century Gothic"/>
                <a:sym typeface="Century Gothic"/>
              </a:rPr>
              <a:t>      }</a:t>
            </a:r>
            <a:endParaRPr i="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None/>
            </a:pPr>
            <a:r>
              <a:rPr i="0" lang="en-US" u="none" cap="none" strike="noStrike">
                <a:solidFill>
                  <a:srgbClr val="666666"/>
                </a:solidFill>
                <a:latin typeface="Century Gothic"/>
                <a:ea typeface="Century Gothic"/>
                <a:cs typeface="Century Gothic"/>
                <a:sym typeface="Century Gothic"/>
              </a:rPr>
              <a:t>  }</a:t>
            </a:r>
            <a:endParaRPr i="0" u="none" cap="none" strike="noStrike">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3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t>A Task to execute java class</a:t>
            </a:r>
            <a:endParaRPr sz="1400"/>
          </a:p>
        </p:txBody>
      </p:sp>
      <p:sp>
        <p:nvSpPr>
          <p:cNvPr id="491" name="Google Shape;491;p30"/>
          <p:cNvSpPr txBox="1"/>
          <p:nvPr/>
        </p:nvSpPr>
        <p:spPr>
          <a:xfrm>
            <a:off x="242050" y="907675"/>
            <a:ext cx="8143200" cy="149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 apply </a:t>
            </a:r>
            <a:r>
              <a:rPr b="1" lang="en-US">
                <a:solidFill>
                  <a:srgbClr val="002070"/>
                </a:solidFill>
              </a:rPr>
              <a:t>plugin:</a:t>
            </a:r>
            <a:r>
              <a:rPr lang="en-US">
                <a:solidFill>
                  <a:srgbClr val="002070"/>
                </a:solidFill>
              </a:rPr>
              <a:t> </a:t>
            </a:r>
            <a:r>
              <a:rPr lang="en-US">
                <a:solidFill>
                  <a:srgbClr val="0433FF"/>
                </a:solidFill>
              </a:rPr>
              <a:t>'java'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rgbClr val="0433FF"/>
                </a:solidFill>
              </a:rPr>
              <a:t> task </a:t>
            </a:r>
            <a:r>
              <a:rPr lang="en-US">
                <a:solidFill>
                  <a:srgbClr val="06287E"/>
                </a:solidFill>
              </a:rPr>
              <a:t>runMe</a:t>
            </a:r>
            <a:r>
              <a:rPr lang="en-US">
                <a:solidFill>
                  <a:srgbClr val="666666"/>
                </a:solidFill>
              </a:rPr>
              <a:t>(</a:t>
            </a:r>
            <a:r>
              <a:rPr b="1" lang="en-US">
                <a:solidFill>
                  <a:srgbClr val="002070"/>
                </a:solidFill>
              </a:rPr>
              <a:t>type:</a:t>
            </a:r>
            <a:r>
              <a:rPr lang="en-US">
                <a:solidFill>
                  <a:srgbClr val="002070"/>
                </a:solidFill>
              </a:rPr>
              <a:t> JavaExec</a:t>
            </a:r>
            <a:r>
              <a:rPr lang="en-US">
                <a:solidFill>
                  <a:srgbClr val="666666"/>
                </a:solidFill>
              </a:rPr>
              <a:t>, </a:t>
            </a:r>
            <a:r>
              <a:rPr b="1" lang="en-US">
                <a:solidFill>
                  <a:srgbClr val="002070"/>
                </a:solidFill>
              </a:rPr>
              <a:t>dependsOn:</a:t>
            </a:r>
            <a:r>
              <a:rPr lang="en-US">
                <a:solidFill>
                  <a:srgbClr val="002070"/>
                </a:solidFill>
              </a:rPr>
              <a:t> </a:t>
            </a:r>
            <a:r>
              <a:rPr lang="en-US">
                <a:solidFill>
                  <a:srgbClr val="0433FF"/>
                </a:solidFill>
              </a:rPr>
              <a:t>'classes'</a:t>
            </a:r>
            <a:r>
              <a:rPr lang="en-US">
                <a:solidFill>
                  <a:srgbClr val="666666"/>
                </a:solidFill>
              </a:rPr>
              <a:t>) {</a:t>
            </a:r>
            <a:endParaRPr>
              <a:solidFill>
                <a:schemeClr val="dk1"/>
              </a:solidFill>
            </a:endParaRPr>
          </a:p>
          <a:p>
            <a:pPr indent="0" lvl="0" marL="0" rtl="0" algn="l">
              <a:spcBef>
                <a:spcPts val="0"/>
              </a:spcBef>
              <a:spcAft>
                <a:spcPts val="0"/>
              </a:spcAft>
              <a:buNone/>
            </a:pPr>
            <a:r>
              <a:rPr lang="en-US">
                <a:solidFill>
                  <a:srgbClr val="666666"/>
                </a:solidFill>
              </a:rPr>
              <a:t>     main = </a:t>
            </a:r>
            <a:r>
              <a:rPr lang="en-US">
                <a:solidFill>
                  <a:srgbClr val="0433FF"/>
                </a:solidFill>
              </a:rPr>
              <a:t>"com.intelligrape.gradle.demo.Application"</a:t>
            </a:r>
            <a:endParaRPr>
              <a:solidFill>
                <a:schemeClr val="dk1"/>
              </a:solidFill>
            </a:endParaRPr>
          </a:p>
          <a:p>
            <a:pPr indent="0" lvl="0" marL="0" rtl="0" algn="l">
              <a:spcBef>
                <a:spcPts val="0"/>
              </a:spcBef>
              <a:spcAft>
                <a:spcPts val="0"/>
              </a:spcAft>
              <a:buNone/>
            </a:pPr>
            <a:r>
              <a:rPr lang="en-US">
                <a:solidFill>
                  <a:srgbClr val="0433FF"/>
                </a:solidFill>
              </a:rPr>
              <a:t>     classpath </a:t>
            </a:r>
            <a:r>
              <a:rPr lang="en-US">
                <a:solidFill>
                  <a:srgbClr val="666666"/>
                </a:solidFill>
              </a:rPr>
              <a:t>= sourceSets.</a:t>
            </a:r>
            <a:r>
              <a:rPr lang="en-US">
                <a:solidFill>
                  <a:srgbClr val="FF2500"/>
                </a:solidFill>
              </a:rPr>
              <a:t>main</a:t>
            </a:r>
            <a:r>
              <a:rPr lang="en-US">
                <a:solidFill>
                  <a:srgbClr val="666666"/>
                </a:solidFill>
              </a:rPr>
              <a:t>.</a:t>
            </a:r>
            <a:r>
              <a:rPr lang="en-US">
                <a:solidFill>
                  <a:srgbClr val="FF2500"/>
                </a:solidFill>
              </a:rPr>
              <a:t>runtimeClasspath</a:t>
            </a:r>
            <a:endParaRPr>
              <a:solidFill>
                <a:schemeClr val="dk1"/>
              </a:solidFill>
            </a:endParaRPr>
          </a:p>
          <a:p>
            <a:pPr indent="0" lvl="0" marL="0" rtl="0" algn="l">
              <a:spcBef>
                <a:spcPts val="0"/>
              </a:spcBef>
              <a:spcAft>
                <a:spcPts val="0"/>
              </a:spcAft>
              <a:buNone/>
            </a:pPr>
            <a:r>
              <a:rPr lang="en-US">
                <a:solidFill>
                  <a:srgbClr val="666666"/>
                </a:solidFill>
              </a:rPr>
              <a:t> }</a:t>
            </a:r>
            <a:endParaRPr>
              <a:solidFill>
                <a:schemeClr val="dk1"/>
              </a:solidFill>
            </a:endParaRPr>
          </a:p>
        </p:txBody>
      </p:sp>
      <p:sp>
        <p:nvSpPr>
          <p:cNvPr id="492" name="Google Shape;492;p30"/>
          <p:cNvSpPr/>
          <p:nvPr/>
        </p:nvSpPr>
        <p:spPr>
          <a:xfrm>
            <a:off x="627250" y="2637400"/>
            <a:ext cx="5860800" cy="5361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u="none" cap="none" strike="noStrike">
                <a:solidFill>
                  <a:srgbClr val="555555"/>
                </a:solidFill>
                <a:latin typeface="Arial"/>
                <a:ea typeface="Arial"/>
                <a:cs typeface="Arial"/>
                <a:sym typeface="Arial"/>
              </a:rPr>
              <a:t>  $</a:t>
            </a:r>
            <a:r>
              <a:rPr b="0" i="0" lang="en-US" u="none" cap="none" strike="noStrike">
                <a:solidFill>
                  <a:srgbClr val="555555"/>
                </a:solidFill>
                <a:latin typeface="Arial"/>
                <a:ea typeface="Arial"/>
                <a:cs typeface="Arial"/>
                <a:sym typeface="Arial"/>
              </a:rPr>
              <a:t> gradle -q runMe</a:t>
            </a:r>
            <a:endParaRPr b="0" i="0" u="none" cap="none" strike="noStrike"/>
          </a:p>
          <a:p>
            <a:pPr indent="0" lvl="0" marL="0" marR="0" rtl="0" algn="l">
              <a:lnSpc>
                <a:spcPct val="100000"/>
              </a:lnSpc>
              <a:spcBef>
                <a:spcPts val="0"/>
              </a:spcBef>
              <a:spcAft>
                <a:spcPts val="0"/>
              </a:spcAft>
              <a:buNone/>
            </a:pPr>
            <a:r>
              <a:rPr b="0" i="0" lang="en-US" u="none" cap="none" strike="noStrike">
                <a:solidFill>
                  <a:srgbClr val="888888"/>
                </a:solidFill>
                <a:latin typeface="Arial"/>
                <a:ea typeface="Arial"/>
                <a:cs typeface="Arial"/>
                <a:sym typeface="Arial"/>
              </a:rPr>
              <a:t>  Hello Gradle!!!</a:t>
            </a:r>
            <a:endParaRPr b="0" i="0" u="none" cap="none" strike="noStrike"/>
          </a:p>
        </p:txBody>
      </p:sp>
      <p:sp>
        <p:nvSpPr>
          <p:cNvPr id="493" name="Google Shape;493;p30"/>
          <p:cNvSpPr/>
          <p:nvPr/>
        </p:nvSpPr>
        <p:spPr>
          <a:xfrm>
            <a:off x="627250" y="3729750"/>
            <a:ext cx="5860800" cy="943200"/>
          </a:xfrm>
          <a:prstGeom prst="rect">
            <a:avLst/>
          </a:prstGeom>
          <a:noFill/>
          <a:ln cap="flat" cmpd="sng" w="9525">
            <a:solidFill>
              <a:srgbClr val="4F81BD"/>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u="none" cap="none" strike="noStrike">
                <a:solidFill>
                  <a:srgbClr val="555555"/>
                </a:solidFill>
                <a:latin typeface="Consolas"/>
                <a:ea typeface="Consolas"/>
                <a:cs typeface="Consolas"/>
                <a:sym typeface="Consolas"/>
              </a:rPr>
              <a:t> </a:t>
            </a:r>
            <a:r>
              <a:rPr b="1" i="0" lang="en-US" u="none" cap="none" strike="noStrike">
                <a:solidFill>
                  <a:srgbClr val="555555"/>
                </a:solidFill>
                <a:latin typeface="Arial"/>
                <a:ea typeface="Arial"/>
                <a:cs typeface="Arial"/>
                <a:sym typeface="Arial"/>
              </a:rPr>
              <a:t>$</a:t>
            </a:r>
            <a:r>
              <a:rPr b="0" i="0" lang="en-US" u="none" cap="none" strike="noStrike">
                <a:solidFill>
                  <a:srgbClr val="555555"/>
                </a:solidFill>
                <a:latin typeface="Arial"/>
                <a:ea typeface="Arial"/>
                <a:cs typeface="Arial"/>
                <a:sym typeface="Arial"/>
              </a:rPr>
              <a:t> gradle -q build</a:t>
            </a:r>
            <a:endParaRPr b="0" i="0" u="none" cap="none" strike="noStrike"/>
          </a:p>
          <a:p>
            <a:pPr indent="0" lvl="0" marL="0" marR="0" rtl="0" algn="l">
              <a:lnSpc>
                <a:spcPct val="100000"/>
              </a:lnSpc>
              <a:spcBef>
                <a:spcPts val="0"/>
              </a:spcBef>
              <a:spcAft>
                <a:spcPts val="0"/>
              </a:spcAft>
              <a:buNone/>
            </a:pPr>
            <a:r>
              <a:t/>
            </a:r>
            <a:endParaRPr b="0" i="0" u="none" cap="none" strike="noStrike"/>
          </a:p>
          <a:p>
            <a:pPr indent="0" lvl="0" marL="0" marR="0" rtl="0" algn="l">
              <a:lnSpc>
                <a:spcPct val="100000"/>
              </a:lnSpc>
              <a:spcBef>
                <a:spcPts val="0"/>
              </a:spcBef>
              <a:spcAft>
                <a:spcPts val="0"/>
              </a:spcAft>
              <a:buNone/>
            </a:pPr>
            <a:r>
              <a:rPr b="1" i="0" lang="en-US" u="none" cap="none" strike="noStrike">
                <a:solidFill>
                  <a:srgbClr val="555555"/>
                </a:solidFill>
                <a:latin typeface="Arial"/>
                <a:ea typeface="Arial"/>
                <a:cs typeface="Arial"/>
                <a:sym typeface="Arial"/>
              </a:rPr>
              <a:t> $</a:t>
            </a:r>
            <a:r>
              <a:rPr b="0" i="0" lang="en-US" u="none" cap="none" strike="noStrike">
                <a:solidFill>
                  <a:srgbClr val="555555"/>
                </a:solidFill>
                <a:latin typeface="Arial"/>
                <a:ea typeface="Arial"/>
                <a:cs typeface="Arial"/>
                <a:sym typeface="Arial"/>
              </a:rPr>
              <a:t>java -cp build/classes/main com.intelligrape.gradle.demo.Application</a:t>
            </a:r>
            <a:endParaRPr b="0" i="0" u="none" cap="none" strike="noStrike"/>
          </a:p>
          <a:p>
            <a:pPr indent="0" lvl="0" marL="0" marR="0" rtl="0" algn="l">
              <a:lnSpc>
                <a:spcPct val="100000"/>
              </a:lnSpc>
              <a:spcBef>
                <a:spcPts val="0"/>
              </a:spcBef>
              <a:spcAft>
                <a:spcPts val="0"/>
              </a:spcAft>
              <a:buNone/>
            </a:pPr>
            <a:r>
              <a:rPr b="0" i="0" lang="en-US" u="none" cap="none" strike="noStrike">
                <a:solidFill>
                  <a:srgbClr val="888888"/>
                </a:solidFill>
                <a:latin typeface="Arial"/>
                <a:ea typeface="Arial"/>
                <a:cs typeface="Arial"/>
                <a:sym typeface="Arial"/>
              </a:rPr>
              <a:t> Hello Gradle!!!</a:t>
            </a:r>
            <a:endParaRPr b="0" i="0" u="none" cap="none" strike="noStrike"/>
          </a:p>
        </p:txBody>
      </p:sp>
      <p:sp>
        <p:nvSpPr>
          <p:cNvPr id="494" name="Google Shape;494;p30"/>
          <p:cNvSpPr/>
          <p:nvPr/>
        </p:nvSpPr>
        <p:spPr>
          <a:xfrm>
            <a:off x="165850" y="2398080"/>
            <a:ext cx="4269600" cy="152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Calibri"/>
                <a:ea typeface="Calibri"/>
                <a:cs typeface="Calibri"/>
                <a:sym typeface="Calibri"/>
              </a:rPr>
              <a:t>    Execute java class using 'runMe' task</a:t>
            </a:r>
            <a:endParaRPr b="0" i="0" u="none" cap="none" strike="noStrike"/>
          </a:p>
        </p:txBody>
      </p:sp>
      <p:sp>
        <p:nvSpPr>
          <p:cNvPr id="495" name="Google Shape;495;p30"/>
          <p:cNvSpPr/>
          <p:nvPr/>
        </p:nvSpPr>
        <p:spPr>
          <a:xfrm>
            <a:off x="294600" y="3263223"/>
            <a:ext cx="3780300" cy="37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u="none" cap="none" strike="noStrike">
                <a:latin typeface="Calibri"/>
                <a:ea typeface="Calibri"/>
                <a:cs typeface="Calibri"/>
                <a:sym typeface="Calibri"/>
              </a:rPr>
              <a:t>  Or execute using java command </a:t>
            </a:r>
            <a:endParaRPr b="0" i="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3"/>
          <p:cNvSpPr txBox="1"/>
          <p:nvPr>
            <p:ph type="title"/>
          </p:nvPr>
        </p:nvSpPr>
        <p:spPr>
          <a:xfrm>
            <a:off x="86360" y="85725"/>
            <a:ext cx="8143240" cy="4286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Tahoma"/>
              <a:buNone/>
            </a:pPr>
            <a:r>
              <a:rPr lang="en-US"/>
              <a:t>Contents</a:t>
            </a:r>
            <a:endParaRPr b="1" i="0" sz="2100" u="none" cap="none" strike="noStrike">
              <a:solidFill>
                <a:schemeClr val="dk1"/>
              </a:solidFill>
              <a:latin typeface="Tahoma"/>
              <a:ea typeface="Tahoma"/>
              <a:cs typeface="Tahoma"/>
              <a:sym typeface="Tahoma"/>
            </a:endParaRPr>
          </a:p>
        </p:txBody>
      </p:sp>
      <p:sp>
        <p:nvSpPr>
          <p:cNvPr id="345" name="Google Shape;345;p13"/>
          <p:cNvSpPr txBox="1"/>
          <p:nvPr>
            <p:ph idx="1" type="body"/>
          </p:nvPr>
        </p:nvSpPr>
        <p:spPr>
          <a:xfrm>
            <a:off x="213350" y="941408"/>
            <a:ext cx="2819400" cy="38967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what is build tool?</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what is gradle?</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why gradle as build tool?</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installation using sdkman</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Simple gradle commands</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importing gradle in idea project</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gradle window to see tasks</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writing simple tasks</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Dependency between tasks</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applying plugins</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Dependency</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Gradle wrapper</a:t>
            </a:r>
            <a:endParaRPr b="1">
              <a:solidFill>
                <a:srgbClr val="2D3E50"/>
              </a:solidFill>
              <a:latin typeface="Arial"/>
              <a:ea typeface="Arial"/>
              <a:cs typeface="Arial"/>
              <a:sym typeface="Arial"/>
            </a:endParaRPr>
          </a:p>
          <a:p>
            <a:pPr indent="-317500" lvl="0" marL="457200" rtl="0" algn="l">
              <a:lnSpc>
                <a:spcPct val="115000"/>
              </a:lnSpc>
              <a:spcBef>
                <a:spcPts val="0"/>
              </a:spcBef>
              <a:spcAft>
                <a:spcPts val="0"/>
              </a:spcAft>
              <a:buClr>
                <a:srgbClr val="2D3E50"/>
              </a:buClr>
              <a:buSzPts val="1400"/>
              <a:buFont typeface="Arial"/>
              <a:buChar char="●"/>
            </a:pPr>
            <a:r>
              <a:rPr b="1" lang="en-US">
                <a:solidFill>
                  <a:srgbClr val="2D3E50"/>
                </a:solidFill>
                <a:latin typeface="Arial"/>
                <a:ea typeface="Arial"/>
                <a:cs typeface="Arial"/>
                <a:sym typeface="Arial"/>
              </a:rPr>
              <a:t>Buildscript</a:t>
            </a:r>
            <a:endParaRPr b="1">
              <a:solidFill>
                <a:srgbClr val="2D3E50"/>
              </a:solidFill>
              <a:latin typeface="Arial"/>
              <a:ea typeface="Arial"/>
              <a:cs typeface="Arial"/>
              <a:sym typeface="Arial"/>
            </a:endParaRPr>
          </a:p>
          <a:p>
            <a:pPr indent="0" lvl="0" marL="0" marR="0" rtl="0" algn="l">
              <a:lnSpc>
                <a:spcPct val="90000"/>
              </a:lnSpc>
              <a:spcBef>
                <a:spcPts val="800"/>
              </a:spcBef>
              <a:spcAft>
                <a:spcPts val="0"/>
              </a:spcAft>
              <a:buClr>
                <a:schemeClr val="dk1"/>
              </a:buClr>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3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Dependency</a:t>
            </a:r>
            <a:endParaRPr/>
          </a:p>
        </p:txBody>
      </p:sp>
      <p:sp>
        <p:nvSpPr>
          <p:cNvPr id="502" name="Google Shape;502;p31"/>
          <p:cNvSpPr txBox="1"/>
          <p:nvPr>
            <p:ph idx="1" type="body"/>
          </p:nvPr>
        </p:nvSpPr>
        <p:spPr>
          <a:xfrm>
            <a:off x="213250" y="650150"/>
            <a:ext cx="8016300" cy="4314000"/>
          </a:xfrm>
          <a:prstGeom prst="rect">
            <a:avLst/>
          </a:prstGeom>
        </p:spPr>
        <p:txBody>
          <a:bodyPr anchorCtr="0" anchor="t" bIns="91425" lIns="91425" spcFirstLastPara="1" rIns="91425" wrap="square" tIns="91425">
            <a:noAutofit/>
          </a:bodyPr>
          <a:lstStyle/>
          <a:p>
            <a:pPr indent="-317500" lvl="0" marL="457200" rtl="0" algn="l">
              <a:spcBef>
                <a:spcPts val="750"/>
              </a:spcBef>
              <a:spcAft>
                <a:spcPts val="0"/>
              </a:spcAft>
              <a:buSzPts val="1400"/>
              <a:buFont typeface="Century Gothic"/>
              <a:buChar char="●"/>
            </a:pPr>
            <a:r>
              <a:rPr lang="en-US" sz="1400">
                <a:highlight>
                  <a:srgbClr val="FFFFFF"/>
                </a:highlight>
              </a:rPr>
              <a:t>Dependencies means the things that support to build your project such as required JAR file from other projects and external JARs like JDBC JAR or Eh-cache JAR in the class path. </a:t>
            </a:r>
            <a:br>
              <a:rPr lang="en-US" sz="1400">
                <a:highlight>
                  <a:srgbClr val="FFFFFF"/>
                </a:highlight>
              </a:rPr>
            </a:br>
            <a:endParaRPr sz="1400">
              <a:highlight>
                <a:srgbClr val="FFFFFF"/>
              </a:highlight>
            </a:endParaRPr>
          </a:p>
          <a:p>
            <a:pPr indent="-317500" lvl="0" marL="457200" rtl="0" algn="l">
              <a:spcBef>
                <a:spcPts val="0"/>
              </a:spcBef>
              <a:spcAft>
                <a:spcPts val="0"/>
              </a:spcAft>
              <a:buSzPts val="1400"/>
              <a:buFont typeface="Century Gothic"/>
              <a:buChar char="●"/>
            </a:pPr>
            <a:r>
              <a:rPr lang="en-US" sz="1400">
                <a:highlight>
                  <a:srgbClr val="FFFFFF"/>
                </a:highlight>
              </a:rPr>
              <a:t>Almost all the projects are not self-contained. They need files build by other projects to compile and test the source files.</a:t>
            </a:r>
            <a:endParaRPr sz="140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Dependency</a:t>
            </a:r>
            <a:endParaRPr/>
          </a:p>
        </p:txBody>
      </p:sp>
      <p:sp>
        <p:nvSpPr>
          <p:cNvPr id="509" name="Google Shape;509;p32"/>
          <p:cNvSpPr txBox="1"/>
          <p:nvPr/>
        </p:nvSpPr>
        <p:spPr>
          <a:xfrm>
            <a:off x="271300" y="694750"/>
            <a:ext cx="7773300" cy="4224600"/>
          </a:xfrm>
          <a:prstGeom prst="rect">
            <a:avLst/>
          </a:prstGeom>
          <a:noFill/>
          <a:ln>
            <a:noFill/>
          </a:ln>
        </p:spPr>
        <p:txBody>
          <a:bodyPr anchorCtr="0" anchor="ctr" bIns="91425" lIns="91425" spcFirstLastPara="1" rIns="91425" wrap="square" tIns="91425">
            <a:noAutofit/>
          </a:bodyPr>
          <a:lstStyle/>
          <a:p>
            <a:pPr indent="0" lvl="0" marL="457200" rtl="0" algn="l">
              <a:lnSpc>
                <a:spcPct val="90000"/>
              </a:lnSpc>
              <a:spcBef>
                <a:spcPts val="750"/>
              </a:spcBef>
              <a:spcAft>
                <a:spcPts val="0"/>
              </a:spcAft>
              <a:buNone/>
            </a:pPr>
            <a:r>
              <a:rPr lang="en-US">
                <a:solidFill>
                  <a:schemeClr val="dk1"/>
                </a:solidFill>
                <a:latin typeface="Century Gothic"/>
                <a:ea typeface="Century Gothic"/>
                <a:cs typeface="Century Gothic"/>
                <a:sym typeface="Century Gothic"/>
              </a:rPr>
              <a:t>Dependency configuration is nothing but defines a set of dependencies. You can use this feature to declare external dependencies, which you want to download from the web. This defines the following different standard configurations.</a:t>
            </a:r>
            <a:endParaRPr>
              <a:solidFill>
                <a:schemeClr val="dk1"/>
              </a:solidFill>
              <a:latin typeface="Century Gothic"/>
              <a:ea typeface="Century Gothic"/>
              <a:cs typeface="Century Gothic"/>
              <a:sym typeface="Century Gothic"/>
            </a:endParaRPr>
          </a:p>
          <a:p>
            <a:pPr indent="-317500" lvl="0" marL="939800" marR="25400" rtl="0" algn="just">
              <a:lnSpc>
                <a:spcPct val="171428"/>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Compile − The dependencies required to compile the production source of the project.</a:t>
            </a:r>
            <a:endParaRPr>
              <a:solidFill>
                <a:schemeClr val="dk1"/>
              </a:solidFill>
              <a:latin typeface="Century Gothic"/>
              <a:ea typeface="Century Gothic"/>
              <a:cs typeface="Century Gothic"/>
              <a:sym typeface="Century Gothic"/>
            </a:endParaRPr>
          </a:p>
          <a:p>
            <a:pPr indent="-317500" lvl="0" marL="939800" marR="25400" rtl="0" algn="just">
              <a:lnSpc>
                <a:spcPct val="171428"/>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Runtime − The dependencies required by the production classes at runtime. By default, also includes the compile time dependencies.</a:t>
            </a:r>
            <a:endParaRPr>
              <a:solidFill>
                <a:schemeClr val="dk1"/>
              </a:solidFill>
              <a:latin typeface="Century Gothic"/>
              <a:ea typeface="Century Gothic"/>
              <a:cs typeface="Century Gothic"/>
              <a:sym typeface="Century Gothic"/>
            </a:endParaRPr>
          </a:p>
          <a:p>
            <a:pPr indent="-317500" lvl="0" marL="939800" marR="25400" rtl="0" algn="just">
              <a:lnSpc>
                <a:spcPct val="171428"/>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Test Compile − The dependencies required to compile the test source of the project. By default, it includes compiled production classes and the compile time dependencies.</a:t>
            </a:r>
            <a:endParaRPr>
              <a:solidFill>
                <a:schemeClr val="dk1"/>
              </a:solidFill>
              <a:latin typeface="Century Gothic"/>
              <a:ea typeface="Century Gothic"/>
              <a:cs typeface="Century Gothic"/>
              <a:sym typeface="Century Gothic"/>
            </a:endParaRPr>
          </a:p>
          <a:p>
            <a:pPr indent="-317500" lvl="0" marL="939800" marR="25400" rtl="0" algn="just">
              <a:lnSpc>
                <a:spcPct val="171428"/>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Test Runtime − The dependencies required to run the tests. By default, it includes runtime and test compile dependencies.</a:t>
            </a:r>
            <a:endParaRPr>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3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Dependency Management</a:t>
            </a:r>
            <a:endParaRPr/>
          </a:p>
        </p:txBody>
      </p:sp>
      <p:sp>
        <p:nvSpPr>
          <p:cNvPr id="516" name="Google Shape;516;p33"/>
          <p:cNvSpPr txBox="1"/>
          <p:nvPr/>
        </p:nvSpPr>
        <p:spPr>
          <a:xfrm>
            <a:off x="246550" y="694750"/>
            <a:ext cx="8229600" cy="321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Century Gothic"/>
                <a:ea typeface="Century Gothic"/>
                <a:cs typeface="Century Gothic"/>
                <a:sym typeface="Century Gothic"/>
              </a:rPr>
              <a:t>  apply </a:t>
            </a:r>
            <a:r>
              <a:rPr b="1" lang="en-US">
                <a:solidFill>
                  <a:srgbClr val="002070"/>
                </a:solidFill>
                <a:latin typeface="Century Gothic"/>
                <a:ea typeface="Century Gothic"/>
                <a:cs typeface="Century Gothic"/>
                <a:sym typeface="Century Gothic"/>
              </a:rPr>
              <a:t>plugin:</a:t>
            </a:r>
            <a:r>
              <a:rPr lang="en-US">
                <a:solidFill>
                  <a:srgbClr val="002070"/>
                </a:solidFill>
                <a:latin typeface="Century Gothic"/>
                <a:ea typeface="Century Gothic"/>
                <a:cs typeface="Century Gothic"/>
                <a:sym typeface="Century Gothic"/>
              </a:rPr>
              <a:t> </a:t>
            </a:r>
            <a:r>
              <a:rPr lang="en-US">
                <a:solidFill>
                  <a:srgbClr val="0433FF"/>
                </a:solidFill>
                <a:latin typeface="Century Gothic"/>
                <a:ea typeface="Century Gothic"/>
                <a:cs typeface="Century Gothic"/>
                <a:sym typeface="Century Gothic"/>
              </a:rPr>
              <a:t>'java'</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433FF"/>
                </a:solidFill>
                <a:latin typeface="Century Gothic"/>
                <a:ea typeface="Century Gothic"/>
                <a:cs typeface="Century Gothic"/>
                <a:sym typeface="Century Gothic"/>
              </a:rPr>
              <a:t>  repositories </a:t>
            </a:r>
            <a:r>
              <a:rPr lang="en-US">
                <a:solidFill>
                  <a:srgbClr val="666666"/>
                </a:solidFill>
                <a:latin typeface="Century Gothic"/>
                <a:ea typeface="Century Gothic"/>
                <a:cs typeface="Century Gothic"/>
                <a:sym typeface="Century Gothic"/>
              </a:rPr>
              <a:t>{</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666666"/>
                </a:solidFill>
                <a:latin typeface="Century Gothic"/>
                <a:ea typeface="Century Gothic"/>
                <a:cs typeface="Century Gothic"/>
                <a:sym typeface="Century Gothic"/>
              </a:rPr>
              <a:t>      </a:t>
            </a:r>
            <a:r>
              <a:rPr i="1" lang="en-US">
                <a:solidFill>
                  <a:srgbClr val="008800"/>
                </a:solidFill>
                <a:latin typeface="Century Gothic"/>
                <a:ea typeface="Century Gothic"/>
                <a:cs typeface="Century Gothic"/>
                <a:sym typeface="Century Gothic"/>
              </a:rPr>
              <a:t>//mavenLocal()</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8800"/>
                </a:solidFill>
                <a:latin typeface="Century Gothic"/>
                <a:ea typeface="Century Gothic"/>
                <a:cs typeface="Century Gothic"/>
                <a:sym typeface="Century Gothic"/>
              </a:rPr>
              <a:t>      mavenCentral</a:t>
            </a:r>
            <a:r>
              <a:rPr lang="en-US">
                <a:solidFill>
                  <a:srgbClr val="666666"/>
                </a:solidFill>
                <a:latin typeface="Century Gothic"/>
                <a:ea typeface="Century Gothic"/>
                <a:cs typeface="Century Gothic"/>
                <a:sym typeface="Century Gothic"/>
              </a:rPr>
              <a:t>()</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666666"/>
                </a:solidFill>
                <a:latin typeface="Century Gothic"/>
                <a:ea typeface="Century Gothic"/>
                <a:cs typeface="Century Gothic"/>
                <a:sym typeface="Century Gothic"/>
              </a:rPr>
              <a:t>      </a:t>
            </a:r>
            <a:r>
              <a:rPr i="1" lang="en-US">
                <a:solidFill>
                  <a:srgbClr val="008800"/>
                </a:solidFill>
                <a:latin typeface="Century Gothic"/>
                <a:ea typeface="Century Gothic"/>
                <a:cs typeface="Century Gothic"/>
                <a:sym typeface="Century Gothic"/>
              </a:rPr>
              <a:t>//maven { url "http://repo.mycompany.com/maven2"}</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8800"/>
                </a:solidFill>
                <a:latin typeface="Century Gothic"/>
                <a:ea typeface="Century Gothic"/>
                <a:cs typeface="Century Gothic"/>
                <a:sym typeface="Century Gothic"/>
              </a:rPr>
              <a:t>     </a:t>
            </a:r>
            <a:r>
              <a:rPr i="1" lang="en-US">
                <a:solidFill>
                  <a:srgbClr val="008800"/>
                </a:solidFill>
                <a:latin typeface="Century Gothic"/>
                <a:ea typeface="Century Gothic"/>
                <a:cs typeface="Century Gothic"/>
                <a:sym typeface="Century Gothic"/>
              </a:rPr>
              <a:t>//flatDir { dirs 'lib1', 'lib2'}</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666666"/>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666666"/>
                </a:solidFill>
                <a:latin typeface="Century Gothic"/>
                <a:ea typeface="Century Gothic"/>
                <a:cs typeface="Century Gothic"/>
                <a:sym typeface="Century Gothic"/>
              </a:rPr>
              <a:t>  dependencies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666666"/>
                </a:solidFill>
                <a:latin typeface="Century Gothic"/>
                <a:ea typeface="Century Gothic"/>
                <a:cs typeface="Century Gothic"/>
                <a:sym typeface="Century Gothic"/>
              </a:rPr>
              <a:t>      compile </a:t>
            </a:r>
            <a:r>
              <a:rPr lang="en-US">
                <a:solidFill>
                  <a:srgbClr val="0433FF"/>
                </a:solidFill>
                <a:latin typeface="Century Gothic"/>
                <a:ea typeface="Century Gothic"/>
                <a:cs typeface="Century Gothic"/>
                <a:sym typeface="Century Gothic"/>
              </a:rPr>
              <a:t>"org.quartz-scheduler:quartz:2.1.5"</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433FF"/>
                </a:solidFill>
                <a:latin typeface="Century Gothic"/>
                <a:ea typeface="Century Gothic"/>
                <a:cs typeface="Century Gothic"/>
                <a:sym typeface="Century Gothic"/>
              </a:rPr>
              <a:t>      testCompile </a:t>
            </a:r>
            <a:r>
              <a:rPr b="1" lang="en-US">
                <a:solidFill>
                  <a:srgbClr val="002070"/>
                </a:solidFill>
                <a:latin typeface="Century Gothic"/>
                <a:ea typeface="Century Gothic"/>
                <a:cs typeface="Century Gothic"/>
                <a:sym typeface="Century Gothic"/>
              </a:rPr>
              <a:t>group:</a:t>
            </a:r>
            <a:r>
              <a:rPr lang="en-US">
                <a:solidFill>
                  <a:srgbClr val="002070"/>
                </a:solidFill>
                <a:latin typeface="Century Gothic"/>
                <a:ea typeface="Century Gothic"/>
                <a:cs typeface="Century Gothic"/>
                <a:sym typeface="Century Gothic"/>
              </a:rPr>
              <a:t> </a:t>
            </a:r>
            <a:r>
              <a:rPr lang="en-US">
                <a:solidFill>
                  <a:srgbClr val="0433FF"/>
                </a:solidFill>
                <a:latin typeface="Century Gothic"/>
                <a:ea typeface="Century Gothic"/>
                <a:cs typeface="Century Gothic"/>
                <a:sym typeface="Century Gothic"/>
              </a:rPr>
              <a:t>'junit'</a:t>
            </a:r>
            <a:r>
              <a:rPr lang="en-US">
                <a:solidFill>
                  <a:srgbClr val="666666"/>
                </a:solidFill>
                <a:latin typeface="Century Gothic"/>
                <a:ea typeface="Century Gothic"/>
                <a:cs typeface="Century Gothic"/>
                <a:sym typeface="Century Gothic"/>
              </a:rPr>
              <a:t>, </a:t>
            </a:r>
            <a:r>
              <a:rPr b="1" lang="en-US">
                <a:solidFill>
                  <a:srgbClr val="002070"/>
                </a:solidFill>
                <a:latin typeface="Century Gothic"/>
                <a:ea typeface="Century Gothic"/>
                <a:cs typeface="Century Gothic"/>
                <a:sym typeface="Century Gothic"/>
              </a:rPr>
              <a:t>name:</a:t>
            </a:r>
            <a:r>
              <a:rPr lang="en-US">
                <a:solidFill>
                  <a:srgbClr val="002070"/>
                </a:solidFill>
                <a:latin typeface="Century Gothic"/>
                <a:ea typeface="Century Gothic"/>
                <a:cs typeface="Century Gothic"/>
                <a:sym typeface="Century Gothic"/>
              </a:rPr>
              <a:t> </a:t>
            </a:r>
            <a:r>
              <a:rPr lang="en-US">
                <a:solidFill>
                  <a:srgbClr val="0433FF"/>
                </a:solidFill>
                <a:latin typeface="Century Gothic"/>
                <a:ea typeface="Century Gothic"/>
                <a:cs typeface="Century Gothic"/>
                <a:sym typeface="Century Gothic"/>
              </a:rPr>
              <a:t>'junit'</a:t>
            </a:r>
            <a:r>
              <a:rPr lang="en-US">
                <a:solidFill>
                  <a:srgbClr val="666666"/>
                </a:solidFill>
                <a:latin typeface="Century Gothic"/>
                <a:ea typeface="Century Gothic"/>
                <a:cs typeface="Century Gothic"/>
                <a:sym typeface="Century Gothic"/>
              </a:rPr>
              <a:t>, </a:t>
            </a:r>
            <a:r>
              <a:rPr b="1" lang="en-US">
                <a:solidFill>
                  <a:srgbClr val="002070"/>
                </a:solidFill>
                <a:latin typeface="Century Gothic"/>
                <a:ea typeface="Century Gothic"/>
                <a:cs typeface="Century Gothic"/>
                <a:sym typeface="Century Gothic"/>
              </a:rPr>
              <a:t>version:</a:t>
            </a:r>
            <a:r>
              <a:rPr lang="en-US">
                <a:solidFill>
                  <a:srgbClr val="002070"/>
                </a:solidFill>
                <a:latin typeface="Century Gothic"/>
                <a:ea typeface="Century Gothic"/>
                <a:cs typeface="Century Gothic"/>
                <a:sym typeface="Century Gothic"/>
              </a:rPr>
              <a:t> </a:t>
            </a:r>
            <a:r>
              <a:rPr lang="en-US">
                <a:solidFill>
                  <a:srgbClr val="0433FF"/>
                </a:solidFill>
                <a:latin typeface="Century Gothic"/>
                <a:ea typeface="Century Gothic"/>
                <a:cs typeface="Century Gothic"/>
                <a:sym typeface="Century Gothic"/>
              </a:rPr>
              <a:t>'4.11'</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433FF"/>
                </a:solidFill>
                <a:latin typeface="Century Gothic"/>
                <a:ea typeface="Century Gothic"/>
                <a:cs typeface="Century Gothic"/>
                <a:sym typeface="Century Gothic"/>
              </a:rPr>
              <a:t>      compile </a:t>
            </a:r>
            <a:r>
              <a:rPr lang="en-US">
                <a:solidFill>
                  <a:srgbClr val="06287E"/>
                </a:solidFill>
                <a:latin typeface="Century Gothic"/>
                <a:ea typeface="Century Gothic"/>
                <a:cs typeface="Century Gothic"/>
                <a:sym typeface="Century Gothic"/>
              </a:rPr>
              <a:t>project</a:t>
            </a:r>
            <a:r>
              <a:rPr lang="en-US">
                <a:solidFill>
                  <a:srgbClr val="666666"/>
                </a:solidFill>
                <a:latin typeface="Century Gothic"/>
                <a:ea typeface="Century Gothic"/>
                <a:cs typeface="Century Gothic"/>
                <a:sym typeface="Century Gothic"/>
              </a:rPr>
              <a:t>(</a:t>
            </a:r>
            <a:r>
              <a:rPr lang="en-US">
                <a:solidFill>
                  <a:srgbClr val="0433FF"/>
                </a:solidFill>
                <a:latin typeface="Century Gothic"/>
                <a:ea typeface="Century Gothic"/>
                <a:cs typeface="Century Gothic"/>
                <a:sym typeface="Century Gothic"/>
              </a:rPr>
              <a:t>':shared'</a:t>
            </a:r>
            <a:r>
              <a:rPr lang="en-US">
                <a:solidFill>
                  <a:srgbClr val="666666"/>
                </a:solidFill>
                <a:latin typeface="Century Gothic"/>
                <a:ea typeface="Century Gothic"/>
                <a:cs typeface="Century Gothic"/>
                <a:sym typeface="Century Gothic"/>
              </a:rPr>
              <a:t>)  </a:t>
            </a:r>
            <a:r>
              <a:rPr i="1" lang="en-US">
                <a:solidFill>
                  <a:srgbClr val="008800"/>
                </a:solidFill>
                <a:latin typeface="Century Gothic"/>
                <a:ea typeface="Century Gothic"/>
                <a:cs typeface="Century Gothic"/>
                <a:sym typeface="Century Gothic"/>
              </a:rPr>
              <a:t>//project dependency</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008800"/>
                </a:solidFill>
                <a:latin typeface="Century Gothic"/>
                <a:ea typeface="Century Gothic"/>
                <a:cs typeface="Century Gothic"/>
                <a:sym typeface="Century Gothic"/>
              </a:rPr>
              <a:t>      runtime </a:t>
            </a:r>
            <a:r>
              <a:rPr lang="en-US">
                <a:solidFill>
                  <a:srgbClr val="06287E"/>
                </a:solidFill>
                <a:latin typeface="Century Gothic"/>
                <a:ea typeface="Century Gothic"/>
                <a:cs typeface="Century Gothic"/>
                <a:sym typeface="Century Gothic"/>
              </a:rPr>
              <a:t>files</a:t>
            </a:r>
            <a:r>
              <a:rPr lang="en-US">
                <a:solidFill>
                  <a:srgbClr val="666666"/>
                </a:solidFill>
                <a:latin typeface="Century Gothic"/>
                <a:ea typeface="Century Gothic"/>
                <a:cs typeface="Century Gothic"/>
                <a:sym typeface="Century Gothic"/>
              </a:rPr>
              <a:t>(</a:t>
            </a:r>
            <a:r>
              <a:rPr lang="en-US">
                <a:solidFill>
                  <a:srgbClr val="0433FF"/>
                </a:solidFill>
                <a:latin typeface="Century Gothic"/>
                <a:ea typeface="Century Gothic"/>
                <a:cs typeface="Century Gothic"/>
                <a:sym typeface="Century Gothic"/>
              </a:rPr>
              <a:t>'libs/a.jar'</a:t>
            </a:r>
            <a:r>
              <a:rPr lang="en-US">
                <a:solidFill>
                  <a:srgbClr val="666666"/>
                </a:solidFill>
                <a:latin typeface="Century Gothic"/>
                <a:ea typeface="Century Gothic"/>
                <a:cs typeface="Century Gothic"/>
                <a:sym typeface="Century Gothic"/>
              </a:rPr>
              <a:t>, </a:t>
            </a:r>
            <a:r>
              <a:rPr lang="en-US">
                <a:solidFill>
                  <a:srgbClr val="0433FF"/>
                </a:solidFill>
                <a:latin typeface="Century Gothic"/>
                <a:ea typeface="Century Gothic"/>
                <a:cs typeface="Century Gothic"/>
                <a:sym typeface="Century Gothic"/>
              </a:rPr>
              <a:t>'libs/b.jar'</a:t>
            </a:r>
            <a:r>
              <a:rPr lang="en-US">
                <a:solidFill>
                  <a:srgbClr val="666666"/>
                </a:solidFill>
                <a:latin typeface="Century Gothic"/>
                <a:ea typeface="Century Gothic"/>
                <a:cs typeface="Century Gothic"/>
                <a:sym typeface="Century Gothic"/>
              </a:rPr>
              <a:t>) </a:t>
            </a:r>
            <a:r>
              <a:rPr i="1" lang="en-US">
                <a:solidFill>
                  <a:srgbClr val="008800"/>
                </a:solidFill>
                <a:latin typeface="Century Gothic"/>
                <a:ea typeface="Century Gothic"/>
                <a:cs typeface="Century Gothic"/>
                <a:sym typeface="Century Gothic"/>
              </a:rPr>
              <a:t>//file dependency</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US">
                <a:solidFill>
                  <a:srgbClr val="666666"/>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3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Gradle Wrapper</a:t>
            </a:r>
            <a:endParaRPr/>
          </a:p>
        </p:txBody>
      </p:sp>
      <p:sp>
        <p:nvSpPr>
          <p:cNvPr id="523" name="Google Shape;523;p34"/>
          <p:cNvSpPr txBox="1"/>
          <p:nvPr>
            <p:ph idx="1" type="body"/>
          </p:nvPr>
        </p:nvSpPr>
        <p:spPr>
          <a:xfrm>
            <a:off x="213325" y="941525"/>
            <a:ext cx="8143200" cy="38724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Clr>
                <a:schemeClr val="dk1"/>
              </a:buClr>
              <a:buSzPts val="1100"/>
              <a:buFont typeface="Arial"/>
              <a:buNone/>
            </a:pPr>
            <a:r>
              <a:rPr lang="en-US" sz="1400"/>
              <a:t>The Gradle Wrapper consists of a few files in your project directory:</a:t>
            </a:r>
            <a:endParaRPr sz="1400"/>
          </a:p>
          <a:p>
            <a:pPr indent="0" lvl="0" marL="0" rtl="0" algn="l">
              <a:spcBef>
                <a:spcPts val="750"/>
              </a:spcBef>
              <a:spcAft>
                <a:spcPts val="0"/>
              </a:spcAft>
              <a:buClr>
                <a:schemeClr val="dk1"/>
              </a:buClr>
              <a:buSzPts val="1100"/>
              <a:buFont typeface="Arial"/>
              <a:buNone/>
            </a:pPr>
            <a:r>
              <a:rPr lang="en-US" sz="1400"/>
              <a:t>gradlew: The shell script Unix users can run to execute Gradle tasks</a:t>
            </a:r>
            <a:endParaRPr sz="1400"/>
          </a:p>
          <a:p>
            <a:pPr indent="-317500" lvl="0" marL="457200" rtl="0" algn="l">
              <a:spcBef>
                <a:spcPts val="750"/>
              </a:spcBef>
              <a:spcAft>
                <a:spcPts val="0"/>
              </a:spcAft>
              <a:buSzPts val="1400"/>
              <a:buChar char="●"/>
            </a:pPr>
            <a:r>
              <a:rPr b="1" lang="en-US" sz="1400"/>
              <a:t>gradlew.bat :</a:t>
            </a:r>
            <a:r>
              <a:rPr lang="en-US" sz="1400"/>
              <a:t> The bat script Windows users can run to execute Gradle tasks</a:t>
            </a:r>
            <a:endParaRPr sz="1400"/>
          </a:p>
          <a:p>
            <a:pPr indent="-317500" lvl="0" marL="457200" rtl="0" algn="l">
              <a:spcBef>
                <a:spcPts val="750"/>
              </a:spcBef>
              <a:spcAft>
                <a:spcPts val="0"/>
              </a:spcAft>
              <a:buSzPts val="1400"/>
              <a:buChar char="●"/>
            </a:pPr>
            <a:r>
              <a:rPr b="1" lang="en-US" sz="1400"/>
              <a:t>gradle/wrapper/gradle-wrapper.jar</a:t>
            </a:r>
            <a:r>
              <a:rPr lang="en-US" sz="1400"/>
              <a:t> The wrapper’s executable JAR; this is where the wrapper code resides</a:t>
            </a:r>
            <a:endParaRPr sz="1400"/>
          </a:p>
          <a:p>
            <a:pPr indent="-317500" lvl="0" marL="457200" rtl="0" algn="l">
              <a:spcBef>
                <a:spcPts val="750"/>
              </a:spcBef>
              <a:spcAft>
                <a:spcPts val="0"/>
              </a:spcAft>
              <a:buSzPts val="1400"/>
              <a:buChar char="●"/>
            </a:pPr>
            <a:r>
              <a:rPr b="1" lang="en-US" sz="1400"/>
              <a:t>gradle/wrapper/gradle-wrapper.properties</a:t>
            </a:r>
            <a:r>
              <a:rPr lang="en-US" sz="1400"/>
              <a:t> A properties file for configuring the wrapper</a:t>
            </a:r>
            <a:endParaRPr sz="1400"/>
          </a:p>
          <a:p>
            <a:pPr indent="0" lvl="0" marL="0" rtl="0" algn="l">
              <a:spcBef>
                <a:spcPts val="750"/>
              </a:spcBef>
              <a:spcAft>
                <a:spcPts val="0"/>
              </a:spcAft>
              <a:buNone/>
            </a:pPr>
            <a:r>
              <a:rPr lang="en-US" sz="1400"/>
              <a:t>You should make sure all these are committed to version control. They are all small, system-independent, and critical to using the Gradle Wrapper.</a:t>
            </a:r>
            <a:endParaRPr sz="1400"/>
          </a:p>
          <a:p>
            <a:pPr indent="0" lvl="0" marL="0" rtl="0" algn="l">
              <a:spcBef>
                <a:spcPts val="750"/>
              </a:spcBef>
              <a:spcAft>
                <a:spcPts val="0"/>
              </a:spcAft>
              <a:buNone/>
            </a:pPr>
            <a:r>
              <a:rPr lang="en-US" sz="1400"/>
              <a:t>Using the wrapper guarantees that every developer on your team is using the same version of Gradle and that they can run Gradle builds (even if they haven’t installed Gradle on their machine).</a:t>
            </a:r>
            <a:endParaRPr sz="1400"/>
          </a:p>
          <a:p>
            <a:pPr indent="0" lvl="0" marL="0" rtl="0" algn="l">
              <a:lnSpc>
                <a:spcPct val="115000"/>
              </a:lnSpc>
              <a:spcBef>
                <a:spcPts val="0"/>
              </a:spcBef>
              <a:spcAft>
                <a:spcPts val="0"/>
              </a:spcAft>
              <a:buNone/>
            </a:pPr>
            <a:r>
              <a:t/>
            </a:r>
            <a:endParaRPr sz="1600">
              <a:latin typeface="Georgia"/>
              <a:ea typeface="Georgia"/>
              <a:cs typeface="Georgia"/>
              <a:sym typeface="Georgia"/>
            </a:endParaRPr>
          </a:p>
          <a:p>
            <a:pPr indent="0" lvl="0" marL="0" rtl="0" algn="l">
              <a:spcBef>
                <a:spcPts val="750"/>
              </a:spcBef>
              <a:spcAft>
                <a:spcPts val="0"/>
              </a:spcAft>
              <a:buClr>
                <a:schemeClr val="dk1"/>
              </a:buClr>
              <a:buSzPts val="1100"/>
              <a:buFont typeface="Arial"/>
              <a:buNone/>
            </a:pPr>
            <a:r>
              <a:t/>
            </a:r>
            <a:endParaRPr sz="1400"/>
          </a:p>
          <a:p>
            <a:pPr indent="0" lvl="0" marL="0" rtl="0" algn="l">
              <a:spcBef>
                <a:spcPts val="750"/>
              </a:spcBef>
              <a:spcAft>
                <a:spcPts val="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3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Gradle Wrapper</a:t>
            </a:r>
            <a:endParaRPr/>
          </a:p>
        </p:txBody>
      </p:sp>
      <p:sp>
        <p:nvSpPr>
          <p:cNvPr id="530" name="Google Shape;530;p35"/>
          <p:cNvSpPr txBox="1"/>
          <p:nvPr>
            <p:ph idx="1" type="body"/>
          </p:nvPr>
        </p:nvSpPr>
        <p:spPr>
          <a:xfrm>
            <a:off x="213325" y="941525"/>
            <a:ext cx="8143200" cy="36732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b="1" lang="en-US" sz="1400"/>
              <a:t>What the Gradle Wrapper does?</a:t>
            </a:r>
            <a:endParaRPr b="1" sz="1400"/>
          </a:p>
          <a:p>
            <a:pPr indent="0" lvl="0" marL="0" rtl="0" algn="l">
              <a:spcBef>
                <a:spcPts val="750"/>
              </a:spcBef>
              <a:spcAft>
                <a:spcPts val="0"/>
              </a:spcAft>
              <a:buClr>
                <a:schemeClr val="dk1"/>
              </a:buClr>
              <a:buSzPts val="1100"/>
              <a:buFont typeface="Arial"/>
              <a:buNone/>
            </a:pPr>
            <a:r>
              <a:t/>
            </a:r>
            <a:endParaRPr b="1" sz="1400"/>
          </a:p>
          <a:p>
            <a:pPr indent="0" lvl="0" marL="0" rtl="0" algn="l">
              <a:spcBef>
                <a:spcPts val="750"/>
              </a:spcBef>
              <a:spcAft>
                <a:spcPts val="0"/>
              </a:spcAft>
              <a:buClr>
                <a:schemeClr val="dk1"/>
              </a:buClr>
              <a:buSzPts val="1100"/>
              <a:buFont typeface="Arial"/>
              <a:buNone/>
            </a:pPr>
            <a:r>
              <a:rPr lang="en-US" sz="1400"/>
              <a:t>When you run the Gradle Wrapper it performs the following actions:</a:t>
            </a:r>
            <a:endParaRPr sz="1400"/>
          </a:p>
          <a:p>
            <a:pPr indent="-317500" lvl="0" marL="457200" rtl="0" algn="l">
              <a:spcBef>
                <a:spcPts val="750"/>
              </a:spcBef>
              <a:spcAft>
                <a:spcPts val="0"/>
              </a:spcAft>
              <a:buSzPts val="1400"/>
              <a:buAutoNum type="arabicPeriod"/>
            </a:pPr>
            <a:r>
              <a:rPr lang="en-US" sz="1400"/>
              <a:t>Parse the arguments passed to gradlew</a:t>
            </a:r>
            <a:endParaRPr sz="1400"/>
          </a:p>
          <a:p>
            <a:pPr indent="-317500" lvl="0" marL="457200" rtl="0" algn="l">
              <a:spcBef>
                <a:spcPts val="750"/>
              </a:spcBef>
              <a:spcAft>
                <a:spcPts val="0"/>
              </a:spcAft>
              <a:buSzPts val="1400"/>
              <a:buAutoNum type="arabicPeriod"/>
            </a:pPr>
            <a:r>
              <a:rPr lang="en-US" sz="1400"/>
              <a:t>Install the correct Gradle version</a:t>
            </a:r>
            <a:endParaRPr sz="1400"/>
          </a:p>
          <a:p>
            <a:pPr indent="-317500" lvl="0" marL="457200" rtl="0" algn="l">
              <a:spcBef>
                <a:spcPts val="750"/>
              </a:spcBef>
              <a:spcAft>
                <a:spcPts val="0"/>
              </a:spcAft>
              <a:buSzPts val="1400"/>
              <a:buAutoNum type="arabicPeriod"/>
            </a:pPr>
            <a:r>
              <a:rPr lang="en-US" sz="1400"/>
              <a:t>Invoke Gradle to run the specified tasks</a:t>
            </a:r>
            <a:endParaRPr sz="1400"/>
          </a:p>
          <a:p>
            <a:pPr indent="0" lvl="0" marL="0" rtl="0" algn="l">
              <a:spcBef>
                <a:spcPts val="750"/>
              </a:spcBef>
              <a:spcAft>
                <a:spcPts val="0"/>
              </a:spcAft>
              <a:buNone/>
            </a:pPr>
            <a:r>
              <a:t/>
            </a:r>
            <a:endParaRPr/>
          </a:p>
          <a:p>
            <a:pPr indent="0" lvl="0" marL="0" rtl="0" algn="l">
              <a:spcBef>
                <a:spcPts val="750"/>
              </a:spcBef>
              <a:spcAft>
                <a:spcPts val="0"/>
              </a:spcAft>
              <a:buNone/>
            </a:pPr>
            <a:r>
              <a:rPr lang="en-US" sz="1400"/>
              <a:t>Note: The Gradle Wrapper itself does not execute your tasks. All it does is ensure you have the desired Gradle distribution and then invoke it. The wrapper is a very thin layer to eliminate the need for devlelopers to manage distributions themselves.</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3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BuildScript</a:t>
            </a:r>
            <a:endParaRPr/>
          </a:p>
        </p:txBody>
      </p:sp>
      <p:sp>
        <p:nvSpPr>
          <p:cNvPr id="537" name="Google Shape;537;p36"/>
          <p:cNvSpPr txBox="1"/>
          <p:nvPr>
            <p:ph idx="1" type="body"/>
          </p:nvPr>
        </p:nvSpPr>
        <p:spPr>
          <a:xfrm>
            <a:off x="213325" y="941525"/>
            <a:ext cx="8016300" cy="1582200"/>
          </a:xfrm>
          <a:prstGeom prst="rect">
            <a:avLst/>
          </a:prstGeom>
        </p:spPr>
        <p:txBody>
          <a:bodyPr anchorCtr="0" anchor="t" bIns="91425" lIns="91425" spcFirstLastPara="1" rIns="91425" wrap="square" tIns="91425">
            <a:noAutofit/>
          </a:bodyPr>
          <a:lstStyle/>
          <a:p>
            <a:pPr indent="50800" lvl="0" marL="0" rtl="0" algn="l">
              <a:spcBef>
                <a:spcPts val="750"/>
              </a:spcBef>
              <a:spcAft>
                <a:spcPts val="0"/>
              </a:spcAft>
              <a:buSzPts val="1400"/>
              <a:buChar char="•"/>
            </a:pPr>
            <a:r>
              <a:rPr lang="en-US" sz="1400"/>
              <a:t>build.gradle file in project root directory.</a:t>
            </a:r>
            <a:endParaRPr sz="1400"/>
          </a:p>
          <a:p>
            <a:pPr indent="50800" lvl="0" marL="0" rtl="0" algn="l">
              <a:spcBef>
                <a:spcPts val="750"/>
              </a:spcBef>
              <a:spcAft>
                <a:spcPts val="0"/>
              </a:spcAft>
              <a:buSzPts val="1400"/>
              <a:buChar char="•"/>
            </a:pPr>
            <a:r>
              <a:rPr lang="en-US" sz="1400"/>
              <a:t>Its actually a groovy script.</a:t>
            </a:r>
            <a:endParaRPr sz="1400"/>
          </a:p>
          <a:p>
            <a:pPr indent="50800" lvl="0" marL="0" rtl="0" algn="l">
              <a:spcBef>
                <a:spcPts val="750"/>
              </a:spcBef>
              <a:spcAft>
                <a:spcPts val="0"/>
              </a:spcAft>
              <a:buSzPts val="1400"/>
              <a:buChar char="•"/>
            </a:pPr>
            <a:r>
              <a:rPr lang="en-US" sz="1400"/>
              <a:t>This is where you define gradle tasks.</a:t>
            </a:r>
            <a:endParaRPr sz="1400"/>
          </a:p>
          <a:p>
            <a:pPr indent="50800" lvl="0" marL="0" rtl="0" algn="l">
              <a:spcBef>
                <a:spcPts val="750"/>
              </a:spcBef>
              <a:spcAft>
                <a:spcPts val="0"/>
              </a:spcAft>
              <a:buSzPts val="1400"/>
              <a:buChar char="•"/>
            </a:pPr>
            <a:r>
              <a:rPr lang="en-US" sz="1400"/>
              <a:t>Every Gradle build is made up of one or more projects.</a:t>
            </a:r>
            <a:endParaRPr sz="1400"/>
          </a:p>
          <a:p>
            <a:pPr indent="0" lvl="0" marL="0" rtl="0" algn="l">
              <a:spcBef>
                <a:spcPts val="750"/>
              </a:spcBef>
              <a:spcAft>
                <a:spcPts val="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3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References</a:t>
            </a:r>
            <a:endParaRPr/>
          </a:p>
        </p:txBody>
      </p:sp>
      <p:sp>
        <p:nvSpPr>
          <p:cNvPr id="544" name="Google Shape;544;p37"/>
          <p:cNvSpPr txBox="1"/>
          <p:nvPr>
            <p:ph idx="1" type="body"/>
          </p:nvPr>
        </p:nvSpPr>
        <p:spPr>
          <a:xfrm>
            <a:off x="213325" y="941525"/>
            <a:ext cx="8016300" cy="3877500"/>
          </a:xfrm>
          <a:prstGeom prst="rect">
            <a:avLst/>
          </a:prstGeom>
        </p:spPr>
        <p:txBody>
          <a:bodyPr anchorCtr="0" anchor="t" bIns="91425" lIns="91425" spcFirstLastPara="1" rIns="91425" wrap="square" tIns="91425">
            <a:noAutofit/>
          </a:bodyPr>
          <a:lstStyle/>
          <a:p>
            <a:pPr indent="0" lvl="0" marL="0" rtl="0" algn="l">
              <a:spcBef>
                <a:spcPts val="750"/>
              </a:spcBef>
              <a:spcAft>
                <a:spcPts val="0"/>
              </a:spcAft>
              <a:buNone/>
            </a:pPr>
            <a:r>
              <a:rPr lang="en-US"/>
              <a:t>Book:</a:t>
            </a:r>
            <a:endParaRPr/>
          </a:p>
          <a:p>
            <a:pPr indent="0" lvl="0" marL="0" rtl="0" algn="l">
              <a:spcBef>
                <a:spcPts val="750"/>
              </a:spcBef>
              <a:spcAft>
                <a:spcPts val="0"/>
              </a:spcAft>
              <a:buNone/>
            </a:pPr>
            <a:r>
              <a:rPr lang="en-US"/>
              <a:t>Gradle in Action by BENJAMIN MUSCHKO</a:t>
            </a:r>
            <a:endParaRPr/>
          </a:p>
          <a:p>
            <a:pPr indent="0" lvl="0" marL="0" rtl="0" algn="l">
              <a:spcBef>
                <a:spcPts val="750"/>
              </a:spcBef>
              <a:spcAft>
                <a:spcPts val="0"/>
              </a:spcAft>
              <a:buNone/>
            </a:pPr>
            <a:r>
              <a:rPr lang="en-US"/>
              <a:t>Links:</a:t>
            </a:r>
            <a:endParaRPr/>
          </a:p>
          <a:p>
            <a:pPr indent="0" lvl="0" marL="0" marR="0" rtl="0" algn="l">
              <a:lnSpc>
                <a:spcPct val="90000"/>
              </a:lnSpc>
              <a:spcBef>
                <a:spcPts val="750"/>
              </a:spcBef>
              <a:spcAft>
                <a:spcPts val="0"/>
              </a:spcAft>
              <a:buNone/>
            </a:pPr>
            <a:r>
              <a:rPr lang="en-US" u="sng">
                <a:solidFill>
                  <a:schemeClr val="hlink"/>
                </a:solidFill>
                <a:hlinkClick r:id="rId3"/>
              </a:rPr>
              <a:t>https://medium.com/@bherbst/understanding-the-gradle-wrapper-a62f35662ab7</a:t>
            </a:r>
            <a:endParaRPr/>
          </a:p>
          <a:p>
            <a:pPr indent="0" lvl="0" marL="0" marR="0" rtl="0" algn="l">
              <a:lnSpc>
                <a:spcPct val="90000"/>
              </a:lnSpc>
              <a:spcBef>
                <a:spcPts val="750"/>
              </a:spcBef>
              <a:spcAft>
                <a:spcPts val="0"/>
              </a:spcAft>
              <a:buNone/>
            </a:pPr>
            <a:r>
              <a:rPr lang="en-US" u="sng">
                <a:solidFill>
                  <a:schemeClr val="hlink"/>
                </a:solidFill>
                <a:hlinkClick r:id="rId4"/>
              </a:rPr>
              <a:t>http://www.gradle.org/docs/current/userguide/userguide_single.html</a:t>
            </a:r>
            <a:endParaRPr/>
          </a:p>
          <a:p>
            <a:pPr indent="0" lvl="0" marL="0" marR="0" rtl="0" algn="l">
              <a:lnSpc>
                <a:spcPct val="90000"/>
              </a:lnSpc>
              <a:spcBef>
                <a:spcPts val="750"/>
              </a:spcBef>
              <a:spcAft>
                <a:spcPts val="0"/>
              </a:spcAft>
              <a:buNone/>
            </a:pPr>
            <a:r>
              <a:rPr lang="en-US" u="sng">
                <a:solidFill>
                  <a:schemeClr val="hlink"/>
                </a:solidFill>
                <a:hlinkClick r:id="rId5"/>
              </a:rPr>
              <a:t>http://www.gradle.org/docs/current/userguide/java_plugin.html</a:t>
            </a:r>
            <a:endParaRPr sz="1800">
              <a:latin typeface="Arial"/>
              <a:ea typeface="Arial"/>
              <a:cs typeface="Arial"/>
              <a:sym typeface="Arial"/>
            </a:endParaRPr>
          </a:p>
          <a:p>
            <a:pPr indent="0" lvl="0" marL="0" marR="0" rtl="0" algn="l">
              <a:lnSpc>
                <a:spcPct val="90000"/>
              </a:lnSpc>
              <a:spcBef>
                <a:spcPts val="750"/>
              </a:spcBef>
              <a:spcAft>
                <a:spcPts val="0"/>
              </a:spcAft>
              <a:buNone/>
            </a:pPr>
            <a:r>
              <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a build tool?</a:t>
            </a:r>
            <a:endParaRPr/>
          </a:p>
        </p:txBody>
      </p:sp>
      <p:sp>
        <p:nvSpPr>
          <p:cNvPr id="352" name="Google Shape;352;p14"/>
          <p:cNvSpPr txBox="1"/>
          <p:nvPr>
            <p:ph idx="1" type="body"/>
          </p:nvPr>
        </p:nvSpPr>
        <p:spPr>
          <a:xfrm>
            <a:off x="213325" y="941525"/>
            <a:ext cx="8016300" cy="1509900"/>
          </a:xfrm>
          <a:prstGeom prst="rect">
            <a:avLst/>
          </a:prstGeom>
        </p:spPr>
        <p:txBody>
          <a:bodyPr anchorCtr="0" anchor="t" bIns="91425" lIns="91425" spcFirstLastPara="1" rIns="91425" wrap="square" tIns="91425">
            <a:noAutofit/>
          </a:bodyPr>
          <a:lstStyle/>
          <a:p>
            <a:pPr indent="-317500" lvl="0" marL="457200" rtl="0" algn="l">
              <a:spcBef>
                <a:spcPts val="750"/>
              </a:spcBef>
              <a:spcAft>
                <a:spcPts val="0"/>
              </a:spcAft>
              <a:buSzPts val="1400"/>
              <a:buChar char="●"/>
            </a:pPr>
            <a:r>
              <a:rPr lang="en-US" sz="1400"/>
              <a:t>Anything that is needed to get a piece of software setup but is not needed after that.</a:t>
            </a:r>
            <a:endParaRPr sz="1400"/>
          </a:p>
          <a:p>
            <a:pPr indent="0" lvl="0" marL="0" rtl="0" algn="l">
              <a:spcBef>
                <a:spcPts val="750"/>
              </a:spcBef>
              <a:spcAft>
                <a:spcPts val="0"/>
              </a:spcAft>
              <a:buNone/>
            </a:pPr>
            <a:r>
              <a:t/>
            </a:r>
            <a:endParaRPr sz="1400"/>
          </a:p>
          <a:p>
            <a:pPr indent="-317500" lvl="0" marL="457200" rtl="0" algn="l">
              <a:spcBef>
                <a:spcPts val="750"/>
              </a:spcBef>
              <a:spcAft>
                <a:spcPts val="0"/>
              </a:spcAft>
              <a:buSzPts val="1400"/>
              <a:buChar char="●"/>
            </a:pPr>
            <a:r>
              <a:rPr lang="en-US" sz="1400"/>
              <a:t>But depending on your project complexity, you may need to compile, copy files somewhere, pull some code from a Git repository, replace some text in a file, etc. </a:t>
            </a:r>
            <a:endParaRPr sz="1400"/>
          </a:p>
          <a:p>
            <a:pPr indent="0" lvl="0" marL="0" rtl="0" algn="l">
              <a:spcBef>
                <a:spcPts val="750"/>
              </a:spcBef>
              <a:spcAft>
                <a:spcPts val="0"/>
              </a:spcAft>
              <a:buNone/>
            </a:pPr>
            <a:r>
              <a:t/>
            </a:r>
            <a:endParaRPr sz="1400"/>
          </a:p>
          <a:p>
            <a:pPr indent="-317500" lvl="0" marL="457200" rtl="0" algn="l">
              <a:spcBef>
                <a:spcPts val="750"/>
              </a:spcBef>
              <a:spcAft>
                <a:spcPts val="0"/>
              </a:spcAft>
              <a:buSzPts val="1400"/>
              <a:buChar char="●"/>
            </a:pPr>
            <a:r>
              <a:rPr lang="en-US" sz="1400"/>
              <a:t>The build tool could handle all these things automatically once you set it up.</a:t>
            </a:r>
            <a:endParaRPr sz="1400"/>
          </a:p>
          <a:p>
            <a:pPr indent="0" lvl="0" marL="0" rtl="0" algn="l">
              <a:spcBef>
                <a:spcPts val="750"/>
              </a:spcBef>
              <a:spcAft>
                <a:spcPts val="0"/>
              </a:spcAft>
              <a:buNone/>
            </a:pPr>
            <a:r>
              <a:t/>
            </a:r>
            <a:endParaRPr sz="1400"/>
          </a:p>
          <a:p>
            <a:pPr indent="0" lvl="0" marL="0" rtl="0" algn="l">
              <a:spcBef>
                <a:spcPts val="75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What is Gradle ? </a:t>
            </a:r>
            <a:endParaRPr/>
          </a:p>
        </p:txBody>
      </p:sp>
      <p:sp>
        <p:nvSpPr>
          <p:cNvPr id="359" name="Google Shape;359;p15"/>
          <p:cNvSpPr txBox="1"/>
          <p:nvPr>
            <p:ph idx="1" type="body"/>
          </p:nvPr>
        </p:nvSpPr>
        <p:spPr>
          <a:xfrm>
            <a:off x="213325" y="941525"/>
            <a:ext cx="8016300" cy="3565200"/>
          </a:xfrm>
          <a:prstGeom prst="rect">
            <a:avLst/>
          </a:prstGeom>
        </p:spPr>
        <p:txBody>
          <a:bodyPr anchorCtr="0" anchor="t" bIns="91425" lIns="91425" spcFirstLastPara="1" rIns="91425" wrap="square" tIns="91425">
            <a:noAutofit/>
          </a:bodyPr>
          <a:lstStyle/>
          <a:p>
            <a:pPr indent="-317500" lvl="0" marL="457200" rtl="0" algn="l">
              <a:spcBef>
                <a:spcPts val="750"/>
              </a:spcBef>
              <a:spcAft>
                <a:spcPts val="0"/>
              </a:spcAft>
              <a:buClr>
                <a:srgbClr val="000000"/>
              </a:buClr>
              <a:buSzPts val="1400"/>
              <a:buAutoNum type="arabicPeriod"/>
            </a:pPr>
            <a:r>
              <a:rPr lang="en-US" sz="1400">
                <a:solidFill>
                  <a:srgbClr val="000000"/>
                </a:solidFill>
              </a:rPr>
              <a:t>A general purpose build automation tool. It can automate-</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Building</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Testing</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Deployment</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Publishing</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Generate static websites</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Generate documentation</a:t>
            </a:r>
            <a:endParaRPr sz="1400">
              <a:solidFill>
                <a:srgbClr val="000000"/>
              </a:solidFill>
            </a:endParaRPr>
          </a:p>
          <a:p>
            <a:pPr indent="-317500" lvl="1" marL="914400" rtl="0" algn="l">
              <a:spcBef>
                <a:spcPts val="375"/>
              </a:spcBef>
              <a:spcAft>
                <a:spcPts val="0"/>
              </a:spcAft>
              <a:buClr>
                <a:srgbClr val="000000"/>
              </a:buClr>
              <a:buSzPts val="1400"/>
              <a:buAutoNum type="alphaLcPeriod"/>
            </a:pPr>
            <a:r>
              <a:rPr lang="en-US" sz="1400">
                <a:solidFill>
                  <a:srgbClr val="000000"/>
                </a:solidFill>
              </a:rPr>
              <a:t>Indeed anything else</a:t>
            </a:r>
            <a:endParaRPr sz="1400">
              <a:solidFill>
                <a:srgbClr val="000000"/>
              </a:solidFill>
            </a:endParaRPr>
          </a:p>
          <a:p>
            <a:pPr indent="-317500" lvl="0" marL="457200" rtl="0" algn="l">
              <a:spcBef>
                <a:spcPts val="750"/>
              </a:spcBef>
              <a:spcAft>
                <a:spcPts val="0"/>
              </a:spcAft>
              <a:buClr>
                <a:srgbClr val="000000"/>
              </a:buClr>
              <a:buSzPts val="1400"/>
              <a:buAutoNum type="arabicPeriod"/>
            </a:pPr>
            <a:r>
              <a:rPr lang="en-US" sz="1400">
                <a:solidFill>
                  <a:srgbClr val="000000"/>
                </a:solidFill>
              </a:rPr>
              <a:t>Designed to take advantage of convention over configuration</a:t>
            </a:r>
            <a:endParaRPr sz="1400">
              <a:solidFill>
                <a:srgbClr val="000000"/>
              </a:solidFill>
            </a:endParaRPr>
          </a:p>
          <a:p>
            <a:pPr indent="-317500" lvl="0" marL="457200" rtl="0" algn="l">
              <a:spcBef>
                <a:spcPts val="750"/>
              </a:spcBef>
              <a:spcAft>
                <a:spcPts val="0"/>
              </a:spcAft>
              <a:buClr>
                <a:srgbClr val="000000"/>
              </a:buClr>
              <a:buSzPts val="1400"/>
              <a:buAutoNum type="arabicPeriod"/>
            </a:pPr>
            <a:r>
              <a:rPr lang="en-US" sz="1400">
                <a:solidFill>
                  <a:srgbClr val="000000"/>
                </a:solidFill>
              </a:rPr>
              <a:t>Combines the power and flexibility of Ant with the dependency management and conventions of Maven into a more effective way to automate build.</a:t>
            </a:r>
            <a:endParaRPr sz="1400">
              <a:solidFill>
                <a:srgbClr val="000000"/>
              </a:solidFill>
            </a:endParaRPr>
          </a:p>
          <a:p>
            <a:pPr indent="0" lvl="0" marL="0" rtl="0" algn="l">
              <a:spcBef>
                <a:spcPts val="750"/>
              </a:spcBef>
              <a:spcAft>
                <a:spcPts val="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1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Why Gradle as build tool?</a:t>
            </a:r>
            <a:endParaRPr/>
          </a:p>
        </p:txBody>
      </p:sp>
      <p:sp>
        <p:nvSpPr>
          <p:cNvPr id="366" name="Google Shape;366;p16"/>
          <p:cNvSpPr txBox="1"/>
          <p:nvPr>
            <p:ph idx="1" type="body"/>
          </p:nvPr>
        </p:nvSpPr>
        <p:spPr>
          <a:xfrm>
            <a:off x="213325" y="941525"/>
            <a:ext cx="8016300" cy="3757200"/>
          </a:xfrm>
          <a:prstGeom prst="rect">
            <a:avLst/>
          </a:prstGeom>
        </p:spPr>
        <p:txBody>
          <a:bodyPr anchorCtr="0" anchor="t" bIns="91425" lIns="91425" spcFirstLastPara="1" rIns="91425" wrap="square" tIns="91425">
            <a:noAutofit/>
          </a:bodyPr>
          <a:lstStyle/>
          <a:p>
            <a:pPr indent="50800" lvl="0" marL="0" rtl="0" algn="l">
              <a:spcBef>
                <a:spcPts val="750"/>
              </a:spcBef>
              <a:spcAft>
                <a:spcPts val="0"/>
              </a:spcAft>
              <a:buSzPts val="1400"/>
              <a:buChar char="•"/>
            </a:pPr>
            <a:r>
              <a:rPr lang="en-US" sz="1400"/>
              <a:t>Powerful and expressive Groovy DSL instead of XML. </a:t>
            </a:r>
            <a:endParaRPr sz="1400"/>
          </a:p>
          <a:p>
            <a:pPr indent="50800" lvl="0" marL="0" rtl="0" algn="l">
              <a:spcBef>
                <a:spcPts val="750"/>
              </a:spcBef>
              <a:spcAft>
                <a:spcPts val="0"/>
              </a:spcAft>
              <a:buSzPts val="1400"/>
              <a:buChar char="•"/>
            </a:pPr>
            <a:r>
              <a:rPr lang="en-US" sz="1400"/>
              <a:t>Adaptable to nonconventional project structures.</a:t>
            </a:r>
            <a:endParaRPr sz="1400"/>
          </a:p>
          <a:p>
            <a:pPr indent="50800" lvl="0" marL="0" rtl="0" algn="l">
              <a:spcBef>
                <a:spcPts val="750"/>
              </a:spcBef>
              <a:spcAft>
                <a:spcPts val="0"/>
              </a:spcAft>
              <a:buSzPts val="1400"/>
              <a:buChar char="•"/>
            </a:pPr>
            <a:r>
              <a:rPr lang="en-US" sz="1400"/>
              <a:t>Works well for java as well as non java projects.</a:t>
            </a:r>
            <a:endParaRPr sz="1400"/>
          </a:p>
          <a:p>
            <a:pPr indent="50800" lvl="0" marL="0" rtl="0" algn="l">
              <a:spcBef>
                <a:spcPts val="750"/>
              </a:spcBef>
              <a:spcAft>
                <a:spcPts val="0"/>
              </a:spcAft>
              <a:buSzPts val="1400"/>
              <a:buChar char="•"/>
            </a:pPr>
            <a:r>
              <a:rPr lang="en-US" sz="1400"/>
              <a:t>Extensible (plugins!).</a:t>
            </a:r>
            <a:endParaRPr sz="1400"/>
          </a:p>
          <a:p>
            <a:pPr indent="50800" lvl="0" marL="0" rtl="0" algn="l">
              <a:spcBef>
                <a:spcPts val="750"/>
              </a:spcBef>
              <a:spcAft>
                <a:spcPts val="0"/>
              </a:spcAft>
              <a:buSzPts val="1400"/>
              <a:buChar char="•"/>
            </a:pPr>
            <a:r>
              <a:rPr lang="en-US" sz="1400"/>
              <a:t>Multi project builds are hassle free.</a:t>
            </a:r>
            <a:endParaRPr sz="1400"/>
          </a:p>
          <a:p>
            <a:pPr indent="50800" lvl="0" marL="0" rtl="0" algn="l">
              <a:spcBef>
                <a:spcPts val="750"/>
              </a:spcBef>
              <a:spcAft>
                <a:spcPts val="0"/>
              </a:spcAft>
              <a:buSzPts val="1400"/>
              <a:buChar char="•"/>
            </a:pPr>
            <a:r>
              <a:rPr lang="en-US" sz="1400"/>
              <a:t>Powerful dependency management.</a:t>
            </a:r>
            <a:endParaRPr sz="1400"/>
          </a:p>
          <a:p>
            <a:pPr indent="50800" lvl="0" marL="0" rtl="0" algn="l">
              <a:spcBef>
                <a:spcPts val="750"/>
              </a:spcBef>
              <a:spcAft>
                <a:spcPts val="0"/>
              </a:spcAft>
              <a:buSzPts val="1400"/>
              <a:buChar char="•"/>
            </a:pPr>
            <a:r>
              <a:rPr lang="en-US" sz="1400"/>
              <a:t>Reduced start up cost using Gradle daemon.</a:t>
            </a:r>
            <a:endParaRPr sz="1400"/>
          </a:p>
          <a:p>
            <a:pPr indent="50800" lvl="0" marL="0" rtl="0" algn="l">
              <a:spcBef>
                <a:spcPts val="750"/>
              </a:spcBef>
              <a:spcAft>
                <a:spcPts val="0"/>
              </a:spcAft>
              <a:buSzPts val="1400"/>
              <a:buChar char="•"/>
            </a:pPr>
            <a:r>
              <a:rPr lang="en-US" sz="1400"/>
              <a:t>Caching of task input output.</a:t>
            </a:r>
            <a:endParaRPr sz="1400"/>
          </a:p>
          <a:p>
            <a:pPr indent="50800" lvl="0" marL="0" rtl="0" algn="l">
              <a:spcBef>
                <a:spcPts val="750"/>
              </a:spcBef>
              <a:spcAft>
                <a:spcPts val="0"/>
              </a:spcAft>
              <a:buSzPts val="1400"/>
              <a:buChar char="•"/>
            </a:pPr>
            <a:r>
              <a:rPr lang="en-US" sz="1400"/>
              <a:t>Introduced to Android with Android Studio.</a:t>
            </a:r>
            <a:endParaRPr sz="1400"/>
          </a:p>
          <a:p>
            <a:pPr indent="50800" lvl="0" marL="0" rtl="0" algn="l">
              <a:spcBef>
                <a:spcPts val="750"/>
              </a:spcBef>
              <a:spcAft>
                <a:spcPts val="0"/>
              </a:spcAft>
              <a:buSzPts val="1400"/>
              <a:buChar char="•"/>
            </a:pPr>
            <a:r>
              <a:rPr lang="en-US" sz="1400"/>
              <a:t>Grails 3.0 build system is updated to use Gradle.</a:t>
            </a:r>
            <a:endParaRPr sz="1400"/>
          </a:p>
          <a:p>
            <a:pPr indent="0" lvl="0" marL="0" rtl="0" algn="l">
              <a:spcBef>
                <a:spcPts val="75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Google Shape;372;p17"/>
          <p:cNvPicPr preferRelativeResize="0"/>
          <p:nvPr/>
        </p:nvPicPr>
        <p:blipFill rotWithShape="1">
          <a:blip r:embed="rId3">
            <a:alphaModFix/>
          </a:blip>
          <a:srcRect b="0" l="0" r="0" t="0"/>
          <a:stretch/>
        </p:blipFill>
        <p:spPr>
          <a:xfrm>
            <a:off x="592890" y="622075"/>
            <a:ext cx="7463100" cy="4136100"/>
          </a:xfrm>
          <a:prstGeom prst="rect">
            <a:avLst/>
          </a:prstGeom>
          <a:noFill/>
          <a:ln>
            <a:noFill/>
          </a:ln>
        </p:spPr>
      </p:pic>
      <p:sp>
        <p:nvSpPr>
          <p:cNvPr id="373" name="Google Shape;373;p17"/>
          <p:cNvSpPr txBox="1"/>
          <p:nvPr/>
        </p:nvSpPr>
        <p:spPr>
          <a:xfrm>
            <a:off x="5486400" y="2783550"/>
            <a:ext cx="3000000" cy="13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800">
                <a:solidFill>
                  <a:srgbClr val="274E13"/>
                </a:solidFill>
                <a:latin typeface="Comic Sans MS"/>
                <a:ea typeface="Comic Sans MS"/>
                <a:cs typeface="Comic Sans MS"/>
                <a:sym typeface="Comic Sans MS"/>
              </a:rPr>
              <a:t>Combines best features from other build tools</a:t>
            </a:r>
            <a:endParaRPr b="1" sz="1800">
              <a:solidFill>
                <a:srgbClr val="274E13"/>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1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Features of Gradle</a:t>
            </a:r>
            <a:endParaRPr/>
          </a:p>
        </p:txBody>
      </p:sp>
      <p:pic>
        <p:nvPicPr>
          <p:cNvPr id="380" name="Google Shape;380;p18"/>
          <p:cNvPicPr preferRelativeResize="0"/>
          <p:nvPr/>
        </p:nvPicPr>
        <p:blipFill rotWithShape="1">
          <a:blip r:embed="rId3">
            <a:alphaModFix/>
          </a:blip>
          <a:srcRect b="0" l="0" r="0" t="0"/>
          <a:stretch/>
        </p:blipFill>
        <p:spPr>
          <a:xfrm>
            <a:off x="1190490" y="514435"/>
            <a:ext cx="6489000" cy="434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Installation (using sdkman)</a:t>
            </a:r>
            <a:endParaRPr/>
          </a:p>
        </p:txBody>
      </p:sp>
      <p:sp>
        <p:nvSpPr>
          <p:cNvPr id="387" name="Google Shape;387;p19"/>
          <p:cNvSpPr txBox="1"/>
          <p:nvPr>
            <p:ph idx="1" type="body"/>
          </p:nvPr>
        </p:nvSpPr>
        <p:spPr>
          <a:xfrm>
            <a:off x="213325" y="941525"/>
            <a:ext cx="8016300" cy="3819600"/>
          </a:xfrm>
          <a:prstGeom prst="rect">
            <a:avLst/>
          </a:prstGeom>
        </p:spPr>
        <p:txBody>
          <a:bodyPr anchorCtr="0" anchor="t" bIns="91425" lIns="91425" spcFirstLastPara="1" rIns="91425" wrap="square" tIns="91425">
            <a:noAutofit/>
          </a:bodyPr>
          <a:lstStyle/>
          <a:p>
            <a:pPr indent="-317500" lvl="0" marL="457200" rtl="0" algn="l">
              <a:spcBef>
                <a:spcPts val="750"/>
              </a:spcBef>
              <a:spcAft>
                <a:spcPts val="0"/>
              </a:spcAft>
              <a:buSzPts val="1400"/>
              <a:buChar char="●"/>
            </a:pPr>
            <a:r>
              <a:rPr lang="en-US" sz="1400"/>
              <a:t>Install sdkman from following link if not already done: </a:t>
            </a:r>
            <a:br>
              <a:rPr lang="en-US" sz="1400"/>
            </a:br>
            <a:r>
              <a:rPr lang="en-US" sz="1400" u="sng">
                <a:solidFill>
                  <a:schemeClr val="hlink"/>
                </a:solidFill>
                <a:hlinkClick r:id="rId3"/>
              </a:rPr>
              <a:t>https://sdkman.io/install</a:t>
            </a:r>
            <a:br>
              <a:rPr lang="en-US" sz="1400"/>
            </a:br>
            <a:endParaRPr sz="1400"/>
          </a:p>
          <a:p>
            <a:pPr indent="-317500" lvl="0" marL="457200" rtl="0" algn="l">
              <a:spcBef>
                <a:spcPts val="0"/>
              </a:spcBef>
              <a:spcAft>
                <a:spcPts val="0"/>
              </a:spcAft>
              <a:buSzPts val="1400"/>
              <a:buChar char="●"/>
            </a:pPr>
            <a:r>
              <a:rPr lang="en-US" sz="1400"/>
              <a:t>To list available versions of gradle:</a:t>
            </a:r>
            <a:br>
              <a:rPr lang="en-US" sz="1400"/>
            </a:br>
            <a:r>
              <a:rPr b="1" lang="en-US" sz="1400"/>
              <a:t>sdk list gradle</a:t>
            </a:r>
            <a:br>
              <a:rPr b="1" lang="en-US" sz="1400"/>
            </a:br>
            <a:endParaRPr b="1" sz="1400"/>
          </a:p>
          <a:p>
            <a:pPr indent="-317500" lvl="0" marL="457200" rtl="0" algn="l">
              <a:spcBef>
                <a:spcPts val="0"/>
              </a:spcBef>
              <a:spcAft>
                <a:spcPts val="0"/>
              </a:spcAft>
              <a:buSzPts val="1400"/>
              <a:buChar char="●"/>
            </a:pPr>
            <a:r>
              <a:rPr lang="en-US" sz="1400"/>
              <a:t>Install selected version:</a:t>
            </a:r>
            <a:br>
              <a:rPr lang="en-US" sz="1400"/>
            </a:br>
            <a:r>
              <a:rPr b="1" lang="en-US" sz="1400"/>
              <a:t>sdk install gradle 4.5.1</a:t>
            </a:r>
            <a:br>
              <a:rPr lang="en-US" sz="1400"/>
            </a:br>
            <a:br>
              <a:rPr lang="en-US" sz="1400"/>
            </a:br>
            <a:r>
              <a:rPr lang="en-US" sz="1400"/>
              <a:t>or</a:t>
            </a:r>
            <a:br>
              <a:rPr lang="en-US" sz="1400"/>
            </a:br>
            <a:br>
              <a:rPr lang="en-US" sz="1400"/>
            </a:br>
            <a:r>
              <a:rPr lang="en-US" sz="1400"/>
              <a:t>Install latest version by simply using:</a:t>
            </a:r>
            <a:br>
              <a:rPr lang="en-US" sz="1400"/>
            </a:br>
            <a:r>
              <a:rPr b="1" lang="en-US" sz="1400"/>
              <a:t>sdk install gradle</a:t>
            </a:r>
            <a:endParaRPr b="1" sz="1400"/>
          </a:p>
          <a:p>
            <a:pPr indent="0" lvl="0" marL="0" rtl="0" algn="l">
              <a:spcBef>
                <a:spcPts val="750"/>
              </a:spcBef>
              <a:spcAft>
                <a:spcPts val="0"/>
              </a:spcAft>
              <a:buNone/>
            </a:pPr>
            <a:r>
              <a:t/>
            </a:r>
            <a:endParaRPr sz="1400"/>
          </a:p>
          <a:p>
            <a:pPr indent="0" lvl="0" marL="0" rtl="0" algn="l">
              <a:spcBef>
                <a:spcPts val="75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Simple Gradle Commands</a:t>
            </a:r>
            <a:endParaRPr/>
          </a:p>
        </p:txBody>
      </p:sp>
      <p:sp>
        <p:nvSpPr>
          <p:cNvPr id="394" name="Google Shape;394;p20"/>
          <p:cNvSpPr txBox="1"/>
          <p:nvPr>
            <p:ph idx="1" type="body"/>
          </p:nvPr>
        </p:nvSpPr>
        <p:spPr>
          <a:xfrm>
            <a:off x="213325" y="941525"/>
            <a:ext cx="7934400" cy="339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Century Gothic"/>
              <a:buChar char="●"/>
            </a:pPr>
            <a:r>
              <a:rPr lang="en-US" sz="1400">
                <a:solidFill>
                  <a:srgbClr val="000000"/>
                </a:solidFill>
              </a:rPr>
              <a:t>gradle -v : shows the current installed version of gradle</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gradle init: initializes the gradle project.</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US" sz="1400">
                <a:solidFill>
                  <a:srgbClr val="000000"/>
                </a:solidFill>
              </a:rPr>
              <a:t>gradle tasks : </a:t>
            </a:r>
            <a:r>
              <a:rPr lang="en-US" sz="1400">
                <a:solidFill>
                  <a:srgbClr val="000000"/>
                </a:solidFill>
                <a:highlight>
                  <a:srgbClr val="FFFFFF"/>
                </a:highlight>
              </a:rPr>
              <a:t>You can list all the tasks which belong to the multiple projects by using this.</a:t>
            </a:r>
            <a:endParaRPr sz="1400">
              <a:solidFill>
                <a:srgbClr val="000000"/>
              </a:solidFill>
            </a:endParaRPr>
          </a:p>
          <a:p>
            <a:pPr indent="-317500" lvl="0" marL="457200" rtl="0" algn="l">
              <a:spcBef>
                <a:spcPts val="0"/>
              </a:spcBef>
              <a:spcAft>
                <a:spcPts val="0"/>
              </a:spcAft>
              <a:buClr>
                <a:srgbClr val="000000"/>
              </a:buClr>
              <a:buSzPts val="1400"/>
              <a:buChar char="●"/>
            </a:pPr>
            <a:r>
              <a:rPr lang="en-US" sz="1400">
                <a:solidFill>
                  <a:srgbClr val="000000"/>
                </a:solidFill>
              </a:rPr>
              <a:t>gradle tasks --all : </a:t>
            </a:r>
            <a:r>
              <a:rPr lang="en-US" sz="1400">
                <a:solidFill>
                  <a:srgbClr val="000000"/>
                </a:solidFill>
                <a:highlight>
                  <a:srgbClr val="FFFFFF"/>
                </a:highlight>
              </a:rPr>
              <a:t>You can use the following command to display the information of all tasks.</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US" sz="1400">
                <a:solidFill>
                  <a:srgbClr val="000000"/>
                </a:solidFill>
                <a:highlight>
                  <a:srgbClr val="FFFFFF"/>
                </a:highlight>
              </a:rPr>
              <a:t>gradle myTask: executes the user defined task myTask.</a:t>
            </a:r>
            <a:endParaRPr sz="14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