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F107CC-1F82-4B74-AC9B-B9C702F925D7}">
  <a:tblStyle styleId="{71F107CC-1F82-4B74-AC9B-B9C702F925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2" name="Google Shape;11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74" name="Google Shape;17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1" name="Google Shape;18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8" name="Google Shape;18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3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95" name="Google Shape;19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2" name="Google Shape;202;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9" name="Google Shape;209;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16" name="Google Shape;216;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23" name="Google Shape;223;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4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0" name="Google Shape;230;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7" name="Google Shape;237;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8" name="Google Shape;11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44" name="Google Shape;244;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1" name="Google Shape;251;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4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8" name="Google Shape;258;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5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65" name="Google Shape;265;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73" name="Google Shape;273;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5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1" name="Google Shape;28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5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9" name="Google Shape;28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97" name="Google Shape;297;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6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04" name="Google Shape;304;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6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1" name="Google Shape;311;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25" name="Google Shape;12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6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8" name="Google Shape;318;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6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25" name="Google Shape;325;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6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33" name="Google Shape;333;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7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40" name="Google Shape;340;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2" name="Google Shape;13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9" name="Google Shape;13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46" name="Google Shape;14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53" name="Google Shape;15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0" name="Google Shape;16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7" name="Google Shape;167;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 name="Google Shape;12;p2"/>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5" name="Google Shape;65;p15"/>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7" name="Google Shape;107;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108" name="Google Shape;108;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7" name="Google Shape;7;p1"/>
          <p:cNvSpPr txBox="1"/>
          <p:nvPr>
            <p:ph type="title"/>
          </p:nvPr>
        </p:nvSpPr>
        <p:spPr>
          <a:xfrm>
            <a:off x="311760" y="992880"/>
            <a:ext cx="8520120" cy="273672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6217560"/>
            <a:ext cx="548280" cy="524520"/>
          </a:xfrm>
          <a:prstGeom prst="rect">
            <a:avLst/>
          </a:prstGeom>
          <a:noFill/>
          <a:ln>
            <a:noFill/>
          </a:ln>
        </p:spPr>
        <p:txBody>
          <a:bodyPr anchorCtr="0" anchor="ctr" bIns="101500" lIns="101500" spcFirstLastPara="1" rIns="101500" wrap="square" tIns="101500">
            <a:noAutofit/>
          </a:bodyPr>
          <a:lstStyle>
            <a:lvl1pPr indent="0" lvl="0" marL="0" marR="0" rtl="0" algn="l">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l">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l">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l">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l">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l">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l">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l">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l">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sz="1800"/>
          </a:p>
        </p:txBody>
      </p:sp>
      <p:sp>
        <p:nvSpPr>
          <p:cNvPr id="9" name="Google Shape;9;p1"/>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58" name="Google Shape;58;p14"/>
          <p:cNvSpPr txBox="1"/>
          <p:nvPr>
            <p:ph type="title"/>
          </p:nvPr>
        </p:nvSpPr>
        <p:spPr>
          <a:xfrm>
            <a:off x="457200" y="272880"/>
            <a:ext cx="8226000" cy="1141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0" y="0"/>
            <a:ext cx="2999520" cy="2999520"/>
          </a:xfrm>
          <a:prstGeom prst="rect">
            <a:avLst/>
          </a:prstGeom>
          <a:noFill/>
          <a:ln>
            <a:noFill/>
          </a:ln>
        </p:spPr>
        <p:txBody>
          <a:bodyPr anchorCtr="0" anchor="t" bIns="45700" lIns="91425" spcFirstLastPara="1" rIns="91425" wrap="square" tIns="45700">
            <a:noAutofit/>
          </a:bodyPr>
          <a:lstStyle>
            <a:lvl1pPr indent="0" lvl="0" marL="0" marR="0" rtl="0" algn="l">
              <a:lnSpc>
                <a:spcPct val="94000"/>
              </a:lnSpc>
              <a:spcBef>
                <a:spcPts val="0"/>
              </a:spcBef>
              <a:buNone/>
              <a:defRPr b="0" i="0" sz="1800" u="none" cap="none" strike="noStrike">
                <a:solidFill>
                  <a:srgbClr val="000000"/>
                </a:solidFill>
                <a:latin typeface="Arial"/>
                <a:ea typeface="Arial"/>
                <a:cs typeface="Arial"/>
                <a:sym typeface="Arial"/>
              </a:defRPr>
            </a:lvl1pPr>
            <a:lvl2pPr indent="0" lvl="1" marL="0" marR="0" rtl="0" algn="l">
              <a:lnSpc>
                <a:spcPct val="94000"/>
              </a:lnSpc>
              <a:spcBef>
                <a:spcPts val="0"/>
              </a:spcBef>
              <a:buNone/>
              <a:defRPr b="0" i="0" sz="1800" u="none" cap="none" strike="noStrike">
                <a:solidFill>
                  <a:srgbClr val="000000"/>
                </a:solidFill>
                <a:latin typeface="Arial"/>
                <a:ea typeface="Arial"/>
                <a:cs typeface="Arial"/>
                <a:sym typeface="Arial"/>
              </a:defRPr>
            </a:lvl2pPr>
            <a:lvl3pPr indent="0" lvl="2" marL="0" marR="0" rtl="0" algn="l">
              <a:lnSpc>
                <a:spcPct val="94000"/>
              </a:lnSpc>
              <a:spcBef>
                <a:spcPts val="0"/>
              </a:spcBef>
              <a:buNone/>
              <a:defRPr b="0" i="0" sz="1800" u="none" cap="none" strike="noStrike">
                <a:solidFill>
                  <a:srgbClr val="000000"/>
                </a:solidFill>
                <a:latin typeface="Arial"/>
                <a:ea typeface="Arial"/>
                <a:cs typeface="Arial"/>
                <a:sym typeface="Arial"/>
              </a:defRPr>
            </a:lvl3pPr>
            <a:lvl4pPr indent="0" lvl="3" marL="0" marR="0" rtl="0" algn="l">
              <a:lnSpc>
                <a:spcPct val="94000"/>
              </a:lnSpc>
              <a:spcBef>
                <a:spcPts val="0"/>
              </a:spcBef>
              <a:buNone/>
              <a:defRPr b="0" i="0" sz="1800" u="none" cap="none" strike="noStrike">
                <a:solidFill>
                  <a:srgbClr val="000000"/>
                </a:solidFill>
                <a:latin typeface="Arial"/>
                <a:ea typeface="Arial"/>
                <a:cs typeface="Arial"/>
                <a:sym typeface="Arial"/>
              </a:defRPr>
            </a:lvl4pPr>
            <a:lvl5pPr indent="0" lvl="4" marL="0" marR="0" rtl="0" algn="l">
              <a:lnSpc>
                <a:spcPct val="94000"/>
              </a:lnSpc>
              <a:spcBef>
                <a:spcPts val="0"/>
              </a:spcBef>
              <a:buNone/>
              <a:defRPr b="0" i="0" sz="1800" u="none" cap="none" strike="noStrike">
                <a:solidFill>
                  <a:srgbClr val="000000"/>
                </a:solidFill>
                <a:latin typeface="Arial"/>
                <a:ea typeface="Arial"/>
                <a:cs typeface="Arial"/>
                <a:sym typeface="Arial"/>
              </a:defRPr>
            </a:lvl5pPr>
            <a:lvl6pPr indent="0" lvl="5" marL="0" marR="0" rtl="0" algn="l">
              <a:lnSpc>
                <a:spcPct val="94000"/>
              </a:lnSpc>
              <a:spcBef>
                <a:spcPts val="0"/>
              </a:spcBef>
              <a:buNone/>
              <a:defRPr b="0" i="0" sz="1800" u="none" cap="none" strike="noStrike">
                <a:solidFill>
                  <a:srgbClr val="000000"/>
                </a:solidFill>
                <a:latin typeface="Arial"/>
                <a:ea typeface="Arial"/>
                <a:cs typeface="Arial"/>
                <a:sym typeface="Arial"/>
              </a:defRPr>
            </a:lvl6pPr>
            <a:lvl7pPr indent="0" lvl="6" marL="0" marR="0" rtl="0" algn="l">
              <a:lnSpc>
                <a:spcPct val="94000"/>
              </a:lnSpc>
              <a:spcBef>
                <a:spcPts val="0"/>
              </a:spcBef>
              <a:buNone/>
              <a:defRPr b="0" i="0" sz="1800" u="none" cap="none" strike="noStrike">
                <a:solidFill>
                  <a:srgbClr val="000000"/>
                </a:solidFill>
                <a:latin typeface="Arial"/>
                <a:ea typeface="Arial"/>
                <a:cs typeface="Arial"/>
                <a:sym typeface="Arial"/>
              </a:defRPr>
            </a:lvl7pPr>
            <a:lvl8pPr indent="0" lvl="7" marL="0" marR="0" rtl="0" algn="l">
              <a:lnSpc>
                <a:spcPct val="94000"/>
              </a:lnSpc>
              <a:spcBef>
                <a:spcPts val="0"/>
              </a:spcBef>
              <a:buNone/>
              <a:defRPr b="0" i="0" sz="1800" u="none" cap="none" strike="noStrike">
                <a:solidFill>
                  <a:srgbClr val="000000"/>
                </a:solidFill>
                <a:latin typeface="Arial"/>
                <a:ea typeface="Arial"/>
                <a:cs typeface="Arial"/>
                <a:sym typeface="Arial"/>
              </a:defRPr>
            </a:lvl8pPr>
            <a:lvl9pPr indent="0" lvl="8" marL="0" marR="0" rtl="0" algn="l">
              <a:lnSpc>
                <a:spcPct val="94000"/>
              </a:lnSpc>
              <a:spcBef>
                <a:spcPts val="0"/>
              </a:spcBef>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2571625"/>
            <a:ext cx="6400500" cy="898200"/>
          </a:xfrm>
          <a:prstGeom prst="rect">
            <a:avLst/>
          </a:prstGeom>
          <a:noFill/>
          <a:ln>
            <a:noFill/>
          </a:ln>
        </p:spPr>
        <p:txBody>
          <a:bodyPr anchorCtr="0" anchor="t" bIns="45700" lIns="91425" spcFirstLastPara="1" rIns="91425" wrap="square" tIns="45700">
            <a:noAutofit/>
          </a:bodyPr>
          <a:lstStyle/>
          <a:p>
            <a:pPr indent="0" lvl="0" marL="0" marR="0" rtl="0" algn="ctr">
              <a:lnSpc>
                <a:spcPct val="98000"/>
              </a:lnSpc>
              <a:spcBef>
                <a:spcPts val="0"/>
              </a:spcBef>
              <a:spcAft>
                <a:spcPts val="0"/>
              </a:spcAft>
              <a:buNone/>
            </a:pPr>
            <a:r>
              <a:rPr i="1" lang="en-IN" sz="3200">
                <a:latin typeface="Verdana"/>
                <a:ea typeface="Verdana"/>
                <a:cs typeface="Verdana"/>
                <a:sym typeface="Verdana"/>
              </a:rPr>
              <a:t>Introduction to Databases</a:t>
            </a:r>
            <a:endParaRPr i="1" sz="3200">
              <a:latin typeface="Verdana"/>
              <a:ea typeface="Verdana"/>
              <a:cs typeface="Verdana"/>
              <a:sym typeface="Verdana"/>
            </a:endParaRPr>
          </a:p>
          <a:p>
            <a:pPr indent="0" lvl="0" marL="0" marR="0" rtl="0" algn="ctr">
              <a:lnSpc>
                <a:spcPct val="98000"/>
              </a:lnSpc>
              <a:spcBef>
                <a:spcPts val="0"/>
              </a:spcBef>
              <a:spcAft>
                <a:spcPts val="0"/>
              </a:spcAft>
              <a:buNone/>
            </a:pPr>
            <a:r>
              <a:t/>
            </a:r>
            <a:endParaRPr i="1" sz="32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36"/>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Insert query</a:t>
            </a:r>
            <a:endParaRPr b="0" i="0" sz="1800" u="none" cap="none" strike="noStrike"/>
          </a:p>
        </p:txBody>
      </p:sp>
      <p:sp>
        <p:nvSpPr>
          <p:cNvPr id="177" name="Google Shape;177;p36"/>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insert query is used to store data into a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INSERT INTO table_name (field1, field2, ... field N) values (value1, value2, ... value 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insert string values, you need to keep all values either into single quote or double quote.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insert into user (id, email, is_active, date_created) values (1,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 true, '2016-01-01 06:43:00');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7"/>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Select query</a:t>
            </a:r>
            <a:endParaRPr b="0" i="0" sz="1800" u="none" cap="none" strike="noStrike"/>
          </a:p>
        </p:txBody>
      </p:sp>
      <p:sp>
        <p:nvSpPr>
          <p:cNvPr id="184" name="Google Shape;184;p37"/>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select query is used to get data from a table. It returns rows or some aggegated result depending upon the criteria that you have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 from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all records of table named with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used filters into select query you need to specify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 FROM table_name WHERE condition;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8"/>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Where clause</a:t>
            </a:r>
            <a:endParaRPr b="0" i="0" sz="1800" u="none" cap="none" strike="noStrike"/>
          </a:p>
        </p:txBody>
      </p:sp>
      <p:sp>
        <p:nvSpPr>
          <p:cNvPr id="191" name="Google Shape;191;p38"/>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 FROM table_name WHERE clause</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eg. select * from user where email_id = “</a:t>
            </a:r>
            <a:r>
              <a:rPr b="0" i="0" lang="en-IN" sz="1800" u="sng" cap="none" strike="noStrike">
                <a:solidFill>
                  <a:srgbClr val="CCCCFF"/>
                </a:solidFill>
                <a:latin typeface="Arial"/>
                <a:ea typeface="Arial"/>
                <a:cs typeface="Arial"/>
                <a:sym typeface="Arial"/>
              </a:rPr>
              <a:t>bootcamp@tothenew.com</a:t>
            </a:r>
            <a:r>
              <a:rPr b="0" i="0" lang="en-IN" sz="1800" u="none" cap="none" strike="noStrike">
                <a:solidFill>
                  <a:srgbClr val="000000"/>
                </a:solidFill>
                <a:latin typeface="Arial"/>
                <a:ea typeface="Arial"/>
                <a:cs typeface="Arial"/>
                <a:sym typeface="Arial"/>
              </a:rPr>
              <a:t>” and password = “12345”;</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Used to check equality</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Greater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Used to check database column value is greater than or equal from specified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or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BETWEEN .. AND .. Check whether a value is within a range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Check whether a value in within a set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IS NOT NULL Not null value test</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IS NULL Used to check null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LIKE Used to match pattern from string</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&lt;&gt; Not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IN() Opposite of IN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LIKE Opposite of like operator</a:t>
            </a:r>
            <a:endParaRPr b="0" i="0" sz="18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39"/>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Multiple operators</a:t>
            </a:r>
            <a:endParaRPr b="0" i="0" sz="1800" u="none" cap="none" strike="noStrike"/>
          </a:p>
        </p:txBody>
      </p:sp>
      <p:sp>
        <p:nvSpPr>
          <p:cNvPr id="198" name="Google Shape;198;p39"/>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In database you can use multiple operators within a single where clause. These operators can be of 3 types.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is used to check multiple conditions in single time. If all specified conditions would be satisfied, then the query would return results.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a:t>
            </a:r>
            <a:endParaRPr b="0" i="0" sz="180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40"/>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OR Example</a:t>
            </a:r>
            <a:endParaRPr b="0" i="0" sz="1800" u="none" cap="none" strike="noStrike"/>
          </a:p>
        </p:txBody>
      </p:sp>
      <p:sp>
        <p:nvSpPr>
          <p:cNvPr id="205" name="Google Shape;205;p40"/>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operator is used to check condition from using multiple operators. Query returns results whenever any one condition is satisfied.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Above query will return all result which are having either email id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You can combine AND OR operators into single query to make complex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Select * from user where is_active = true OR (email_id=”</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“123456”);</a:t>
            </a:r>
            <a:endParaRPr b="0" i="0" sz="18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41"/>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Projection &amp; Limiting Records</a:t>
            </a:r>
            <a:endParaRPr b="0" i="0" sz="1800" u="none" cap="none" strike="noStrike"/>
          </a:p>
        </p:txBody>
      </p:sp>
      <p:sp>
        <p:nvSpPr>
          <p:cNvPr id="212" name="Google Shape;212;p41"/>
          <p:cNvSpPr/>
          <p:nvPr/>
        </p:nvSpPr>
        <p:spPr>
          <a:xfrm>
            <a:off x="220680" y="165564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By default mysql select query returns all records that are matching criteria. To fetch specified number of records, with specified fields you need to specify projection with limiting records.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field1, field2 .. fieldN FROM table_name WHERE clause order by field LIMIT offset, max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name from user where is_active = true order by name limit 1, 2</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name of 2 active users starting from second position.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Here value of offset starts with 0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42"/>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Update query</a:t>
            </a:r>
            <a:endParaRPr b="0" i="0" sz="1800" u="none" cap="none" strike="noStrike"/>
          </a:p>
        </p:txBody>
      </p:sp>
      <p:sp>
        <p:nvSpPr>
          <p:cNvPr id="219" name="Google Shape;219;p42"/>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Update query is used to update records into a database table. In this query you can update single record as well as multiple records depending upon the criteria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UPDATE table_name SET field1=new_value1, field2=new_value2 .. fieldN=new_valueN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update user set is_active = false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the where clause you can pass any combination as explained into previous select query option.</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43"/>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Delete Query</a:t>
            </a:r>
            <a:endParaRPr b="0" i="0" sz="1800" u="none" cap="none" strike="noStrike"/>
          </a:p>
        </p:txBody>
      </p:sp>
      <p:sp>
        <p:nvSpPr>
          <p:cNvPr id="226" name="Google Shape;226;p43"/>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Delete query is used to delete specified records from database table. You can delete multiple records from database table by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DELETE FROM table_name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DELETE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If you do not specify email_id in where clause, then it will delete all records from database table. But in this case ID would not reset to 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delete whole table you can use TRUNCATE command also.</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TRUNCATE table_name</a:t>
            </a:r>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sp>
        <p:nvSpPr>
          <p:cNvPr id="232" name="Google Shape;232;p44"/>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Join Query</a:t>
            </a:r>
            <a:endParaRPr b="0" i="0" sz="1800" u="none" cap="none" strike="noStrike"/>
          </a:p>
        </p:txBody>
      </p:sp>
      <p:sp>
        <p:nvSpPr>
          <p:cNvPr id="233" name="Google Shape;233;p44"/>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Sometimes it is required to get data from multiple tables. Ti achieve this using multiple queries is not recommended. So MYSQL provide JOIN feayure. Join query is used to get data from multiple tables into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use JOINS in SELECT, UPDATE as DELETE statements. There are four types of join available into 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Inner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Left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Right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Outer Join</a:t>
            </a:r>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45"/>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a:t>
            </a:r>
            <a:endParaRPr b="0" i="0" sz="1800" u="none" cap="none" strike="noStrike"/>
          </a:p>
        </p:txBody>
      </p:sp>
      <p:sp>
        <p:nvSpPr>
          <p:cNvPr id="240" name="Google Shape;240;p45"/>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Inn</a:t>
            </a:r>
            <a:r>
              <a:rPr b="0" i="0" lang="en-IN" sz="1800" u="none" cap="none" strike="noStrike">
                <a:solidFill>
                  <a:srgbClr val="000000"/>
                </a:solidFill>
                <a:latin typeface="Arial"/>
                <a:ea typeface="Arial"/>
                <a:cs typeface="Arial"/>
                <a:sym typeface="Arial"/>
              </a:rPr>
              <a:t>er join is used to get data from multiple tables only where same id is present into both tables.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t1.*, t2.* FROM table_name1 t1 JOIN table_name2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Suppose you have another table user_marks which contains user_id as foreign key and marks of student in each subject.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user_marks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user_id bigint(20)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subject_name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marks int(10)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8"/>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Agenda	</a:t>
            </a:r>
            <a:endParaRPr b="0" i="0" sz="1800" u="none" cap="none" strike="noStrike"/>
          </a:p>
        </p:txBody>
      </p:sp>
      <p:sp>
        <p:nvSpPr>
          <p:cNvPr id="121" name="Google Shape;121;p28"/>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RDBMS Terminology</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Normalization and Type of Sql statement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Create, delete database &amp;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Mysql query, projection, limiting &amp; ordering</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Update &amp; delete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Joins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Indexing – create, delete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Back-up &amp; Restore</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46"/>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 Contd..</a:t>
            </a:r>
            <a:endParaRPr b="0" i="0" sz="1800" u="none" cap="none" strike="noStrike"/>
          </a:p>
        </p:txBody>
      </p:sp>
      <p:sp>
        <p:nvSpPr>
          <p:cNvPr id="247" name="Google Shape;247;p46"/>
          <p:cNvSpPr/>
          <p:nvPr/>
        </p:nvSpPr>
        <p:spPr>
          <a:xfrm>
            <a:off x="71280" y="1440000"/>
            <a:ext cx="921492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To get user's information with their marks you need to use INNER JOIN.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INNER JOIN user_marks m ON u.id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 the above query you can use where clause, projection and limiting records concept as explained earlier.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RDBMS concepts INNER JOIN is equivalent to c artesian product of two entities. </a:t>
            </a:r>
            <a:endParaRPr b="0" i="0" sz="180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47"/>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Left Join</a:t>
            </a:r>
            <a:endParaRPr b="0" i="0" sz="1800" u="none" cap="none" strike="noStrike"/>
          </a:p>
        </p:txBody>
      </p:sp>
      <p:sp>
        <p:nvSpPr>
          <p:cNvPr id="254" name="Google Shape;254;p47"/>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Left Join is used to get all records which are present into left side table. This join returns all results of inner join plus all records which doesn't have corresponding entry into right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LEFT JOIN table_name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get all user's details which are either obtained marks into some subject or not.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u.*, m.* FROM user u LEFT JOIN user_marks m ON u.id = m.user_id;</a:t>
            </a:r>
            <a:endParaRPr b="0" i="0" sz="180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48"/>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Right Join</a:t>
            </a:r>
            <a:endParaRPr b="0" i="0" sz="1800" u="none" cap="none" strike="noStrike"/>
          </a:p>
        </p:txBody>
      </p:sp>
      <p:sp>
        <p:nvSpPr>
          <p:cNvPr id="261" name="Google Shape;261;p4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Right Join is used to get all records which are present into right side table. This join returns all results of inner join plus all records which doesn't have corresponding entry into left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RIGHT JOIN table_name t2 ON t1.id = t2.id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RIGHT JOIN user_marks m ON u.id =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When you perform left or right join then null values is printed in case no data available in right or left table.</a:t>
            </a:r>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6" name="Shape 266"/>
        <p:cNvGrpSpPr/>
        <p:nvPr/>
      </p:nvGrpSpPr>
      <p:grpSpPr>
        <a:xfrm>
          <a:off x="0" y="0"/>
          <a:ext cx="0" cy="0"/>
          <a:chOff x="0" y="0"/>
          <a:chExt cx="0" cy="0"/>
        </a:xfrm>
      </p:grpSpPr>
      <p:sp>
        <p:nvSpPr>
          <p:cNvPr id="267" name="Google Shape;267;p49"/>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a:t>
            </a:r>
            <a:endParaRPr b="0" i="0" sz="1800" u="none" cap="none" strike="noStrike"/>
          </a:p>
        </p:txBody>
      </p:sp>
      <p:sp>
        <p:nvSpPr>
          <p:cNvPr id="268" name="Google Shape;268;p49"/>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Index in DBMS is used to increase the performance of select query. When you create an index on single or multiple column then a sorted list is maintained into database and query result is returned from that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ALTER TABLE table_name ADD INDEX index_name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ALTER TABLE user ADD INDEX email_id (email_id);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Primary key and unique key are also part of index. Syntax to create these type of index is explained below:</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PRIMARY KEY (column_list);</a:t>
            </a:r>
            <a:endParaRPr b="0" i="0" sz="1800" u="none" cap="none" strike="noStrike"/>
          </a:p>
        </p:txBody>
      </p:sp>
      <p:sp>
        <p:nvSpPr>
          <p:cNvPr id="269" name="Google Shape;269;p49"/>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sp>
        <p:nvSpPr>
          <p:cNvPr id="275" name="Google Shape;275;p50"/>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 Contd..</a:t>
            </a:r>
            <a:endParaRPr b="0" i="0" sz="1800" u="none" cap="none" strike="noStrike"/>
          </a:p>
        </p:txBody>
      </p:sp>
      <p:sp>
        <p:nvSpPr>
          <p:cNvPr id="276" name="Google Shape;276;p50"/>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UNIQUE KEY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compound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index my_idx on my_table(user_id,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Drop Index :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DROP INDEX index_name;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Show indexes: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SHOW INDEX FROM table_name;</a:t>
            </a:r>
            <a:endParaRPr b="0" i="0" sz="1800" u="none" cap="none" strike="noStrike"/>
          </a:p>
        </p:txBody>
      </p:sp>
      <p:sp>
        <p:nvSpPr>
          <p:cNvPr id="277" name="Google Shape;277;p50"/>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51"/>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BackUp</a:t>
            </a:r>
            <a:endParaRPr b="0" i="0" sz="1800" u="none" cap="none" strike="noStrike"/>
          </a:p>
        </p:txBody>
      </p:sp>
      <p:sp>
        <p:nvSpPr>
          <p:cNvPr id="284" name="Google Shape;284;p51"/>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backup of whole database into a single file by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mysqldump -uUSERNAME -pPASSWORD DB_NAME &gt; file_name.txt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also specify table name to take backup of specific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export data/ specific columns into CSV format use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 FROM table_name INTO OUTFILE '/tmp/file_name.csv'</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FIELDS TERMINATED BY ',' ENCLOSED BY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LINES TERMINATED BY '\r\n';</a:t>
            </a:r>
            <a:endParaRPr b="0" i="0" sz="1800" u="none" cap="none" strike="noStrike"/>
          </a:p>
        </p:txBody>
      </p:sp>
      <p:sp>
        <p:nvSpPr>
          <p:cNvPr id="285" name="Google Shape;285;p51"/>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sp>
        <p:nvSpPr>
          <p:cNvPr id="291" name="Google Shape;291;p52"/>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Restore</a:t>
            </a:r>
            <a:endParaRPr b="0" i="0" sz="1800" u="none" cap="none" strike="noStrike"/>
          </a:p>
        </p:txBody>
      </p:sp>
      <p:sp>
        <p:nvSpPr>
          <p:cNvPr id="292" name="Google Shape;292;p52"/>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restore of whole database from a single file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source filepath/filename.sql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-uUSERNAME -pPASSWORD DB_NAME &lt; FILE_PATH_WITH_NAME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
        <p:nvSpPr>
          <p:cNvPr id="293" name="Google Shape;293;p52"/>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Google Shape;299;p53"/>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References</a:t>
            </a:r>
            <a:endParaRPr b="0" i="0" sz="1800" u="none" cap="none" strike="noStrike"/>
          </a:p>
        </p:txBody>
      </p:sp>
      <p:sp>
        <p:nvSpPr>
          <p:cNvPr id="300" name="Google Shape;300;p53"/>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MYSQL Online Documentation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http://dev.mysql.com/doc/refman/5.5/en/tutorial.html</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 Onlne Tutorials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http://www.tutorialspoint.com/mysql/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07" name="Google Shape;307;p54"/>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2" name="Shape 312"/>
        <p:cNvGrpSpPr/>
        <p:nvPr/>
      </p:nvGrpSpPr>
      <p:grpSpPr>
        <a:xfrm>
          <a:off x="0" y="0"/>
          <a:ext cx="0" cy="0"/>
          <a:chOff x="0" y="0"/>
          <a:chExt cx="0" cy="0"/>
        </a:xfrm>
      </p:grpSpPr>
      <p:sp>
        <p:nvSpPr>
          <p:cNvPr id="313" name="Google Shape;313;p55"/>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14" name="Google Shape;314;p55"/>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29"/>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a:t>
            </a:r>
            <a:endParaRPr b="0" i="0" sz="1800" u="none" cap="none" strike="noStrike"/>
          </a:p>
        </p:txBody>
      </p:sp>
      <p:sp>
        <p:nvSpPr>
          <p:cNvPr id="128" name="Google Shape;128;p29"/>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Database: collection of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Table: Used to store/ club data same as excel sheet.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Row: is an collection of single entity attributes or group of related data.</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Column: data of one attribute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Primary Key: Uniquely identify a row (entity) into table. Can not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Unique Key: Unique value among for whole table into same column. Can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56"/>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Usecase MongoDB</a:t>
            </a:r>
            <a:endParaRPr b="0" i="0" sz="1800" u="none" cap="none" strike="noStrike"/>
          </a:p>
        </p:txBody>
      </p:sp>
      <p:sp>
        <p:nvSpPr>
          <p:cNvPr id="321" name="Google Shape;321;p56"/>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Take a example of facebook post which can contains following things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Post metadata -&gt; Text, written_by, date_time, images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Likes -&gt; user's name who liked post</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Comments -&gt; username, comment_text, date_time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In RDBMS to manage this you need to create multiple tables &amp; multiple queries while displaying posts. In MongoDB you can achieve this by one collection &amp; one query.</a:t>
            </a:r>
            <a:r>
              <a:rPr b="0" i="0" lang="en-IN" sz="2400" u="none" cap="none" strike="noStrike">
                <a:solidFill>
                  <a:srgbClr val="000000"/>
                </a:solidFill>
                <a:latin typeface="Calibri"/>
                <a:ea typeface="Calibri"/>
                <a:cs typeface="Calibri"/>
                <a:sym typeface="Calibri"/>
              </a:rPr>
              <a:t> </a:t>
            </a:r>
            <a:endParaRPr b="0" i="0" sz="18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sp>
        <p:nvSpPr>
          <p:cNvPr id="327" name="Google Shape;327;p57"/>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Terminology</a:t>
            </a:r>
            <a:endParaRPr b="0" i="0" sz="1800" u="none" cap="none" strike="noStrike"/>
          </a:p>
        </p:txBody>
      </p:sp>
      <p:sp>
        <p:nvSpPr>
          <p:cNvPr id="328" name="Google Shape;328;p57"/>
          <p:cNvSpPr/>
          <p:nvPr/>
        </p:nvSpPr>
        <p:spPr>
          <a:xfrm>
            <a:off x="281160" y="144000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9" name="Google Shape;329;p57"/>
          <p:cNvGraphicFramePr/>
          <p:nvPr/>
        </p:nvGraphicFramePr>
        <p:xfrm>
          <a:off x="1634040" y="2022120"/>
          <a:ext cx="3000000" cy="3000000"/>
        </p:xfrm>
        <a:graphic>
          <a:graphicData uri="http://schemas.openxmlformats.org/drawingml/2006/table">
            <a:tbl>
              <a:tblPr>
                <a:noFill/>
                <a:tableStyleId>{71F107CC-1F82-4B74-AC9B-B9C702F925D7}</a:tableStyleId>
              </a:tblPr>
              <a:tblGrid>
                <a:gridCol w="2537650"/>
                <a:gridCol w="2538000"/>
              </a:tblGrid>
              <a:tr h="366125">
                <a:tc>
                  <a:txBody>
                    <a:bodyPr>
                      <a:noAutofit/>
                    </a:bodyPr>
                    <a:lstStyle/>
                    <a:p>
                      <a:pPr indent="0" lvl="0" marL="0" marR="0" rtl="0" algn="l">
                        <a:spcBef>
                          <a:spcPts val="0"/>
                        </a:spcBef>
                        <a:spcAft>
                          <a:spcPts val="0"/>
                        </a:spcAft>
                        <a:buNone/>
                      </a:pPr>
                      <a:r>
                        <a:rPr lang="en-IN" sz="1800" u="none" cap="none" strike="noStrike">
                          <a:latin typeface="Arial"/>
                          <a:ea typeface="Arial"/>
                          <a:cs typeface="Arial"/>
                          <a:sym typeface="Arial"/>
                        </a:rPr>
                        <a:t>RDBMS</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MongoDB</a:t>
                      </a:r>
                      <a:endParaRPr sz="1800"/>
                    </a:p>
                  </a:txBody>
                  <a:tcPr marT="45725" marB="45725" marR="91450" marL="91450"/>
                </a:tc>
              </a:tr>
              <a:tr h="216000">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Table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Collection</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Row</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Document</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column</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Field</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4" name="Shape 334"/>
        <p:cNvGrpSpPr/>
        <p:nvPr/>
      </p:nvGrpSpPr>
      <p:grpSpPr>
        <a:xfrm>
          <a:off x="0" y="0"/>
          <a:ext cx="0" cy="0"/>
          <a:chOff x="0" y="0"/>
          <a:chExt cx="0" cy="0"/>
        </a:xfrm>
      </p:grpSpPr>
      <p:sp>
        <p:nvSpPr>
          <p:cNvPr id="335" name="Google Shape;335;p58"/>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CRUD</a:t>
            </a:r>
            <a:endParaRPr b="0" i="0" sz="1800" u="none" cap="none" strike="noStrike"/>
          </a:p>
        </p:txBody>
      </p:sp>
      <p:sp>
        <p:nvSpPr>
          <p:cNvPr id="336" name="Google Shape;336;p5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Database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use DATABASE_NAME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Show databases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dbs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Collection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collections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Insert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db.COLLECTION_NAME.insert(document)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Documents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db.COLLECTION_NAME.find()</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Delete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db.mycol.remove()</a:t>
            </a:r>
            <a:endParaRPr b="0" i="0" sz="1800" u="none" cap="none" strike="noStrik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59"/>
          <p:cNvSpPr/>
          <p:nvPr/>
        </p:nvSpPr>
        <p:spPr>
          <a:xfrm>
            <a:off x="291960" y="2735280"/>
            <a:ext cx="8564040" cy="34556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IN" sz="2400" u="none" cap="none" strike="noStrike">
                <a:solidFill>
                  <a:srgbClr val="000000"/>
                </a:solidFill>
                <a:latin typeface="Calibri"/>
                <a:ea typeface="Calibri"/>
                <a:cs typeface="Calibri"/>
                <a:sym typeface="Calibri"/>
              </a:rPr>
              <a:t>Questions?</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30"/>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Contd..	</a:t>
            </a:r>
            <a:endParaRPr b="0" i="0" sz="1800" u="none" cap="none" strike="noStrike"/>
          </a:p>
        </p:txBody>
      </p:sp>
      <p:sp>
        <p:nvSpPr>
          <p:cNvPr id="135" name="Google Shape;135;p30"/>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Foreign Key: A link between two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Compound (Composite) Key: is a key that consists of multiple column.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 same as book index, used to increase performance of select queries.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31"/>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Normalization</a:t>
            </a:r>
            <a:endParaRPr b="0" i="0" sz="1800" u="none" cap="none" strike="noStrike"/>
          </a:p>
        </p:txBody>
      </p:sp>
      <p:sp>
        <p:nvSpPr>
          <p:cNvPr id="142" name="Google Shape;142;p31"/>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Normalization is a concept to break data into multiple table to reduce redundancy of it. It reduce the storage cost of data as well  as maintainablity also increases.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32"/>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SQL Statement</a:t>
            </a:r>
            <a:endParaRPr b="0" i="0" sz="1800" u="none" cap="none" strike="noStrike"/>
          </a:p>
        </p:txBody>
      </p:sp>
      <p:sp>
        <p:nvSpPr>
          <p:cNvPr id="149" name="Google Shape;149;p32"/>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 Data Definition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is used to define the structure that holds the data. For example, Create, Alter, Drop and Truncate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Data Manipulation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is used for manipulation of the data itself. Typical operations are Insert, Delete, Update and retrieving the data from the table. Select statement is considered as a limited version of DML, since it can't change data in the database. But it can perform operations on data retrieved from DBMS, before the results are returned to the calling function.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Data Control Language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is used to control the visibility of data like granting database access and set privileges to create tables etc. Example - Grant, Revoke access permission to the user to access data in database.</a:t>
            </a:r>
            <a:endParaRPr b="0" i="0" sz="18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33"/>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drop database</a:t>
            </a:r>
            <a:endParaRPr b="0" i="0" sz="1800" u="none" cap="none" strike="noStrike"/>
          </a:p>
        </p:txBody>
      </p:sp>
      <p:sp>
        <p:nvSpPr>
          <p:cNvPr id="156" name="Google Shape;156;p33"/>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database into mysql, you need to execute CREATE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CREATE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After creating the database you need to select it before using it.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drop database execute the DROP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34"/>
          <p:cNvSpPr txBox="1"/>
          <p:nvPr/>
        </p:nvSpPr>
        <p:spPr>
          <a:xfrm>
            <a:off x="281160" y="360360"/>
            <a:ext cx="8564040" cy="10458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table</a:t>
            </a:r>
            <a:endParaRPr b="0" i="0" sz="1800" u="none" cap="none" strike="noStrike"/>
          </a:p>
        </p:txBody>
      </p:sp>
      <p:sp>
        <p:nvSpPr>
          <p:cNvPr id="163" name="Google Shape;163;p34"/>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table into selected database, you need to use CREATE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CREATE TABLE table_name (column_name column_type)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email_id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is_active bit(1)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35"/>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Drop table</a:t>
            </a:r>
            <a:endParaRPr b="0" i="0" sz="1800" u="none" cap="none" strike="noStrike"/>
          </a:p>
        </p:txBody>
      </p:sp>
      <p:sp>
        <p:nvSpPr>
          <p:cNvPr id="170" name="Google Shape;170;p35"/>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To drop a table you need to execute drop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TABLE table_name;</a:t>
            </a:r>
            <a:endParaRPr b="0" i="0" sz="18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