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Tahoma"/>
      <p:regular r:id="rId33"/>
      <p:bold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ahom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34" Type="http://schemas.openxmlformats.org/officeDocument/2006/relationships/font" Target="fonts/Tahoma-bold.fntdata"/><Relationship Id="rId15" Type="http://schemas.openxmlformats.org/officeDocument/2006/relationships/slide" Target="slides/slide9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34e71cd5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434e71cd5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34e71cd59_1_6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434e71cd59_1_6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34e71cd59_1_6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434e71cd59_1_6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4e71cd59_1_6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434e71cd59_1_6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34e71cd59_1_6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434e71cd59_1_6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465dfb6b5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4465dfb6b5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465dfb6b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4465dfb6b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465dfb6b5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4465dfb6b5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465dfb6b5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4465dfb6b5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465dfb6b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4465dfb6b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465dfb6b5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4465dfb6b5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34e71cd5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434e71cd5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46eb935d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446eb935d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465dfb6b5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4465dfb6b5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465dfb6b5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4465dfb6b5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465dfb6b5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4465dfb6b5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4465dfb6b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4465dfb6b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465dfb6b5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g4465dfb6b5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46d3fb07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446d3fb07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34e71cd59_1_3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434e71cd59_1_3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465dfb6b5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4465dfb6b5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465dfb6b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4465dfb6b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465dfb6b5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4465dfb6b5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465dfb6b5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4465dfb6b5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46eb935d4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446eb935d4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465dfb6b5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4465dfb6b5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10" cy="209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4"/>
          <p:cNvCxnSpPr/>
          <p:nvPr/>
        </p:nvCxnSpPr>
        <p:spPr>
          <a:xfrm>
            <a:off x="3767046" y="2084519"/>
            <a:ext cx="0" cy="6630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929" cy="122577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title"/>
          </p:nvPr>
        </p:nvSpPr>
        <p:spPr>
          <a:xfrm>
            <a:off x="3886200" y="2112917"/>
            <a:ext cx="4191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48636" y="68091"/>
            <a:ext cx="9046200" cy="62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213358" y="941536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52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835687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4724400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grpSp>
        <p:nvGrpSpPr>
          <p:cNvPr id="70" name="Google Shape;70;p17"/>
          <p:cNvGrpSpPr/>
          <p:nvPr/>
        </p:nvGrpSpPr>
        <p:grpSpPr>
          <a:xfrm>
            <a:off x="1382064" y="1428750"/>
            <a:ext cx="6500400" cy="2702100"/>
            <a:chOff x="1382064" y="1207082"/>
            <a:chExt cx="6500400" cy="2702100"/>
          </a:xfrm>
        </p:grpSpPr>
        <p:cxnSp>
          <p:nvCxnSpPr>
            <p:cNvPr id="71" name="Google Shape;71;p17"/>
            <p:cNvCxnSpPr/>
            <p:nvPr/>
          </p:nvCxnSpPr>
          <p:spPr>
            <a:xfrm>
              <a:off x="4724400" y="1207082"/>
              <a:ext cx="0" cy="27021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7"/>
            <p:cNvCxnSpPr/>
            <p:nvPr/>
          </p:nvCxnSpPr>
          <p:spPr>
            <a:xfrm rot="10800000">
              <a:off x="1382064" y="2545416"/>
              <a:ext cx="6500400" cy="180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73" name="Google Shape;73;p17"/>
            <p:cNvSpPr/>
            <p:nvPr/>
          </p:nvSpPr>
          <p:spPr>
            <a:xfrm>
              <a:off x="4545164" y="2386469"/>
              <a:ext cx="357300" cy="338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/>
          <p:nvPr>
            <p:ph idx="2" type="pic"/>
          </p:nvPr>
        </p:nvSpPr>
        <p:spPr>
          <a:xfrm>
            <a:off x="4962626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body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/>
          <p:nvPr>
            <p:ph idx="4" type="pic"/>
          </p:nvPr>
        </p:nvSpPr>
        <p:spPr>
          <a:xfrm>
            <a:off x="1965426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5" type="body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/>
          <p:nvPr>
            <p:ph idx="6" type="pic"/>
          </p:nvPr>
        </p:nvSpPr>
        <p:spPr>
          <a:xfrm>
            <a:off x="4962626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7" type="body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/>
          <p:nvPr>
            <p:ph idx="8" type="pic"/>
          </p:nvPr>
        </p:nvSpPr>
        <p:spPr>
          <a:xfrm>
            <a:off x="1965426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86359" y="666750"/>
            <a:ext cx="265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5720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335788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625856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8" name="Google Shape;88;p18"/>
          <p:cNvCxnSpPr/>
          <p:nvPr/>
        </p:nvCxnSpPr>
        <p:spPr>
          <a:xfrm>
            <a:off x="3056209" y="1259076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8"/>
          <p:cNvCxnSpPr/>
          <p:nvPr/>
        </p:nvCxnSpPr>
        <p:spPr>
          <a:xfrm>
            <a:off x="5943600" y="1259076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8"/>
          <p:cNvSpPr/>
          <p:nvPr>
            <p:ph idx="5" type="pic"/>
          </p:nvPr>
        </p:nvSpPr>
        <p:spPr>
          <a:xfrm>
            <a:off x="1319645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8"/>
          <p:cNvSpPr/>
          <p:nvPr>
            <p:ph idx="6" type="pic"/>
          </p:nvPr>
        </p:nvSpPr>
        <p:spPr>
          <a:xfrm>
            <a:off x="4255885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/>
          <p:nvPr>
            <p:ph idx="7" type="pic"/>
          </p:nvPr>
        </p:nvSpPr>
        <p:spPr>
          <a:xfrm>
            <a:off x="7151485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8" type="body"/>
          </p:nvPr>
        </p:nvSpPr>
        <p:spPr>
          <a:xfrm>
            <a:off x="457200" y="2102002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9" type="body"/>
          </p:nvPr>
        </p:nvSpPr>
        <p:spPr>
          <a:xfrm>
            <a:off x="3362960" y="2102002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3" type="body"/>
          </p:nvPr>
        </p:nvSpPr>
        <p:spPr>
          <a:xfrm>
            <a:off x="6268719" y="2102002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4" type="body"/>
          </p:nvPr>
        </p:nvSpPr>
        <p:spPr>
          <a:xfrm>
            <a:off x="45720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5" type="body"/>
          </p:nvPr>
        </p:nvSpPr>
        <p:spPr>
          <a:xfrm>
            <a:off x="335788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6" type="body"/>
          </p:nvPr>
        </p:nvSpPr>
        <p:spPr>
          <a:xfrm>
            <a:off x="625856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99" name="Google Shape;99;p18"/>
          <p:cNvCxnSpPr/>
          <p:nvPr/>
        </p:nvCxnSpPr>
        <p:spPr>
          <a:xfrm>
            <a:off x="3056209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5943600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8"/>
          <p:cNvSpPr/>
          <p:nvPr>
            <p:ph idx="17" type="pic"/>
          </p:nvPr>
        </p:nvSpPr>
        <p:spPr>
          <a:xfrm>
            <a:off x="1319645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8"/>
          <p:cNvSpPr/>
          <p:nvPr>
            <p:ph idx="18" type="pic"/>
          </p:nvPr>
        </p:nvSpPr>
        <p:spPr>
          <a:xfrm>
            <a:off x="4255885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8"/>
          <p:cNvSpPr/>
          <p:nvPr>
            <p:ph idx="19" type="pic"/>
          </p:nvPr>
        </p:nvSpPr>
        <p:spPr>
          <a:xfrm>
            <a:off x="7151485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20" type="body"/>
          </p:nvPr>
        </p:nvSpPr>
        <p:spPr>
          <a:xfrm>
            <a:off x="45720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1" type="body"/>
          </p:nvPr>
        </p:nvSpPr>
        <p:spPr>
          <a:xfrm>
            <a:off x="336296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22" type="body"/>
          </p:nvPr>
        </p:nvSpPr>
        <p:spPr>
          <a:xfrm>
            <a:off x="6268719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86359" y="971550"/>
            <a:ext cx="6695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568848" y="4941094"/>
            <a:ext cx="4001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6"/>
              <a:buFont typeface="Century Gothic"/>
              <a:buNone/>
            </a:pPr>
            <a:r>
              <a:rPr b="0" i="0" lang="en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204840" y="533400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21"/>
          <p:cNvGrpSpPr/>
          <p:nvPr/>
        </p:nvGrpSpPr>
        <p:grpSpPr>
          <a:xfrm>
            <a:off x="881812" y="1179053"/>
            <a:ext cx="5362956" cy="3200522"/>
            <a:chOff x="881812" y="1179053"/>
            <a:chExt cx="5362956" cy="3200522"/>
          </a:xfrm>
        </p:grpSpPr>
        <p:grpSp>
          <p:nvGrpSpPr>
            <p:cNvPr id="117" name="Google Shape;117;p21"/>
            <p:cNvGrpSpPr/>
            <p:nvPr/>
          </p:nvGrpSpPr>
          <p:grpSpPr>
            <a:xfrm>
              <a:off x="881812" y="1179053"/>
              <a:ext cx="5362956" cy="3200522"/>
              <a:chOff x="-12406313" y="784225"/>
              <a:chExt cx="10563238" cy="6303963"/>
            </a:xfrm>
          </p:grpSpPr>
          <p:sp>
            <p:nvSpPr>
              <p:cNvPr id="118" name="Google Shape;118;p21"/>
              <p:cNvSpPr/>
              <p:nvPr/>
            </p:nvSpPr>
            <p:spPr>
              <a:xfrm>
                <a:off x="-6191251" y="5287962"/>
                <a:ext cx="214200" cy="496800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1"/>
              <p:cNvSpPr/>
              <p:nvPr/>
            </p:nvSpPr>
            <p:spPr>
              <a:xfrm>
                <a:off x="-5110162" y="4498975"/>
                <a:ext cx="60300" cy="1365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1"/>
              <p:cNvSpPr/>
              <p:nvPr/>
            </p:nvSpPr>
            <p:spPr>
              <a:xfrm>
                <a:off x="-4648201" y="4641850"/>
                <a:ext cx="315900" cy="409500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1"/>
              <p:cNvSpPr/>
              <p:nvPr/>
            </p:nvSpPr>
            <p:spPr>
              <a:xfrm>
                <a:off x="-4241801" y="4592637"/>
                <a:ext cx="300000" cy="3984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1"/>
              <p:cNvSpPr/>
              <p:nvPr/>
            </p:nvSpPr>
            <p:spPr>
              <a:xfrm>
                <a:off x="-3952876" y="4781550"/>
                <a:ext cx="187200" cy="261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1"/>
              <p:cNvSpPr/>
              <p:nvPr/>
            </p:nvSpPr>
            <p:spPr>
              <a:xfrm>
                <a:off x="-4343401" y="5051425"/>
                <a:ext cx="300000" cy="1047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21"/>
              <p:cNvSpPr/>
              <p:nvPr/>
            </p:nvSpPr>
            <p:spPr>
              <a:xfrm>
                <a:off x="-3919537" y="5133975"/>
                <a:ext cx="90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21"/>
              <p:cNvSpPr/>
              <p:nvPr/>
            </p:nvSpPr>
            <p:spPr>
              <a:xfrm>
                <a:off x="-4010026" y="5141912"/>
                <a:ext cx="63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1"/>
              <p:cNvSpPr/>
              <p:nvPr/>
            </p:nvSpPr>
            <p:spPr>
              <a:xfrm>
                <a:off x="-3941762" y="5175250"/>
                <a:ext cx="44400" cy="381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1"/>
              <p:cNvSpPr/>
              <p:nvPr/>
            </p:nvSpPr>
            <p:spPr>
              <a:xfrm>
                <a:off x="-4032251" y="5138737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1"/>
              <p:cNvSpPr/>
              <p:nvPr/>
            </p:nvSpPr>
            <p:spPr>
              <a:xfrm>
                <a:off x="-3810001" y="5145087"/>
                <a:ext cx="104700" cy="71400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1"/>
              <p:cNvSpPr/>
              <p:nvPr/>
            </p:nvSpPr>
            <p:spPr>
              <a:xfrm>
                <a:off x="-3503612" y="5040312"/>
                <a:ext cx="23700" cy="5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21"/>
              <p:cNvSpPr/>
              <p:nvPr/>
            </p:nvSpPr>
            <p:spPr>
              <a:xfrm>
                <a:off x="-3735387" y="4949825"/>
                <a:ext cx="25500" cy="348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21"/>
              <p:cNvSpPr/>
              <p:nvPr/>
            </p:nvSpPr>
            <p:spPr>
              <a:xfrm>
                <a:off x="-3683001" y="4946650"/>
                <a:ext cx="85800" cy="30300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1"/>
              <p:cNvSpPr/>
              <p:nvPr/>
            </p:nvSpPr>
            <p:spPr>
              <a:xfrm>
                <a:off x="-3697287" y="4762500"/>
                <a:ext cx="36600" cy="96900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21"/>
              <p:cNvSpPr/>
              <p:nvPr/>
            </p:nvSpPr>
            <p:spPr>
              <a:xfrm>
                <a:off x="-3071813" y="4991100"/>
                <a:ext cx="117600" cy="79500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21"/>
              <p:cNvSpPr/>
              <p:nvPr/>
            </p:nvSpPr>
            <p:spPr>
              <a:xfrm>
                <a:off x="-3600451" y="4852987"/>
                <a:ext cx="604800" cy="371400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1"/>
              <p:cNvSpPr/>
              <p:nvPr/>
            </p:nvSpPr>
            <p:spPr>
              <a:xfrm>
                <a:off x="-2989263" y="4935537"/>
                <a:ext cx="60300" cy="666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1"/>
              <p:cNvSpPr/>
              <p:nvPr/>
            </p:nvSpPr>
            <p:spPr>
              <a:xfrm>
                <a:off x="-2882900" y="5037137"/>
                <a:ext cx="30300" cy="4440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1"/>
              <p:cNvSpPr/>
              <p:nvPr/>
            </p:nvSpPr>
            <p:spPr>
              <a:xfrm>
                <a:off x="-2681288" y="5202237"/>
                <a:ext cx="18900" cy="25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1"/>
              <p:cNvSpPr/>
              <p:nvPr/>
            </p:nvSpPr>
            <p:spPr>
              <a:xfrm>
                <a:off x="-2725738" y="5183187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1"/>
              <p:cNvSpPr/>
              <p:nvPr/>
            </p:nvSpPr>
            <p:spPr>
              <a:xfrm>
                <a:off x="-2722563" y="5133975"/>
                <a:ext cx="30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1"/>
              <p:cNvSpPr/>
              <p:nvPr/>
            </p:nvSpPr>
            <p:spPr>
              <a:xfrm>
                <a:off x="-2782888" y="5103812"/>
                <a:ext cx="38100" cy="27000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21"/>
              <p:cNvSpPr/>
              <p:nvPr/>
            </p:nvSpPr>
            <p:spPr>
              <a:xfrm>
                <a:off x="-2830513" y="5073650"/>
                <a:ext cx="25500" cy="15900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1"/>
              <p:cNvSpPr/>
              <p:nvPr/>
            </p:nvSpPr>
            <p:spPr>
              <a:xfrm>
                <a:off x="-3187700" y="6373812"/>
                <a:ext cx="112800" cy="131700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1"/>
              <p:cNvSpPr/>
              <p:nvPr/>
            </p:nvSpPr>
            <p:spPr>
              <a:xfrm>
                <a:off x="-3089275" y="63404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21"/>
              <p:cNvSpPr/>
              <p:nvPr/>
            </p:nvSpPr>
            <p:spPr>
              <a:xfrm>
                <a:off x="-3427412" y="6170612"/>
                <a:ext cx="36600" cy="159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1"/>
              <p:cNvSpPr/>
              <p:nvPr/>
            </p:nvSpPr>
            <p:spPr>
              <a:xfrm>
                <a:off x="-3619501" y="5246687"/>
                <a:ext cx="41400" cy="189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1"/>
              <p:cNvSpPr/>
              <p:nvPr/>
            </p:nvSpPr>
            <p:spPr>
              <a:xfrm>
                <a:off x="-4117976" y="5227637"/>
                <a:ext cx="1197000" cy="1082700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21"/>
              <p:cNvSpPr/>
              <p:nvPr/>
            </p:nvSpPr>
            <p:spPr>
              <a:xfrm>
                <a:off x="-2541588" y="6373812"/>
                <a:ext cx="225300" cy="266700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21"/>
              <p:cNvSpPr/>
              <p:nvPr/>
            </p:nvSpPr>
            <p:spPr>
              <a:xfrm>
                <a:off x="-2357438" y="6118225"/>
                <a:ext cx="168300" cy="2937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1"/>
              <p:cNvSpPr/>
              <p:nvPr/>
            </p:nvSpPr>
            <p:spPr>
              <a:xfrm>
                <a:off x="-2230438" y="5464175"/>
                <a:ext cx="38100" cy="30300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-2189163" y="5427662"/>
                <a:ext cx="333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>
                <a:off x="-3851276" y="4492625"/>
                <a:ext cx="135000" cy="149100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21"/>
              <p:cNvSpPr/>
              <p:nvPr/>
            </p:nvSpPr>
            <p:spPr>
              <a:xfrm>
                <a:off x="-3975101" y="4454525"/>
                <a:ext cx="66600" cy="8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1"/>
              <p:cNvSpPr/>
              <p:nvPr/>
            </p:nvSpPr>
            <p:spPr>
              <a:xfrm>
                <a:off x="-3927476" y="4179887"/>
                <a:ext cx="128700" cy="2175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1"/>
              <p:cNvSpPr/>
              <p:nvPr/>
            </p:nvSpPr>
            <p:spPr>
              <a:xfrm>
                <a:off x="-3795712" y="4397375"/>
                <a:ext cx="44400" cy="87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-3856037" y="4421187"/>
                <a:ext cx="33300" cy="55500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-3836987" y="4457700"/>
                <a:ext cx="33300" cy="651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21"/>
              <p:cNvSpPr/>
              <p:nvPr/>
            </p:nvSpPr>
            <p:spPr>
              <a:xfrm>
                <a:off x="-3806826" y="4457700"/>
                <a:ext cx="14400" cy="4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21"/>
              <p:cNvSpPr/>
              <p:nvPr/>
            </p:nvSpPr>
            <p:spPr>
              <a:xfrm>
                <a:off x="-3798887" y="4484687"/>
                <a:ext cx="174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1"/>
              <p:cNvSpPr/>
              <p:nvPr/>
            </p:nvSpPr>
            <p:spPr>
              <a:xfrm>
                <a:off x="-3822701" y="4397375"/>
                <a:ext cx="23700" cy="30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1"/>
              <p:cNvSpPr/>
              <p:nvPr/>
            </p:nvSpPr>
            <p:spPr>
              <a:xfrm>
                <a:off x="-3900487" y="4364037"/>
                <a:ext cx="33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-3863976" y="4371975"/>
                <a:ext cx="7800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>
                <a:off x="-3916362" y="3921125"/>
                <a:ext cx="65100" cy="109500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>
                <a:off x="-4257676" y="4116387"/>
                <a:ext cx="71400" cy="71400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1"/>
              <p:cNvSpPr/>
              <p:nvPr/>
            </p:nvSpPr>
            <p:spPr>
              <a:xfrm>
                <a:off x="-4351337" y="4894262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21"/>
              <p:cNvSpPr/>
              <p:nvPr/>
            </p:nvSpPr>
            <p:spPr>
              <a:xfrm>
                <a:off x="-4276726" y="4935537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21"/>
              <p:cNvSpPr/>
              <p:nvPr/>
            </p:nvSpPr>
            <p:spPr>
              <a:xfrm>
                <a:off x="-4543426" y="4878387"/>
                <a:ext cx="18900" cy="348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>
                <a:off x="-4579937" y="4803775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-3630612" y="3586162"/>
                <a:ext cx="68400" cy="1095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21"/>
              <p:cNvSpPr/>
              <p:nvPr/>
            </p:nvSpPr>
            <p:spPr>
              <a:xfrm>
                <a:off x="-3551237" y="3563937"/>
                <a:ext cx="77700" cy="63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21"/>
              <p:cNvSpPr/>
              <p:nvPr/>
            </p:nvSpPr>
            <p:spPr>
              <a:xfrm>
                <a:off x="-3592512" y="3278187"/>
                <a:ext cx="330300" cy="32400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1"/>
              <p:cNvSpPr/>
              <p:nvPr/>
            </p:nvSpPr>
            <p:spPr>
              <a:xfrm>
                <a:off x="-3325812" y="3098800"/>
                <a:ext cx="171300" cy="173100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1"/>
              <p:cNvSpPr/>
              <p:nvPr/>
            </p:nvSpPr>
            <p:spPr>
              <a:xfrm>
                <a:off x="-3160713" y="3143250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1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1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>
                <a:off x="-3101975" y="3098800"/>
                <a:ext cx="38100" cy="3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1"/>
              <p:cNvSpPr/>
              <p:nvPr/>
            </p:nvSpPr>
            <p:spPr>
              <a:xfrm>
                <a:off x="-3030538" y="3060700"/>
                <a:ext cx="189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1"/>
              <p:cNvSpPr/>
              <p:nvPr/>
            </p:nvSpPr>
            <p:spPr>
              <a:xfrm>
                <a:off x="-3270250" y="2681288"/>
                <a:ext cx="82500" cy="3906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1"/>
              <p:cNvSpPr/>
              <p:nvPr/>
            </p:nvSpPr>
            <p:spPr>
              <a:xfrm>
                <a:off x="-5943601" y="1328737"/>
                <a:ext cx="519000" cy="458700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>
                <a:off x="-5770562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1"/>
              <p:cNvSpPr/>
              <p:nvPr/>
            </p:nvSpPr>
            <p:spPr>
              <a:xfrm>
                <a:off x="-5770562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21"/>
              <p:cNvSpPr/>
              <p:nvPr/>
            </p:nvSpPr>
            <p:spPr>
              <a:xfrm>
                <a:off x="-7966075" y="1287462"/>
                <a:ext cx="6123000" cy="4860900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21"/>
              <p:cNvSpPr/>
              <p:nvPr/>
            </p:nvSpPr>
            <p:spPr>
              <a:xfrm>
                <a:off x="-2181225" y="1704975"/>
                <a:ext cx="101700" cy="55500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1"/>
              <p:cNvSpPr/>
              <p:nvPr/>
            </p:nvSpPr>
            <p:spPr>
              <a:xfrm>
                <a:off x="-2497138" y="1809750"/>
                <a:ext cx="41400" cy="270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21"/>
              <p:cNvSpPr/>
              <p:nvPr/>
            </p:nvSpPr>
            <p:spPr>
              <a:xfrm>
                <a:off x="-3462337" y="1411287"/>
                <a:ext cx="18900" cy="303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1"/>
              <p:cNvSpPr/>
              <p:nvPr/>
            </p:nvSpPr>
            <p:spPr>
              <a:xfrm>
                <a:off x="-4159251" y="1506537"/>
                <a:ext cx="44400" cy="33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1"/>
              <p:cNvSpPr/>
              <p:nvPr/>
            </p:nvSpPr>
            <p:spPr>
              <a:xfrm>
                <a:off x="-4122737" y="1528762"/>
                <a:ext cx="7800" cy="11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1"/>
              <p:cNvSpPr/>
              <p:nvPr/>
            </p:nvSpPr>
            <p:spPr>
              <a:xfrm>
                <a:off x="-4527551" y="1141412"/>
                <a:ext cx="179400" cy="123900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1"/>
              <p:cNvSpPr/>
              <p:nvPr/>
            </p:nvSpPr>
            <p:spPr>
              <a:xfrm>
                <a:off x="-4779962" y="1085850"/>
                <a:ext cx="71400" cy="41400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1"/>
              <p:cNvSpPr/>
              <p:nvPr/>
            </p:nvSpPr>
            <p:spPr>
              <a:xfrm>
                <a:off x="-4756151" y="990600"/>
                <a:ext cx="247500" cy="207900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1"/>
              <p:cNvSpPr/>
              <p:nvPr/>
            </p:nvSpPr>
            <p:spPr>
              <a:xfrm>
                <a:off x="-4648201" y="1322387"/>
                <a:ext cx="303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>
                <a:off x="-4805362" y="995362"/>
                <a:ext cx="41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1"/>
              <p:cNvSpPr/>
              <p:nvPr/>
            </p:nvSpPr>
            <p:spPr>
              <a:xfrm>
                <a:off x="-4313237" y="1235075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1"/>
              <p:cNvSpPr/>
              <p:nvPr/>
            </p:nvSpPr>
            <p:spPr>
              <a:xfrm>
                <a:off x="-5988051" y="1066800"/>
                <a:ext cx="7800" cy="6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1"/>
              <p:cNvSpPr/>
              <p:nvPr/>
            </p:nvSpPr>
            <p:spPr>
              <a:xfrm>
                <a:off x="-6161087" y="1028700"/>
                <a:ext cx="211200" cy="747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1"/>
              <p:cNvSpPr/>
              <p:nvPr/>
            </p:nvSpPr>
            <p:spPr>
              <a:xfrm>
                <a:off x="-5611812" y="976312"/>
                <a:ext cx="69900" cy="55500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-5710237" y="1014412"/>
                <a:ext cx="79500" cy="55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-5815012" y="1062037"/>
                <a:ext cx="82500" cy="34800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>
                <a:off x="-5861051" y="949325"/>
                <a:ext cx="125400" cy="101700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1"/>
              <p:cNvSpPr/>
              <p:nvPr/>
            </p:nvSpPr>
            <p:spPr>
              <a:xfrm>
                <a:off x="-7148513" y="1100137"/>
                <a:ext cx="414300" cy="274500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1"/>
              <p:cNvSpPr/>
              <p:nvPr/>
            </p:nvSpPr>
            <p:spPr>
              <a:xfrm>
                <a:off x="-6934200" y="1058862"/>
                <a:ext cx="270000" cy="115800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1"/>
              <p:cNvSpPr/>
              <p:nvPr/>
            </p:nvSpPr>
            <p:spPr>
              <a:xfrm>
                <a:off x="-7162800" y="1190625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1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>
                <a:off x="-7148513" y="11906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1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>
                <a:off x="-7751763" y="2651125"/>
                <a:ext cx="130200" cy="184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1"/>
              <p:cNvSpPr/>
              <p:nvPr/>
            </p:nvSpPr>
            <p:spPr>
              <a:xfrm>
                <a:off x="-7666038" y="2493963"/>
                <a:ext cx="27000" cy="25500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1"/>
              <p:cNvSpPr/>
              <p:nvPr/>
            </p:nvSpPr>
            <p:spPr>
              <a:xfrm>
                <a:off x="-7650163" y="2478088"/>
                <a:ext cx="247500" cy="4254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1"/>
              <p:cNvSpPr/>
              <p:nvPr/>
            </p:nvSpPr>
            <p:spPr>
              <a:xfrm>
                <a:off x="-7597775" y="2697163"/>
                <a:ext cx="14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>
                <a:off x="-8158163" y="2039938"/>
                <a:ext cx="300000" cy="1650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-9959975" y="4022725"/>
                <a:ext cx="308100" cy="123900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-9913938" y="40671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-9759950" y="4195762"/>
                <a:ext cx="47700" cy="255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-9434513" y="4191000"/>
                <a:ext cx="41400" cy="23700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>
                <a:off x="-9647238" y="4138612"/>
                <a:ext cx="176100" cy="87300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>
                <a:off x="-9272588" y="4481512"/>
                <a:ext cx="222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>
                <a:off x="-8950325" y="4856162"/>
                <a:ext cx="71400" cy="636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>
                <a:off x="-9640888" y="6456362"/>
                <a:ext cx="22200" cy="7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1"/>
              <p:cNvSpPr/>
              <p:nvPr/>
            </p:nvSpPr>
            <p:spPr>
              <a:xfrm>
                <a:off x="-11093450" y="29559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>
                <a:off x="-11093450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>
                <a:off x="-12406313" y="1716088"/>
                <a:ext cx="3933900" cy="5372100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>
                <a:off x="-9771063" y="3951287"/>
                <a:ext cx="17400" cy="255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1"/>
              <p:cNvSpPr/>
              <p:nvPr/>
            </p:nvSpPr>
            <p:spPr>
              <a:xfrm>
                <a:off x="-9786938" y="3883025"/>
                <a:ext cx="27000" cy="7800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1"/>
              <p:cNvSpPr/>
              <p:nvPr/>
            </p:nvSpPr>
            <p:spPr>
              <a:xfrm>
                <a:off x="-9742488" y="3898900"/>
                <a:ext cx="7800" cy="78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>
                <a:off x="-9632950" y="4083050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21"/>
              <p:cNvSpPr/>
              <p:nvPr/>
            </p:nvSpPr>
            <p:spPr>
              <a:xfrm>
                <a:off x="-11412538" y="2609850"/>
                <a:ext cx="52500" cy="79500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-11491913" y="2513013"/>
                <a:ext cx="57300" cy="1017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1"/>
              <p:cNvSpPr/>
              <p:nvPr/>
            </p:nvSpPr>
            <p:spPr>
              <a:xfrm>
                <a:off x="-10988675" y="1577975"/>
                <a:ext cx="544500" cy="344400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1"/>
              <p:cNvSpPr/>
              <p:nvPr/>
            </p:nvSpPr>
            <p:spPr>
              <a:xfrm>
                <a:off x="-11187113" y="1528762"/>
                <a:ext cx="304800" cy="236400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21"/>
              <p:cNvSpPr/>
              <p:nvPr/>
            </p:nvSpPr>
            <p:spPr>
              <a:xfrm>
                <a:off x="-10947400" y="1355725"/>
                <a:ext cx="365100" cy="184200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>
                <a:off x="-10999788" y="1419225"/>
                <a:ext cx="49200" cy="45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>
                <a:off x="-10864850" y="1355725"/>
                <a:ext cx="348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>
                <a:off x="-11101388" y="1311275"/>
                <a:ext cx="206400" cy="1269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1"/>
              <p:cNvSpPr/>
              <p:nvPr/>
            </p:nvSpPr>
            <p:spPr>
              <a:xfrm>
                <a:off x="-10823575" y="1212850"/>
                <a:ext cx="117600" cy="41400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1"/>
              <p:cNvSpPr/>
              <p:nvPr/>
            </p:nvSpPr>
            <p:spPr>
              <a:xfrm>
                <a:off x="-10818813" y="1262062"/>
                <a:ext cx="101700" cy="636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1"/>
              <p:cNvSpPr/>
              <p:nvPr/>
            </p:nvSpPr>
            <p:spPr>
              <a:xfrm>
                <a:off x="-10871200" y="1270000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1"/>
              <p:cNvSpPr/>
              <p:nvPr/>
            </p:nvSpPr>
            <p:spPr>
              <a:xfrm>
                <a:off x="-10485438" y="1581150"/>
                <a:ext cx="176100" cy="168300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1"/>
              <p:cNvSpPr/>
              <p:nvPr/>
            </p:nvSpPr>
            <p:spPr>
              <a:xfrm>
                <a:off x="-10552113" y="1374775"/>
                <a:ext cx="198300" cy="119100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1"/>
              <p:cNvSpPr/>
              <p:nvPr/>
            </p:nvSpPr>
            <p:spPr>
              <a:xfrm>
                <a:off x="-10398125" y="1847850"/>
                <a:ext cx="115800" cy="8250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-10290175" y="1554162"/>
                <a:ext cx="153900" cy="150900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-10601325" y="1287462"/>
                <a:ext cx="52500" cy="52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-10571163" y="1457325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>
                <a:off x="-10587038" y="1163637"/>
                <a:ext cx="192000" cy="1239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>
                <a:off x="-10510838" y="1270000"/>
                <a:ext cx="52500" cy="17400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-10323513" y="1339850"/>
                <a:ext cx="509700" cy="192000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-10315575" y="1446212"/>
                <a:ext cx="88800" cy="777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-10304463" y="1287462"/>
                <a:ext cx="82500" cy="30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-10367963" y="1193800"/>
                <a:ext cx="96900" cy="90600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-10402888" y="1111250"/>
                <a:ext cx="34800" cy="27000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-10301288" y="1003300"/>
                <a:ext cx="322200" cy="258900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-10037763" y="2084388"/>
                <a:ext cx="209400" cy="1620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-9742488" y="1941513"/>
                <a:ext cx="65100" cy="636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-9932988" y="2252663"/>
                <a:ext cx="52500" cy="49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-9850438" y="1581150"/>
                <a:ext cx="138000" cy="71400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-9839325" y="2287588"/>
                <a:ext cx="38100" cy="36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-9666288" y="1949450"/>
                <a:ext cx="33300" cy="222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-9813925" y="1878013"/>
                <a:ext cx="348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-10125075" y="1577975"/>
                <a:ext cx="852600" cy="739800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-9775825" y="2224088"/>
                <a:ext cx="22200" cy="14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-9948863" y="2076450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-10177463" y="836612"/>
                <a:ext cx="912900" cy="574800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-9605963" y="784225"/>
                <a:ext cx="1778100" cy="1622400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-9077325" y="1806575"/>
                <a:ext cx="85800" cy="66600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-8015288" y="1457325"/>
                <a:ext cx="45900" cy="33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-9204325" y="2835275"/>
                <a:ext cx="195300" cy="225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-3408362" y="1385887"/>
                <a:ext cx="228600" cy="104700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-9877425" y="2763838"/>
                <a:ext cx="34800" cy="222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-11250613" y="2881313"/>
                <a:ext cx="138000" cy="108000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-11390313" y="2727325"/>
                <a:ext cx="49200" cy="85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-12023725" y="2538413"/>
                <a:ext cx="636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-7091363" y="3425825"/>
                <a:ext cx="82500" cy="555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-7204075" y="3222625"/>
                <a:ext cx="25500" cy="636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-7212013" y="3297237"/>
                <a:ext cx="45900" cy="90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-7380288" y="3349625"/>
                <a:ext cx="22200" cy="237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-7162800" y="2636838"/>
                <a:ext cx="25500" cy="36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-7132638" y="2598738"/>
                <a:ext cx="49200" cy="8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-6929438" y="2508250"/>
                <a:ext cx="285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-6818313" y="2444750"/>
                <a:ext cx="34800" cy="57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-6753225" y="3538537"/>
                <a:ext cx="63600" cy="11100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-6502401" y="3522662"/>
                <a:ext cx="60300" cy="38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-5886451" y="4402137"/>
                <a:ext cx="303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-6048376" y="1847850"/>
                <a:ext cx="63600" cy="55500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-5735637" y="1798638"/>
                <a:ext cx="47700" cy="414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>
                <a:off x="-5399087" y="1584325"/>
                <a:ext cx="45900" cy="38100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>
                <a:off x="-3319462" y="1547812"/>
                <a:ext cx="101700" cy="47700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>
                <a:off x="-3130550" y="1430337"/>
                <a:ext cx="135000" cy="57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>
                <a:off x="-3319462" y="1517650"/>
                <a:ext cx="27000" cy="30300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>
                <a:off x="-9355138" y="2917825"/>
                <a:ext cx="71400" cy="38100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-9351963" y="3052763"/>
                <a:ext cx="60300" cy="41400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1"/>
              <p:cNvSpPr/>
              <p:nvPr/>
            </p:nvSpPr>
            <p:spPr>
              <a:xfrm>
                <a:off x="-9264650" y="3052763"/>
                <a:ext cx="36600" cy="573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-12395200" y="2406650"/>
                <a:ext cx="47700" cy="23700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2" name="Google Shape;292;p21"/>
            <p:cNvSpPr/>
            <p:nvPr/>
          </p:nvSpPr>
          <p:spPr>
            <a:xfrm flipH="1">
              <a:off x="5511777" y="350401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 flipH="1">
              <a:off x="4828170" y="2805113"/>
              <a:ext cx="1023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 flipH="1">
              <a:off x="4457799" y="277177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 flipH="1">
              <a:off x="4456599" y="2611041"/>
              <a:ext cx="1023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 flipH="1">
              <a:off x="4519728" y="289202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 flipH="1">
              <a:off x="4523300" y="263128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 flipH="1">
              <a:off x="5147350" y="288012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 flipH="1">
              <a:off x="5012776" y="261580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 flipH="1">
              <a:off x="4834143" y="2894409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 flipH="1">
              <a:off x="4894872" y="2953941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 flipH="1">
              <a:off x="4519736" y="2595563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 flipH="1">
              <a:off x="4887736" y="3159918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 flipH="1">
              <a:off x="5402211" y="24110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 flipH="1">
              <a:off x="1450687" y="200263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 flipH="1">
              <a:off x="1680539" y="22205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 flipH="1">
              <a:off x="3457414" y="20883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 flipH="1">
              <a:off x="3594370" y="194786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 flipH="1">
              <a:off x="2023528" y="249197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 flipH="1">
              <a:off x="1811541" y="2362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 flipH="1">
              <a:off x="3522915" y="192047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 flipH="1">
              <a:off x="3508624" y="18811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 flipH="1">
              <a:off x="1530480" y="245149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 flipH="1">
              <a:off x="1495943" y="23550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 flipH="1">
              <a:off x="1712693" y="233005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 flipH="1">
              <a:off x="1840124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 flipH="1">
              <a:off x="2096174" y="246459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 flipH="1">
              <a:off x="1606700" y="251102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 flipH="1">
              <a:off x="2208123" y="233243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 flipH="1">
              <a:off x="1520953" y="21097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 flipH="1">
              <a:off x="2264098" y="231814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 flipH="1">
              <a:off x="4875816" y="2994422"/>
              <a:ext cx="1011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 flipH="1">
              <a:off x="3378812" y="215860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 flipH="1">
              <a:off x="3394293" y="226456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 flipH="1">
              <a:off x="3563406" y="215265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 flipH="1">
              <a:off x="3433596" y="181689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 flipH="1">
              <a:off x="3303782" y="201215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 flipH="1">
              <a:off x="5543932" y="378142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 flipH="1">
              <a:off x="5381966" y="371356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 flipH="1">
              <a:off x="4181503" y="27193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 flipH="1">
              <a:off x="4045745" y="1902618"/>
              <a:ext cx="999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 flipH="1">
              <a:off x="5200944" y="28694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 flipH="1">
              <a:off x="4400635" y="2743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 flipH="1">
              <a:off x="4915119" y="31551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 flipH="1">
              <a:off x="5042547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 flipH="1">
              <a:off x="3270436" y="25265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 flipH="1">
              <a:off x="5957186" y="389810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 flipH="1">
              <a:off x="4479237" y="276582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 flipH="1">
              <a:off x="4500673" y="281463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21"/>
          <p:cNvSpPr/>
          <p:nvPr/>
        </p:nvSpPr>
        <p:spPr>
          <a:xfrm>
            <a:off x="645487" y="3768328"/>
            <a:ext cx="1469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entury Gothic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Location</a:t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683597" y="3414712"/>
            <a:ext cx="986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177F"/>
              </a:buClr>
              <a:buSzPts val="300"/>
              <a:buFont typeface="Century Gothic"/>
              <a:buNone/>
            </a:pPr>
            <a:r>
              <a:rPr b="0" i="0" lang="en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Office</a:t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 flipH="1">
            <a:off x="508614" y="3777853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/>
          <p:nvPr/>
        </p:nvSpPr>
        <p:spPr>
          <a:xfrm flipH="1">
            <a:off x="508614" y="3434953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6397703" y="2800350"/>
            <a:ext cx="2422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us at: </a:t>
            </a:r>
            <a:endParaRPr/>
          </a:p>
        </p:txBody>
      </p:sp>
      <p:sp>
        <p:nvSpPr>
          <p:cNvPr id="345" name="Google Shape;345;p21"/>
          <p:cNvSpPr txBox="1"/>
          <p:nvPr>
            <p:ph idx="1" type="body"/>
          </p:nvPr>
        </p:nvSpPr>
        <p:spPr>
          <a:xfrm>
            <a:off x="6285467" y="3113484"/>
            <a:ext cx="25422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575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900"/>
              <a:buFont typeface="Arial"/>
              <a:buChar char="●"/>
              <a:defRPr b="1" i="0" sz="9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6" name="Google Shape;346;p21"/>
          <p:cNvSpPr txBox="1"/>
          <p:nvPr>
            <p:ph idx="2" type="body"/>
          </p:nvPr>
        </p:nvSpPr>
        <p:spPr>
          <a:xfrm>
            <a:off x="6629400" y="1203404"/>
            <a:ext cx="2198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21"/>
          <p:cNvSpPr/>
          <p:nvPr/>
        </p:nvSpPr>
        <p:spPr>
          <a:xfrm>
            <a:off x="204840" y="533400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349" name="Google Shape;34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10" cy="20917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1"/>
          <p:cNvSpPr/>
          <p:nvPr/>
        </p:nvSpPr>
        <p:spPr>
          <a:xfrm flipH="1">
            <a:off x="1457636" y="2305473"/>
            <a:ext cx="99900" cy="160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53" name="Google Shape;353;p22"/>
          <p:cNvSpPr txBox="1"/>
          <p:nvPr>
            <p:ph idx="1" type="body"/>
          </p:nvPr>
        </p:nvSpPr>
        <p:spPr>
          <a:xfrm>
            <a:off x="2743200" y="1989673"/>
            <a:ext cx="4064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3"/>
          <p:cNvGrpSpPr/>
          <p:nvPr/>
        </p:nvGrpSpPr>
        <p:grpSpPr>
          <a:xfrm>
            <a:off x="529672" y="2183996"/>
            <a:ext cx="2805836" cy="2312048"/>
            <a:chOff x="671588" y="1726448"/>
            <a:chExt cx="3047503" cy="2511185"/>
          </a:xfrm>
        </p:grpSpPr>
        <p:grpSp>
          <p:nvGrpSpPr>
            <p:cNvPr id="356" name="Google Shape;356;p23"/>
            <p:cNvGrpSpPr/>
            <p:nvPr/>
          </p:nvGrpSpPr>
          <p:grpSpPr>
            <a:xfrm>
              <a:off x="671588" y="1726448"/>
              <a:ext cx="3047503" cy="2511185"/>
              <a:chOff x="5978837" y="1358253"/>
              <a:chExt cx="6047832" cy="4984488"/>
            </a:xfrm>
          </p:grpSpPr>
          <p:pic>
            <p:nvPicPr>
              <p:cNvPr descr="http://gigapple.files.wordpress.com/2010/07/2010imac.png" id="357" name="Google Shape;357;p23"/>
              <p:cNvPicPr preferRelativeResize="0"/>
              <p:nvPr/>
            </p:nvPicPr>
            <p:blipFill rotWithShape="1">
              <a:blip r:embed="rId2">
                <a:alphaModFix/>
              </a:blip>
              <a:srcRect b="9442" l="14700" r="15757" t="540"/>
              <a:stretch/>
            </p:blipFill>
            <p:spPr>
              <a:xfrm>
                <a:off x="5978837" y="1358253"/>
                <a:ext cx="6047832" cy="4984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8" name="Google Shape;358;p23"/>
              <p:cNvSpPr/>
              <p:nvPr/>
            </p:nvSpPr>
            <p:spPr>
              <a:xfrm>
                <a:off x="8755784" y="5125571"/>
                <a:ext cx="444300" cy="4137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" name="Google Shape;359;p23"/>
            <p:cNvSpPr/>
            <p:nvPr/>
          </p:nvSpPr>
          <p:spPr>
            <a:xfrm>
              <a:off x="819156" y="1947860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23"/>
          <p:cNvSpPr txBox="1"/>
          <p:nvPr>
            <p:ph type="title"/>
          </p:nvPr>
        </p:nvSpPr>
        <p:spPr>
          <a:xfrm>
            <a:off x="119254" y="85725"/>
            <a:ext cx="811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grpSp>
        <p:nvGrpSpPr>
          <p:cNvPr id="361" name="Google Shape;361;p23"/>
          <p:cNvGrpSpPr/>
          <p:nvPr/>
        </p:nvGrpSpPr>
        <p:grpSpPr>
          <a:xfrm>
            <a:off x="239143" y="1970775"/>
            <a:ext cx="1078621" cy="1078387"/>
            <a:chOff x="508000" y="1302692"/>
            <a:chExt cx="2336700" cy="2336700"/>
          </a:xfrm>
        </p:grpSpPr>
        <p:sp>
          <p:nvSpPr>
            <p:cNvPr id="362" name="Google Shape;362;p23"/>
            <p:cNvSpPr/>
            <p:nvPr/>
          </p:nvSpPr>
          <p:spPr>
            <a:xfrm>
              <a:off x="613218" y="1432379"/>
              <a:ext cx="2126400" cy="2097000"/>
            </a:xfrm>
            <a:prstGeom prst="ellipse">
              <a:avLst/>
            </a:prstGeom>
            <a:solidFill>
              <a:srgbClr val="000000">
                <a:alpha val="47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508000" y="1302692"/>
              <a:ext cx="2336700" cy="2336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099" rotWithShape="0" algn="tr" dir="8100000" dist="1651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23"/>
          <p:cNvSpPr/>
          <p:nvPr>
            <p:ph idx="2" type="pic"/>
          </p:nvPr>
        </p:nvSpPr>
        <p:spPr>
          <a:xfrm>
            <a:off x="653808" y="2383059"/>
            <a:ext cx="2548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5" name="Google Shape;365;p23"/>
          <p:cNvSpPr/>
          <p:nvPr>
            <p:ph idx="3" type="pic"/>
          </p:nvPr>
        </p:nvSpPr>
        <p:spPr>
          <a:xfrm>
            <a:off x="315800" y="2051928"/>
            <a:ext cx="920100" cy="918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6" name="Google Shape;366;p23"/>
          <p:cNvSpPr txBox="1"/>
          <p:nvPr>
            <p:ph idx="1" type="body"/>
          </p:nvPr>
        </p:nvSpPr>
        <p:spPr>
          <a:xfrm>
            <a:off x="3712873" y="762924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7" name="Google Shape;367;p23"/>
          <p:cNvSpPr txBox="1"/>
          <p:nvPr>
            <p:ph idx="4" type="body"/>
          </p:nvPr>
        </p:nvSpPr>
        <p:spPr>
          <a:xfrm>
            <a:off x="3712873" y="1875591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8" name="Google Shape;368;p23"/>
          <p:cNvSpPr txBox="1"/>
          <p:nvPr>
            <p:ph idx="5" type="body"/>
          </p:nvPr>
        </p:nvSpPr>
        <p:spPr>
          <a:xfrm>
            <a:off x="3719291" y="4031757"/>
            <a:ext cx="1229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9" name="Google Shape;369;p23"/>
          <p:cNvSpPr/>
          <p:nvPr/>
        </p:nvSpPr>
        <p:spPr>
          <a:xfrm rot="5400000">
            <a:off x="4885959" y="893442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3"/>
          <p:cNvSpPr/>
          <p:nvPr/>
        </p:nvSpPr>
        <p:spPr>
          <a:xfrm rot="5400000">
            <a:off x="4949541" y="4249341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3"/>
          <p:cNvSpPr/>
          <p:nvPr/>
        </p:nvSpPr>
        <p:spPr>
          <a:xfrm rot="5400000">
            <a:off x="4886411" y="2008039"/>
            <a:ext cx="2085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3"/>
          <p:cNvSpPr txBox="1"/>
          <p:nvPr>
            <p:ph idx="6" type="body"/>
          </p:nvPr>
        </p:nvSpPr>
        <p:spPr>
          <a:xfrm>
            <a:off x="119254" y="741787"/>
            <a:ext cx="3216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57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3" name="Google Shape;373;p23"/>
          <p:cNvSpPr txBox="1"/>
          <p:nvPr>
            <p:ph idx="7" type="body"/>
          </p:nvPr>
        </p:nvSpPr>
        <p:spPr>
          <a:xfrm>
            <a:off x="5118017" y="741787"/>
            <a:ext cx="38100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57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4" name="Google Shape;374;p23"/>
          <p:cNvSpPr txBox="1"/>
          <p:nvPr>
            <p:ph idx="8" type="body"/>
          </p:nvPr>
        </p:nvSpPr>
        <p:spPr>
          <a:xfrm>
            <a:off x="5118017" y="1863977"/>
            <a:ext cx="38100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57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5" name="Google Shape;375;p23"/>
          <p:cNvSpPr txBox="1"/>
          <p:nvPr>
            <p:ph idx="9" type="body"/>
          </p:nvPr>
        </p:nvSpPr>
        <p:spPr>
          <a:xfrm>
            <a:off x="5181600" y="4010619"/>
            <a:ext cx="3810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57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04840" y="533400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2568848" y="4941094"/>
            <a:ext cx="40014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entury Gothic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19" cy="704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ineshonjava.com/thymeleaf-vs-jsp-spring-mvc-view-layer/#.WEkLzLKLTi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/>
          <p:nvPr>
            <p:ph type="title"/>
          </p:nvPr>
        </p:nvSpPr>
        <p:spPr>
          <a:xfrm>
            <a:off x="3886200" y="1816700"/>
            <a:ext cx="35622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Thymeleaf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Setup (Contd.)</a:t>
            </a:r>
            <a:endParaRPr/>
          </a:p>
        </p:txBody>
      </p:sp>
      <p:sp>
        <p:nvSpPr>
          <p:cNvPr id="434" name="Google Shape;434;p33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5" name="Google Shape;4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8" y="747713"/>
            <a:ext cx="77438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Creating a Simple Hello World Application</a:t>
            </a:r>
            <a:endParaRPr/>
          </a:p>
        </p:txBody>
      </p:sp>
      <p:sp>
        <p:nvSpPr>
          <p:cNvPr id="441" name="Google Shape;441;p34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the following folder structure: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2" name="Google Shape;4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13" y="1381125"/>
            <a:ext cx="28479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Creating a Simple Hello World Application (Contd.)</a:t>
            </a:r>
            <a:endParaRPr/>
          </a:p>
        </p:txBody>
      </p:sp>
      <p:sp>
        <p:nvSpPr>
          <p:cNvPr id="448" name="Google Shape;448;p35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 startAt="2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hello.html file inside src/main/resources/templates directory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&lt;!DOCTYPE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html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html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xmlns: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"http://www.thymeleaf.org"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head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meta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charset=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"UTF-8"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title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Hello Thymeleaf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title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head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Hello Thymeleaf!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Creating a Simple Hello World Application (Contd.)</a:t>
            </a:r>
            <a:endParaRPr/>
          </a:p>
        </p:txBody>
      </p:sp>
      <p:sp>
        <p:nvSpPr>
          <p:cNvPr id="454" name="Google Shape;454;p36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 startAt="3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the controller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@RequestMapping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"/"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@Controller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HomeController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"sayHello"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String sayHello()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"hello"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 startAt="4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the application using ‘gradle bootrun’ and visit URL http://localhost:8080/sayHello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Demo </a:t>
            </a:r>
            <a:r>
              <a:rPr lang="en"/>
              <a:t>Hello World</a:t>
            </a:r>
            <a:endParaRPr/>
          </a:p>
        </p:txBody>
      </p:sp>
      <p:sp>
        <p:nvSpPr>
          <p:cNvPr id="460" name="Google Shape;460;p37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1" name="Google Shape;4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1962150"/>
            <a:ext cx="79533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Adding Javascript in HTML</a:t>
            </a:r>
            <a:endParaRPr/>
          </a:p>
        </p:txBody>
      </p:sp>
      <p:sp>
        <p:nvSpPr>
          <p:cNvPr id="467" name="Google Shape;467;p38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To add JavaScript in HTML. Use tag: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script </a:t>
            </a:r>
            <a:r>
              <a:rPr b="1" lang="en" sz="18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1800">
                <a:solidFill>
                  <a:srgbClr val="0000FF"/>
                </a:solidFill>
                <a:highlight>
                  <a:srgbClr val="EFEFEF"/>
                </a:highlight>
              </a:rPr>
              <a:t>:src=</a:t>
            </a:r>
            <a:r>
              <a:rPr b="1" lang="en" sz="1800">
                <a:solidFill>
                  <a:srgbClr val="008000"/>
                </a:solidFill>
                <a:highlight>
                  <a:srgbClr val="EFEFEF"/>
                </a:highlight>
              </a:rPr>
              <a:t>"@{'/javascripts/application.js'}"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&gt;&lt;/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script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Adding CSS in HTML</a:t>
            </a:r>
            <a:endParaRPr/>
          </a:p>
        </p:txBody>
      </p:sp>
      <p:sp>
        <p:nvSpPr>
          <p:cNvPr id="473" name="Google Shape;473;p39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To add CSS in HTML. Use tag: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link </a:t>
            </a:r>
            <a:r>
              <a:rPr b="1" lang="en" sz="18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1800">
                <a:solidFill>
                  <a:srgbClr val="0000FF"/>
                </a:solidFill>
                <a:highlight>
                  <a:srgbClr val="EFEFEF"/>
                </a:highlight>
              </a:rPr>
              <a:t>:href=</a:t>
            </a:r>
            <a:r>
              <a:rPr b="1" lang="en" sz="1800">
                <a:solidFill>
                  <a:srgbClr val="008000"/>
                </a:solidFill>
                <a:highlight>
                  <a:srgbClr val="EFEFEF"/>
                </a:highlight>
              </a:rPr>
              <a:t>"@{'/stylesheets/application.css'}" </a:t>
            </a:r>
            <a:r>
              <a:rPr b="1" lang="en" sz="1800">
                <a:solidFill>
                  <a:srgbClr val="0000FF"/>
                </a:solidFill>
                <a:highlight>
                  <a:srgbClr val="EFEFEF"/>
                </a:highlight>
              </a:rPr>
              <a:t>rel=</a:t>
            </a:r>
            <a:r>
              <a:rPr b="1" lang="en" sz="1800">
                <a:solidFill>
                  <a:srgbClr val="008000"/>
                </a:solidFill>
                <a:highlight>
                  <a:srgbClr val="EFEFEF"/>
                </a:highlight>
              </a:rPr>
              <a:t>"stylesheet"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/&gt;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Create User Registration form</a:t>
            </a:r>
            <a:endParaRPr/>
          </a:p>
        </p:txBody>
      </p:sp>
      <p:sp>
        <p:nvSpPr>
          <p:cNvPr id="479" name="Google Shape;479;p40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45720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457200" lvl="0" marL="13716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			Hands-on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8288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Let’s create a registration form using th:tags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If condition examples</a:t>
            </a:r>
            <a:endParaRPr/>
          </a:p>
        </p:txBody>
      </p:sp>
      <p:sp>
        <p:nvSpPr>
          <p:cNvPr id="485" name="Google Shape;485;p41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div </a:t>
            </a:r>
            <a:r>
              <a:rPr b="1" lang="en" sz="18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1800">
                <a:solidFill>
                  <a:srgbClr val="0000FF"/>
                </a:solidFill>
                <a:highlight>
                  <a:srgbClr val="EFEFEF"/>
                </a:highlight>
              </a:rPr>
              <a:t>:if=</a:t>
            </a:r>
            <a:r>
              <a:rPr b="1" lang="en" sz="1800">
                <a:solidFill>
                  <a:srgbClr val="008000"/>
                </a:solidFill>
                <a:highlight>
                  <a:srgbClr val="EFEFEF"/>
                </a:highlight>
              </a:rPr>
              <a:t>"${true}"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hould be display.2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div </a:t>
            </a:r>
            <a:r>
              <a:rPr b="1" lang="en" sz="18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1800">
                <a:solidFill>
                  <a:srgbClr val="0000FF"/>
                </a:solidFill>
                <a:highlight>
                  <a:srgbClr val="EFEFEF"/>
                </a:highlight>
              </a:rPr>
              <a:t>:if=</a:t>
            </a:r>
            <a:r>
              <a:rPr b="1" lang="en" sz="1800">
                <a:solidFill>
                  <a:srgbClr val="008000"/>
                </a:solidFill>
                <a:highlight>
                  <a:srgbClr val="EFEFEF"/>
                </a:highlight>
              </a:rPr>
              <a:t>"${false}"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Should not be display.2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2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Unless </a:t>
            </a:r>
            <a:r>
              <a:rPr lang="en"/>
              <a:t>condition examples</a:t>
            </a:r>
            <a:endParaRPr/>
          </a:p>
        </p:txBody>
      </p:sp>
      <p:sp>
        <p:nvSpPr>
          <p:cNvPr id="491" name="Google Shape;491;p42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body </a:t>
            </a:r>
            <a:r>
              <a:rPr b="1" lang="en" sz="18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1800">
                <a:solidFill>
                  <a:srgbClr val="0000FF"/>
                </a:solidFill>
                <a:highlight>
                  <a:srgbClr val="EFEFEF"/>
                </a:highlight>
              </a:rPr>
              <a:t>:with=</a:t>
            </a:r>
            <a:r>
              <a:rPr b="1" lang="en" sz="1800">
                <a:solidFill>
                  <a:srgbClr val="008000"/>
                </a:solidFill>
                <a:highlight>
                  <a:srgbClr val="EFEFEF"/>
                </a:highlight>
              </a:rPr>
              <a:t>"var=${false}"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span </a:t>
            </a:r>
            <a:r>
              <a:rPr b="1" lang="en" sz="18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1800">
                <a:solidFill>
                  <a:srgbClr val="0000FF"/>
                </a:solidFill>
                <a:highlight>
                  <a:srgbClr val="EFEFEF"/>
                </a:highlight>
              </a:rPr>
              <a:t>:if=</a:t>
            </a:r>
            <a:r>
              <a:rPr b="1" lang="en" sz="1800">
                <a:solidFill>
                  <a:srgbClr val="008000"/>
                </a:solidFill>
                <a:highlight>
                  <a:srgbClr val="EFEFEF"/>
                </a:highlight>
              </a:rPr>
              <a:t>"${var}"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span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span </a:t>
            </a:r>
            <a:r>
              <a:rPr b="1" lang="en" sz="18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1800">
                <a:solidFill>
                  <a:srgbClr val="0000FF"/>
                </a:solidFill>
                <a:highlight>
                  <a:srgbClr val="EFEFEF"/>
                </a:highlight>
              </a:rPr>
              <a:t>:unless=</a:t>
            </a:r>
            <a:r>
              <a:rPr b="1" lang="en" sz="1800">
                <a:solidFill>
                  <a:srgbClr val="008000"/>
                </a:solidFill>
                <a:highlight>
                  <a:srgbClr val="EFEFEF"/>
                </a:highlight>
              </a:rPr>
              <a:t>"${var}"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unless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span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6" name="Google Shape;386;p25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Type of web pages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Difference in static and dynamic web pages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Thymeleaf introduction and need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Advantages of thymeleaf over JSP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Features of Thymeleaf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Setup, configuration  and integration with Spring Boot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Creating Web Pages using Thymeleaf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Adding JavaScript in Thymeleaf web pages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Adding CSS in Thymeleaf web pages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Registration form using Thymeleaf th:tags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Splitting common layout or default header / footer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basic iteration tags/loops for rendering dynamic data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Enums handling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Ajax Calls in Thymeleaf pages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Thymeleaf Truth</a:t>
            </a:r>
            <a:endParaRPr/>
          </a:p>
        </p:txBody>
      </p:sp>
      <p:sp>
        <p:nvSpPr>
          <p:cNvPr id="497" name="Google Shape;497;p43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If value is not null: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If value is a boolean and is true.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If value is a number and is non-zero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If value is a character and is non-zero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If value is a String and is not “false”, “off” or “no”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If value is not a boolean, a number, a character or a String.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(If value is null, th:if will evaluate to false).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"/>
          <p:cNvSpPr txBox="1"/>
          <p:nvPr>
            <p:ph type="title"/>
          </p:nvPr>
        </p:nvSpPr>
        <p:spPr>
          <a:xfrm>
            <a:off x="143134" y="5167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For Loop </a:t>
            </a:r>
            <a:r>
              <a:rPr lang="en"/>
              <a:t>examples</a:t>
            </a:r>
            <a:r>
              <a:rPr lang="en"/>
              <a:t> </a:t>
            </a:r>
            <a:endParaRPr/>
          </a:p>
        </p:txBody>
      </p:sp>
      <p:sp>
        <p:nvSpPr>
          <p:cNvPr id="503" name="Google Shape;503;p44"/>
          <p:cNvSpPr txBox="1"/>
          <p:nvPr/>
        </p:nvSpPr>
        <p:spPr>
          <a:xfrm>
            <a:off x="607950" y="67895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body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:with=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"var=${({1, 2, 3})}"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table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tr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:each=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"i : ${var}"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:text=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"${i}"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tr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table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Status variables are defined within a th:each attribute and contain the following data: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current </a:t>
            </a:r>
            <a:r>
              <a:rPr i="1" lang="en" sz="1100">
                <a:solidFill>
                  <a:schemeClr val="dk1"/>
                </a:solidFill>
              </a:rPr>
              <a:t>iteration index</a:t>
            </a:r>
            <a:r>
              <a:rPr lang="en" sz="1100">
                <a:solidFill>
                  <a:schemeClr val="dk1"/>
                </a:solidFill>
              </a:rPr>
              <a:t>, starting with 0. This is the index property.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current </a:t>
            </a:r>
            <a:r>
              <a:rPr i="1" lang="en" sz="1100">
                <a:solidFill>
                  <a:schemeClr val="dk1"/>
                </a:solidFill>
              </a:rPr>
              <a:t>iteration index</a:t>
            </a:r>
            <a:r>
              <a:rPr lang="en" sz="1100">
                <a:solidFill>
                  <a:schemeClr val="dk1"/>
                </a:solidFill>
              </a:rPr>
              <a:t>, starting with 1. This is the count property.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total amount of elements in the iterated variable. This is the size property.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i="1" lang="en" sz="1100">
                <a:solidFill>
                  <a:schemeClr val="dk1"/>
                </a:solidFill>
              </a:rPr>
              <a:t>iter variable</a:t>
            </a:r>
            <a:r>
              <a:rPr lang="en" sz="1100">
                <a:solidFill>
                  <a:schemeClr val="dk1"/>
                </a:solidFill>
              </a:rPr>
              <a:t> for each iteration. This is the current property.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Whether the current iteration is even or odd. These are the even/odd boolean properties.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Whether the current iteration is the first one. This is the first boolean property.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Whether the current iteration is the last one. This is the last boolean property.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body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:with=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"var=${({1, 2, 3})}"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table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tr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:each=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"prod, iterStat : ${var}"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class=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"row"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:classappend=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"${iterStat.odd}? 'odd'"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:text=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"${prod}"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tr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table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8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5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Iterating User Object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 txBox="1"/>
          <p:nvPr/>
        </p:nvSpPr>
        <p:spPr>
          <a:xfrm>
            <a:off x="667200" y="69045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Li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st&lt;User&gt; users = populateUsers();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model.addAttribute(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</a:rPr>
              <a:t>"users"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 users);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</a:rPr>
              <a:t>"usersPage"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table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tr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Id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Sex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Salary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Admin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tr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tr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:each=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"user : ${users}"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:text=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"${user.id}"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:text=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"${user.name}"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:text=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"${user.sex}"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:text=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"${user.salary}"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:text=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"${user.admin}"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tr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table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ENUM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515" name="Google Shape;515;p46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public enum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Competency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i="1" lang="en" sz="900">
                <a:solidFill>
                  <a:srgbClr val="660E7A"/>
                </a:solidFill>
                <a:highlight>
                  <a:srgbClr val="FFFFFF"/>
                </a:highlight>
              </a:rPr>
              <a:t>JVM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"JVM"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i="1" lang="en" sz="900">
                <a:solidFill>
                  <a:srgbClr val="660E7A"/>
                </a:solidFill>
                <a:highlight>
                  <a:srgbClr val="FFFFFF"/>
                </a:highlight>
              </a:rPr>
              <a:t>MEAN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"MEAN"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i="1" lang="en" sz="900">
                <a:solidFill>
                  <a:srgbClr val="660E7A"/>
                </a:solidFill>
                <a:highlight>
                  <a:srgbClr val="FFFFFF"/>
                </a:highlight>
              </a:rPr>
              <a:t>DEVOPS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"DevOps"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i="1" lang="en" sz="900">
                <a:solidFill>
                  <a:srgbClr val="660E7A"/>
                </a:solidFill>
                <a:highlight>
                  <a:srgbClr val="FFFFFF"/>
                </a:highlight>
              </a:rPr>
              <a:t>QA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"QA"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String 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</a:rPr>
              <a:t>value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Competency(String competency)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</a:rPr>
              <a:t>value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= competency;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String getValue()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</a:rPr>
              <a:t>value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label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Competency: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label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select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option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:value=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"None"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Select One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option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option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:each=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"competency : ${T(com.bootcamp.thymeleaf.enums.Competency).values()}"</a:t>
            </a:r>
            <a:endParaRPr b="1" sz="900">
              <a:solidFill>
                <a:srgbClr val="008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          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:value=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"${competency.getValue()}" </a:t>
            </a:r>
            <a:r>
              <a:rPr b="1" lang="en" sz="9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:text=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"${competency.getValue()}"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option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select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Common layout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521" name="Google Shape;521;p47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To use the common layout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across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 the website.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Step : 1 Create a layout with a name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Step : 2 Call it by name in other pages.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head </a:t>
            </a:r>
            <a:r>
              <a:rPr b="1" lang="en" sz="18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1800">
                <a:solidFill>
                  <a:srgbClr val="0000FF"/>
                </a:solidFill>
                <a:highlight>
                  <a:srgbClr val="EFEFEF"/>
                </a:highlight>
              </a:rPr>
              <a:t>:fragment=</a:t>
            </a:r>
            <a:r>
              <a:rPr b="1" lang="en" sz="1800">
                <a:solidFill>
                  <a:srgbClr val="008000"/>
                </a:solidFill>
                <a:highlight>
                  <a:srgbClr val="EFEFEF"/>
                </a:highlight>
              </a:rPr>
              <a:t>"head"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link </a:t>
            </a:r>
            <a:r>
              <a:rPr b="1" lang="en" sz="18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1800">
                <a:solidFill>
                  <a:srgbClr val="0000FF"/>
                </a:solidFill>
                <a:highlight>
                  <a:srgbClr val="EFEFEF"/>
                </a:highlight>
              </a:rPr>
              <a:t>:href=</a:t>
            </a:r>
            <a:r>
              <a:rPr b="1" lang="en" sz="1800">
                <a:solidFill>
                  <a:srgbClr val="008000"/>
                </a:solidFill>
                <a:highlight>
                  <a:srgbClr val="EFEFEF"/>
                </a:highlight>
              </a:rPr>
              <a:t>"@{'/stylesheets/application.css'}" </a:t>
            </a:r>
            <a:r>
              <a:rPr b="1" lang="en" sz="1800">
                <a:solidFill>
                  <a:srgbClr val="0000FF"/>
                </a:solidFill>
                <a:highlight>
                  <a:srgbClr val="EFEFEF"/>
                </a:highlight>
              </a:rPr>
              <a:t>rel=</a:t>
            </a:r>
            <a:r>
              <a:rPr b="1" lang="en" sz="1800">
                <a:solidFill>
                  <a:srgbClr val="008000"/>
                </a:solidFill>
                <a:highlight>
                  <a:srgbClr val="EFEFEF"/>
                </a:highlight>
              </a:rPr>
              <a:t>"stylesheet"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/&gt;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head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div </a:t>
            </a:r>
            <a:r>
              <a:rPr b="1" lang="en" sz="18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1800">
                <a:solidFill>
                  <a:srgbClr val="0000FF"/>
                </a:solidFill>
                <a:highlight>
                  <a:srgbClr val="EFEFEF"/>
                </a:highlight>
              </a:rPr>
              <a:t>:fragment=</a:t>
            </a:r>
            <a:r>
              <a:rPr b="1" lang="en" sz="1800">
                <a:solidFill>
                  <a:srgbClr val="008000"/>
                </a:solidFill>
                <a:highlight>
                  <a:srgbClr val="EFEFEF"/>
                </a:highlight>
              </a:rPr>
              <a:t>"common-js"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script </a:t>
            </a:r>
            <a:r>
              <a:rPr b="1" lang="en" sz="1800">
                <a:solidFill>
                  <a:srgbClr val="660E7A"/>
                </a:solidFill>
                <a:highlight>
                  <a:srgbClr val="EFEFEF"/>
                </a:highlight>
              </a:rPr>
              <a:t>th</a:t>
            </a:r>
            <a:r>
              <a:rPr b="1" lang="en" sz="1800">
                <a:solidFill>
                  <a:srgbClr val="0000FF"/>
                </a:solidFill>
                <a:highlight>
                  <a:srgbClr val="EFEFEF"/>
                </a:highlight>
              </a:rPr>
              <a:t>:src=</a:t>
            </a:r>
            <a:r>
              <a:rPr b="1" lang="en" sz="1800">
                <a:solidFill>
                  <a:srgbClr val="008000"/>
                </a:solidFill>
                <a:highlight>
                  <a:srgbClr val="EFEFEF"/>
                </a:highlight>
              </a:rPr>
              <a:t>"@{'/javascripts/application.js'}"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&gt;&lt;/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script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Ajax Calls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527" name="Google Shape;527;p48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button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id=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"populateUsersId"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name=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"populateUsers"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Populate Users?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button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ul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id=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"userUlId"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ul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$(</a:t>
            </a:r>
            <a:r>
              <a:rPr b="1" i="1" lang="en" sz="900">
                <a:solidFill>
                  <a:srgbClr val="660E7A"/>
                </a:solidFill>
                <a:highlight>
                  <a:srgbClr val="FFFFFF"/>
                </a:highlight>
              </a:rPr>
              <a:t>document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lang="en" sz="900">
                <a:solidFill>
                  <a:srgbClr val="7A7A43"/>
                </a:solidFill>
                <a:highlight>
                  <a:srgbClr val="FFFFFF"/>
                </a:highlight>
              </a:rPr>
              <a:t>on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'click'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'#populateUsersId'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function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</a:rPr>
              <a:t>populateUsers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});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var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</a:rPr>
              <a:t>populateUsers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function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var </a:t>
            </a:r>
            <a:r>
              <a:rPr lang="en" sz="900">
                <a:solidFill>
                  <a:srgbClr val="458383"/>
                </a:solidFill>
                <a:highlight>
                  <a:srgbClr val="FFFFFF"/>
                </a:highlight>
              </a:rPr>
              <a:t>users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= $.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</a:rPr>
              <a:t>ajax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</a:rPr>
              <a:t>url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"/list/users"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</a:rPr>
              <a:t>method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"GET"</a:t>
            </a:r>
            <a:endParaRPr b="1" sz="9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});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rgbClr val="458383"/>
                </a:solidFill>
                <a:highlight>
                  <a:srgbClr val="FFFFFF"/>
                </a:highlight>
              </a:rPr>
              <a:t>users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.done(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function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(data)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(data)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    data.</a:t>
            </a:r>
            <a:r>
              <a:rPr lang="en" sz="900">
                <a:solidFill>
                  <a:srgbClr val="7A7A43"/>
                </a:solidFill>
                <a:highlight>
                  <a:srgbClr val="FFFFFF"/>
                </a:highlight>
              </a:rPr>
              <a:t>forEach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function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(user)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        $(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'#userUlId'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lang="en" sz="900">
                <a:solidFill>
                  <a:srgbClr val="7A7A43"/>
                </a:solidFill>
                <a:highlight>
                  <a:srgbClr val="FFFFFF"/>
                </a:highlight>
              </a:rPr>
              <a:t>append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"&lt;li&gt;"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+ user.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</a:rPr>
              <a:t>name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+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"&lt;/li&gt;"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    });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});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rgbClr val="458383"/>
                </a:solidFill>
                <a:highlight>
                  <a:srgbClr val="FFFFFF"/>
                </a:highlight>
              </a:rPr>
              <a:t>users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.fail(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function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(jqXHR, textStatus)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i="1" lang="en" sz="900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900">
                <a:solidFill>
                  <a:srgbClr val="7A7A43"/>
                </a:solidFill>
                <a:highlight>
                  <a:srgbClr val="FFFFFF"/>
                </a:highlight>
              </a:rPr>
              <a:t>log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"Error in fetching users"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})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};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9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533" name="Google Shape;533;p49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457200" lvl="0" marL="4572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highlight>
                  <a:srgbClr val="EFEFEF"/>
                </a:highlight>
              </a:rPr>
              <a:t>Thank you</a:t>
            </a:r>
            <a:endParaRPr sz="9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Type of Web Pages</a:t>
            </a:r>
            <a:endParaRPr/>
          </a:p>
        </p:txBody>
      </p:sp>
      <p:sp>
        <p:nvSpPr>
          <p:cNvPr id="392" name="Google Shape;392;p26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 Web Pages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Dynamic Web Pages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Different type of web pages:</a:t>
            </a:r>
            <a:endParaRPr/>
          </a:p>
        </p:txBody>
      </p:sp>
      <p:sp>
        <p:nvSpPr>
          <p:cNvPr id="398" name="Google Shape;398;p27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Web pages can be either static or dynamic.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Static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" means unchanged or constant. Example: Same of each visitor of website.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Standard HTML pages are static Web pages. They contain HTML code, which defines the structure and content of the Web page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Dynamic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" means changing or lively. Example: User specific pages. User profile pages for each user.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These pages contain "server-side" code, which allows the server to generate unique content each time the page is loaded.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What is Thymeleaf</a:t>
            </a:r>
            <a:endParaRPr/>
          </a:p>
        </p:txBody>
      </p:sp>
      <p:sp>
        <p:nvSpPr>
          <p:cNvPr id="404" name="Google Shape;404;p28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Thymeleaf </a:t>
            </a:r>
            <a:r>
              <a:rPr lang="en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is a templating engine, it’s used to generate a visual representation of data, like user interfaces, emails or HTML reports. </a:t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The nice thing about Thymeleaf is that it’s HTML5, with some added syntactic sugar for data merging.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Advantages of Thymeleaf over JSP</a:t>
            </a:r>
            <a:endParaRPr/>
          </a:p>
        </p:txBody>
      </p:sp>
      <p:sp>
        <p:nvSpPr>
          <p:cNvPr id="410" name="Google Shape;410;p29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https://www.dineshonjava.com/thymeleaf-vs-jsp-spring-mvc-view-layer/#.WEkLzLKLTig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812800" rtl="0" algn="just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looks much more HTML-ish than the JSP version – no strange tags, just some meaningful attributes.</a:t>
            </a:r>
            <a:endParaRPr sz="1200">
              <a:solidFill>
                <a:schemeClr val="dk1"/>
              </a:solidFill>
            </a:endParaRPr>
          </a:p>
          <a:p>
            <a:pPr indent="-304800" lvl="0" marL="812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Variable expressions (${…}) are Spring EL and execute on model attributes, asterisk expressions (*{…}) execute on the form backing bean, hash expressions (#{…}) are for internationalization and link expressions (@{…}) rewrite URLs. (If you want to know more about this, have a look at the “Getting started with the Standard Dialect in 5 minutes” guide).</a:t>
            </a:r>
            <a:endParaRPr sz="1200">
              <a:solidFill>
                <a:schemeClr val="dk1"/>
              </a:solidFill>
            </a:endParaRPr>
          </a:p>
          <a:p>
            <a:pPr indent="-304800" lvl="0" marL="812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are allowed to have prototype code there: for example, we can set an Email: text in the label for the first field, knowing that Thymeleaf will substitute it with the internationalized text with key subscription.email when it executes the page.</a:t>
            </a:r>
            <a:endParaRPr sz="1200">
              <a:solidFill>
                <a:schemeClr val="dk1"/>
              </a:solidFill>
            </a:endParaRPr>
          </a:p>
          <a:p>
            <a:pPr indent="-304800" lvl="0" marL="812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have even been able to add anfor a second radiobutton just for prototyping pleasure. It will be removed when Thymeleaf executes our page.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Some features of thymeleaf</a:t>
            </a:r>
            <a:endParaRPr/>
          </a:p>
        </p:txBody>
      </p:sp>
      <p:sp>
        <p:nvSpPr>
          <p:cNvPr id="416" name="Google Shape;416;p30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535353"/>
                </a:solidFill>
              </a:rPr>
              <a:t>Some of the features that are available when using </a:t>
            </a:r>
            <a:r>
              <a:rPr i="1" lang="en" sz="1350">
                <a:solidFill>
                  <a:srgbClr val="535353"/>
                </a:solidFill>
              </a:rPr>
              <a:t>Thymeleaf</a:t>
            </a:r>
            <a:r>
              <a:rPr lang="en" sz="1350">
                <a:solidFill>
                  <a:srgbClr val="535353"/>
                </a:solidFill>
              </a:rPr>
              <a:t> in a Spring application are:</a:t>
            </a:r>
            <a:endParaRPr sz="1350">
              <a:solidFill>
                <a:srgbClr val="535353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" sz="1350">
                <a:solidFill>
                  <a:srgbClr val="333333"/>
                </a:solidFill>
              </a:rPr>
              <a:t>support for defining forms behavior</a:t>
            </a:r>
            <a:endParaRPr sz="1350">
              <a:solidFill>
                <a:srgbClr val="333333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" sz="1350">
                <a:solidFill>
                  <a:srgbClr val="333333"/>
                </a:solidFill>
              </a:rPr>
              <a:t>binding form inputs to data models</a:t>
            </a:r>
            <a:endParaRPr sz="1350">
              <a:solidFill>
                <a:srgbClr val="333333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" sz="1350">
                <a:solidFill>
                  <a:srgbClr val="333333"/>
                </a:solidFill>
              </a:rPr>
              <a:t>validation for form inputs</a:t>
            </a:r>
            <a:endParaRPr sz="1350">
              <a:solidFill>
                <a:srgbClr val="333333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" sz="1350">
                <a:solidFill>
                  <a:srgbClr val="333333"/>
                </a:solidFill>
              </a:rPr>
              <a:t>displaying values from message sources</a:t>
            </a:r>
            <a:endParaRPr sz="1350">
              <a:solidFill>
                <a:srgbClr val="333333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" sz="1350">
                <a:solidFill>
                  <a:srgbClr val="333333"/>
                </a:solidFill>
              </a:rPr>
              <a:t>rendering template fragments</a:t>
            </a:r>
            <a:endParaRPr sz="13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Standard Expression Syntax</a:t>
            </a:r>
            <a:endParaRPr/>
          </a:p>
        </p:txBody>
      </p:sp>
      <p:sp>
        <p:nvSpPr>
          <p:cNvPr id="422" name="Google Shape;422;p31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</a:rPr>
              <a:t>Most Thymeleaf attributes allow their values to be set as or containing </a:t>
            </a:r>
            <a:r>
              <a:rPr i="1" lang="en" sz="1800">
                <a:solidFill>
                  <a:srgbClr val="333333"/>
                </a:solidFill>
              </a:rPr>
              <a:t>expressions</a:t>
            </a:r>
            <a:r>
              <a:rPr lang="en" sz="1800">
                <a:solidFill>
                  <a:srgbClr val="333333"/>
                </a:solidFill>
              </a:rPr>
              <a:t>, which we will call </a:t>
            </a:r>
            <a:r>
              <a:rPr i="1" lang="en" sz="1800">
                <a:solidFill>
                  <a:srgbClr val="333333"/>
                </a:solidFill>
              </a:rPr>
              <a:t>Standard Expressions</a:t>
            </a:r>
            <a:r>
              <a:rPr lang="en" sz="1800">
                <a:solidFill>
                  <a:srgbClr val="333333"/>
                </a:solidFill>
              </a:rPr>
              <a:t>because of the dialects they are used in. These can be of five types:</a:t>
            </a:r>
            <a:endParaRPr sz="1800">
              <a:solidFill>
                <a:srgbClr val="333333"/>
              </a:solidFill>
            </a:endParaRPr>
          </a:p>
          <a:p>
            <a:pPr indent="-342900" lvl="0" marL="7366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" sz="1800">
                <a:solidFill>
                  <a:srgbClr val="707070"/>
                </a:solidFill>
                <a:latin typeface="Verdana"/>
                <a:ea typeface="Verdana"/>
                <a:cs typeface="Verdana"/>
                <a:sym typeface="Verdana"/>
              </a:rPr>
              <a:t>${...}</a:t>
            </a:r>
            <a:r>
              <a:rPr lang="en" sz="1800">
                <a:solidFill>
                  <a:srgbClr val="333333"/>
                </a:solidFill>
              </a:rPr>
              <a:t> : Variable expressions.</a:t>
            </a:r>
            <a:endParaRPr sz="1800">
              <a:solidFill>
                <a:srgbClr val="333333"/>
              </a:solidFill>
            </a:endParaRPr>
          </a:p>
          <a:p>
            <a:pPr indent="-3429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" sz="1800">
                <a:solidFill>
                  <a:srgbClr val="707070"/>
                </a:solidFill>
                <a:latin typeface="Verdana"/>
                <a:ea typeface="Verdana"/>
                <a:cs typeface="Verdana"/>
                <a:sym typeface="Verdana"/>
              </a:rPr>
              <a:t>*{...}</a:t>
            </a:r>
            <a:r>
              <a:rPr lang="en" sz="1800">
                <a:solidFill>
                  <a:srgbClr val="333333"/>
                </a:solidFill>
              </a:rPr>
              <a:t> : Selection expressions.</a:t>
            </a:r>
            <a:endParaRPr sz="1800">
              <a:solidFill>
                <a:srgbClr val="333333"/>
              </a:solidFill>
            </a:endParaRPr>
          </a:p>
          <a:p>
            <a:pPr indent="-3429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" sz="1800">
                <a:solidFill>
                  <a:srgbClr val="707070"/>
                </a:solidFill>
                <a:latin typeface="Verdana"/>
                <a:ea typeface="Verdana"/>
                <a:cs typeface="Verdana"/>
                <a:sym typeface="Verdana"/>
              </a:rPr>
              <a:t>#{...}</a:t>
            </a:r>
            <a:r>
              <a:rPr lang="en" sz="1800">
                <a:solidFill>
                  <a:srgbClr val="333333"/>
                </a:solidFill>
              </a:rPr>
              <a:t> : Message (i18n) expressions.</a:t>
            </a:r>
            <a:endParaRPr sz="1800">
              <a:solidFill>
                <a:srgbClr val="333333"/>
              </a:solidFill>
            </a:endParaRPr>
          </a:p>
          <a:p>
            <a:pPr indent="-3429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" sz="1800">
                <a:solidFill>
                  <a:srgbClr val="707070"/>
                </a:solidFill>
                <a:latin typeface="Verdana"/>
                <a:ea typeface="Verdana"/>
                <a:cs typeface="Verdana"/>
                <a:sym typeface="Verdana"/>
              </a:rPr>
              <a:t>@{...}</a:t>
            </a:r>
            <a:r>
              <a:rPr lang="en" sz="1800">
                <a:solidFill>
                  <a:srgbClr val="333333"/>
                </a:solidFill>
              </a:rPr>
              <a:t> : Link (URL) expressions.</a:t>
            </a:r>
            <a:endParaRPr sz="1800">
              <a:solidFill>
                <a:srgbClr val="333333"/>
              </a:solidFill>
            </a:endParaRPr>
          </a:p>
          <a:p>
            <a:pPr indent="-3429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" sz="1800">
                <a:solidFill>
                  <a:srgbClr val="707070"/>
                </a:solidFill>
                <a:latin typeface="Verdana"/>
                <a:ea typeface="Verdana"/>
                <a:cs typeface="Verdana"/>
                <a:sym typeface="Verdana"/>
              </a:rPr>
              <a:t>~{...}</a:t>
            </a:r>
            <a:r>
              <a:rPr lang="en" sz="1800">
                <a:solidFill>
                  <a:srgbClr val="333333"/>
                </a:solidFill>
              </a:rPr>
              <a:t> : Fragment expressions.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3535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428" name="Google Shape;428;p32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gradle java project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the spring boot gradle plugin in build.gradle file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buildscript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repositories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mavenCentral()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dependencies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classpath(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"org.springframework.boot:spring-boot-gradle-plugin:2.0.5.RELEASE"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 plugin ‘org.springframework.boot’ for spring boot related tasks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apply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plugin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'org.springframework.boot'</a:t>
            </a:r>
            <a:endParaRPr b="1" sz="9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the following dependencies to build.gradle file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compile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group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'org.springframework.boot'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'spring-boot-starter-web'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version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'2.0.5.RELEASE'</a:t>
            </a:r>
            <a:endParaRPr b="1" sz="9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compile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group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'org.springframework.boot'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'spring-boot-starter-thymeleaf'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version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'2.0.5.RELEASE'</a:t>
            </a:r>
            <a:endParaRPr b="1" sz="9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