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7" r:id="rId1"/>
    <p:sldMasterId id="2147484106" r:id="rId2"/>
  </p:sldMasterIdLst>
  <p:notesMasterIdLst>
    <p:notesMasterId r:id="rId11"/>
  </p:notesMasterIdLst>
  <p:handoutMasterIdLst>
    <p:handoutMasterId r:id="rId12"/>
  </p:handoutMasterIdLst>
  <p:sldIdLst>
    <p:sldId id="601" r:id="rId3"/>
    <p:sldId id="662" r:id="rId4"/>
    <p:sldId id="665" r:id="rId5"/>
    <p:sldId id="663" r:id="rId6"/>
    <p:sldId id="664" r:id="rId7"/>
    <p:sldId id="666" r:id="rId8"/>
    <p:sldId id="667" r:id="rId9"/>
    <p:sldId id="63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078F7F-26D9-5349-8465-DE81DE4A8EAD}">
          <p14:sldIdLst>
            <p14:sldId id="601"/>
            <p14:sldId id="662"/>
            <p14:sldId id="665"/>
            <p14:sldId id="663"/>
            <p14:sldId id="664"/>
            <p14:sldId id="666"/>
            <p14:sldId id="667"/>
            <p14:sldId id="6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408000"/>
    <a:srgbClr val="800000"/>
    <a:srgbClr val="FFFFCC"/>
    <a:srgbClr val="AA0000"/>
    <a:srgbClr val="000000"/>
    <a:srgbClr val="008774"/>
    <a:srgbClr val="4C4C4C"/>
    <a:srgbClr val="01A38F"/>
    <a:srgbClr val="1F2E38"/>
    <a:srgbClr val="5C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6" autoAdjust="0"/>
    <p:restoredTop sz="86513" autoAdjust="0"/>
  </p:normalViewPr>
  <p:slideViewPr>
    <p:cSldViewPr snapToGrid="0" snapToObjects="1">
      <p:cViewPr>
        <p:scale>
          <a:sx n="125" d="100"/>
          <a:sy n="125" d="100"/>
        </p:scale>
        <p:origin x="-600" y="16"/>
      </p:cViewPr>
      <p:guideLst>
        <p:guide orient="horz" pos="162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-4440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A6F38-38DF-DE40-AB66-462ED217F8DB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B6B83-2671-7D4F-84D0-2C2B1277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AF78E-2479-8240-A539-D96ACB7BCA91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DBE90-FDBE-A44D-9062-5A5D1585D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dirty="0" smtClean="0"/>
              <a:t>Provide radically faster and widely accessible “getting started” experience for all Spring development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Opinionated out of the box, but get out of the way as quickly as possible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FFFFFF"/>
                </a:solidFill>
              </a:rPr>
              <a:t>Provide a range of non-functional</a:t>
            </a:r>
            <a:r>
              <a:rPr lang="en-US" sz="1200" baseline="0" dirty="0" smtClean="0">
                <a:solidFill>
                  <a:srgbClr val="FFFFFF"/>
                </a:solidFill>
              </a:rPr>
              <a:t> features (embedded servers, metrics, health checks, externalized config)</a:t>
            </a:r>
            <a:endParaRPr lang="en-US" sz="1200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0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64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0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202018336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484077" y="0"/>
            <a:ext cx="4659923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7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8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1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31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15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1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21" r:id="rId4"/>
    <p:sldLayoutId id="2147484122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5" b="5795"/>
          <a:stretch/>
        </p:blipFill>
        <p:spPr>
          <a:xfrm>
            <a:off x="-13167" y="-130747"/>
            <a:ext cx="9170334" cy="5404994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15388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Security</a:t>
            </a: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6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Security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1381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 framework that focuses on providing both authentication and authorization to Java and Groovy applications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It makes it </a:t>
            </a:r>
            <a:r>
              <a:rPr lang="en-US" sz="1400" i="1" u="sng" dirty="0" smtClean="0"/>
              <a:t>easy to use </a:t>
            </a:r>
            <a:r>
              <a:rPr lang="en-US" sz="1400" dirty="0" smtClean="0"/>
              <a:t>data access technologies, relational and non-relational databases, map-reduce frameworks, and cloud-based data services.</a:t>
            </a:r>
            <a:endParaRPr lang="en-US" sz="1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009900"/>
            <a:ext cx="8572500" cy="889000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3992880" y="2722880"/>
            <a:ext cx="1828800" cy="1483360"/>
          </a:xfrm>
          <a:prstGeom prst="frame">
            <a:avLst>
              <a:gd name="adj1" fmla="val 518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Security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8453121" cy="63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at an authentication level, Spring Security supports a wide range of authentication models, its own set of authentication features, and integration with technologies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 rot="21104048">
            <a:off x="152209" y="1827935"/>
            <a:ext cx="356001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BASIC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397206">
            <a:off x="32588" y="2782975"/>
            <a:ext cx="35288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Digest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 rot="21104048">
            <a:off x="276792" y="3605935"/>
            <a:ext cx="32789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 X.509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21407974">
            <a:off x="2304523" y="2339644"/>
            <a:ext cx="17104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LDAP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8654" y="3930975"/>
            <a:ext cx="56806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Form Authentication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7663792" y="2771513"/>
            <a:ext cx="21909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OpenID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21104048">
            <a:off x="4704270" y="1493880"/>
            <a:ext cx="16898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JAAS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 rot="586685">
            <a:off x="6341528" y="1390886"/>
            <a:ext cx="2662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Kerberos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704468">
            <a:off x="4122292" y="2332443"/>
            <a:ext cx="21289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JOSSO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 rot="1160042">
            <a:off x="3358504" y="3126697"/>
            <a:ext cx="259846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AppFuse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41617" y="2155075"/>
            <a:ext cx="17748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SAML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 rot="21421813">
            <a:off x="5670962" y="2731500"/>
            <a:ext cx="288141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Federated</a:t>
            </a:r>
          </a:p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Providers</a:t>
            </a:r>
            <a:endParaRPr 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846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2" grpId="1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Data JPA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199" y="1108075"/>
            <a:ext cx="2672081" cy="62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Add the Spring </a:t>
            </a:r>
            <a:r>
              <a:rPr lang="en-US" sz="1400" dirty="0" smtClean="0"/>
              <a:t>Security </a:t>
            </a:r>
            <a:r>
              <a:rPr lang="en-US" sz="1400" dirty="0" smtClean="0"/>
              <a:t>starter </a:t>
            </a:r>
            <a:r>
              <a:rPr lang="en-US" sz="1400" dirty="0" smtClean="0"/>
              <a:t>to our pom.xml file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0" y="1068070"/>
            <a:ext cx="5499100" cy="88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2331720"/>
            <a:ext cx="9118600" cy="723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720" y="3218274"/>
            <a:ext cx="4683760" cy="1673523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199" y="3532916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Generate password for two-factor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92372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" y="1012327"/>
            <a:ext cx="8869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OAuth provides support for using Spring Security with OAuth (1a) and OAuth2 using standard Spring and Spring Security programming models and configuration </a:t>
            </a:r>
            <a:r>
              <a:rPr lang="en-US" dirty="0" smtClean="0">
                <a:solidFill>
                  <a:srgbClr val="FFFFFF"/>
                </a:solidFill>
              </a:rPr>
              <a:t>idioms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3519" y="2106295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Add a dash of </a:t>
            </a:r>
            <a:r>
              <a:rPr lang="en-US" sz="1400" dirty="0" smtClean="0"/>
              <a:t>Spring OAuth </a:t>
            </a:r>
            <a:r>
              <a:rPr lang="en-US" sz="1400" dirty="0" smtClean="0"/>
              <a:t>into </a:t>
            </a:r>
            <a:r>
              <a:rPr lang="en-US" sz="1400" dirty="0" smtClean="0"/>
              <a:t>our </a:t>
            </a:r>
            <a:r>
              <a:rPr lang="en-US" sz="1400" dirty="0" smtClean="0"/>
              <a:t>pom.xml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1745157"/>
            <a:ext cx="5651500" cy="1041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0" y="2861722"/>
            <a:ext cx="4127500" cy="1641828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223519" y="3234055"/>
            <a:ext cx="2672081" cy="9721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Sprinkle in some annotations</a:t>
            </a:r>
          </a:p>
          <a:p>
            <a:pPr marL="0" indent="0">
              <a:buFont typeface="Arial"/>
              <a:buNone/>
            </a:pPr>
            <a:r>
              <a:rPr lang="en-US" sz="1400" dirty="0" smtClean="0"/>
              <a:t>@</a:t>
            </a:r>
            <a:r>
              <a:rPr lang="en-US" sz="1400" dirty="0" err="1" smtClean="0"/>
              <a:t>EnableAuthorizationServer</a:t>
            </a:r>
            <a:endParaRPr lang="en-US" sz="1400" dirty="0" smtClean="0"/>
          </a:p>
          <a:p>
            <a:pPr marL="0" indent="0">
              <a:buFont typeface="Arial"/>
              <a:buNone/>
            </a:pPr>
            <a:r>
              <a:rPr lang="en-US" sz="1400" dirty="0" smtClean="0"/>
              <a:t>@</a:t>
            </a:r>
            <a:r>
              <a:rPr lang="en-US" sz="1400" dirty="0" err="1" smtClean="0"/>
              <a:t>EnableResourceServer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5583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Bearer Token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43840" y="2916554"/>
            <a:ext cx="2672081" cy="6292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We can use generate </a:t>
            </a:r>
          </a:p>
          <a:p>
            <a:pPr marL="0" indent="0">
              <a:buFont typeface="Arial"/>
              <a:buNone/>
            </a:pPr>
            <a:r>
              <a:rPr lang="en-US" sz="1400" dirty="0" err="1" smtClean="0"/>
              <a:t>clientId</a:t>
            </a:r>
            <a:r>
              <a:rPr lang="en-US" sz="1400" dirty="0" smtClean="0"/>
              <a:t> and secrets </a:t>
            </a:r>
            <a:endParaRPr lang="en-US" sz="1400" dirty="0" smtClean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1576"/>
            <a:ext cx="9144000" cy="713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205" y="2661920"/>
            <a:ext cx="6378915" cy="17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Bearer Token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49040" y="2212656"/>
            <a:ext cx="5080000" cy="22983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60" y="1046480"/>
            <a:ext cx="8671260" cy="33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13960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cap="all" dirty="0" smtClean="0">
                <a:solidFill>
                  <a:srgbClr val="74CEC7"/>
                </a:solidFill>
              </a:rPr>
              <a:t>Lab</a:t>
            </a:r>
            <a:endParaRPr lang="en" sz="2100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6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27201</TotalTime>
  <Words>331</Words>
  <Application>Microsoft Macintosh PowerPoint</Application>
  <PresentationFormat>On-screen Show (16:9)</PresentationFormat>
  <Paragraphs>50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Pivotal Main</vt:lpstr>
      <vt:lpstr>1_Pivotal Main</vt:lpstr>
      <vt:lpstr>PowerPoint Presentation</vt:lpstr>
      <vt:lpstr>Spring Security</vt:lpstr>
      <vt:lpstr>Spring Security</vt:lpstr>
      <vt:lpstr>Spring Data JPA</vt:lpstr>
      <vt:lpstr>OAuth</vt:lpstr>
      <vt:lpstr>OAuth Bearer Token</vt:lpstr>
      <vt:lpstr>OAuth Bearer Token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 Lee</dc:creator>
  <cp:lastModifiedBy>Paul Hopper</cp:lastModifiedBy>
  <cp:revision>1081</cp:revision>
  <cp:lastPrinted>2015-08-14T15:58:30Z</cp:lastPrinted>
  <dcterms:created xsi:type="dcterms:W3CDTF">2015-05-27T14:59:12Z</dcterms:created>
  <dcterms:modified xsi:type="dcterms:W3CDTF">2016-09-26T22:56:57Z</dcterms:modified>
</cp:coreProperties>
</file>