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72" r:id="rId4"/>
    <p:sldId id="259"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B3CA3C-ED2F-40B7-9574-FA1274AECD51}"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53591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3CA3C-ED2F-40B7-9574-FA1274AECD51}"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141983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3CA3C-ED2F-40B7-9574-FA1274AECD51}"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285177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3CA3C-ED2F-40B7-9574-FA1274AECD51}"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55942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B3CA3C-ED2F-40B7-9574-FA1274AECD51}"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203839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B3CA3C-ED2F-40B7-9574-FA1274AECD51}"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84252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B3CA3C-ED2F-40B7-9574-FA1274AECD51}"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307384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B3CA3C-ED2F-40B7-9574-FA1274AECD51}"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175847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3CA3C-ED2F-40B7-9574-FA1274AECD51}" type="datetimeFigureOut">
              <a:rPr lang="en-IN" smtClean="0"/>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91088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B3CA3C-ED2F-40B7-9574-FA1274AECD51}"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45828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B3CA3C-ED2F-40B7-9574-FA1274AECD51}"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DE8AB-E077-43CB-9BD3-FB63301112BA}" type="slidenum">
              <a:rPr lang="en-IN" smtClean="0"/>
              <a:t>‹#›</a:t>
            </a:fld>
            <a:endParaRPr lang="en-IN"/>
          </a:p>
        </p:txBody>
      </p:sp>
    </p:spTree>
    <p:extLst>
      <p:ext uri="{BB962C8B-B14F-4D97-AF65-F5344CB8AC3E}">
        <p14:creationId xmlns:p14="http://schemas.microsoft.com/office/powerpoint/2010/main" val="362566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3CA3C-ED2F-40B7-9574-FA1274AECD51}" type="datetimeFigureOut">
              <a:rPr lang="en-IN" smtClean="0"/>
              <a:t>24-06-2024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DE8AB-E077-43CB-9BD3-FB63301112BA}" type="slidenum">
              <a:rPr lang="en-IN" smtClean="0"/>
              <a:t>‹#›</a:t>
            </a:fld>
            <a:endParaRPr lang="en-IN"/>
          </a:p>
        </p:txBody>
      </p:sp>
    </p:spTree>
    <p:extLst>
      <p:ext uri="{BB962C8B-B14F-4D97-AF65-F5344CB8AC3E}">
        <p14:creationId xmlns:p14="http://schemas.microsoft.com/office/powerpoint/2010/main" val="15561199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A80F-E16D-4A24-88D9-BBDE01EAF9A7}"/>
              </a:ext>
            </a:extLst>
          </p:cNvPr>
          <p:cNvSpPr>
            <a:spLocks noGrp="1"/>
          </p:cNvSpPr>
          <p:nvPr>
            <p:ph type="ctrTitle"/>
          </p:nvPr>
        </p:nvSpPr>
        <p:spPr>
          <a:xfrm>
            <a:off x="4035288" y="85515"/>
            <a:ext cx="4439478" cy="821635"/>
          </a:xfrm>
        </p:spPr>
        <p:txBody>
          <a:bodyPr>
            <a:noAutofit/>
          </a:bodyPr>
          <a:lstStyle/>
          <a:p>
            <a:r>
              <a:rPr lang="en-US" sz="4000" b="1" dirty="0">
                <a:solidFill>
                  <a:schemeClr val="tx1">
                    <a:lumMod val="95000"/>
                  </a:schemeClr>
                </a:solidFill>
                <a:latin typeface="Arial Black" panose="020B0A04020102020204" pitchFamily="34" charset="0"/>
              </a:rPr>
              <a:t>SQL PROJECT</a:t>
            </a:r>
            <a:endParaRPr lang="en-IN" sz="4000" b="1" dirty="0">
              <a:solidFill>
                <a:schemeClr val="tx1">
                  <a:lumMod val="95000"/>
                </a:schemeClr>
              </a:solidFill>
              <a:latin typeface="Arial Black" panose="020B0A04020102020204" pitchFamily="34" charset="0"/>
            </a:endParaRPr>
          </a:p>
        </p:txBody>
      </p:sp>
      <p:pic>
        <p:nvPicPr>
          <p:cNvPr id="6" name="Picture 5">
            <a:extLst>
              <a:ext uri="{FF2B5EF4-FFF2-40B4-BE49-F238E27FC236}">
                <a16:creationId xmlns:a16="http://schemas.microsoft.com/office/drawing/2014/main" id="{4368DD59-A5EC-4BC3-B1C7-C4DD38952D50}"/>
              </a:ext>
            </a:extLst>
          </p:cNvPr>
          <p:cNvPicPr>
            <a:picLocks noChangeAspect="1"/>
          </p:cNvPicPr>
          <p:nvPr/>
        </p:nvPicPr>
        <p:blipFill>
          <a:blip r:embed="rId2">
            <a:duotone>
              <a:prstClr val="black"/>
              <a:schemeClr val="accent2">
                <a:lumMod val="50000"/>
                <a:tint val="45000"/>
                <a:satMod val="400000"/>
              </a:schemeClr>
            </a:duotone>
            <a:extLst>
              <a:ext uri="{28A0092B-C50C-407E-A947-70E740481C1C}">
                <a14:useLocalDpi xmlns:a14="http://schemas.microsoft.com/office/drawing/2010/main" val="0"/>
              </a:ext>
            </a:extLst>
          </a:blip>
          <a:stretch>
            <a:fillRect/>
          </a:stretch>
        </p:blipFill>
        <p:spPr>
          <a:xfrm>
            <a:off x="2438400" y="3429000"/>
            <a:ext cx="7315200" cy="30928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itle 1">
            <a:extLst>
              <a:ext uri="{FF2B5EF4-FFF2-40B4-BE49-F238E27FC236}">
                <a16:creationId xmlns:a16="http://schemas.microsoft.com/office/drawing/2014/main" id="{CAD00C3B-242A-454D-AF11-4F6E1FDBAD05}"/>
              </a:ext>
            </a:extLst>
          </p:cNvPr>
          <p:cNvSpPr txBox="1">
            <a:spLocks/>
          </p:cNvSpPr>
          <p:nvPr/>
        </p:nvSpPr>
        <p:spPr>
          <a:xfrm>
            <a:off x="2438400" y="1094649"/>
            <a:ext cx="7315200" cy="1736035"/>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lumMod val="95000"/>
                  </a:schemeClr>
                </a:solidFill>
                <a:effectLst>
                  <a:outerShdw blurRad="38100" dist="19050" dir="2700000" algn="tl" rotWithShape="0">
                    <a:schemeClr val="dk1">
                      <a:lumMod val="50000"/>
                      <a:alpha val="40000"/>
                    </a:schemeClr>
                  </a:outerShdw>
                </a:effectLst>
                <a:latin typeface="Arial Black" panose="020B0A04020102020204" pitchFamily="34" charset="0"/>
              </a:rPr>
              <a:t>MUSIC STORE ANALYSIS</a:t>
            </a:r>
            <a:endParaRPr lang="en-IN" b="1" dirty="0">
              <a:ln/>
              <a:solidFill>
                <a:schemeClr val="tx1">
                  <a:lumMod val="95000"/>
                </a:schemeClr>
              </a:solidFill>
              <a:effectLst>
                <a:outerShdw blurRad="38100" dist="19050" dir="2700000" algn="tl" rotWithShape="0">
                  <a:schemeClr val="dk1">
                    <a:lumMod val="50000"/>
                    <a:alpha val="40000"/>
                  </a:scheme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4639ED5A-CA71-454B-8A02-9D66C8F62C1C}"/>
              </a:ext>
            </a:extLst>
          </p:cNvPr>
          <p:cNvSpPr txBox="1"/>
          <p:nvPr/>
        </p:nvSpPr>
        <p:spPr>
          <a:xfrm>
            <a:off x="8984974" y="2630629"/>
            <a:ext cx="2597426" cy="400110"/>
          </a:xfrm>
          <a:prstGeom prst="rect">
            <a:avLst/>
          </a:prstGeom>
          <a:noFill/>
        </p:spPr>
        <p:txBody>
          <a:bodyPr wrap="square" rtlCol="0">
            <a:spAutoFit/>
          </a:bodyPr>
          <a:lstStyle/>
          <a:p>
            <a:r>
              <a:rPr lang="en-US" sz="2000" dirty="0">
                <a:solidFill>
                  <a:schemeClr val="tx2"/>
                </a:solidFill>
              </a:rPr>
              <a:t>-Reshma Waghmare</a:t>
            </a:r>
            <a:endParaRPr lang="en-IN" sz="2000" dirty="0">
              <a:solidFill>
                <a:schemeClr val="tx2"/>
              </a:solidFill>
            </a:endParaRPr>
          </a:p>
        </p:txBody>
      </p:sp>
    </p:spTree>
    <p:extLst>
      <p:ext uri="{BB962C8B-B14F-4D97-AF65-F5344CB8AC3E}">
        <p14:creationId xmlns:p14="http://schemas.microsoft.com/office/powerpoint/2010/main" val="235027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199321" y="145773"/>
            <a:ext cx="9793357" cy="1060173"/>
          </a:xfrm>
          <a:prstGeom prst="chevron">
            <a:avLst/>
          </a:prstGeom>
          <a:solidFill>
            <a:schemeClr val="accent3">
              <a:lumMod val="20000"/>
              <a:lumOff val="80000"/>
            </a:schemeClr>
          </a:solidFill>
        </p:spPr>
        <p:txBody>
          <a:bodyPr>
            <a:noAutofit/>
          </a:bodyPr>
          <a:lstStyle/>
          <a:p>
            <a:r>
              <a:rPr lang="en-US" sz="2400" dirty="0">
                <a:solidFill>
                  <a:srgbClr val="1F1348"/>
                </a:solidFill>
                <a:latin typeface="Tahoma"/>
                <a:cs typeface="Tahoma"/>
              </a:rPr>
              <a:t> 7.Let's invite the artists who have written the most rock music in our dataset. Write a query that returns the Artist name and total track count of the top 10 rock bands.</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5585169" y="4785361"/>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5" name="Picture 4">
            <a:extLst>
              <a:ext uri="{FF2B5EF4-FFF2-40B4-BE49-F238E27FC236}">
                <a16:creationId xmlns:a16="http://schemas.microsoft.com/office/drawing/2014/main" id="{4ACB2B5E-BF95-432E-B143-E4258F23C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553" y="1457038"/>
            <a:ext cx="5388252" cy="2538495"/>
          </a:xfrm>
          <a:prstGeom prst="rect">
            <a:avLst/>
          </a:prstGeom>
        </p:spPr>
      </p:pic>
      <p:pic>
        <p:nvPicPr>
          <p:cNvPr id="8" name="Picture 7">
            <a:extLst>
              <a:ext uri="{FF2B5EF4-FFF2-40B4-BE49-F238E27FC236}">
                <a16:creationId xmlns:a16="http://schemas.microsoft.com/office/drawing/2014/main" id="{034D9446-59CE-4B53-ABC8-BBCB18C72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804" y="4291095"/>
            <a:ext cx="3823873" cy="2096453"/>
          </a:xfrm>
          <a:prstGeom prst="rect">
            <a:avLst/>
          </a:prstGeom>
        </p:spPr>
      </p:pic>
    </p:spTree>
    <p:extLst>
      <p:ext uri="{BB962C8B-B14F-4D97-AF65-F5344CB8AC3E}">
        <p14:creationId xmlns:p14="http://schemas.microsoft.com/office/powerpoint/2010/main" val="312784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450574" y="145773"/>
            <a:ext cx="11741425" cy="1926866"/>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 8. Return all the track names that have a song length longer than the average song length. Return the Name and Milliseconds for each track. Order by the song length with the longest songs listed first</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5956229" y="4785362"/>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450574" y="2845904"/>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4" name="Picture 3">
            <a:extLst>
              <a:ext uri="{FF2B5EF4-FFF2-40B4-BE49-F238E27FC236}">
                <a16:creationId xmlns:a16="http://schemas.microsoft.com/office/drawing/2014/main" id="{2859B1E5-F19F-457D-937E-929C4E0E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123" y="2133354"/>
            <a:ext cx="5113681" cy="2192775"/>
          </a:xfrm>
          <a:prstGeom prst="rect">
            <a:avLst/>
          </a:prstGeom>
        </p:spPr>
      </p:pic>
      <p:pic>
        <p:nvPicPr>
          <p:cNvPr id="7" name="Picture 6">
            <a:extLst>
              <a:ext uri="{FF2B5EF4-FFF2-40B4-BE49-F238E27FC236}">
                <a16:creationId xmlns:a16="http://schemas.microsoft.com/office/drawing/2014/main" id="{C07BFF63-B09A-45C0-87B9-6C17A49B4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1865" y="2319130"/>
            <a:ext cx="3696321" cy="4181682"/>
          </a:xfrm>
          <a:prstGeom prst="rect">
            <a:avLst/>
          </a:prstGeom>
        </p:spPr>
      </p:pic>
    </p:spTree>
    <p:extLst>
      <p:ext uri="{BB962C8B-B14F-4D97-AF65-F5344CB8AC3E}">
        <p14:creationId xmlns:p14="http://schemas.microsoft.com/office/powerpoint/2010/main" val="289149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450574" y="145773"/>
            <a:ext cx="11741425" cy="1179444"/>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9. Find how much amount spent by each customer on artists? Write a query to return customer name, artist name and total spent </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5148468" y="4978678"/>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0" y="2196673"/>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5" name="Picture 4">
            <a:extLst>
              <a:ext uri="{FF2B5EF4-FFF2-40B4-BE49-F238E27FC236}">
                <a16:creationId xmlns:a16="http://schemas.microsoft.com/office/drawing/2014/main" id="{34AF02C2-03A2-49F1-91FD-7580EDC37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624" y="1473602"/>
            <a:ext cx="7530752" cy="2745687"/>
          </a:xfrm>
          <a:prstGeom prst="rect">
            <a:avLst/>
          </a:prstGeom>
        </p:spPr>
      </p:pic>
      <p:pic>
        <p:nvPicPr>
          <p:cNvPr id="8" name="Picture 7">
            <a:extLst>
              <a:ext uri="{FF2B5EF4-FFF2-40B4-BE49-F238E27FC236}">
                <a16:creationId xmlns:a16="http://schemas.microsoft.com/office/drawing/2014/main" id="{CD70769D-D960-4472-A9E6-C0CA03126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356" y="2425148"/>
            <a:ext cx="4184581" cy="4234321"/>
          </a:xfrm>
          <a:prstGeom prst="rect">
            <a:avLst/>
          </a:prstGeom>
        </p:spPr>
      </p:pic>
    </p:spTree>
    <p:extLst>
      <p:ext uri="{BB962C8B-B14F-4D97-AF65-F5344CB8AC3E}">
        <p14:creationId xmlns:p14="http://schemas.microsoft.com/office/powerpoint/2010/main" val="143301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85530" y="145772"/>
            <a:ext cx="12006469" cy="1828801"/>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6288153" y="5451202"/>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0" y="3421339"/>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4" name="Picture 3">
            <a:extLst>
              <a:ext uri="{FF2B5EF4-FFF2-40B4-BE49-F238E27FC236}">
                <a16:creationId xmlns:a16="http://schemas.microsoft.com/office/drawing/2014/main" id="{AC07C1C7-CC27-418E-84ED-BC2A31CD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887" y="2196673"/>
            <a:ext cx="5486399" cy="3114675"/>
          </a:xfrm>
          <a:prstGeom prst="rect">
            <a:avLst/>
          </a:prstGeom>
        </p:spPr>
      </p:pic>
      <p:pic>
        <p:nvPicPr>
          <p:cNvPr id="7" name="Picture 6">
            <a:extLst>
              <a:ext uri="{FF2B5EF4-FFF2-40B4-BE49-F238E27FC236}">
                <a16:creationId xmlns:a16="http://schemas.microsoft.com/office/drawing/2014/main" id="{B5608E0F-1765-4329-94B7-2563C83CA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538" y="1974573"/>
            <a:ext cx="3385931" cy="4883427"/>
          </a:xfrm>
          <a:prstGeom prst="rect">
            <a:avLst/>
          </a:prstGeom>
        </p:spPr>
      </p:pic>
    </p:spTree>
    <p:extLst>
      <p:ext uri="{BB962C8B-B14F-4D97-AF65-F5344CB8AC3E}">
        <p14:creationId xmlns:p14="http://schemas.microsoft.com/office/powerpoint/2010/main" val="119006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85530" y="145772"/>
            <a:ext cx="12006469" cy="1828801"/>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5400264" y="5530715"/>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0" y="3421339"/>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5" name="Picture 4">
            <a:extLst>
              <a:ext uri="{FF2B5EF4-FFF2-40B4-BE49-F238E27FC236}">
                <a16:creationId xmlns:a16="http://schemas.microsoft.com/office/drawing/2014/main" id="{83C1E289-C338-4CBC-B741-C19AFF3C1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275" y="2090574"/>
            <a:ext cx="5280986" cy="3104278"/>
          </a:xfrm>
          <a:prstGeom prst="rect">
            <a:avLst/>
          </a:prstGeom>
        </p:spPr>
      </p:pic>
      <p:pic>
        <p:nvPicPr>
          <p:cNvPr id="8" name="Picture 7">
            <a:extLst>
              <a:ext uri="{FF2B5EF4-FFF2-40B4-BE49-F238E27FC236}">
                <a16:creationId xmlns:a16="http://schemas.microsoft.com/office/drawing/2014/main" id="{BD08E4ED-7A22-4530-BECD-6563AE8D3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900" y="2090574"/>
            <a:ext cx="4446099" cy="4767425"/>
          </a:xfrm>
          <a:prstGeom prst="rect">
            <a:avLst/>
          </a:prstGeom>
        </p:spPr>
      </p:pic>
    </p:spTree>
    <p:extLst>
      <p:ext uri="{BB962C8B-B14F-4D97-AF65-F5344CB8AC3E}">
        <p14:creationId xmlns:p14="http://schemas.microsoft.com/office/powerpoint/2010/main" val="386096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C6D71-A6C8-47B0-976B-019EA56CDAAC}"/>
              </a:ext>
            </a:extLst>
          </p:cNvPr>
          <p:cNvSpPr txBox="1"/>
          <p:nvPr/>
        </p:nvSpPr>
        <p:spPr>
          <a:xfrm>
            <a:off x="0" y="569843"/>
            <a:ext cx="12191999" cy="6244145"/>
          </a:xfrm>
          <a:prstGeom prst="rect">
            <a:avLst/>
          </a:prstGeom>
          <a:noFill/>
        </p:spPr>
        <p:txBody>
          <a:bodyPr wrap="square" rtlCol="0">
            <a:spAutoFit/>
          </a:bodyPr>
          <a:lstStyle/>
          <a:p>
            <a:pPr marL="298450" indent="-285750">
              <a:lnSpc>
                <a:spcPct val="100000"/>
              </a:lnSpc>
              <a:spcBef>
                <a:spcPts val="1115"/>
              </a:spcBef>
              <a:buFont typeface="Wingdings" panose="05000000000000000000" pitchFamily="2" charset="2"/>
              <a:buChar char="Ø"/>
            </a:pPr>
            <a:r>
              <a:rPr lang="en-US" sz="1600" spc="350"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Senior</a:t>
            </a:r>
            <a:r>
              <a:rPr lang="en-US" sz="1600" b="1" spc="1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Most</a:t>
            </a:r>
            <a:r>
              <a:rPr lang="en-US" sz="1600" b="1" spc="-2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Employee</a:t>
            </a:r>
            <a:r>
              <a:rPr lang="en-US" sz="1600" b="1" spc="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senior</a:t>
            </a:r>
            <a:r>
              <a:rPr lang="en-US" sz="1600" spc="1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most</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employee</a:t>
            </a:r>
            <a:r>
              <a:rPr lang="en-US" sz="1600" spc="-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based</a:t>
            </a:r>
            <a:r>
              <a:rPr lang="en-US" sz="1600" spc="12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on</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job</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title</a:t>
            </a:r>
            <a:r>
              <a:rPr lang="en-US" sz="1600" spc="1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is</a:t>
            </a:r>
            <a:r>
              <a:rPr lang="en-US" sz="1600" spc="2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Andrew</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Adams,</a:t>
            </a:r>
            <a:r>
              <a:rPr lang="en-US" sz="1600" spc="1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holding</a:t>
            </a:r>
            <a:r>
              <a:rPr lang="en-US" sz="1600" spc="1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position</a:t>
            </a:r>
            <a:r>
              <a:rPr lang="en-US" sz="1600" spc="204"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General</a:t>
            </a:r>
            <a:r>
              <a:rPr lang="en-US" sz="1600" spc="60"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Manager.</a:t>
            </a:r>
            <a:endParaRPr lang="en-US" sz="1600" dirty="0">
              <a:solidFill>
                <a:schemeClr val="accent2">
                  <a:lumMod val="20000"/>
                  <a:lumOff val="80000"/>
                </a:schemeClr>
              </a:solidFill>
              <a:latin typeface="Cambria"/>
              <a:cs typeface="Cambria"/>
            </a:endParaRPr>
          </a:p>
          <a:p>
            <a:pPr marL="298450" marR="5080" indent="-285750">
              <a:lnSpc>
                <a:spcPct val="112400"/>
              </a:lnSpc>
              <a:spcBef>
                <a:spcPts val="795"/>
              </a:spcBef>
              <a:buFont typeface="Wingdings" panose="05000000000000000000" pitchFamily="2" charset="2"/>
              <a:buChar char="Ø"/>
            </a:pPr>
            <a:r>
              <a:rPr lang="en-US" sz="1600" spc="32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Top</a:t>
            </a:r>
            <a:r>
              <a:rPr lang="en-US" sz="1600" b="1" spc="3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Spending</a:t>
            </a:r>
            <a:r>
              <a:rPr lang="en-US" sz="1600" b="1" spc="16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Countries</a:t>
            </a:r>
            <a:r>
              <a:rPr lang="en-US" sz="1600" b="1" spc="4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6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countries</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with</a:t>
            </a:r>
            <a:r>
              <a:rPr lang="en-US" sz="1600" spc="1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1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most</a:t>
            </a:r>
            <a:r>
              <a:rPr lang="en-US" sz="1600" spc="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invoices</a:t>
            </a:r>
            <a:r>
              <a:rPr lang="en-US" sz="1600" spc="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are</a:t>
            </a:r>
            <a:r>
              <a:rPr lang="en-US" sz="1600"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USA,</a:t>
            </a:r>
            <a:r>
              <a:rPr lang="en-US" sz="1600" spc="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Canada,</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and</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Brazil,</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indicating</a:t>
            </a:r>
            <a:r>
              <a:rPr lang="en-US" sz="1600" spc="2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significant</a:t>
            </a:r>
            <a:r>
              <a:rPr lang="en-US" sz="1600" spc="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sales</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potential</a:t>
            </a:r>
            <a:r>
              <a:rPr lang="en-US" sz="1600" spc="130" dirty="0">
                <a:solidFill>
                  <a:schemeClr val="accent2">
                    <a:lumMod val="20000"/>
                    <a:lumOff val="80000"/>
                  </a:schemeClr>
                </a:solidFill>
                <a:latin typeface="Cambria"/>
                <a:cs typeface="Cambria"/>
              </a:rPr>
              <a:t> </a:t>
            </a:r>
            <a:r>
              <a:rPr lang="en-US" sz="1600" spc="-25" dirty="0">
                <a:solidFill>
                  <a:schemeClr val="accent2">
                    <a:lumMod val="20000"/>
                    <a:lumOff val="80000"/>
                  </a:schemeClr>
                </a:solidFill>
                <a:latin typeface="Cambria"/>
                <a:cs typeface="Cambria"/>
              </a:rPr>
              <a:t>in </a:t>
            </a:r>
            <a:r>
              <a:rPr lang="en-US" sz="1600" dirty="0">
                <a:solidFill>
                  <a:schemeClr val="accent2">
                    <a:lumMod val="20000"/>
                    <a:lumOff val="80000"/>
                  </a:schemeClr>
                </a:solidFill>
                <a:latin typeface="Cambria"/>
                <a:cs typeface="Cambria"/>
              </a:rPr>
              <a:t>these</a:t>
            </a:r>
            <a:r>
              <a:rPr lang="en-US" sz="1600" spc="114"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regions.</a:t>
            </a:r>
            <a:endParaRPr lang="en-US" sz="1600" dirty="0">
              <a:solidFill>
                <a:schemeClr val="accent2">
                  <a:lumMod val="20000"/>
                  <a:lumOff val="80000"/>
                </a:schemeClr>
              </a:solidFill>
              <a:latin typeface="Cambria"/>
              <a:cs typeface="Cambria"/>
            </a:endParaRPr>
          </a:p>
          <a:p>
            <a:pPr marL="298450" indent="-285750">
              <a:lnSpc>
                <a:spcPct val="100000"/>
              </a:lnSpc>
              <a:spcBef>
                <a:spcPts val="955"/>
              </a:spcBef>
              <a:buFont typeface="Wingdings" panose="05000000000000000000" pitchFamily="2" charset="2"/>
              <a:buChar char="Ø"/>
            </a:pPr>
            <a:r>
              <a:rPr lang="en-US" sz="1600" spc="28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Top</a:t>
            </a:r>
            <a:r>
              <a:rPr lang="en-US" sz="1600" b="1" spc="1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3</a:t>
            </a:r>
            <a:r>
              <a:rPr lang="en-US" sz="1600" b="1" spc="2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Total</a:t>
            </a:r>
            <a:r>
              <a:rPr lang="en-US" sz="1600" b="1" spc="4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Invoice</a:t>
            </a:r>
            <a:r>
              <a:rPr lang="en-US" sz="1600" b="1" spc="5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Values</a:t>
            </a:r>
            <a:r>
              <a:rPr lang="en-US" sz="1600" b="1" spc="-6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top</a:t>
            </a:r>
            <a:r>
              <a:rPr lang="en-US" sz="1600" spc="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three</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total</a:t>
            </a:r>
            <a:r>
              <a:rPr lang="en-US" sz="1600" spc="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invoice</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values</a:t>
            </a:r>
            <a:r>
              <a:rPr lang="en-US" sz="1600" spc="-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are</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$23.76,</a:t>
            </a:r>
            <a:r>
              <a:rPr lang="en-US" sz="1600"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$19.80,</a:t>
            </a:r>
            <a:r>
              <a:rPr lang="en-US" sz="1600" spc="13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and</a:t>
            </a:r>
            <a:r>
              <a:rPr lang="en-US" sz="1600" spc="1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$19.80,</a:t>
            </a:r>
            <a:r>
              <a:rPr lang="en-US" sz="1600" spc="13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indicating</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substantial</a:t>
            </a:r>
            <a:r>
              <a:rPr lang="en-US" sz="1600" spc="245"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purchases.</a:t>
            </a:r>
            <a:endParaRPr lang="en-US" sz="1600" dirty="0">
              <a:solidFill>
                <a:schemeClr val="accent2">
                  <a:lumMod val="20000"/>
                  <a:lumOff val="80000"/>
                </a:schemeClr>
              </a:solidFill>
              <a:latin typeface="Cambria"/>
              <a:cs typeface="Cambria"/>
            </a:endParaRPr>
          </a:p>
          <a:p>
            <a:pPr marL="298450" indent="-285750">
              <a:lnSpc>
                <a:spcPct val="100000"/>
              </a:lnSpc>
              <a:spcBef>
                <a:spcPts val="1025"/>
              </a:spcBef>
              <a:buFont typeface="Wingdings" panose="05000000000000000000" pitchFamily="2" charset="2"/>
              <a:buChar char="Ø"/>
            </a:pPr>
            <a:r>
              <a:rPr lang="en-US" sz="1600" spc="310"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Best</a:t>
            </a:r>
            <a:r>
              <a:rPr lang="en-US" sz="1600" b="1" spc="3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Customer</a:t>
            </a:r>
            <a:r>
              <a:rPr lang="en-US" sz="1600" b="1" spc="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45" dirty="0">
                <a:solidFill>
                  <a:schemeClr val="accent2">
                    <a:lumMod val="20000"/>
                    <a:lumOff val="80000"/>
                  </a:schemeClr>
                </a:solidFill>
                <a:latin typeface="Cambria"/>
                <a:cs typeface="Cambria"/>
              </a:rPr>
              <a:t> </a:t>
            </a:r>
            <a:r>
              <a:rPr lang="en-US" sz="1600" dirty="0" err="1">
                <a:solidFill>
                  <a:schemeClr val="accent2">
                    <a:lumMod val="20000"/>
                    <a:lumOff val="80000"/>
                  </a:schemeClr>
                </a:solidFill>
                <a:latin typeface="Cambria"/>
                <a:cs typeface="Cambria"/>
              </a:rPr>
              <a:t>František</a:t>
            </a:r>
            <a:r>
              <a:rPr lang="en-US" sz="1600" spc="90" dirty="0">
                <a:solidFill>
                  <a:schemeClr val="accent2">
                    <a:lumMod val="20000"/>
                    <a:lumOff val="80000"/>
                  </a:schemeClr>
                </a:solidFill>
                <a:latin typeface="Cambria"/>
                <a:cs typeface="Cambria"/>
              </a:rPr>
              <a:t> </a:t>
            </a:r>
            <a:r>
              <a:rPr lang="en-US" sz="1600" dirty="0" err="1">
                <a:solidFill>
                  <a:schemeClr val="accent2">
                    <a:lumMod val="20000"/>
                    <a:lumOff val="80000"/>
                  </a:schemeClr>
                </a:solidFill>
                <a:latin typeface="Cambria"/>
                <a:cs typeface="Cambria"/>
              </a:rPr>
              <a:t>Wichterlová</a:t>
            </a:r>
            <a:r>
              <a:rPr lang="en-US" sz="1600" spc="6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is</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best</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customer,</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having</a:t>
            </a:r>
            <a:r>
              <a:rPr lang="en-US" sz="1600"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spent</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total</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60"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$144.54.</a:t>
            </a:r>
            <a:endParaRPr lang="en-US" sz="1600" dirty="0">
              <a:solidFill>
                <a:schemeClr val="accent2">
                  <a:lumMod val="20000"/>
                  <a:lumOff val="80000"/>
                </a:schemeClr>
              </a:solidFill>
              <a:latin typeface="Cambria"/>
              <a:cs typeface="Cambria"/>
            </a:endParaRPr>
          </a:p>
          <a:p>
            <a:pPr marL="298450" marR="409575" indent="-285750">
              <a:lnSpc>
                <a:spcPct val="108500"/>
              </a:lnSpc>
              <a:spcBef>
                <a:spcPts val="865"/>
              </a:spcBef>
              <a:buFont typeface="Wingdings" panose="05000000000000000000" pitchFamily="2" charset="2"/>
              <a:buChar char="Ø"/>
            </a:pPr>
            <a:r>
              <a:rPr lang="en-US" sz="1600" spc="35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City with</a:t>
            </a:r>
            <a:r>
              <a:rPr lang="en-US" sz="1600" b="1" spc="4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Best</a:t>
            </a:r>
            <a:r>
              <a:rPr lang="en-US" sz="1600" b="1" spc="14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Customers</a:t>
            </a:r>
            <a:r>
              <a:rPr lang="en-US" sz="1600" b="1" spc="-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Prague</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emerges</a:t>
            </a:r>
            <a:r>
              <a:rPr lang="en-US" sz="1600" spc="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as</a:t>
            </a:r>
            <a:r>
              <a:rPr lang="en-US" sz="1600" spc="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17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city</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with</a:t>
            </a:r>
            <a:r>
              <a:rPr lang="en-US" sz="1600" spc="1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17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highest</a:t>
            </a:r>
            <a:r>
              <a:rPr lang="en-US" sz="1600" spc="1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sum</a:t>
            </a:r>
            <a:r>
              <a:rPr lang="en-US" sz="1600" spc="114"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invoice</a:t>
            </a:r>
            <a:r>
              <a:rPr lang="en-US" sz="1600" spc="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totals,</a:t>
            </a:r>
            <a:r>
              <a:rPr lang="en-US" sz="1600" spc="1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suggesting</a:t>
            </a:r>
            <a:r>
              <a:rPr lang="en-US" sz="1600" spc="2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it</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could</a:t>
            </a:r>
            <a:r>
              <a:rPr lang="en-US" sz="1600" spc="5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be</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a:t>
            </a:r>
            <a:r>
              <a:rPr lang="en-US" sz="1600" spc="85"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lucrative </a:t>
            </a:r>
            <a:r>
              <a:rPr lang="en-US" sz="1600" dirty="0">
                <a:solidFill>
                  <a:schemeClr val="accent2">
                    <a:lumMod val="20000"/>
                    <a:lumOff val="80000"/>
                  </a:schemeClr>
                </a:solidFill>
                <a:latin typeface="Cambria"/>
                <a:cs typeface="Cambria"/>
              </a:rPr>
              <a:t>location</a:t>
            </a:r>
            <a:r>
              <a:rPr lang="en-US" sz="1600"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for</a:t>
            </a:r>
            <a:r>
              <a:rPr lang="en-US" sz="1600" spc="7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promotional</a:t>
            </a:r>
            <a:r>
              <a:rPr lang="en-US" sz="1600" spc="1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events</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like</a:t>
            </a:r>
            <a:r>
              <a:rPr lang="en-US" sz="1600" spc="2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music</a:t>
            </a:r>
            <a:r>
              <a:rPr lang="en-US" sz="1600" spc="265"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festivals.</a:t>
            </a:r>
            <a:endParaRPr lang="en-US" sz="1600" dirty="0">
              <a:solidFill>
                <a:schemeClr val="accent2">
                  <a:lumMod val="20000"/>
                  <a:lumOff val="80000"/>
                </a:schemeClr>
              </a:solidFill>
              <a:latin typeface="Cambria"/>
              <a:cs typeface="Cambria"/>
            </a:endParaRPr>
          </a:p>
          <a:p>
            <a:pPr marL="298450" marR="626745" indent="-285750">
              <a:lnSpc>
                <a:spcPct val="108500"/>
              </a:lnSpc>
              <a:spcBef>
                <a:spcPts val="865"/>
              </a:spcBef>
              <a:buFont typeface="Wingdings" panose="05000000000000000000" pitchFamily="2" charset="2"/>
              <a:buChar char="Ø"/>
            </a:pPr>
            <a:r>
              <a:rPr lang="en-US" sz="1600" spc="34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Rock</a:t>
            </a:r>
            <a:r>
              <a:rPr lang="en-US" sz="1600" b="1" spc="5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Music</a:t>
            </a:r>
            <a:r>
              <a:rPr lang="en-US" sz="1600" b="1" spc="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Listeners</a:t>
            </a:r>
            <a:r>
              <a:rPr lang="en-US" sz="1600" b="1" spc="12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list</a:t>
            </a:r>
            <a:r>
              <a:rPr lang="en-US" sz="1600" spc="10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customers</a:t>
            </a:r>
            <a:r>
              <a:rPr lang="en-US" sz="1600" spc="9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who</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listen</a:t>
            </a:r>
            <a:r>
              <a:rPr lang="en-US" sz="1600" spc="1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rock</a:t>
            </a:r>
            <a:r>
              <a:rPr lang="en-US" sz="1600" spc="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music</a:t>
            </a:r>
            <a:r>
              <a:rPr lang="en-US" sz="1600" spc="1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provides</a:t>
            </a:r>
            <a:r>
              <a:rPr lang="en-US" sz="1600" spc="9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valuable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insights</a:t>
            </a:r>
            <a:r>
              <a:rPr lang="en-US" sz="1600" spc="1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for</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targeted</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marketing</a:t>
            </a:r>
            <a:r>
              <a:rPr lang="en-US" sz="1600" spc="140" dirty="0">
                <a:solidFill>
                  <a:schemeClr val="accent2">
                    <a:lumMod val="20000"/>
                    <a:lumOff val="80000"/>
                  </a:schemeClr>
                </a:solidFill>
                <a:latin typeface="Cambria"/>
                <a:cs typeface="Cambria"/>
              </a:rPr>
              <a:t> </a:t>
            </a:r>
            <a:r>
              <a:rPr lang="en-US" sz="1600" spc="-25" dirty="0">
                <a:solidFill>
                  <a:schemeClr val="accent2">
                    <a:lumMod val="20000"/>
                    <a:lumOff val="80000"/>
                  </a:schemeClr>
                </a:solidFill>
                <a:latin typeface="Cambria"/>
                <a:cs typeface="Cambria"/>
              </a:rPr>
              <a:t>and </a:t>
            </a:r>
            <a:r>
              <a:rPr lang="en-US" sz="1600" spc="-10" dirty="0">
                <a:solidFill>
                  <a:schemeClr val="accent2">
                    <a:lumMod val="20000"/>
                    <a:lumOff val="80000"/>
                  </a:schemeClr>
                </a:solidFill>
                <a:latin typeface="Cambria"/>
                <a:cs typeface="Cambria"/>
              </a:rPr>
              <a:t>promotions.</a:t>
            </a:r>
            <a:endParaRPr lang="en-US" sz="1600" dirty="0">
              <a:solidFill>
                <a:schemeClr val="accent2">
                  <a:lumMod val="20000"/>
                  <a:lumOff val="80000"/>
                </a:schemeClr>
              </a:solidFill>
              <a:latin typeface="Cambria"/>
              <a:cs typeface="Cambria"/>
            </a:endParaRPr>
          </a:p>
          <a:p>
            <a:pPr marL="298450" indent="-285750">
              <a:lnSpc>
                <a:spcPct val="100000"/>
              </a:lnSpc>
              <a:spcBef>
                <a:spcPts val="1025"/>
              </a:spcBef>
              <a:buFont typeface="Wingdings" panose="05000000000000000000" pitchFamily="2" charset="2"/>
              <a:buChar char="Ø"/>
            </a:pPr>
            <a:r>
              <a:rPr lang="en-US" sz="1600" spc="340"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Top</a:t>
            </a:r>
            <a:r>
              <a:rPr lang="en-US" sz="1600" b="1" spc="4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Rock</a:t>
            </a:r>
            <a:r>
              <a:rPr lang="en-US" sz="1600" b="1" spc="4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Bands</a:t>
            </a:r>
            <a:r>
              <a:rPr lang="en-US" sz="1600" b="1" spc="1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AC/DC</a:t>
            </a:r>
            <a:r>
              <a:rPr lang="en-US" sz="1600" spc="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leads</a:t>
            </a:r>
            <a:r>
              <a:rPr lang="en-US" sz="1600" spc="2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as</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top</a:t>
            </a:r>
            <a:r>
              <a:rPr lang="en-US" sz="1600" spc="3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rock</a:t>
            </a:r>
            <a:r>
              <a:rPr lang="en-US" sz="1600" spc="1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band</a:t>
            </a:r>
            <a:r>
              <a:rPr lang="en-US" sz="1600"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terms</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number</a:t>
            </a:r>
            <a:r>
              <a:rPr lang="en-US" sz="1600" spc="2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tracks,</a:t>
            </a:r>
            <a:r>
              <a:rPr lang="en-US" sz="1600" spc="1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followed</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by</a:t>
            </a:r>
            <a:r>
              <a:rPr lang="en-US" sz="1600" spc="5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Aerosmith</a:t>
            </a:r>
            <a:r>
              <a:rPr lang="en-US" sz="1600"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and</a:t>
            </a:r>
            <a:r>
              <a:rPr lang="en-US" sz="1600" spc="120"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Audioslave.</a:t>
            </a:r>
            <a:endParaRPr lang="en-US" sz="1600" dirty="0">
              <a:solidFill>
                <a:schemeClr val="accent2">
                  <a:lumMod val="20000"/>
                  <a:lumOff val="80000"/>
                </a:schemeClr>
              </a:solidFill>
              <a:latin typeface="Cambria"/>
              <a:cs typeface="Cambria"/>
            </a:endParaRPr>
          </a:p>
          <a:p>
            <a:pPr marL="298450" marR="728345" indent="-285750">
              <a:lnSpc>
                <a:spcPct val="108500"/>
              </a:lnSpc>
              <a:spcBef>
                <a:spcPts val="869"/>
              </a:spcBef>
              <a:buFont typeface="Wingdings" panose="05000000000000000000" pitchFamily="2" charset="2"/>
              <a:buChar char="Ø"/>
            </a:pPr>
            <a:r>
              <a:rPr lang="en-US" sz="1600" spc="34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Longest</a:t>
            </a:r>
            <a:r>
              <a:rPr lang="en-US" sz="1600" b="1" spc="13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Tracks</a:t>
            </a:r>
            <a:r>
              <a:rPr lang="en-US" sz="1600" b="1" spc="12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query</a:t>
            </a:r>
            <a:r>
              <a:rPr lang="en-US" sz="1600"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reveals</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1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longest</a:t>
            </a:r>
            <a:r>
              <a:rPr lang="en-US" sz="1600" spc="10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tracks</a:t>
            </a:r>
            <a:r>
              <a:rPr lang="en-US" sz="1600"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a:t>
            </a:r>
            <a:r>
              <a:rPr lang="en-US" sz="1600" spc="1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terms</a:t>
            </a:r>
            <a:r>
              <a:rPr lang="en-US" sz="1600" spc="9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of</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song</a:t>
            </a:r>
            <a:r>
              <a:rPr lang="en-US" sz="1600" spc="6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length,</a:t>
            </a:r>
            <a:r>
              <a:rPr lang="en-US" sz="1600" spc="9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which</a:t>
            </a:r>
            <a:r>
              <a:rPr lang="en-US" sz="1600" spc="12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could</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be</a:t>
            </a:r>
            <a:r>
              <a:rPr lang="en-US" sz="1600" spc="7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useful</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for</a:t>
            </a:r>
            <a:r>
              <a:rPr lang="en-US" sz="1600" spc="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playlist</a:t>
            </a:r>
            <a:r>
              <a:rPr lang="en-US" sz="1600" spc="10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curation</a:t>
            </a:r>
            <a:r>
              <a:rPr lang="en-US" sz="1600" spc="35" dirty="0">
                <a:solidFill>
                  <a:schemeClr val="accent2">
                    <a:lumMod val="20000"/>
                    <a:lumOff val="80000"/>
                  </a:schemeClr>
                </a:solidFill>
                <a:latin typeface="Cambria"/>
                <a:cs typeface="Cambria"/>
              </a:rPr>
              <a:t> </a:t>
            </a:r>
            <a:r>
              <a:rPr lang="en-US" sz="1600" spc="-25" dirty="0">
                <a:solidFill>
                  <a:schemeClr val="accent2">
                    <a:lumMod val="20000"/>
                    <a:lumOff val="80000"/>
                  </a:schemeClr>
                </a:solidFill>
                <a:latin typeface="Cambria"/>
                <a:cs typeface="Cambria"/>
              </a:rPr>
              <a:t>or </a:t>
            </a:r>
            <a:r>
              <a:rPr lang="en-US" sz="1600" dirty="0">
                <a:solidFill>
                  <a:schemeClr val="accent2">
                    <a:lumMod val="20000"/>
                    <a:lumOff val="80000"/>
                  </a:schemeClr>
                </a:solidFill>
                <a:latin typeface="Cambria"/>
                <a:cs typeface="Cambria"/>
              </a:rPr>
              <a:t>understanding</a:t>
            </a:r>
            <a:r>
              <a:rPr lang="en-US" sz="1600" spc="2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customer</a:t>
            </a:r>
            <a:r>
              <a:rPr lang="en-US" sz="1600" spc="114"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preferences.</a:t>
            </a:r>
            <a:endParaRPr lang="en-US" sz="1600" dirty="0">
              <a:solidFill>
                <a:schemeClr val="accent2">
                  <a:lumMod val="20000"/>
                  <a:lumOff val="80000"/>
                </a:schemeClr>
              </a:solidFill>
              <a:latin typeface="Cambria"/>
              <a:cs typeface="Cambria"/>
            </a:endParaRPr>
          </a:p>
          <a:p>
            <a:pPr marL="298450" marR="902969" indent="-285750">
              <a:lnSpc>
                <a:spcPct val="108500"/>
              </a:lnSpc>
              <a:spcBef>
                <a:spcPts val="865"/>
              </a:spcBef>
              <a:buFont typeface="Wingdings" panose="05000000000000000000" pitchFamily="2" charset="2"/>
              <a:buChar char="Ø"/>
            </a:pPr>
            <a:r>
              <a:rPr lang="en-US" sz="1600" spc="355"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Customer</a:t>
            </a:r>
            <a:r>
              <a:rPr lang="en-US" sz="1600" b="1" spc="-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Spending</a:t>
            </a:r>
            <a:r>
              <a:rPr lang="en-US" sz="1600" b="1" spc="18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on</a:t>
            </a:r>
            <a:r>
              <a:rPr lang="en-US" sz="1600" b="1" spc="4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Artists</a:t>
            </a:r>
            <a:r>
              <a:rPr lang="en-US" sz="1600" b="1" spc="1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Steve</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Murray</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has</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spent</a:t>
            </a:r>
            <a:r>
              <a:rPr lang="en-US" sz="1600" spc="1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most</a:t>
            </a:r>
            <a:r>
              <a:rPr lang="en-US" sz="1600" spc="11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on</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17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AC/DC</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artist,</a:t>
            </a:r>
            <a:r>
              <a:rPr lang="en-US" sz="1600" spc="1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followed</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by</a:t>
            </a:r>
            <a:r>
              <a:rPr lang="en-US" sz="1600" spc="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other</a:t>
            </a:r>
            <a:r>
              <a:rPr lang="en-US" sz="1600" spc="1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customers</a:t>
            </a:r>
            <a:r>
              <a:rPr lang="en-US" sz="1600" spc="110" dirty="0">
                <a:solidFill>
                  <a:schemeClr val="accent2">
                    <a:lumMod val="20000"/>
                    <a:lumOff val="80000"/>
                  </a:schemeClr>
                </a:solidFill>
                <a:latin typeface="Cambria"/>
                <a:cs typeface="Cambria"/>
              </a:rPr>
              <a:t> </a:t>
            </a:r>
            <a:r>
              <a:rPr lang="en-US" sz="1600" spc="-20" dirty="0">
                <a:solidFill>
                  <a:schemeClr val="accent2">
                    <a:lumMod val="20000"/>
                    <a:lumOff val="80000"/>
                  </a:schemeClr>
                </a:solidFill>
                <a:latin typeface="Cambria"/>
                <a:cs typeface="Cambria"/>
              </a:rPr>
              <a:t>with </a:t>
            </a:r>
            <a:r>
              <a:rPr lang="en-US" sz="1600" dirty="0">
                <a:solidFill>
                  <a:schemeClr val="accent2">
                    <a:lumMod val="20000"/>
                    <a:lumOff val="80000"/>
                  </a:schemeClr>
                </a:solidFill>
                <a:latin typeface="Cambria"/>
                <a:cs typeface="Cambria"/>
              </a:rPr>
              <a:t>significant</a:t>
            </a:r>
            <a:r>
              <a:rPr lang="en-US" sz="1600" spc="16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spending</a:t>
            </a:r>
            <a:r>
              <a:rPr lang="en-US" sz="1600" spc="130"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amounts.</a:t>
            </a:r>
            <a:endParaRPr lang="en-US" sz="1600" dirty="0">
              <a:solidFill>
                <a:schemeClr val="accent2">
                  <a:lumMod val="20000"/>
                  <a:lumOff val="80000"/>
                </a:schemeClr>
              </a:solidFill>
              <a:latin typeface="Cambria"/>
              <a:cs typeface="Cambria"/>
            </a:endParaRPr>
          </a:p>
          <a:p>
            <a:pPr marL="298450" marR="556260" indent="-285750">
              <a:lnSpc>
                <a:spcPct val="108500"/>
              </a:lnSpc>
              <a:spcBef>
                <a:spcPts val="870"/>
              </a:spcBef>
              <a:buFont typeface="Wingdings" panose="05000000000000000000" pitchFamily="2" charset="2"/>
              <a:buChar char="Ø"/>
            </a:pPr>
            <a:r>
              <a:rPr lang="en-US" sz="1600" spc="360"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Popular</a:t>
            </a:r>
            <a:r>
              <a:rPr lang="en-US" sz="1600" b="1" spc="5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Genres</a:t>
            </a:r>
            <a:r>
              <a:rPr lang="en-US" sz="1600" b="1" spc="5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by</a:t>
            </a:r>
            <a:r>
              <a:rPr lang="en-US" sz="1600" b="1" spc="9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Country</a:t>
            </a:r>
            <a:r>
              <a:rPr lang="en-US" sz="1600" b="1" spc="8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Rock</a:t>
            </a:r>
            <a:r>
              <a:rPr lang="en-US" sz="1600" spc="-6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emerges</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as</a:t>
            </a:r>
            <a:r>
              <a:rPr lang="en-US" sz="1600" spc="2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most</a:t>
            </a:r>
            <a:r>
              <a:rPr lang="en-US" sz="1600" spc="19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popular</a:t>
            </a:r>
            <a:r>
              <a:rPr lang="en-US" sz="1600" spc="5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genre</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a:t>
            </a:r>
            <a:r>
              <a:rPr lang="en-US" sz="1600" spc="4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various</a:t>
            </a:r>
            <a:r>
              <a:rPr lang="en-US" sz="1600" spc="10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countries,</a:t>
            </a:r>
            <a:r>
              <a:rPr lang="en-US" sz="1600" spc="1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indicating</a:t>
            </a:r>
            <a:r>
              <a:rPr lang="en-US" sz="1600" spc="23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its</a:t>
            </a:r>
            <a:r>
              <a:rPr lang="en-US" sz="1600" spc="10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widespread</a:t>
            </a:r>
            <a:r>
              <a:rPr lang="en-US" sz="1600" spc="125"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appeal </a:t>
            </a:r>
            <a:r>
              <a:rPr lang="en-US" sz="1600" dirty="0">
                <a:solidFill>
                  <a:schemeClr val="accent2">
                    <a:lumMod val="20000"/>
                    <a:lumOff val="80000"/>
                  </a:schemeClr>
                </a:solidFill>
                <a:latin typeface="Cambria"/>
                <a:cs typeface="Cambria"/>
              </a:rPr>
              <a:t>across</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different</a:t>
            </a:r>
            <a:r>
              <a:rPr lang="en-US" sz="1600" spc="85" dirty="0">
                <a:solidFill>
                  <a:schemeClr val="accent2">
                    <a:lumMod val="20000"/>
                    <a:lumOff val="80000"/>
                  </a:schemeClr>
                </a:solidFill>
                <a:latin typeface="Cambria"/>
                <a:cs typeface="Cambria"/>
              </a:rPr>
              <a:t> </a:t>
            </a:r>
            <a:r>
              <a:rPr lang="en-US" sz="1600" spc="-10" dirty="0">
                <a:solidFill>
                  <a:schemeClr val="accent2">
                    <a:lumMod val="20000"/>
                    <a:lumOff val="80000"/>
                  </a:schemeClr>
                </a:solidFill>
                <a:latin typeface="Cambria"/>
                <a:cs typeface="Cambria"/>
              </a:rPr>
              <a:t>regions.</a:t>
            </a:r>
            <a:endParaRPr lang="en-US" sz="1600" dirty="0">
              <a:solidFill>
                <a:schemeClr val="accent2">
                  <a:lumMod val="20000"/>
                  <a:lumOff val="80000"/>
                </a:schemeClr>
              </a:solidFill>
              <a:latin typeface="Cambria"/>
              <a:cs typeface="Cambria"/>
            </a:endParaRPr>
          </a:p>
          <a:p>
            <a:pPr marL="298450" indent="-285750">
              <a:lnSpc>
                <a:spcPct val="100000"/>
              </a:lnSpc>
              <a:spcBef>
                <a:spcPts val="1025"/>
              </a:spcBef>
              <a:buFont typeface="Wingdings" panose="05000000000000000000" pitchFamily="2" charset="2"/>
              <a:buChar char="Ø"/>
            </a:pPr>
            <a:r>
              <a:rPr lang="en-US" sz="1600" spc="350" dirty="0">
                <a:solidFill>
                  <a:schemeClr val="accent2">
                    <a:lumMod val="20000"/>
                    <a:lumOff val="80000"/>
                  </a:schemeClr>
                </a:solidFill>
                <a:latin typeface="Tahoma"/>
                <a:cs typeface="Tahoma"/>
              </a:rPr>
              <a:t> </a:t>
            </a:r>
            <a:r>
              <a:rPr lang="en-US" sz="1600" b="1" dirty="0">
                <a:solidFill>
                  <a:schemeClr val="accent2">
                    <a:lumMod val="20000"/>
                    <a:lumOff val="80000"/>
                  </a:schemeClr>
                </a:solidFill>
                <a:latin typeface="Cambria"/>
                <a:cs typeface="Cambria"/>
              </a:rPr>
              <a:t>Top</a:t>
            </a:r>
            <a:r>
              <a:rPr lang="en-US" sz="1600" b="1" spc="5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Spending</a:t>
            </a:r>
            <a:r>
              <a:rPr lang="en-US" sz="1600" b="1" spc="18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Customers</a:t>
            </a:r>
            <a:r>
              <a:rPr lang="en-US" sz="1600" b="1" spc="-3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by</a:t>
            </a:r>
            <a:r>
              <a:rPr lang="en-US" sz="1600" b="1" spc="80"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Country</a:t>
            </a:r>
            <a:r>
              <a:rPr lang="en-US" sz="1600" b="1" spc="5" dirty="0">
                <a:solidFill>
                  <a:schemeClr val="accent2">
                    <a:lumMod val="20000"/>
                    <a:lumOff val="80000"/>
                  </a:schemeClr>
                </a:solidFill>
                <a:latin typeface="Cambria"/>
                <a:cs typeface="Cambria"/>
              </a:rPr>
              <a:t> </a:t>
            </a:r>
            <a:r>
              <a:rPr lang="en-US" sz="1600" b="1" dirty="0">
                <a:solidFill>
                  <a:schemeClr val="accent2">
                    <a:lumMod val="20000"/>
                    <a:lumOff val="80000"/>
                  </a:schemeClr>
                </a:solidFill>
                <a:latin typeface="Cambria"/>
                <a:cs typeface="Cambria"/>
              </a:rPr>
              <a:t>:</a:t>
            </a:r>
            <a:r>
              <a:rPr lang="en-US" sz="1600" b="1" spc="16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The</a:t>
            </a:r>
            <a:r>
              <a:rPr lang="en-US" sz="1600" spc="8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top</a:t>
            </a:r>
            <a:r>
              <a:rPr lang="en-US" sz="1600" spc="3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spending</a:t>
            </a:r>
            <a:r>
              <a:rPr lang="en-US" sz="1600" spc="229"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customers</a:t>
            </a:r>
            <a:r>
              <a:rPr lang="en-US" sz="1600" spc="10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in</a:t>
            </a:r>
            <a:r>
              <a:rPr lang="en-US" sz="1600" spc="114"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each</a:t>
            </a:r>
            <a:r>
              <a:rPr lang="en-US" sz="1600" spc="-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country</a:t>
            </a:r>
            <a:r>
              <a:rPr lang="en-US" sz="1600" spc="130"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highlight</a:t>
            </a:r>
            <a:r>
              <a:rPr lang="en-US" sz="1600" spc="18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potential</a:t>
            </a:r>
            <a:r>
              <a:rPr lang="en-US" sz="1600" spc="14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high-value</a:t>
            </a:r>
            <a:r>
              <a:rPr lang="en-US" sz="1600" spc="155" dirty="0">
                <a:solidFill>
                  <a:schemeClr val="accent2">
                    <a:lumMod val="20000"/>
                    <a:lumOff val="80000"/>
                  </a:schemeClr>
                </a:solidFill>
                <a:latin typeface="Cambria"/>
                <a:cs typeface="Cambria"/>
              </a:rPr>
              <a:t> </a:t>
            </a:r>
            <a:r>
              <a:rPr lang="en-US" sz="1600" dirty="0">
                <a:solidFill>
                  <a:schemeClr val="accent2">
                    <a:lumMod val="20000"/>
                    <a:lumOff val="80000"/>
                  </a:schemeClr>
                </a:solidFill>
                <a:latin typeface="Cambria"/>
                <a:cs typeface="Cambria"/>
              </a:rPr>
              <a:t>markets</a:t>
            </a:r>
            <a:r>
              <a:rPr lang="en-US" sz="1600" spc="20" dirty="0">
                <a:solidFill>
                  <a:schemeClr val="accent2">
                    <a:lumMod val="20000"/>
                    <a:lumOff val="80000"/>
                  </a:schemeClr>
                </a:solidFill>
                <a:latin typeface="Cambria"/>
                <a:cs typeface="Cambria"/>
              </a:rPr>
              <a:t> </a:t>
            </a:r>
            <a:r>
              <a:rPr lang="en-US" sz="1600" spc="-25" dirty="0">
                <a:solidFill>
                  <a:schemeClr val="accent2">
                    <a:lumMod val="20000"/>
                    <a:lumOff val="80000"/>
                  </a:schemeClr>
                </a:solidFill>
                <a:latin typeface="Cambria"/>
                <a:cs typeface="Cambria"/>
              </a:rPr>
              <a:t>and customer segment.</a:t>
            </a:r>
            <a:endParaRPr lang="en-US" sz="1600" dirty="0">
              <a:solidFill>
                <a:schemeClr val="accent2">
                  <a:lumMod val="20000"/>
                  <a:lumOff val="80000"/>
                </a:schemeClr>
              </a:solidFill>
              <a:latin typeface="Cambria"/>
              <a:cs typeface="Cambria"/>
            </a:endParaRPr>
          </a:p>
          <a:p>
            <a:endParaRPr lang="en-IN" sz="1600" dirty="0">
              <a:solidFill>
                <a:schemeClr val="accent2">
                  <a:lumMod val="20000"/>
                  <a:lumOff val="80000"/>
                </a:schemeClr>
              </a:solidFill>
            </a:endParaRPr>
          </a:p>
        </p:txBody>
      </p:sp>
      <p:sp>
        <p:nvSpPr>
          <p:cNvPr id="3" name="TextBox 2">
            <a:extLst>
              <a:ext uri="{FF2B5EF4-FFF2-40B4-BE49-F238E27FC236}">
                <a16:creationId xmlns:a16="http://schemas.microsoft.com/office/drawing/2014/main" id="{6F969A1A-873D-471E-8FF1-58CB3CE164F3}"/>
              </a:ext>
            </a:extLst>
          </p:cNvPr>
          <p:cNvSpPr txBox="1"/>
          <p:nvPr/>
        </p:nvSpPr>
        <p:spPr>
          <a:xfrm>
            <a:off x="344557" y="159026"/>
            <a:ext cx="11065565" cy="461665"/>
          </a:xfrm>
          <a:prstGeom prst="rect">
            <a:avLst/>
          </a:prstGeom>
          <a:noFill/>
        </p:spPr>
        <p:txBody>
          <a:bodyPr wrap="square" rtlCol="0">
            <a:spAutoFit/>
          </a:bodyPr>
          <a:lstStyle/>
          <a:p>
            <a:pPr algn="ctr"/>
            <a:r>
              <a:rPr lang="en-US" sz="2400" b="1" spc="50" dirty="0"/>
              <a:t>Insights</a:t>
            </a:r>
            <a:r>
              <a:rPr lang="en-US" sz="2400" b="1" spc="180" dirty="0"/>
              <a:t> </a:t>
            </a:r>
            <a:r>
              <a:rPr lang="en-US" sz="2400" b="1" dirty="0"/>
              <a:t>and</a:t>
            </a:r>
            <a:r>
              <a:rPr lang="en-US" sz="2400" b="1" spc="180" dirty="0"/>
              <a:t> </a:t>
            </a:r>
            <a:r>
              <a:rPr lang="en-US" sz="2400" b="1" spc="60" dirty="0"/>
              <a:t>Conclusions</a:t>
            </a:r>
            <a:r>
              <a:rPr lang="en-US" sz="2400" b="1" spc="190" dirty="0"/>
              <a:t> </a:t>
            </a:r>
            <a:r>
              <a:rPr lang="en-US" sz="2400" b="1" spc="200" dirty="0"/>
              <a:t>for</a:t>
            </a:r>
            <a:r>
              <a:rPr lang="en-US" sz="2400" b="1" spc="-20" dirty="0"/>
              <a:t> </a:t>
            </a:r>
            <a:r>
              <a:rPr lang="en-US" sz="2400" b="1" spc="120" dirty="0"/>
              <a:t>the</a:t>
            </a:r>
            <a:r>
              <a:rPr lang="en-US" sz="2400" b="1" spc="170" dirty="0"/>
              <a:t> </a:t>
            </a:r>
            <a:r>
              <a:rPr lang="en-US" sz="2400" b="1" dirty="0"/>
              <a:t>Music</a:t>
            </a:r>
            <a:r>
              <a:rPr lang="en-US" sz="2400" b="1" spc="105" dirty="0"/>
              <a:t> </a:t>
            </a:r>
            <a:r>
              <a:rPr lang="en-US" sz="2400" b="1" spc="55" dirty="0"/>
              <a:t>Store</a:t>
            </a:r>
            <a:r>
              <a:rPr lang="en-US" sz="2400" b="1" spc="165" dirty="0"/>
              <a:t> </a:t>
            </a:r>
            <a:r>
              <a:rPr lang="en-US" sz="2400" b="1" spc="-10" dirty="0"/>
              <a:t>Analysis</a:t>
            </a:r>
            <a:endParaRPr lang="en-IN" sz="2400" b="1" dirty="0"/>
          </a:p>
        </p:txBody>
      </p:sp>
    </p:spTree>
    <p:extLst>
      <p:ext uri="{BB962C8B-B14F-4D97-AF65-F5344CB8AC3E}">
        <p14:creationId xmlns:p14="http://schemas.microsoft.com/office/powerpoint/2010/main" val="64647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DB6C7-690B-4D6C-9AA6-83C13862E7C5}"/>
              </a:ext>
            </a:extLst>
          </p:cNvPr>
          <p:cNvSpPr txBox="1"/>
          <p:nvPr/>
        </p:nvSpPr>
        <p:spPr>
          <a:xfrm>
            <a:off x="0" y="1073426"/>
            <a:ext cx="11993217" cy="3849515"/>
          </a:xfrm>
          <a:prstGeom prst="rect">
            <a:avLst/>
          </a:prstGeom>
          <a:noFill/>
        </p:spPr>
        <p:txBody>
          <a:bodyPr wrap="square" rtlCol="0">
            <a:spAutoFit/>
          </a:bodyPr>
          <a:lstStyle/>
          <a:p>
            <a:pPr marL="297815" marR="639445" indent="-285750">
              <a:lnSpc>
                <a:spcPct val="106800"/>
              </a:lnSpc>
              <a:spcBef>
                <a:spcPts val="95"/>
              </a:spcBef>
              <a:buFont typeface="Wingdings" panose="05000000000000000000" pitchFamily="2" charset="2"/>
              <a:buChar char="Ø"/>
            </a:pPr>
            <a:r>
              <a:rPr lang="en-US" spc="-90" dirty="0">
                <a:solidFill>
                  <a:schemeClr val="accent2">
                    <a:lumMod val="20000"/>
                    <a:lumOff val="80000"/>
                  </a:schemeClr>
                </a:solidFill>
                <a:latin typeface="Tahoma"/>
                <a:cs typeface="Tahoma"/>
              </a:rPr>
              <a:t> </a:t>
            </a:r>
            <a:r>
              <a:rPr lang="en-US" b="1" spc="-25" dirty="0">
                <a:solidFill>
                  <a:schemeClr val="accent2">
                    <a:lumMod val="20000"/>
                    <a:lumOff val="80000"/>
                  </a:schemeClr>
                </a:solidFill>
                <a:latin typeface="Cambria"/>
                <a:cs typeface="Cambria"/>
              </a:rPr>
              <a:t>Targeted</a:t>
            </a:r>
            <a:r>
              <a:rPr lang="en-US" b="1" spc="-75"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Marketing</a:t>
            </a:r>
            <a:r>
              <a:rPr lang="en-US" b="1" spc="-25"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a:t>
            </a:r>
            <a:r>
              <a:rPr lang="en-US" b="1" spc="-7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Focus</a:t>
            </a:r>
            <a:r>
              <a:rPr lang="en-US" spc="-10" dirty="0">
                <a:solidFill>
                  <a:schemeClr val="accent2">
                    <a:lumMod val="20000"/>
                    <a:lumOff val="80000"/>
                  </a:schemeClr>
                </a:solidFill>
                <a:latin typeface="Cambria"/>
                <a:cs typeface="Cambria"/>
              </a:rPr>
              <a:t> marketing</a:t>
            </a:r>
            <a:r>
              <a:rPr lang="en-US" spc="-4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efforts</a:t>
            </a:r>
            <a:r>
              <a:rPr lang="en-US" spc="-1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on</a:t>
            </a:r>
            <a:r>
              <a:rPr lang="en-US" spc="-8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countries</a:t>
            </a:r>
            <a:r>
              <a:rPr lang="en-US" spc="6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with</a:t>
            </a:r>
            <a:r>
              <a:rPr lang="en-US" spc="-1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high</a:t>
            </a:r>
            <a:r>
              <a:rPr lang="en-US" spc="-7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invoice</a:t>
            </a:r>
            <a:r>
              <a:rPr lang="en-US" spc="-12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counts</a:t>
            </a:r>
            <a:r>
              <a:rPr lang="en-US" spc="-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7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customers</a:t>
            </a:r>
            <a:r>
              <a:rPr lang="en-US" spc="-1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with</a:t>
            </a:r>
            <a:r>
              <a:rPr lang="en-US" spc="-15" dirty="0">
                <a:solidFill>
                  <a:schemeClr val="accent2">
                    <a:lumMod val="20000"/>
                    <a:lumOff val="80000"/>
                  </a:schemeClr>
                </a:solidFill>
                <a:latin typeface="Cambria"/>
                <a:cs typeface="Cambria"/>
              </a:rPr>
              <a:t> </a:t>
            </a:r>
            <a:r>
              <a:rPr lang="en-US" spc="-20" dirty="0">
                <a:solidFill>
                  <a:schemeClr val="accent2">
                    <a:lumMod val="20000"/>
                    <a:lumOff val="80000"/>
                  </a:schemeClr>
                </a:solidFill>
                <a:latin typeface="Cambria"/>
                <a:cs typeface="Cambria"/>
              </a:rPr>
              <a:t>high </a:t>
            </a:r>
            <a:r>
              <a:rPr lang="en-US" dirty="0">
                <a:solidFill>
                  <a:schemeClr val="accent2">
                    <a:lumMod val="20000"/>
                    <a:lumOff val="80000"/>
                  </a:schemeClr>
                </a:solidFill>
                <a:latin typeface="Cambria"/>
                <a:cs typeface="Cambria"/>
              </a:rPr>
              <a:t>spending</a:t>
            </a:r>
            <a:r>
              <a:rPr lang="en-US" spc="-80"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tendencies.</a:t>
            </a:r>
            <a:endParaRPr lang="en-US" dirty="0">
              <a:solidFill>
                <a:schemeClr val="accent2">
                  <a:lumMod val="20000"/>
                  <a:lumOff val="80000"/>
                </a:schemeClr>
              </a:solidFill>
              <a:latin typeface="Cambria"/>
              <a:cs typeface="Cambria"/>
            </a:endParaRPr>
          </a:p>
          <a:p>
            <a:pPr marL="298450" indent="-285750">
              <a:lnSpc>
                <a:spcPct val="100000"/>
              </a:lnSpc>
              <a:spcBef>
                <a:spcPts val="945"/>
              </a:spcBef>
              <a:buFont typeface="Wingdings" panose="05000000000000000000" pitchFamily="2" charset="2"/>
              <a:buChar char="Ø"/>
            </a:pPr>
            <a:r>
              <a:rPr lang="en-US" spc="-85" dirty="0">
                <a:solidFill>
                  <a:schemeClr val="accent2">
                    <a:lumMod val="20000"/>
                    <a:lumOff val="80000"/>
                  </a:schemeClr>
                </a:solidFill>
                <a:latin typeface="Tahoma"/>
                <a:cs typeface="Tahoma"/>
              </a:rPr>
              <a:t> </a:t>
            </a:r>
            <a:r>
              <a:rPr lang="en-US" b="1" dirty="0">
                <a:solidFill>
                  <a:schemeClr val="accent2">
                    <a:lumMod val="20000"/>
                    <a:lumOff val="80000"/>
                  </a:schemeClr>
                </a:solidFill>
                <a:latin typeface="Cambria"/>
                <a:cs typeface="Cambria"/>
              </a:rPr>
              <a:t>Promotional</a:t>
            </a:r>
            <a:r>
              <a:rPr lang="en-US" b="1" spc="-10" dirty="0">
                <a:solidFill>
                  <a:schemeClr val="accent2">
                    <a:lumMod val="20000"/>
                    <a:lumOff val="80000"/>
                  </a:schemeClr>
                </a:solidFill>
                <a:latin typeface="Cambria"/>
                <a:cs typeface="Cambria"/>
              </a:rPr>
              <a:t> Events</a:t>
            </a:r>
            <a:r>
              <a:rPr lang="en-US" b="1" spc="10"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a:t>
            </a:r>
            <a:r>
              <a:rPr lang="en-US" b="1"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Organize</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music</a:t>
            </a:r>
            <a:r>
              <a:rPr lang="en-US" spc="-8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festivals </a:t>
            </a:r>
            <a:r>
              <a:rPr lang="en-US" dirty="0">
                <a:solidFill>
                  <a:schemeClr val="accent2">
                    <a:lumMod val="20000"/>
                    <a:lumOff val="80000"/>
                  </a:schemeClr>
                </a:solidFill>
                <a:latin typeface="Cambria"/>
                <a:cs typeface="Cambria"/>
              </a:rPr>
              <a:t>or</a:t>
            </a:r>
            <a:r>
              <a:rPr lang="en-US" spc="-4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events</a:t>
            </a:r>
            <a:r>
              <a:rPr lang="en-US" spc="-7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in</a:t>
            </a:r>
            <a:r>
              <a:rPr lang="en-US" spc="-8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cities</a:t>
            </a:r>
            <a:r>
              <a:rPr lang="en-US" spc="-1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like</a:t>
            </a:r>
            <a:r>
              <a:rPr lang="en-US" spc="-10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Prague,</a:t>
            </a:r>
            <a:r>
              <a:rPr lang="en-US" spc="3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which</a:t>
            </a:r>
            <a:r>
              <a:rPr lang="en-US" spc="-7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have</a:t>
            </a:r>
            <a:r>
              <a:rPr lang="en-US" spc="-12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demonstrated</a:t>
            </a:r>
            <a:r>
              <a:rPr lang="en-US" spc="-1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high</a:t>
            </a:r>
            <a:r>
              <a:rPr lang="en-US" spc="-7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invoice</a:t>
            </a:r>
            <a:endParaRPr lang="en-US" dirty="0">
              <a:solidFill>
                <a:schemeClr val="accent2">
                  <a:lumMod val="20000"/>
                  <a:lumOff val="80000"/>
                </a:schemeClr>
              </a:solidFill>
              <a:latin typeface="Cambria"/>
              <a:cs typeface="Cambria"/>
            </a:endParaRPr>
          </a:p>
          <a:p>
            <a:pPr marL="241300">
              <a:lnSpc>
                <a:spcPct val="100000"/>
              </a:lnSpc>
              <a:spcBef>
                <a:spcPts val="145"/>
              </a:spcBef>
            </a:pPr>
            <a:r>
              <a:rPr lang="en-US" spc="-10" dirty="0">
                <a:solidFill>
                  <a:schemeClr val="accent2">
                    <a:lumMod val="20000"/>
                    <a:lumOff val="80000"/>
                  </a:schemeClr>
                </a:solidFill>
                <a:latin typeface="Cambria"/>
                <a:cs typeface="Cambria"/>
              </a:rPr>
              <a:t>totals.</a:t>
            </a:r>
            <a:endParaRPr lang="en-US" dirty="0">
              <a:solidFill>
                <a:schemeClr val="accent2">
                  <a:lumMod val="20000"/>
                  <a:lumOff val="80000"/>
                </a:schemeClr>
              </a:solidFill>
              <a:latin typeface="Cambria"/>
              <a:cs typeface="Cambria"/>
            </a:endParaRPr>
          </a:p>
          <a:p>
            <a:pPr marL="298450" indent="-285750">
              <a:lnSpc>
                <a:spcPct val="100000"/>
              </a:lnSpc>
              <a:spcBef>
                <a:spcPts val="1010"/>
              </a:spcBef>
              <a:buFont typeface="Wingdings" panose="05000000000000000000" pitchFamily="2" charset="2"/>
              <a:buChar char="Ø"/>
            </a:pPr>
            <a:r>
              <a:rPr lang="en-US" spc="-15" dirty="0">
                <a:solidFill>
                  <a:schemeClr val="accent2">
                    <a:lumMod val="20000"/>
                    <a:lumOff val="80000"/>
                  </a:schemeClr>
                </a:solidFill>
                <a:latin typeface="Tahoma"/>
                <a:cs typeface="Tahoma"/>
              </a:rPr>
              <a:t> </a:t>
            </a:r>
            <a:r>
              <a:rPr lang="en-US" b="1" spc="-20" dirty="0">
                <a:solidFill>
                  <a:schemeClr val="accent2">
                    <a:lumMod val="20000"/>
                    <a:lumOff val="80000"/>
                  </a:schemeClr>
                </a:solidFill>
                <a:latin typeface="Cambria"/>
                <a:cs typeface="Cambria"/>
              </a:rPr>
              <a:t>Inventory</a:t>
            </a:r>
            <a:r>
              <a:rPr lang="en-US" b="1" spc="-25"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Management</a:t>
            </a:r>
            <a:r>
              <a:rPr lang="en-US" b="1" spc="114"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a:t>
            </a:r>
            <a:r>
              <a:rPr lang="en-US" b="1" spc="-5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Stock</a:t>
            </a:r>
            <a:r>
              <a:rPr lang="en-US" spc="5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up</a:t>
            </a:r>
            <a:r>
              <a:rPr lang="en-US"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on music</a:t>
            </a:r>
            <a:r>
              <a:rPr lang="en-US" spc="-7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from</a:t>
            </a:r>
            <a:r>
              <a:rPr lang="en-US"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popular</a:t>
            </a:r>
            <a:r>
              <a:rPr lang="en-US" spc="-2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rock</a:t>
            </a:r>
            <a:r>
              <a:rPr lang="en-US" spc="-8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bands</a:t>
            </a:r>
            <a:r>
              <a:rPr lang="en-US" spc="-5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like</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AC/DC,</a:t>
            </a:r>
            <a:r>
              <a:rPr lang="en-US" spc="-80"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Aerosmith,</a:t>
            </a:r>
            <a:r>
              <a:rPr lang="en-US" spc="-8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6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Led</a:t>
            </a:r>
            <a:r>
              <a:rPr lang="en-US" spc="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Zeppelin</a:t>
            </a:r>
            <a:r>
              <a:rPr lang="en-US" spc="-5" dirty="0">
                <a:solidFill>
                  <a:schemeClr val="accent2">
                    <a:lumMod val="20000"/>
                    <a:lumOff val="80000"/>
                  </a:schemeClr>
                </a:solidFill>
                <a:latin typeface="Cambria"/>
                <a:cs typeface="Cambria"/>
              </a:rPr>
              <a:t> </a:t>
            </a:r>
            <a:r>
              <a:rPr lang="en-US" spc="-25" dirty="0">
                <a:solidFill>
                  <a:schemeClr val="accent2">
                    <a:lumMod val="20000"/>
                    <a:lumOff val="80000"/>
                  </a:schemeClr>
                </a:solidFill>
                <a:latin typeface="Cambria"/>
                <a:cs typeface="Cambria"/>
              </a:rPr>
              <a:t>to</a:t>
            </a:r>
            <a:endParaRPr lang="en-US" dirty="0">
              <a:solidFill>
                <a:schemeClr val="accent2">
                  <a:lumMod val="20000"/>
                  <a:lumOff val="80000"/>
                </a:schemeClr>
              </a:solidFill>
              <a:latin typeface="Cambria"/>
              <a:cs typeface="Cambria"/>
            </a:endParaRPr>
          </a:p>
          <a:p>
            <a:pPr marL="241300">
              <a:lnSpc>
                <a:spcPct val="100000"/>
              </a:lnSpc>
              <a:spcBef>
                <a:spcPts val="150"/>
              </a:spcBef>
            </a:pPr>
            <a:r>
              <a:rPr lang="en-US" dirty="0">
                <a:solidFill>
                  <a:schemeClr val="accent2">
                    <a:lumMod val="20000"/>
                    <a:lumOff val="80000"/>
                  </a:schemeClr>
                </a:solidFill>
                <a:latin typeface="Cambria"/>
                <a:cs typeface="Cambria"/>
              </a:rPr>
              <a:t>cater</a:t>
            </a:r>
            <a:r>
              <a:rPr lang="en-US" spc="-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to</a:t>
            </a:r>
            <a:r>
              <a:rPr lang="en-US"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customer</a:t>
            </a:r>
            <a:r>
              <a:rPr lang="en-US" spc="-6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preferences.</a:t>
            </a:r>
            <a:endParaRPr lang="en-US" dirty="0">
              <a:solidFill>
                <a:schemeClr val="accent2">
                  <a:lumMod val="20000"/>
                  <a:lumOff val="80000"/>
                </a:schemeClr>
              </a:solidFill>
              <a:latin typeface="Cambria"/>
              <a:cs typeface="Cambria"/>
            </a:endParaRPr>
          </a:p>
          <a:p>
            <a:pPr marL="298450" indent="-285750">
              <a:lnSpc>
                <a:spcPct val="100000"/>
              </a:lnSpc>
              <a:spcBef>
                <a:spcPts val="940"/>
              </a:spcBef>
              <a:buFont typeface="Wingdings" panose="05000000000000000000" pitchFamily="2" charset="2"/>
              <a:buChar char="Ø"/>
            </a:pPr>
            <a:r>
              <a:rPr lang="en-US" spc="-114" dirty="0">
                <a:solidFill>
                  <a:schemeClr val="accent2">
                    <a:lumMod val="20000"/>
                    <a:lumOff val="80000"/>
                  </a:schemeClr>
                </a:solidFill>
                <a:latin typeface="Tahoma"/>
                <a:cs typeface="Tahoma"/>
              </a:rPr>
              <a:t> </a:t>
            </a:r>
            <a:r>
              <a:rPr lang="en-US" b="1" spc="-10" dirty="0">
                <a:solidFill>
                  <a:schemeClr val="accent2">
                    <a:lumMod val="20000"/>
                    <a:lumOff val="80000"/>
                  </a:schemeClr>
                </a:solidFill>
                <a:latin typeface="Cambria"/>
                <a:cs typeface="Cambria"/>
              </a:rPr>
              <a:t>Customer</a:t>
            </a:r>
            <a:r>
              <a:rPr lang="en-US" b="1" spc="-20"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Engagement</a:t>
            </a:r>
            <a:r>
              <a:rPr lang="en-US" b="1" spc="10"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a:t>
            </a:r>
            <a:r>
              <a:rPr lang="en-US" b="1" spc="-2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Engage</a:t>
            </a:r>
            <a:r>
              <a:rPr lang="en-US" spc="-5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with</a:t>
            </a:r>
            <a:r>
              <a:rPr lang="en-US" spc="3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top</a:t>
            </a:r>
            <a:r>
              <a:rPr lang="en-US" spc="-4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spending</a:t>
            </a:r>
            <a:r>
              <a:rPr lang="en-US" spc="-10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customers</a:t>
            </a:r>
            <a:r>
              <a:rPr lang="en-US" spc="-3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to</a:t>
            </a:r>
            <a:r>
              <a:rPr lang="en-US" spc="-5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foster</a:t>
            </a:r>
            <a:r>
              <a:rPr lang="en-US" spc="-9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loyalty</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9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encourage</a:t>
            </a:r>
            <a:r>
              <a:rPr lang="en-US" spc="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repeat</a:t>
            </a:r>
            <a:r>
              <a:rPr lang="en-US" spc="-6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purchases.</a:t>
            </a:r>
            <a:endParaRPr lang="en-US" dirty="0">
              <a:solidFill>
                <a:schemeClr val="accent2">
                  <a:lumMod val="20000"/>
                  <a:lumOff val="80000"/>
                </a:schemeClr>
              </a:solidFill>
              <a:latin typeface="Cambria"/>
              <a:cs typeface="Cambria"/>
            </a:endParaRPr>
          </a:p>
          <a:p>
            <a:pPr marL="297815" marR="340995" indent="-285750">
              <a:lnSpc>
                <a:spcPct val="106800"/>
              </a:lnSpc>
              <a:spcBef>
                <a:spcPts val="795"/>
              </a:spcBef>
              <a:buFont typeface="Wingdings" panose="05000000000000000000" pitchFamily="2" charset="2"/>
              <a:buChar char="Ø"/>
            </a:pPr>
            <a:r>
              <a:rPr lang="en-US" spc="-10" dirty="0">
                <a:solidFill>
                  <a:schemeClr val="accent2">
                    <a:lumMod val="20000"/>
                    <a:lumOff val="80000"/>
                  </a:schemeClr>
                </a:solidFill>
                <a:latin typeface="Tahoma"/>
                <a:cs typeface="Tahoma"/>
              </a:rPr>
              <a:t> </a:t>
            </a:r>
            <a:r>
              <a:rPr lang="en-US" b="1" spc="-20" dirty="0">
                <a:solidFill>
                  <a:schemeClr val="accent2">
                    <a:lumMod val="20000"/>
                    <a:lumOff val="80000"/>
                  </a:schemeClr>
                </a:solidFill>
                <a:latin typeface="Cambria"/>
                <a:cs typeface="Cambria"/>
              </a:rPr>
              <a:t>Genre-</a:t>
            </a:r>
            <a:r>
              <a:rPr lang="en-US" b="1" dirty="0">
                <a:solidFill>
                  <a:schemeClr val="accent2">
                    <a:lumMod val="20000"/>
                    <a:lumOff val="80000"/>
                  </a:schemeClr>
                </a:solidFill>
                <a:latin typeface="Cambria"/>
                <a:cs typeface="Cambria"/>
              </a:rPr>
              <a:t>based</a:t>
            </a:r>
            <a:r>
              <a:rPr lang="en-US" b="1" spc="70" dirty="0">
                <a:solidFill>
                  <a:schemeClr val="accent2">
                    <a:lumMod val="20000"/>
                    <a:lumOff val="80000"/>
                  </a:schemeClr>
                </a:solidFill>
                <a:latin typeface="Cambria"/>
                <a:cs typeface="Cambria"/>
              </a:rPr>
              <a:t> </a:t>
            </a:r>
            <a:r>
              <a:rPr lang="en-US" b="1" spc="-10" dirty="0">
                <a:solidFill>
                  <a:schemeClr val="accent2">
                    <a:lumMod val="20000"/>
                    <a:lumOff val="80000"/>
                  </a:schemeClr>
                </a:solidFill>
                <a:latin typeface="Cambria"/>
                <a:cs typeface="Cambria"/>
              </a:rPr>
              <a:t>Recommendations</a:t>
            </a:r>
            <a:r>
              <a:rPr lang="en-US" b="1" spc="-35" dirty="0">
                <a:solidFill>
                  <a:schemeClr val="accent2">
                    <a:lumMod val="20000"/>
                    <a:lumOff val="80000"/>
                  </a:schemeClr>
                </a:solidFill>
                <a:latin typeface="Cambria"/>
                <a:cs typeface="Cambria"/>
              </a:rPr>
              <a:t> </a:t>
            </a:r>
            <a:r>
              <a:rPr lang="en-US" b="1" dirty="0">
                <a:solidFill>
                  <a:schemeClr val="accent2">
                    <a:lumMod val="20000"/>
                    <a:lumOff val="80000"/>
                  </a:schemeClr>
                </a:solidFill>
                <a:latin typeface="Cambria"/>
                <a:cs typeface="Cambria"/>
              </a:rPr>
              <a:t>:</a:t>
            </a:r>
            <a:r>
              <a:rPr lang="en-US" b="1" spc="2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Provide</a:t>
            </a:r>
            <a:r>
              <a:rPr lang="en-US" spc="-7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personalized</a:t>
            </a:r>
            <a:r>
              <a:rPr lang="en-US" spc="10"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recommendations</a:t>
            </a:r>
            <a:r>
              <a:rPr lang="en-US" spc="2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based</a:t>
            </a:r>
            <a:r>
              <a:rPr lang="en-US" spc="-5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on</a:t>
            </a:r>
            <a:r>
              <a:rPr lang="en-US" spc="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popular</a:t>
            </a:r>
            <a:r>
              <a:rPr lang="en-US" spc="-20"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genres</a:t>
            </a:r>
            <a:r>
              <a:rPr lang="en-US" spc="-5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in</a:t>
            </a:r>
            <a:r>
              <a:rPr lang="en-US" spc="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different </a:t>
            </a:r>
            <a:r>
              <a:rPr lang="en-US" dirty="0">
                <a:solidFill>
                  <a:schemeClr val="accent2">
                    <a:lumMod val="20000"/>
                    <a:lumOff val="80000"/>
                  </a:schemeClr>
                </a:solidFill>
                <a:latin typeface="Cambria"/>
                <a:cs typeface="Cambria"/>
              </a:rPr>
              <a:t>regions</a:t>
            </a:r>
            <a:r>
              <a:rPr lang="en-US" spc="-4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to</a:t>
            </a:r>
            <a:r>
              <a:rPr lang="en-US" spc="-6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enhance</a:t>
            </a:r>
            <a:r>
              <a:rPr lang="en-US" spc="-10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customer</a:t>
            </a:r>
            <a:r>
              <a:rPr lang="en-US"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experience</a:t>
            </a:r>
            <a:r>
              <a:rPr lang="en-US" spc="-6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3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drive</a:t>
            </a:r>
            <a:r>
              <a:rPr lang="en-US" spc="-5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sales.</a:t>
            </a:r>
            <a:endParaRPr lang="en-US" dirty="0">
              <a:solidFill>
                <a:schemeClr val="accent2">
                  <a:lumMod val="20000"/>
                  <a:lumOff val="80000"/>
                </a:schemeClr>
              </a:solidFill>
              <a:latin typeface="Cambria"/>
              <a:cs typeface="Cambria"/>
            </a:endParaRPr>
          </a:p>
          <a:p>
            <a:pPr marL="12700" marR="770255">
              <a:lnSpc>
                <a:spcPct val="106900"/>
              </a:lnSpc>
              <a:spcBef>
                <a:spcPts val="865"/>
              </a:spcBef>
            </a:pPr>
            <a:r>
              <a:rPr lang="en-US" dirty="0">
                <a:solidFill>
                  <a:schemeClr val="accent2">
                    <a:lumMod val="20000"/>
                    <a:lumOff val="80000"/>
                  </a:schemeClr>
                </a:solidFill>
                <a:latin typeface="Cambria"/>
                <a:cs typeface="Cambria"/>
              </a:rPr>
              <a:t>By</a:t>
            </a:r>
            <a:r>
              <a:rPr lang="en-US" spc="-6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leveraging</a:t>
            </a:r>
            <a:r>
              <a:rPr lang="en-US" spc="-9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these</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insights</a:t>
            </a:r>
            <a:r>
              <a:rPr lang="en-US" spc="-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6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implementing</a:t>
            </a:r>
            <a:r>
              <a:rPr lang="en-US" spc="-3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strategic </a:t>
            </a:r>
            <a:r>
              <a:rPr lang="en-US" dirty="0">
                <a:solidFill>
                  <a:schemeClr val="accent2">
                    <a:lumMod val="20000"/>
                    <a:lumOff val="80000"/>
                  </a:schemeClr>
                </a:solidFill>
                <a:latin typeface="Cambria"/>
                <a:cs typeface="Cambria"/>
              </a:rPr>
              <a:t>initiatives,</a:t>
            </a:r>
            <a:r>
              <a:rPr lang="en-US" spc="4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the</a:t>
            </a:r>
            <a:r>
              <a:rPr lang="en-US" spc="-9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music</a:t>
            </a:r>
            <a:r>
              <a:rPr lang="en-US" spc="-7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store</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can</a:t>
            </a:r>
            <a:r>
              <a:rPr lang="en-US" spc="-1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optimize</a:t>
            </a:r>
            <a:r>
              <a:rPr lang="en-US" spc="-25"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its</a:t>
            </a:r>
            <a:r>
              <a:rPr lang="en-US" spc="-5"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operations, </a:t>
            </a:r>
            <a:r>
              <a:rPr lang="en-US" dirty="0">
                <a:solidFill>
                  <a:schemeClr val="accent2">
                    <a:lumMod val="20000"/>
                    <a:lumOff val="80000"/>
                  </a:schemeClr>
                </a:solidFill>
                <a:latin typeface="Cambria"/>
                <a:cs typeface="Cambria"/>
              </a:rPr>
              <a:t>enhance</a:t>
            </a:r>
            <a:r>
              <a:rPr lang="en-US" spc="-8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customer</a:t>
            </a:r>
            <a:r>
              <a:rPr lang="en-US" spc="-3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satisfaction,</a:t>
            </a:r>
            <a:r>
              <a:rPr lang="en-US" spc="-1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and</a:t>
            </a:r>
            <a:r>
              <a:rPr lang="en-US" spc="5" dirty="0">
                <a:solidFill>
                  <a:schemeClr val="accent2">
                    <a:lumMod val="20000"/>
                    <a:lumOff val="80000"/>
                  </a:schemeClr>
                </a:solidFill>
                <a:latin typeface="Cambria"/>
                <a:cs typeface="Cambria"/>
              </a:rPr>
              <a:t> </a:t>
            </a:r>
            <a:r>
              <a:rPr lang="en-US" spc="-20" dirty="0">
                <a:solidFill>
                  <a:schemeClr val="accent2">
                    <a:lumMod val="20000"/>
                    <a:lumOff val="80000"/>
                  </a:schemeClr>
                </a:solidFill>
                <a:latin typeface="Cambria"/>
                <a:cs typeface="Cambria"/>
              </a:rPr>
              <a:t>drive</a:t>
            </a:r>
            <a:r>
              <a:rPr lang="en-US" spc="-80" dirty="0">
                <a:solidFill>
                  <a:schemeClr val="accent2">
                    <a:lumMod val="20000"/>
                    <a:lumOff val="80000"/>
                  </a:schemeClr>
                </a:solidFill>
                <a:latin typeface="Cambria"/>
                <a:cs typeface="Cambria"/>
              </a:rPr>
              <a:t> </a:t>
            </a:r>
            <a:r>
              <a:rPr lang="en-US" dirty="0">
                <a:solidFill>
                  <a:schemeClr val="accent2">
                    <a:lumMod val="20000"/>
                    <a:lumOff val="80000"/>
                  </a:schemeClr>
                </a:solidFill>
                <a:latin typeface="Cambria"/>
                <a:cs typeface="Cambria"/>
              </a:rPr>
              <a:t>revenue</a:t>
            </a:r>
            <a:r>
              <a:rPr lang="en-US" spc="-80" dirty="0">
                <a:solidFill>
                  <a:schemeClr val="accent2">
                    <a:lumMod val="20000"/>
                    <a:lumOff val="80000"/>
                  </a:schemeClr>
                </a:solidFill>
                <a:latin typeface="Cambria"/>
                <a:cs typeface="Cambria"/>
              </a:rPr>
              <a:t> </a:t>
            </a:r>
            <a:r>
              <a:rPr lang="en-US" spc="-10" dirty="0">
                <a:solidFill>
                  <a:schemeClr val="accent2">
                    <a:lumMod val="20000"/>
                    <a:lumOff val="80000"/>
                  </a:schemeClr>
                </a:solidFill>
                <a:latin typeface="Cambria"/>
                <a:cs typeface="Cambria"/>
              </a:rPr>
              <a:t>growth.</a:t>
            </a:r>
            <a:endParaRPr lang="en-US" dirty="0">
              <a:solidFill>
                <a:schemeClr val="accent2">
                  <a:lumMod val="20000"/>
                  <a:lumOff val="80000"/>
                </a:schemeClr>
              </a:solidFill>
              <a:latin typeface="Cambria"/>
              <a:cs typeface="Cambria"/>
            </a:endParaRPr>
          </a:p>
        </p:txBody>
      </p:sp>
      <p:sp>
        <p:nvSpPr>
          <p:cNvPr id="3" name="TextBox 2">
            <a:extLst>
              <a:ext uri="{FF2B5EF4-FFF2-40B4-BE49-F238E27FC236}">
                <a16:creationId xmlns:a16="http://schemas.microsoft.com/office/drawing/2014/main" id="{B74379C8-5A0A-4E57-B28C-F0AB2E36E820}"/>
              </a:ext>
            </a:extLst>
          </p:cNvPr>
          <p:cNvSpPr txBox="1"/>
          <p:nvPr/>
        </p:nvSpPr>
        <p:spPr>
          <a:xfrm>
            <a:off x="384313" y="238539"/>
            <a:ext cx="10694504" cy="461665"/>
          </a:xfrm>
          <a:prstGeom prst="rect">
            <a:avLst/>
          </a:prstGeom>
          <a:noFill/>
        </p:spPr>
        <p:txBody>
          <a:bodyPr wrap="square" rtlCol="0">
            <a:spAutoFit/>
          </a:bodyPr>
          <a:lstStyle/>
          <a:p>
            <a:pPr algn="ctr"/>
            <a:r>
              <a:rPr lang="en-US" sz="2400" b="1" spc="-10" dirty="0"/>
              <a:t>Based</a:t>
            </a:r>
            <a:r>
              <a:rPr lang="en-US" sz="2400" b="1" dirty="0"/>
              <a:t> </a:t>
            </a:r>
            <a:r>
              <a:rPr lang="en-US" sz="2400" b="1" spc="120" dirty="0"/>
              <a:t>on</a:t>
            </a:r>
            <a:r>
              <a:rPr lang="en-US" sz="2400" b="1" spc="20" dirty="0"/>
              <a:t> </a:t>
            </a:r>
            <a:r>
              <a:rPr lang="en-US" sz="2400" b="1" spc="140" dirty="0"/>
              <a:t>the</a:t>
            </a:r>
            <a:r>
              <a:rPr lang="en-US" sz="2400" b="1" spc="-15" dirty="0"/>
              <a:t> </a:t>
            </a:r>
            <a:r>
              <a:rPr lang="en-US" sz="2400" b="1" spc="45" dirty="0"/>
              <a:t>Insights,</a:t>
            </a:r>
            <a:r>
              <a:rPr lang="en-US" sz="2400" b="1" spc="-265" dirty="0"/>
              <a:t> </a:t>
            </a:r>
            <a:r>
              <a:rPr lang="en-US" sz="2400" b="1" dirty="0"/>
              <a:t>Suggestions</a:t>
            </a:r>
            <a:r>
              <a:rPr lang="en-US" sz="2400" b="1" spc="-150" dirty="0"/>
              <a:t> </a:t>
            </a:r>
            <a:r>
              <a:rPr lang="en-US" sz="2400" b="1" spc="170" dirty="0"/>
              <a:t>for</a:t>
            </a:r>
            <a:r>
              <a:rPr lang="en-US" sz="2400" b="1" dirty="0"/>
              <a:t> </a:t>
            </a:r>
            <a:r>
              <a:rPr lang="en-US" sz="2400" b="1" spc="140" dirty="0"/>
              <a:t>the</a:t>
            </a:r>
            <a:r>
              <a:rPr lang="en-US" sz="2400" b="1" spc="-15" dirty="0"/>
              <a:t> </a:t>
            </a:r>
            <a:r>
              <a:rPr lang="en-US" sz="2400" b="1" spc="65" dirty="0"/>
              <a:t>Music</a:t>
            </a:r>
            <a:r>
              <a:rPr lang="en-US" sz="2400" b="1" spc="-145" dirty="0"/>
              <a:t> </a:t>
            </a:r>
            <a:r>
              <a:rPr lang="en-US" sz="2400" b="1" spc="55" dirty="0"/>
              <a:t>Store</a:t>
            </a:r>
            <a:r>
              <a:rPr lang="en-US" sz="2400" b="1" spc="-10" dirty="0"/>
              <a:t> </a:t>
            </a:r>
            <a:r>
              <a:rPr lang="en-US" sz="2400" b="1" spc="35" dirty="0"/>
              <a:t>Analysis</a:t>
            </a:r>
            <a:endParaRPr lang="en-IN" sz="2400" b="1" dirty="0"/>
          </a:p>
        </p:txBody>
      </p:sp>
    </p:spTree>
    <p:extLst>
      <p:ext uri="{BB962C8B-B14F-4D97-AF65-F5344CB8AC3E}">
        <p14:creationId xmlns:p14="http://schemas.microsoft.com/office/powerpoint/2010/main" val="194972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19C35-3898-42B3-B7F4-E1DD0FD01A6D}"/>
              </a:ext>
            </a:extLst>
          </p:cNvPr>
          <p:cNvSpPr txBox="1"/>
          <p:nvPr/>
        </p:nvSpPr>
        <p:spPr>
          <a:xfrm rot="10800000" flipH="1" flipV="1">
            <a:off x="3557809" y="1698895"/>
            <a:ext cx="5076382" cy="3170099"/>
          </a:xfrm>
          <a:prstGeom prst="rect">
            <a:avLst/>
          </a:prstGeom>
          <a:noFill/>
        </p:spPr>
        <p:txBody>
          <a:bodyPr wrap="square" rtlCol="0">
            <a:spAutoFit/>
          </a:bodyPr>
          <a:lstStyle/>
          <a:p>
            <a:pPr algn="ctr"/>
            <a:r>
              <a:rPr lang="en-US" sz="10000" b="1" dirty="0">
                <a:latin typeface="Algerian" panose="04020705040A02060702" pitchFamily="82" charset="0"/>
              </a:rPr>
              <a:t>THANK YOU</a:t>
            </a:r>
            <a:endParaRPr lang="en-IN" sz="10000" b="1" dirty="0">
              <a:latin typeface="Algerian" panose="04020705040A02060702" pitchFamily="82" charset="0"/>
            </a:endParaRPr>
          </a:p>
        </p:txBody>
      </p:sp>
    </p:spTree>
    <p:extLst>
      <p:ext uri="{BB962C8B-B14F-4D97-AF65-F5344CB8AC3E}">
        <p14:creationId xmlns:p14="http://schemas.microsoft.com/office/powerpoint/2010/main" val="134834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3CACD-C78E-41CF-950B-01FB6CC31F05}"/>
              </a:ext>
            </a:extLst>
          </p:cNvPr>
          <p:cNvSpPr txBox="1"/>
          <p:nvPr/>
        </p:nvSpPr>
        <p:spPr>
          <a:xfrm>
            <a:off x="4174434" y="0"/>
            <a:ext cx="4956313" cy="769441"/>
          </a:xfrm>
          <a:prstGeom prst="rect">
            <a:avLst/>
          </a:prstGeom>
          <a:noFill/>
        </p:spPr>
        <p:txBody>
          <a:bodyPr wrap="square" rtlCol="0">
            <a:spAutoFit/>
          </a:bodyPr>
          <a:lstStyle/>
          <a:p>
            <a:r>
              <a:rPr lang="en-US" sz="4400" dirty="0">
                <a:solidFill>
                  <a:schemeClr val="tx1">
                    <a:lumMod val="85000"/>
                  </a:schemeClr>
                </a:solidFill>
              </a:rPr>
              <a:t>Project Objective</a:t>
            </a:r>
            <a:endParaRPr lang="en-IN" sz="4400" dirty="0">
              <a:solidFill>
                <a:schemeClr val="tx1">
                  <a:lumMod val="85000"/>
                </a:schemeClr>
              </a:solidFill>
            </a:endParaRPr>
          </a:p>
        </p:txBody>
      </p:sp>
      <p:sp>
        <p:nvSpPr>
          <p:cNvPr id="4" name="TextBox 3">
            <a:extLst>
              <a:ext uri="{FF2B5EF4-FFF2-40B4-BE49-F238E27FC236}">
                <a16:creationId xmlns:a16="http://schemas.microsoft.com/office/drawing/2014/main" id="{A558574A-525E-48D9-927E-6896AA0B5230}"/>
              </a:ext>
            </a:extLst>
          </p:cNvPr>
          <p:cNvSpPr txBox="1"/>
          <p:nvPr/>
        </p:nvSpPr>
        <p:spPr>
          <a:xfrm>
            <a:off x="1152939" y="1046922"/>
            <a:ext cx="10508974" cy="4524315"/>
          </a:xfrm>
          <a:prstGeom prst="rect">
            <a:avLst/>
          </a:prstGeom>
          <a:noFill/>
        </p:spPr>
        <p:txBody>
          <a:bodyPr wrap="square" rtlCol="0">
            <a:spAutoFit/>
          </a:bodyPr>
          <a:lstStyle/>
          <a:p>
            <a:r>
              <a:rPr lang="en-US" sz="3200" dirty="0"/>
              <a:t>The objective of analyzing a music store using MySQL is to leverage data for improving business performance. This involves identifying sales trends, best-selling products, and customer purchasing patterns, optimizing inventory management, evaluating financial health, and assessing marketing effectiveness. By using MySQL to query and analyze the store's data, the goal is to make informed decisions that enhance profitability, operational efficiency, and customer satisfaction</a:t>
            </a:r>
            <a:r>
              <a:rPr lang="en-US" dirty="0"/>
              <a:t>.</a:t>
            </a:r>
            <a:endParaRPr lang="en-IN" dirty="0"/>
          </a:p>
        </p:txBody>
      </p:sp>
    </p:spTree>
    <p:extLst>
      <p:ext uri="{BB962C8B-B14F-4D97-AF65-F5344CB8AC3E}">
        <p14:creationId xmlns:p14="http://schemas.microsoft.com/office/powerpoint/2010/main" val="294161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8EA1B-532C-48E1-AD1F-D7654ABED916}"/>
              </a:ext>
            </a:extLst>
          </p:cNvPr>
          <p:cNvSpPr txBox="1"/>
          <p:nvPr/>
        </p:nvSpPr>
        <p:spPr>
          <a:xfrm>
            <a:off x="3200400" y="170550"/>
            <a:ext cx="5791200" cy="369332"/>
          </a:xfrm>
          <a:prstGeom prst="rect">
            <a:avLst/>
          </a:prstGeom>
          <a:noFill/>
        </p:spPr>
        <p:txBody>
          <a:bodyPr wrap="square" rtlCol="0">
            <a:spAutoFit/>
          </a:bodyPr>
          <a:lstStyle/>
          <a:p>
            <a:pPr algn="ctr"/>
            <a:r>
              <a:rPr lang="en-US" dirty="0"/>
              <a:t>Problem Statement</a:t>
            </a:r>
            <a:endParaRPr lang="en-IN" dirty="0"/>
          </a:p>
        </p:txBody>
      </p:sp>
      <p:sp>
        <p:nvSpPr>
          <p:cNvPr id="4" name="TextBox 3">
            <a:extLst>
              <a:ext uri="{FF2B5EF4-FFF2-40B4-BE49-F238E27FC236}">
                <a16:creationId xmlns:a16="http://schemas.microsoft.com/office/drawing/2014/main" id="{6F4D8D59-2163-4229-908D-C46F5D8D751D}"/>
              </a:ext>
            </a:extLst>
          </p:cNvPr>
          <p:cNvSpPr txBox="1"/>
          <p:nvPr/>
        </p:nvSpPr>
        <p:spPr>
          <a:xfrm>
            <a:off x="463826" y="539882"/>
            <a:ext cx="11449878" cy="6186309"/>
          </a:xfrm>
          <a:prstGeom prst="rect">
            <a:avLst/>
          </a:prstGeom>
          <a:noFill/>
        </p:spPr>
        <p:txBody>
          <a:bodyPr wrap="square" rtlCol="0">
            <a:spAutoFit/>
          </a:bodyPr>
          <a:lstStyle/>
          <a:p>
            <a:r>
              <a:rPr lang="en-US" spc="160" dirty="0">
                <a:solidFill>
                  <a:schemeClr val="accent1">
                    <a:lumMod val="20000"/>
                    <a:lumOff val="80000"/>
                  </a:schemeClr>
                </a:solidFill>
                <a:latin typeface="Tahoma"/>
                <a:cs typeface="Tahoma"/>
              </a:rPr>
              <a:t>Q1.Who</a:t>
            </a:r>
            <a:r>
              <a:rPr lang="en-US" spc="-175" dirty="0">
                <a:solidFill>
                  <a:schemeClr val="accent1">
                    <a:lumMod val="20000"/>
                    <a:lumOff val="80000"/>
                  </a:schemeClr>
                </a:solidFill>
                <a:latin typeface="Tahoma"/>
                <a:cs typeface="Tahoma"/>
              </a:rPr>
              <a:t> </a:t>
            </a:r>
            <a:r>
              <a:rPr lang="en-US" dirty="0">
                <a:solidFill>
                  <a:schemeClr val="accent1">
                    <a:lumMod val="20000"/>
                    <a:lumOff val="80000"/>
                  </a:schemeClr>
                </a:solidFill>
                <a:latin typeface="Tahoma"/>
                <a:cs typeface="Tahoma"/>
              </a:rPr>
              <a:t>is</a:t>
            </a:r>
            <a:r>
              <a:rPr lang="en-US" spc="-210" dirty="0">
                <a:solidFill>
                  <a:schemeClr val="accent1">
                    <a:lumMod val="20000"/>
                    <a:lumOff val="80000"/>
                  </a:schemeClr>
                </a:solidFill>
                <a:latin typeface="Tahoma"/>
                <a:cs typeface="Tahoma"/>
              </a:rPr>
              <a:t> </a:t>
            </a:r>
            <a:r>
              <a:rPr lang="en-US" dirty="0">
                <a:solidFill>
                  <a:schemeClr val="accent1">
                    <a:lumMod val="20000"/>
                    <a:lumOff val="80000"/>
                  </a:schemeClr>
                </a:solidFill>
                <a:latin typeface="Tahoma"/>
                <a:cs typeface="Tahoma"/>
              </a:rPr>
              <a:t>the</a:t>
            </a:r>
            <a:r>
              <a:rPr lang="en-US" spc="-135" dirty="0">
                <a:solidFill>
                  <a:schemeClr val="accent1">
                    <a:lumMod val="20000"/>
                    <a:lumOff val="80000"/>
                  </a:schemeClr>
                </a:solidFill>
                <a:latin typeface="Tahoma"/>
                <a:cs typeface="Tahoma"/>
              </a:rPr>
              <a:t> </a:t>
            </a:r>
            <a:r>
              <a:rPr lang="en-US" spc="65" dirty="0">
                <a:solidFill>
                  <a:schemeClr val="accent1">
                    <a:lumMod val="20000"/>
                    <a:lumOff val="80000"/>
                  </a:schemeClr>
                </a:solidFill>
                <a:latin typeface="Tahoma"/>
                <a:cs typeface="Tahoma"/>
              </a:rPr>
              <a:t>senior</a:t>
            </a:r>
            <a:r>
              <a:rPr lang="en-US" spc="-110" dirty="0">
                <a:solidFill>
                  <a:schemeClr val="accent1">
                    <a:lumMod val="20000"/>
                    <a:lumOff val="80000"/>
                  </a:schemeClr>
                </a:solidFill>
                <a:latin typeface="Tahoma"/>
                <a:cs typeface="Tahoma"/>
              </a:rPr>
              <a:t> </a:t>
            </a:r>
            <a:r>
              <a:rPr lang="en-US" dirty="0">
                <a:solidFill>
                  <a:schemeClr val="accent1">
                    <a:lumMod val="20000"/>
                    <a:lumOff val="80000"/>
                  </a:schemeClr>
                </a:solidFill>
                <a:latin typeface="Tahoma"/>
                <a:cs typeface="Tahoma"/>
              </a:rPr>
              <a:t>most</a:t>
            </a:r>
            <a:r>
              <a:rPr lang="en-US" spc="-130" dirty="0">
                <a:solidFill>
                  <a:schemeClr val="accent1">
                    <a:lumMod val="20000"/>
                    <a:lumOff val="80000"/>
                  </a:schemeClr>
                </a:solidFill>
                <a:latin typeface="Tahoma"/>
                <a:cs typeface="Tahoma"/>
              </a:rPr>
              <a:t> </a:t>
            </a:r>
            <a:r>
              <a:rPr lang="en-US" spc="110" dirty="0">
                <a:solidFill>
                  <a:schemeClr val="accent1">
                    <a:lumMod val="20000"/>
                    <a:lumOff val="80000"/>
                  </a:schemeClr>
                </a:solidFill>
                <a:latin typeface="Tahoma"/>
                <a:cs typeface="Tahoma"/>
              </a:rPr>
              <a:t>employee</a:t>
            </a:r>
            <a:r>
              <a:rPr lang="en-US" spc="-135" dirty="0">
                <a:solidFill>
                  <a:schemeClr val="accent1">
                    <a:lumMod val="20000"/>
                    <a:lumOff val="80000"/>
                  </a:schemeClr>
                </a:solidFill>
                <a:latin typeface="Tahoma"/>
                <a:cs typeface="Tahoma"/>
              </a:rPr>
              <a:t> </a:t>
            </a:r>
            <a:r>
              <a:rPr lang="en-US" spc="110" dirty="0">
                <a:solidFill>
                  <a:schemeClr val="accent1">
                    <a:lumMod val="20000"/>
                    <a:lumOff val="80000"/>
                  </a:schemeClr>
                </a:solidFill>
                <a:latin typeface="Tahoma"/>
                <a:cs typeface="Tahoma"/>
              </a:rPr>
              <a:t>based</a:t>
            </a:r>
            <a:r>
              <a:rPr lang="en-US" spc="-100" dirty="0">
                <a:solidFill>
                  <a:schemeClr val="accent1">
                    <a:lumMod val="20000"/>
                    <a:lumOff val="80000"/>
                  </a:schemeClr>
                </a:solidFill>
                <a:latin typeface="Tahoma"/>
                <a:cs typeface="Tahoma"/>
              </a:rPr>
              <a:t> </a:t>
            </a:r>
            <a:r>
              <a:rPr lang="en-US" spc="125" dirty="0">
                <a:solidFill>
                  <a:schemeClr val="accent1">
                    <a:lumMod val="20000"/>
                    <a:lumOff val="80000"/>
                  </a:schemeClr>
                </a:solidFill>
                <a:latin typeface="Tahoma"/>
                <a:cs typeface="Tahoma"/>
              </a:rPr>
              <a:t>on</a:t>
            </a:r>
            <a:r>
              <a:rPr lang="en-US" spc="-165" dirty="0">
                <a:solidFill>
                  <a:schemeClr val="accent1">
                    <a:lumMod val="20000"/>
                    <a:lumOff val="80000"/>
                  </a:schemeClr>
                </a:solidFill>
                <a:latin typeface="Tahoma"/>
                <a:cs typeface="Tahoma"/>
              </a:rPr>
              <a:t> </a:t>
            </a:r>
            <a:r>
              <a:rPr lang="en-US" spc="110" dirty="0">
                <a:solidFill>
                  <a:schemeClr val="accent1">
                    <a:lumMod val="20000"/>
                    <a:lumOff val="80000"/>
                  </a:schemeClr>
                </a:solidFill>
                <a:latin typeface="Tahoma"/>
                <a:cs typeface="Tahoma"/>
              </a:rPr>
              <a:t>job</a:t>
            </a:r>
            <a:r>
              <a:rPr lang="en-US" spc="-180" dirty="0">
                <a:solidFill>
                  <a:schemeClr val="accent1">
                    <a:lumMod val="20000"/>
                    <a:lumOff val="80000"/>
                  </a:schemeClr>
                </a:solidFill>
                <a:latin typeface="Tahoma"/>
                <a:cs typeface="Tahoma"/>
              </a:rPr>
              <a:t> </a:t>
            </a:r>
            <a:r>
              <a:rPr lang="en-US" spc="-10" dirty="0">
                <a:solidFill>
                  <a:schemeClr val="accent1">
                    <a:lumMod val="20000"/>
                    <a:lumOff val="80000"/>
                  </a:schemeClr>
                </a:solidFill>
                <a:latin typeface="Tahoma"/>
                <a:cs typeface="Tahoma"/>
              </a:rPr>
              <a:t>title?</a:t>
            </a:r>
          </a:p>
          <a:p>
            <a:r>
              <a:rPr lang="en-US" dirty="0">
                <a:solidFill>
                  <a:schemeClr val="accent1">
                    <a:lumMod val="20000"/>
                    <a:lumOff val="80000"/>
                  </a:schemeClr>
                </a:solidFill>
                <a:latin typeface="Tahoma"/>
                <a:cs typeface="Tahoma"/>
              </a:rPr>
              <a:t>Q2. Which countries have the most Invoices?</a:t>
            </a:r>
          </a:p>
          <a:p>
            <a:r>
              <a:rPr lang="en-US" dirty="0">
                <a:solidFill>
                  <a:schemeClr val="accent1">
                    <a:lumMod val="20000"/>
                    <a:lumOff val="80000"/>
                  </a:schemeClr>
                </a:solidFill>
                <a:latin typeface="Tahoma"/>
                <a:cs typeface="Tahoma"/>
              </a:rPr>
              <a:t>Q3. What are top 3 values of total invoice?</a:t>
            </a:r>
          </a:p>
          <a:p>
            <a:r>
              <a:rPr lang="en-US" dirty="0">
                <a:solidFill>
                  <a:schemeClr val="accent1">
                    <a:lumMod val="20000"/>
                    <a:lumOff val="80000"/>
                  </a:schemeClr>
                </a:solidFill>
                <a:latin typeface="Tahoma"/>
                <a:cs typeface="Tahoma"/>
              </a:rPr>
              <a:t>Q4. Which city has the best customers? We would like to throw a promotional Music Festival in the city we made the most money. Write a query that returns one city that has the highest sum of invoice totals. Return both the city name &amp; sum of all invoice totals</a:t>
            </a:r>
          </a:p>
          <a:p>
            <a:r>
              <a:rPr lang="en-US" dirty="0">
                <a:solidFill>
                  <a:schemeClr val="accent1">
                    <a:lumMod val="20000"/>
                    <a:lumOff val="80000"/>
                  </a:schemeClr>
                </a:solidFill>
                <a:latin typeface="Tahoma"/>
                <a:cs typeface="Tahoma"/>
              </a:rPr>
              <a:t>Q5. Who is the best customer? The customer who has spent the most money will be declared the best customer. Write a query that returns the person who has spent the most money</a:t>
            </a:r>
          </a:p>
          <a:p>
            <a:r>
              <a:rPr lang="en-US" dirty="0">
                <a:solidFill>
                  <a:schemeClr val="accent1">
                    <a:lumMod val="20000"/>
                    <a:lumOff val="80000"/>
                  </a:schemeClr>
                </a:solidFill>
                <a:latin typeface="Tahoma"/>
                <a:cs typeface="Tahoma"/>
              </a:rPr>
              <a:t>Q6. Write query to return the email, first name, last name, &amp; Genre of all Rock Music listeners. Return your list ordered alphabetically by email starting with A.</a:t>
            </a:r>
          </a:p>
          <a:p>
            <a:r>
              <a:rPr lang="en-US" dirty="0">
                <a:solidFill>
                  <a:schemeClr val="accent1">
                    <a:lumMod val="20000"/>
                    <a:lumOff val="80000"/>
                  </a:schemeClr>
                </a:solidFill>
                <a:latin typeface="Tahoma"/>
                <a:cs typeface="Tahoma"/>
              </a:rPr>
              <a:t>Q7.Let's invite the artists who have written the most rock music in our dataset. Write a query that returns the Artist name and total track count of the top 10 rock bands.</a:t>
            </a:r>
          </a:p>
          <a:p>
            <a:r>
              <a:rPr lang="en-US" dirty="0">
                <a:solidFill>
                  <a:schemeClr val="accent1">
                    <a:lumMod val="20000"/>
                    <a:lumOff val="80000"/>
                  </a:schemeClr>
                </a:solidFill>
                <a:latin typeface="Tahoma"/>
                <a:cs typeface="Tahoma"/>
              </a:rPr>
              <a:t>Q8. Return all the track names that have a song length longer than the average song length. Return the Name and Milliseconds for each track. Order by the song length with the longest songs listed first</a:t>
            </a:r>
          </a:p>
          <a:p>
            <a:r>
              <a:rPr lang="en-US" dirty="0">
                <a:solidFill>
                  <a:schemeClr val="accent1">
                    <a:lumMod val="20000"/>
                    <a:lumOff val="80000"/>
                  </a:schemeClr>
                </a:solidFill>
                <a:latin typeface="Tahoma"/>
                <a:cs typeface="Tahoma"/>
              </a:rPr>
              <a:t>Q9. Find how much amount spent by each customer on artists? Write a query to return customer name, artist name and total spent </a:t>
            </a:r>
          </a:p>
          <a:p>
            <a:r>
              <a:rPr lang="en-US" dirty="0">
                <a:solidFill>
                  <a:schemeClr val="accent1">
                    <a:lumMod val="20000"/>
                    <a:lumOff val="80000"/>
                  </a:schemeClr>
                </a:solidFill>
                <a:latin typeface="Tahoma"/>
                <a:cs typeface="Tahoma"/>
              </a:rPr>
              <a:t>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a:p>
            <a:r>
              <a:rPr lang="en-US" dirty="0">
                <a:solidFill>
                  <a:schemeClr val="accent1">
                    <a:lumMod val="20000"/>
                    <a:lumOff val="80000"/>
                  </a:schemeClr>
                </a:solidFill>
                <a:latin typeface="Tahoma"/>
                <a:cs typeface="Tahoma"/>
              </a:rPr>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spTree>
    <p:extLst>
      <p:ext uri="{BB962C8B-B14F-4D97-AF65-F5344CB8AC3E}">
        <p14:creationId xmlns:p14="http://schemas.microsoft.com/office/powerpoint/2010/main" val="370486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199321" y="185530"/>
            <a:ext cx="10290314" cy="1004932"/>
          </a:xfrm>
          <a:prstGeom prst="chevron">
            <a:avLst/>
          </a:prstGeom>
          <a:solidFill>
            <a:schemeClr val="accent3">
              <a:lumMod val="20000"/>
              <a:lumOff val="80000"/>
            </a:schemeClr>
          </a:solidFill>
        </p:spPr>
        <p:txBody>
          <a:bodyPr>
            <a:noAutofit/>
          </a:bodyPr>
          <a:lstStyle/>
          <a:p>
            <a:r>
              <a:rPr lang="en-US" sz="2400" dirty="0">
                <a:solidFill>
                  <a:srgbClr val="1F1348"/>
                </a:solidFill>
                <a:latin typeface="Tahoma"/>
                <a:cs typeface="Tahoma"/>
              </a:rPr>
              <a:t>1.</a:t>
            </a:r>
            <a:r>
              <a:rPr lang="en-US" sz="2400" spc="-280" dirty="0">
                <a:solidFill>
                  <a:srgbClr val="1F1348"/>
                </a:solidFill>
                <a:latin typeface="Tahoma"/>
                <a:cs typeface="Tahoma"/>
              </a:rPr>
              <a:t> </a:t>
            </a:r>
            <a:r>
              <a:rPr lang="en-US" sz="2400" spc="160" dirty="0">
                <a:solidFill>
                  <a:srgbClr val="1F1348"/>
                </a:solidFill>
                <a:latin typeface="Tahoma"/>
                <a:cs typeface="Tahoma"/>
              </a:rPr>
              <a:t>Who</a:t>
            </a:r>
            <a:r>
              <a:rPr lang="en-US" sz="2400" spc="-175" dirty="0">
                <a:solidFill>
                  <a:srgbClr val="1F1348"/>
                </a:solidFill>
                <a:latin typeface="Tahoma"/>
                <a:cs typeface="Tahoma"/>
              </a:rPr>
              <a:t> </a:t>
            </a:r>
            <a:r>
              <a:rPr lang="en-US" sz="2400" dirty="0">
                <a:solidFill>
                  <a:srgbClr val="1F1348"/>
                </a:solidFill>
                <a:latin typeface="Tahoma"/>
                <a:cs typeface="Tahoma"/>
              </a:rPr>
              <a:t>is</a:t>
            </a:r>
            <a:r>
              <a:rPr lang="en-US" sz="2400" spc="-210" dirty="0">
                <a:solidFill>
                  <a:srgbClr val="1F1348"/>
                </a:solidFill>
                <a:latin typeface="Tahoma"/>
                <a:cs typeface="Tahoma"/>
              </a:rPr>
              <a:t> </a:t>
            </a:r>
            <a:r>
              <a:rPr lang="en-US" sz="2400" dirty="0">
                <a:solidFill>
                  <a:srgbClr val="1F1348"/>
                </a:solidFill>
                <a:latin typeface="Tahoma"/>
                <a:cs typeface="Tahoma"/>
              </a:rPr>
              <a:t>the</a:t>
            </a:r>
            <a:r>
              <a:rPr lang="en-US" sz="2400" spc="-135" dirty="0">
                <a:solidFill>
                  <a:srgbClr val="1F1348"/>
                </a:solidFill>
                <a:latin typeface="Tahoma"/>
                <a:cs typeface="Tahoma"/>
              </a:rPr>
              <a:t> </a:t>
            </a:r>
            <a:r>
              <a:rPr lang="en-US" sz="2400" spc="65" dirty="0">
                <a:solidFill>
                  <a:srgbClr val="1F1348"/>
                </a:solidFill>
                <a:latin typeface="Tahoma"/>
                <a:cs typeface="Tahoma"/>
              </a:rPr>
              <a:t>senior</a:t>
            </a:r>
            <a:r>
              <a:rPr lang="en-US" sz="2400" spc="-110" dirty="0">
                <a:solidFill>
                  <a:srgbClr val="1F1348"/>
                </a:solidFill>
                <a:latin typeface="Tahoma"/>
                <a:cs typeface="Tahoma"/>
              </a:rPr>
              <a:t> </a:t>
            </a:r>
            <a:r>
              <a:rPr lang="en-US" sz="2400" dirty="0">
                <a:solidFill>
                  <a:srgbClr val="1F1348"/>
                </a:solidFill>
                <a:latin typeface="Tahoma"/>
                <a:cs typeface="Tahoma"/>
              </a:rPr>
              <a:t>most</a:t>
            </a:r>
            <a:r>
              <a:rPr lang="en-US" sz="2400" spc="-130" dirty="0">
                <a:solidFill>
                  <a:srgbClr val="1F1348"/>
                </a:solidFill>
                <a:latin typeface="Tahoma"/>
                <a:cs typeface="Tahoma"/>
              </a:rPr>
              <a:t> </a:t>
            </a:r>
            <a:r>
              <a:rPr lang="en-US" sz="2400" spc="110" dirty="0">
                <a:solidFill>
                  <a:srgbClr val="1F1348"/>
                </a:solidFill>
                <a:latin typeface="Tahoma"/>
                <a:cs typeface="Tahoma"/>
              </a:rPr>
              <a:t>employee</a:t>
            </a:r>
            <a:r>
              <a:rPr lang="en-US" sz="2400" spc="-135" dirty="0">
                <a:solidFill>
                  <a:srgbClr val="1F1348"/>
                </a:solidFill>
                <a:latin typeface="Tahoma"/>
                <a:cs typeface="Tahoma"/>
              </a:rPr>
              <a:t> </a:t>
            </a:r>
            <a:r>
              <a:rPr lang="en-US" sz="2400" spc="110" dirty="0">
                <a:solidFill>
                  <a:srgbClr val="1F1348"/>
                </a:solidFill>
                <a:latin typeface="Tahoma"/>
                <a:cs typeface="Tahoma"/>
              </a:rPr>
              <a:t>based</a:t>
            </a:r>
            <a:r>
              <a:rPr lang="en-US" sz="2400" spc="-100" dirty="0">
                <a:solidFill>
                  <a:srgbClr val="1F1348"/>
                </a:solidFill>
                <a:latin typeface="Tahoma"/>
                <a:cs typeface="Tahoma"/>
              </a:rPr>
              <a:t> </a:t>
            </a:r>
            <a:r>
              <a:rPr lang="en-US" sz="2400" spc="125" dirty="0">
                <a:solidFill>
                  <a:srgbClr val="1F1348"/>
                </a:solidFill>
                <a:latin typeface="Tahoma"/>
                <a:cs typeface="Tahoma"/>
              </a:rPr>
              <a:t>on</a:t>
            </a:r>
            <a:r>
              <a:rPr lang="en-US" sz="2400" spc="-165" dirty="0">
                <a:solidFill>
                  <a:srgbClr val="1F1348"/>
                </a:solidFill>
                <a:latin typeface="Tahoma"/>
                <a:cs typeface="Tahoma"/>
              </a:rPr>
              <a:t> </a:t>
            </a:r>
            <a:r>
              <a:rPr lang="en-US" sz="2400" spc="110" dirty="0">
                <a:solidFill>
                  <a:srgbClr val="1F1348"/>
                </a:solidFill>
                <a:latin typeface="Tahoma"/>
                <a:cs typeface="Tahoma"/>
              </a:rPr>
              <a:t>job</a:t>
            </a:r>
            <a:r>
              <a:rPr lang="en-US" sz="2400" spc="-180" dirty="0">
                <a:solidFill>
                  <a:srgbClr val="1F1348"/>
                </a:solidFill>
                <a:latin typeface="Tahoma"/>
                <a:cs typeface="Tahoma"/>
              </a:rPr>
              <a:t> </a:t>
            </a:r>
            <a:r>
              <a:rPr lang="en-US" sz="2400" spc="-10" dirty="0">
                <a:solidFill>
                  <a:srgbClr val="1F1348"/>
                </a:solidFill>
                <a:latin typeface="Tahoma"/>
                <a:cs typeface="Tahoma"/>
              </a:rPr>
              <a:t>title?</a:t>
            </a:r>
            <a:br>
              <a:rPr lang="en-US" sz="2400" dirty="0">
                <a:latin typeface="Tahoma"/>
                <a:cs typeface="Tahoma"/>
              </a:rPr>
            </a:br>
            <a:endParaRPr lang="en-IN" sz="2400" dirty="0"/>
          </a:p>
        </p:txBody>
      </p:sp>
      <p:pic>
        <p:nvPicPr>
          <p:cNvPr id="8" name="Picture 7">
            <a:extLst>
              <a:ext uri="{FF2B5EF4-FFF2-40B4-BE49-F238E27FC236}">
                <a16:creationId xmlns:a16="http://schemas.microsoft.com/office/drawing/2014/main" id="{7705FB11-20B6-4DA1-AE2A-F9F2490A5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553" y="1712842"/>
            <a:ext cx="4414838" cy="1716157"/>
          </a:xfrm>
          <a:prstGeom prst="rect">
            <a:avLst/>
          </a:prstGeom>
        </p:spPr>
      </p:pic>
      <p:pic>
        <p:nvPicPr>
          <p:cNvPr id="10" name="Picture 9">
            <a:extLst>
              <a:ext uri="{FF2B5EF4-FFF2-40B4-BE49-F238E27FC236}">
                <a16:creationId xmlns:a16="http://schemas.microsoft.com/office/drawing/2014/main" id="{F4A8E070-FC4F-4A3C-A37E-BBF10562D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966" y="4603680"/>
            <a:ext cx="4414838" cy="1716157"/>
          </a:xfrm>
          <a:prstGeom prst="rect">
            <a:avLst/>
          </a:prstGeom>
        </p:spPr>
      </p:pic>
      <p:grpSp>
        <p:nvGrpSpPr>
          <p:cNvPr id="19" name="Group 18">
            <a:extLst>
              <a:ext uri="{FF2B5EF4-FFF2-40B4-BE49-F238E27FC236}">
                <a16:creationId xmlns:a16="http://schemas.microsoft.com/office/drawing/2014/main" id="{678C3CA2-44C6-4059-B8C1-E7384044BDF2}"/>
              </a:ext>
            </a:extLst>
          </p:cNvPr>
          <p:cNvGrpSpPr/>
          <p:nvPr/>
        </p:nvGrpSpPr>
        <p:grpSpPr>
          <a:xfrm>
            <a:off x="3538330" y="5145158"/>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spTree>
    <p:extLst>
      <p:ext uri="{BB962C8B-B14F-4D97-AF65-F5344CB8AC3E}">
        <p14:creationId xmlns:p14="http://schemas.microsoft.com/office/powerpoint/2010/main" val="69606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78C3CA2-44C6-4059-B8C1-E7384044BDF2}"/>
              </a:ext>
            </a:extLst>
          </p:cNvPr>
          <p:cNvGrpSpPr/>
          <p:nvPr/>
        </p:nvGrpSpPr>
        <p:grpSpPr>
          <a:xfrm>
            <a:off x="5184912" y="3844170"/>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sp>
        <p:nvSpPr>
          <p:cNvPr id="17" name="Title 1">
            <a:extLst>
              <a:ext uri="{FF2B5EF4-FFF2-40B4-BE49-F238E27FC236}">
                <a16:creationId xmlns:a16="http://schemas.microsoft.com/office/drawing/2014/main" id="{ECFAB642-1787-4F8B-9F82-C5B07EB355C0}"/>
              </a:ext>
            </a:extLst>
          </p:cNvPr>
          <p:cNvSpPr>
            <a:spLocks noGrp="1"/>
          </p:cNvSpPr>
          <p:nvPr>
            <p:ph type="ctrTitle"/>
          </p:nvPr>
        </p:nvSpPr>
        <p:spPr>
          <a:xfrm>
            <a:off x="1199321" y="185530"/>
            <a:ext cx="10290314" cy="1004932"/>
          </a:xfrm>
          <a:prstGeom prst="chevron">
            <a:avLst/>
          </a:prstGeom>
          <a:solidFill>
            <a:schemeClr val="accent3">
              <a:lumMod val="20000"/>
              <a:lumOff val="80000"/>
            </a:schemeClr>
          </a:solidFill>
        </p:spPr>
        <p:txBody>
          <a:bodyPr anchor="ctr">
            <a:noAutofit/>
          </a:bodyPr>
          <a:lstStyle/>
          <a:p>
            <a:pPr algn="l"/>
            <a:r>
              <a:rPr lang="en-US" sz="2400" dirty="0">
                <a:solidFill>
                  <a:srgbClr val="1F1348"/>
                </a:solidFill>
                <a:latin typeface="Tahoma"/>
                <a:cs typeface="Tahoma"/>
              </a:rPr>
              <a:t>2. Which countries have the most Invoices?</a:t>
            </a:r>
            <a:endParaRPr lang="en-IN" sz="2400" dirty="0"/>
          </a:p>
        </p:txBody>
      </p:sp>
      <p:pic>
        <p:nvPicPr>
          <p:cNvPr id="9" name="Picture 8">
            <a:extLst>
              <a:ext uri="{FF2B5EF4-FFF2-40B4-BE49-F238E27FC236}">
                <a16:creationId xmlns:a16="http://schemas.microsoft.com/office/drawing/2014/main" id="{37AFA921-18A2-4C7F-8C01-0D9B1DB66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805" y="1391478"/>
            <a:ext cx="3924508" cy="1622353"/>
          </a:xfrm>
          <a:prstGeom prst="rect">
            <a:avLst/>
          </a:prstGeom>
        </p:spPr>
      </p:pic>
      <p:pic>
        <p:nvPicPr>
          <p:cNvPr id="12" name="Picture 11">
            <a:extLst>
              <a:ext uri="{FF2B5EF4-FFF2-40B4-BE49-F238E27FC236}">
                <a16:creationId xmlns:a16="http://schemas.microsoft.com/office/drawing/2014/main" id="{6A149675-0C47-487E-B376-91A483655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548" y="1391478"/>
            <a:ext cx="2872409" cy="5114557"/>
          </a:xfrm>
          <a:prstGeom prst="rect">
            <a:avLst/>
          </a:prstGeom>
        </p:spPr>
      </p:pic>
    </p:spTree>
    <p:extLst>
      <p:ext uri="{BB962C8B-B14F-4D97-AF65-F5344CB8AC3E}">
        <p14:creationId xmlns:p14="http://schemas.microsoft.com/office/powerpoint/2010/main" val="285801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199321" y="145773"/>
            <a:ext cx="9793357" cy="1060173"/>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3. What are top 3 values of total invoice?</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3538330" y="5145158"/>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9" name="Picture 8">
            <a:extLst>
              <a:ext uri="{FF2B5EF4-FFF2-40B4-BE49-F238E27FC236}">
                <a16:creationId xmlns:a16="http://schemas.microsoft.com/office/drawing/2014/main" id="{0ABE1A54-91B0-4176-BB38-72200C442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553" y="1863739"/>
            <a:ext cx="3898003" cy="1414360"/>
          </a:xfrm>
          <a:prstGeom prst="rect">
            <a:avLst/>
          </a:prstGeom>
        </p:spPr>
      </p:pic>
      <p:pic>
        <p:nvPicPr>
          <p:cNvPr id="12" name="Picture 11">
            <a:extLst>
              <a:ext uri="{FF2B5EF4-FFF2-40B4-BE49-F238E27FC236}">
                <a16:creationId xmlns:a16="http://schemas.microsoft.com/office/drawing/2014/main" id="{0D141B34-7E26-458B-BA86-3CE1CD1A5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18" y="4455733"/>
            <a:ext cx="4174434" cy="1414360"/>
          </a:xfrm>
          <a:prstGeom prst="rect">
            <a:avLst/>
          </a:prstGeom>
        </p:spPr>
      </p:pic>
    </p:spTree>
    <p:extLst>
      <p:ext uri="{BB962C8B-B14F-4D97-AF65-F5344CB8AC3E}">
        <p14:creationId xmlns:p14="http://schemas.microsoft.com/office/powerpoint/2010/main" val="243662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397565" y="145773"/>
            <a:ext cx="11317357" cy="1716157"/>
          </a:xfrm>
          <a:prstGeom prst="chevron">
            <a:avLst/>
          </a:prstGeom>
          <a:solidFill>
            <a:schemeClr val="accent3">
              <a:lumMod val="20000"/>
              <a:lumOff val="80000"/>
            </a:schemeClr>
          </a:solidFill>
        </p:spPr>
        <p:txBody>
          <a:bodyPr anchor="ctr">
            <a:noAutofit/>
          </a:bodyPr>
          <a:lstStyle/>
          <a:p>
            <a:r>
              <a:rPr lang="en-US" sz="2400" dirty="0">
                <a:solidFill>
                  <a:srgbClr val="1F1348"/>
                </a:solidFill>
                <a:latin typeface="Tahoma"/>
                <a:cs typeface="Tahoma"/>
              </a:rPr>
              <a:t>4. Which city has the best customers? We would like to throw a promotional Music Festival in the city we made the most money. Write a query that returns one city that has the highest sum of invoice totals. Return both the city name &amp; sum of all invoice totals</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3538330" y="5145158"/>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289683" y="2941256"/>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4" name="Picture 3">
            <a:extLst>
              <a:ext uri="{FF2B5EF4-FFF2-40B4-BE49-F238E27FC236}">
                <a16:creationId xmlns:a16="http://schemas.microsoft.com/office/drawing/2014/main" id="{6C0AB9D2-ACA1-410F-9EC3-9C96DD955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277" y="2374726"/>
            <a:ext cx="4375082" cy="1716157"/>
          </a:xfrm>
          <a:prstGeom prst="rect">
            <a:avLst/>
          </a:prstGeom>
        </p:spPr>
      </p:pic>
      <p:pic>
        <p:nvPicPr>
          <p:cNvPr id="6" name="Picture 5">
            <a:extLst>
              <a:ext uri="{FF2B5EF4-FFF2-40B4-BE49-F238E27FC236}">
                <a16:creationId xmlns:a16="http://schemas.microsoft.com/office/drawing/2014/main" id="{16668A9F-5635-41D7-A007-F17273E7F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18" y="4784553"/>
            <a:ext cx="3326295" cy="1304304"/>
          </a:xfrm>
          <a:prstGeom prst="rect">
            <a:avLst/>
          </a:prstGeom>
        </p:spPr>
      </p:pic>
    </p:spTree>
    <p:extLst>
      <p:ext uri="{BB962C8B-B14F-4D97-AF65-F5344CB8AC3E}">
        <p14:creationId xmlns:p14="http://schemas.microsoft.com/office/powerpoint/2010/main" val="26780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199321" y="145773"/>
            <a:ext cx="9793357" cy="1060173"/>
          </a:xfrm>
          <a:prstGeom prst="chevron">
            <a:avLst/>
          </a:prstGeom>
          <a:solidFill>
            <a:schemeClr val="accent3">
              <a:lumMod val="20000"/>
              <a:lumOff val="80000"/>
            </a:schemeClr>
          </a:solidFill>
        </p:spPr>
        <p:txBody>
          <a:bodyPr>
            <a:noAutofit/>
          </a:bodyPr>
          <a:lstStyle/>
          <a:p>
            <a:r>
              <a:rPr lang="en-US" sz="2400" dirty="0">
                <a:solidFill>
                  <a:srgbClr val="1F1348"/>
                </a:solidFill>
                <a:latin typeface="Tahoma"/>
                <a:cs typeface="Tahoma"/>
              </a:rPr>
              <a:t>5. Who is the best customer? The customer who has spent the most money will be declared the best customer. Write a query that returns the person who has spent the most money</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3538330" y="5145158"/>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4" name="Picture 3">
            <a:extLst>
              <a:ext uri="{FF2B5EF4-FFF2-40B4-BE49-F238E27FC236}">
                <a16:creationId xmlns:a16="http://schemas.microsoft.com/office/drawing/2014/main" id="{CA7CD0DE-2232-4977-B2C0-0A379FC472F2}"/>
              </a:ext>
            </a:extLst>
          </p:cNvPr>
          <p:cNvPicPr>
            <a:picLocks noChangeAspect="1"/>
          </p:cNvPicPr>
          <p:nvPr/>
        </p:nvPicPr>
        <p:blipFill>
          <a:blip r:embed="rId2"/>
          <a:stretch>
            <a:fillRect/>
          </a:stretch>
        </p:blipFill>
        <p:spPr>
          <a:xfrm>
            <a:off x="5897218" y="4618383"/>
            <a:ext cx="4770782" cy="1716156"/>
          </a:xfrm>
          <a:prstGeom prst="rect">
            <a:avLst/>
          </a:prstGeom>
        </p:spPr>
      </p:pic>
      <p:pic>
        <p:nvPicPr>
          <p:cNvPr id="6" name="Picture 5">
            <a:extLst>
              <a:ext uri="{FF2B5EF4-FFF2-40B4-BE49-F238E27FC236}">
                <a16:creationId xmlns:a16="http://schemas.microsoft.com/office/drawing/2014/main" id="{EE73BFE4-C2BD-4E1B-9DF4-0016F4962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805" y="1527853"/>
            <a:ext cx="6203882" cy="2411897"/>
          </a:xfrm>
          <a:prstGeom prst="rect">
            <a:avLst/>
          </a:prstGeom>
        </p:spPr>
      </p:pic>
    </p:spTree>
    <p:extLst>
      <p:ext uri="{BB962C8B-B14F-4D97-AF65-F5344CB8AC3E}">
        <p14:creationId xmlns:p14="http://schemas.microsoft.com/office/powerpoint/2010/main" val="80714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480-B83F-4C2F-B9A0-30339B8E0D1B}"/>
              </a:ext>
            </a:extLst>
          </p:cNvPr>
          <p:cNvSpPr>
            <a:spLocks noGrp="1"/>
          </p:cNvSpPr>
          <p:nvPr>
            <p:ph type="ctrTitle"/>
          </p:nvPr>
        </p:nvSpPr>
        <p:spPr>
          <a:xfrm>
            <a:off x="1199321" y="145773"/>
            <a:ext cx="9793357" cy="1060173"/>
          </a:xfrm>
          <a:prstGeom prst="chevron">
            <a:avLst/>
          </a:prstGeom>
          <a:solidFill>
            <a:schemeClr val="accent3">
              <a:lumMod val="20000"/>
              <a:lumOff val="80000"/>
            </a:schemeClr>
          </a:solidFill>
        </p:spPr>
        <p:txBody>
          <a:bodyPr>
            <a:noAutofit/>
          </a:bodyPr>
          <a:lstStyle/>
          <a:p>
            <a:r>
              <a:rPr lang="en-US" sz="2400" dirty="0">
                <a:solidFill>
                  <a:srgbClr val="1F1348"/>
                </a:solidFill>
                <a:latin typeface="Tahoma"/>
                <a:cs typeface="Tahoma"/>
              </a:rPr>
              <a:t>6. Write query to return the email, first name, last name, &amp; Genre of all Rock Music listeners. Return your list ordered alphabetically by email starting with A.</a:t>
            </a:r>
            <a:endParaRPr lang="en-IN" sz="2400" dirty="0"/>
          </a:p>
        </p:txBody>
      </p:sp>
      <p:grpSp>
        <p:nvGrpSpPr>
          <p:cNvPr id="19" name="Group 18">
            <a:extLst>
              <a:ext uri="{FF2B5EF4-FFF2-40B4-BE49-F238E27FC236}">
                <a16:creationId xmlns:a16="http://schemas.microsoft.com/office/drawing/2014/main" id="{678C3CA2-44C6-4059-B8C1-E7384044BDF2}"/>
              </a:ext>
            </a:extLst>
          </p:cNvPr>
          <p:cNvGrpSpPr/>
          <p:nvPr/>
        </p:nvGrpSpPr>
        <p:grpSpPr>
          <a:xfrm>
            <a:off x="5585169" y="4785361"/>
            <a:ext cx="2345636" cy="583096"/>
            <a:chOff x="3538330" y="5170210"/>
            <a:chExt cx="2345636" cy="583096"/>
          </a:xfrm>
        </p:grpSpPr>
        <p:sp>
          <p:nvSpPr>
            <p:cNvPr id="16" name="Arrow: Chevron 15">
              <a:extLst>
                <a:ext uri="{FF2B5EF4-FFF2-40B4-BE49-F238E27FC236}">
                  <a16:creationId xmlns:a16="http://schemas.microsoft.com/office/drawing/2014/main" id="{F8AAD923-7393-459E-BA17-16C0CF670C53}"/>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a:extLst>
                <a:ext uri="{FF2B5EF4-FFF2-40B4-BE49-F238E27FC236}">
                  <a16:creationId xmlns:a16="http://schemas.microsoft.com/office/drawing/2014/main" id="{37F6DEAA-16FD-487B-AE00-39610AAB10EA}"/>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OUTPUT</a:t>
              </a:r>
              <a:endParaRPr lang="en-IN" sz="2400" b="1" dirty="0">
                <a:solidFill>
                  <a:schemeClr val="bg2">
                    <a:lumMod val="50000"/>
                  </a:schemeClr>
                </a:solidFill>
              </a:endParaRPr>
            </a:p>
          </p:txBody>
        </p:sp>
      </p:grpSp>
      <p:grpSp>
        <p:nvGrpSpPr>
          <p:cNvPr id="20" name="Group 19">
            <a:extLst>
              <a:ext uri="{FF2B5EF4-FFF2-40B4-BE49-F238E27FC236}">
                <a16:creationId xmlns:a16="http://schemas.microsoft.com/office/drawing/2014/main" id="{1CF1138C-BD83-49ED-85DC-0D8B418BD3BD}"/>
              </a:ext>
            </a:extLst>
          </p:cNvPr>
          <p:cNvGrpSpPr/>
          <p:nvPr/>
        </p:nvGrpSpPr>
        <p:grpSpPr>
          <a:xfrm>
            <a:off x="196917" y="2279372"/>
            <a:ext cx="2345636" cy="583096"/>
            <a:chOff x="3538330" y="5170210"/>
            <a:chExt cx="2345636" cy="583096"/>
          </a:xfrm>
        </p:grpSpPr>
        <p:sp>
          <p:nvSpPr>
            <p:cNvPr id="21" name="Arrow: Chevron 20">
              <a:extLst>
                <a:ext uri="{FF2B5EF4-FFF2-40B4-BE49-F238E27FC236}">
                  <a16:creationId xmlns:a16="http://schemas.microsoft.com/office/drawing/2014/main" id="{E90A14B0-C9F7-4709-9976-7929CAD9070C}"/>
                </a:ext>
              </a:extLst>
            </p:cNvPr>
            <p:cNvSpPr/>
            <p:nvPr/>
          </p:nvSpPr>
          <p:spPr>
            <a:xfrm>
              <a:off x="3538330" y="5170210"/>
              <a:ext cx="2345636" cy="5830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9D5097E6-C4D2-4F02-B41E-FD85DAE076D7}"/>
                </a:ext>
              </a:extLst>
            </p:cNvPr>
            <p:cNvSpPr txBox="1"/>
            <p:nvPr/>
          </p:nvSpPr>
          <p:spPr>
            <a:xfrm>
              <a:off x="3909391" y="5230925"/>
              <a:ext cx="1616766" cy="461665"/>
            </a:xfrm>
            <a:prstGeom prst="rect">
              <a:avLst/>
            </a:prstGeom>
            <a:noFill/>
          </p:spPr>
          <p:txBody>
            <a:bodyPr wrap="square" rtlCol="0">
              <a:spAutoFit/>
            </a:bodyPr>
            <a:lstStyle/>
            <a:p>
              <a:pPr algn="ctr"/>
              <a:r>
                <a:rPr lang="en-US" sz="2400" b="1" dirty="0">
                  <a:solidFill>
                    <a:schemeClr val="bg2">
                      <a:lumMod val="50000"/>
                    </a:schemeClr>
                  </a:solidFill>
                </a:rPr>
                <a:t>INPUT</a:t>
              </a:r>
              <a:endParaRPr lang="en-IN" sz="2400" b="1" dirty="0">
                <a:solidFill>
                  <a:schemeClr val="bg2">
                    <a:lumMod val="50000"/>
                  </a:schemeClr>
                </a:solidFill>
              </a:endParaRPr>
            </a:p>
          </p:txBody>
        </p:sp>
      </p:grpSp>
      <p:pic>
        <p:nvPicPr>
          <p:cNvPr id="4" name="Picture 3">
            <a:extLst>
              <a:ext uri="{FF2B5EF4-FFF2-40B4-BE49-F238E27FC236}">
                <a16:creationId xmlns:a16="http://schemas.microsoft.com/office/drawing/2014/main" id="{7DF3B173-E822-4278-BEB0-74E558F76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553" y="1378226"/>
            <a:ext cx="5030443" cy="2535805"/>
          </a:xfrm>
          <a:prstGeom prst="rect">
            <a:avLst/>
          </a:prstGeom>
        </p:spPr>
      </p:pic>
      <p:pic>
        <p:nvPicPr>
          <p:cNvPr id="6" name="Picture 5">
            <a:extLst>
              <a:ext uri="{FF2B5EF4-FFF2-40B4-BE49-F238E27FC236}">
                <a16:creationId xmlns:a16="http://schemas.microsoft.com/office/drawing/2014/main" id="{33F896D7-9758-4EB0-B971-455C2BD5D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805" y="1489543"/>
            <a:ext cx="4064278" cy="4977517"/>
          </a:xfrm>
          <a:prstGeom prst="rect">
            <a:avLst/>
          </a:prstGeom>
        </p:spPr>
      </p:pic>
    </p:spTree>
    <p:extLst>
      <p:ext uri="{BB962C8B-B14F-4D97-AF65-F5344CB8AC3E}">
        <p14:creationId xmlns:p14="http://schemas.microsoft.com/office/powerpoint/2010/main" val="474048363"/>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1293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Calibri</vt:lpstr>
      <vt:lpstr>Calibri Light</vt:lpstr>
      <vt:lpstr>Cambria</vt:lpstr>
      <vt:lpstr>Tahoma</vt:lpstr>
      <vt:lpstr>Wingdings</vt:lpstr>
      <vt:lpstr>Office Theme</vt:lpstr>
      <vt:lpstr>SQL PROJECT</vt:lpstr>
      <vt:lpstr>PowerPoint Presentation</vt:lpstr>
      <vt:lpstr>PowerPoint Presentation</vt:lpstr>
      <vt:lpstr>1. Who is the senior most employee based on job title? </vt:lpstr>
      <vt:lpstr>2. Which countries have the most Invoices?</vt:lpstr>
      <vt:lpstr>3. What are top 3 values of total invoice?</vt:lpstr>
      <vt:lpstr>4. Which city has the best customers? We would like to throw a promotional Music Festival in the city we made the most money. Write a query that returns one city that has the highest sum of invoice totals. Return both the city name &amp; sum of all invoice totals</vt:lpstr>
      <vt:lpstr>5. Who is the best customer? The customer who has spent the most money will be declared the best customer. Write a query that returns the person who has spent the most money</vt:lpstr>
      <vt:lpstr>6. Write query to return the email, first name, last name, &amp; Genre of all Rock Music listeners. Return your list ordered alphabetically by email starting with A.</vt:lpstr>
      <vt:lpstr> 7.Let's invite the artists who have written the most rock music in our dataset. Write a query that returns the Artist name and total track count of the top 10 rock bands.</vt:lpstr>
      <vt:lpstr> 8. Return all the track names that have a song length longer than the average song length. Return the Name and Milliseconds for each track. Order by the song length with the longest songs listed first</vt:lpstr>
      <vt:lpstr>9. Find how much amount spent by each customer on artists? Write a query to return customer name, artist name and total spent </vt:lpstr>
      <vt:lpstr>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jagtap</dc:creator>
  <cp:lastModifiedBy>pravin jagtap</cp:lastModifiedBy>
  <cp:revision>23</cp:revision>
  <dcterms:created xsi:type="dcterms:W3CDTF">2024-06-23T09:46:41Z</dcterms:created>
  <dcterms:modified xsi:type="dcterms:W3CDTF">2024-06-24T09:23:40Z</dcterms:modified>
</cp:coreProperties>
</file>