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2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M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excel.xlsx]Sheet3!PivotTable2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Sheet3!$A$4:$A$54</c:f>
              <c:strCache>
                <c:ptCount val="50"/>
                <c:pt idx="0">
                  <c:v>Reshma</c:v>
                </c:pt>
                <c:pt idx="1">
                  <c:v>Barkavi</c:v>
                </c:pt>
                <c:pt idx="2">
                  <c:v>Sumithra</c:v>
                </c:pt>
                <c:pt idx="3">
                  <c:v>Renuka</c:v>
                </c:pt>
                <c:pt idx="4">
                  <c:v>Gayathri</c:v>
                </c:pt>
                <c:pt idx="5">
                  <c:v>Hemavathy</c:v>
                </c:pt>
                <c:pt idx="6">
                  <c:v>Selvaraj</c:v>
                </c:pt>
                <c:pt idx="7">
                  <c:v>Babu</c:v>
                </c:pt>
                <c:pt idx="8">
                  <c:v>Kumar</c:v>
                </c:pt>
                <c:pt idx="9">
                  <c:v>Kousalya</c:v>
                </c:pt>
                <c:pt idx="10">
                  <c:v>Arun</c:v>
                </c:pt>
                <c:pt idx="11">
                  <c:v>Harish</c:v>
                </c:pt>
                <c:pt idx="12">
                  <c:v>Aravind</c:v>
                </c:pt>
                <c:pt idx="13">
                  <c:v>Kavitha</c:v>
                </c:pt>
                <c:pt idx="14">
                  <c:v>Anitha</c:v>
                </c:pt>
                <c:pt idx="15">
                  <c:v>Uma</c:v>
                </c:pt>
                <c:pt idx="16">
                  <c:v>Shankar</c:v>
                </c:pt>
                <c:pt idx="17">
                  <c:v>Rajkumar</c:v>
                </c:pt>
                <c:pt idx="18">
                  <c:v>Prabakar</c:v>
                </c:pt>
                <c:pt idx="19">
                  <c:v>Suresh</c:v>
                </c:pt>
                <c:pt idx="20">
                  <c:v>Akash</c:v>
                </c:pt>
                <c:pt idx="21">
                  <c:v>Parvathi</c:v>
                </c:pt>
                <c:pt idx="22">
                  <c:v>Gokila</c:v>
                </c:pt>
                <c:pt idx="23">
                  <c:v>Ananthi</c:v>
                </c:pt>
                <c:pt idx="24">
                  <c:v>Arumugam</c:v>
                </c:pt>
                <c:pt idx="25">
                  <c:v>Senthil</c:v>
                </c:pt>
                <c:pt idx="26">
                  <c:v>Anu</c:v>
                </c:pt>
                <c:pt idx="27">
                  <c:v>Arjun</c:v>
                </c:pt>
                <c:pt idx="28">
                  <c:v>Shalini</c:v>
                </c:pt>
                <c:pt idx="29">
                  <c:v>Akshaya</c:v>
                </c:pt>
                <c:pt idx="30">
                  <c:v>Narmatha</c:v>
                </c:pt>
                <c:pt idx="31">
                  <c:v>Niharika</c:v>
                </c:pt>
                <c:pt idx="32">
                  <c:v>Sumaiya</c:v>
                </c:pt>
                <c:pt idx="33">
                  <c:v>Rithu</c:v>
                </c:pt>
                <c:pt idx="34">
                  <c:v>Naira</c:v>
                </c:pt>
                <c:pt idx="35">
                  <c:v>Sirat</c:v>
                </c:pt>
                <c:pt idx="36">
                  <c:v>Aarohi</c:v>
                </c:pt>
                <c:pt idx="37">
                  <c:v>Akshara</c:v>
                </c:pt>
                <c:pt idx="38">
                  <c:v>Usha</c:v>
                </c:pt>
                <c:pt idx="39">
                  <c:v>Tamilvanan</c:v>
                </c:pt>
                <c:pt idx="40">
                  <c:v>Sundar</c:v>
                </c:pt>
                <c:pt idx="41">
                  <c:v>Manohar</c:v>
                </c:pt>
                <c:pt idx="42">
                  <c:v>Padma</c:v>
                </c:pt>
                <c:pt idx="43">
                  <c:v>Saraswathy</c:v>
                </c:pt>
                <c:pt idx="44">
                  <c:v>Swathi</c:v>
                </c:pt>
                <c:pt idx="45">
                  <c:v>Ruhi</c:v>
                </c:pt>
                <c:pt idx="46">
                  <c:v>Selvi</c:v>
                </c:pt>
                <c:pt idx="47">
                  <c:v>Yuvaraj</c:v>
                </c:pt>
                <c:pt idx="48">
                  <c:v>Regina</c:v>
                </c:pt>
                <c:pt idx="49">
                  <c:v>Abhimanyu</c:v>
                </c:pt>
              </c:strCache>
            </c:strRef>
          </c:cat>
          <c:val>
            <c:numRef>
              <c:f>Sheet3!$B$4:$B$54</c:f>
              <c:numCache>
                <c:formatCode>General</c:formatCode>
                <c:ptCount val="50"/>
                <c:pt idx="0">
                  <c:v>4.4000000000000004</c:v>
                </c:pt>
                <c:pt idx="1">
                  <c:v>4.7</c:v>
                </c:pt>
                <c:pt idx="2">
                  <c:v>3.1</c:v>
                </c:pt>
                <c:pt idx="3">
                  <c:v>4</c:v>
                </c:pt>
                <c:pt idx="4">
                  <c:v>3.7</c:v>
                </c:pt>
                <c:pt idx="5">
                  <c:v>4.0999999999999996</c:v>
                </c:pt>
                <c:pt idx="6">
                  <c:v>4.2</c:v>
                </c:pt>
                <c:pt idx="7">
                  <c:v>3.4</c:v>
                </c:pt>
                <c:pt idx="8">
                  <c:v>3.9</c:v>
                </c:pt>
                <c:pt idx="9">
                  <c:v>4.7</c:v>
                </c:pt>
                <c:pt idx="10">
                  <c:v>3.8</c:v>
                </c:pt>
                <c:pt idx="11">
                  <c:v>4.4000000000000004</c:v>
                </c:pt>
                <c:pt idx="12">
                  <c:v>3.9</c:v>
                </c:pt>
                <c:pt idx="13">
                  <c:v>4.0999999999999996</c:v>
                </c:pt>
                <c:pt idx="14">
                  <c:v>3.5</c:v>
                </c:pt>
                <c:pt idx="15">
                  <c:v>3.7</c:v>
                </c:pt>
                <c:pt idx="16">
                  <c:v>4.2</c:v>
                </c:pt>
                <c:pt idx="17">
                  <c:v>4.0999999999999996</c:v>
                </c:pt>
                <c:pt idx="18">
                  <c:v>4.9000000000000004</c:v>
                </c:pt>
                <c:pt idx="19">
                  <c:v>4.5</c:v>
                </c:pt>
                <c:pt idx="20">
                  <c:v>4.7</c:v>
                </c:pt>
                <c:pt idx="21">
                  <c:v>3.8</c:v>
                </c:pt>
                <c:pt idx="22">
                  <c:v>4.9000000000000004</c:v>
                </c:pt>
                <c:pt idx="23">
                  <c:v>3.8</c:v>
                </c:pt>
                <c:pt idx="24">
                  <c:v>4.7</c:v>
                </c:pt>
                <c:pt idx="25">
                  <c:v>3.8</c:v>
                </c:pt>
                <c:pt idx="26">
                  <c:v>3.7</c:v>
                </c:pt>
                <c:pt idx="27">
                  <c:v>4.4000000000000004</c:v>
                </c:pt>
                <c:pt idx="28">
                  <c:v>4.7</c:v>
                </c:pt>
                <c:pt idx="29">
                  <c:v>4.8</c:v>
                </c:pt>
                <c:pt idx="30">
                  <c:v>3.7</c:v>
                </c:pt>
                <c:pt idx="31">
                  <c:v>4.5</c:v>
                </c:pt>
                <c:pt idx="32">
                  <c:v>4.5999999999999996</c:v>
                </c:pt>
                <c:pt idx="33">
                  <c:v>4.5999999999999996</c:v>
                </c:pt>
                <c:pt idx="34">
                  <c:v>3.4</c:v>
                </c:pt>
                <c:pt idx="35">
                  <c:v>3.7</c:v>
                </c:pt>
                <c:pt idx="36">
                  <c:v>3.9</c:v>
                </c:pt>
                <c:pt idx="37">
                  <c:v>3.6</c:v>
                </c:pt>
                <c:pt idx="38">
                  <c:v>3.7</c:v>
                </c:pt>
                <c:pt idx="39">
                  <c:v>4.2</c:v>
                </c:pt>
                <c:pt idx="40">
                  <c:v>3.5</c:v>
                </c:pt>
                <c:pt idx="41">
                  <c:v>3.7</c:v>
                </c:pt>
                <c:pt idx="42">
                  <c:v>3.4</c:v>
                </c:pt>
                <c:pt idx="43">
                  <c:v>3.2</c:v>
                </c:pt>
                <c:pt idx="44">
                  <c:v>3.4</c:v>
                </c:pt>
                <c:pt idx="45">
                  <c:v>3.6</c:v>
                </c:pt>
                <c:pt idx="46">
                  <c:v>3.7</c:v>
                </c:pt>
                <c:pt idx="47">
                  <c:v>4.7</c:v>
                </c:pt>
                <c:pt idx="48">
                  <c:v>4</c:v>
                </c:pt>
                <c:pt idx="49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6-4543-9EC0-CAE659C45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3368096"/>
        <c:axId val="1673365600"/>
      </c:barChart>
      <c:catAx>
        <c:axId val="167336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365600"/>
        <c:crosses val="autoZero"/>
        <c:auto val="1"/>
        <c:lblAlgn val="ctr"/>
        <c:lblOffset val="100"/>
        <c:noMultiLvlLbl val="0"/>
      </c:catAx>
      <c:valAx>
        <c:axId val="167336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36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RESHMA.B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2213391036243</a:t>
            </a:r>
          </a:p>
          <a:p>
            <a:r>
              <a:rPr lang="en-IN" sz="2400" dirty="0"/>
              <a:t>NM ID : 79143BC7AOD734D983D413807FEC66D7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DEPARTMENT OF COMMERCE</a:t>
            </a:r>
          </a:p>
          <a:p>
            <a:r>
              <a:rPr lang="en-IN" sz="2400" dirty="0"/>
              <a:t>COLLEGE : QUEEN MARY’S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09D3B-DE70-C5D2-55C9-D33A0829EDF3}"/>
              </a:ext>
            </a:extLst>
          </p:cNvPr>
          <p:cNvSpPr/>
          <p:nvPr/>
        </p:nvSpPr>
        <p:spPr>
          <a:xfrm>
            <a:off x="808182" y="12954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1: Gather Data</a:t>
            </a:r>
          </a:p>
          <a:p>
            <a:endParaRPr lang="en-US" dirty="0"/>
          </a:p>
          <a:p>
            <a:r>
              <a:rPr lang="en-US" i="1" dirty="0"/>
              <a:t>Collect Employee Data</a:t>
            </a:r>
            <a:r>
              <a:rPr lang="en-US" dirty="0"/>
              <a:t>: Create a spreadsheet with relevant data. For example, you might include columns for: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Employee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Department,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KPIs (e.g., Sales, Customer Satisfaction Score, Project Completion Rate)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Performance Rating (if applicable)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Step 2: Organize Data</a:t>
            </a:r>
          </a:p>
          <a:p>
            <a:endParaRPr lang="en-US" dirty="0"/>
          </a:p>
          <a:p>
            <a:r>
              <a:rPr lang="en-US" i="1" dirty="0"/>
              <a:t>Structure Your Data</a:t>
            </a:r>
            <a:r>
              <a:rPr lang="en-US" dirty="0"/>
              <a:t>: Ensure your data is organized in a tabular format.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Step 3: Calculate Performance Metrics</a:t>
            </a:r>
          </a:p>
          <a:p>
            <a:endParaRPr lang="en-US" dirty="0"/>
          </a:p>
          <a:p>
            <a:r>
              <a:rPr lang="en-US" i="1" dirty="0"/>
              <a:t>Add Calculations</a:t>
            </a:r>
            <a:r>
              <a:rPr lang="en-US" dirty="0"/>
              <a:t>: If necessary, add columns to calculate averages or totals for each KPI. </a:t>
            </a:r>
          </a:p>
          <a:p>
            <a:r>
              <a:rPr lang="en-US" dirty="0"/>
              <a:t>For example, you can use formulas like =AVERAGE(range) or =SUM(range).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9D5A-C409-09F4-DBB9-BC0CEA8D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75285"/>
            <a:ext cx="10681335" cy="758190"/>
          </a:xfrm>
        </p:spPr>
        <p:txBody>
          <a:bodyPr/>
          <a:lstStyle/>
          <a:p>
            <a:r>
              <a:rPr lang="en-IN" dirty="0"/>
              <a:t>MODELING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CEDF3AA-6226-5808-9DBE-8BD412501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Step 4: Create Graphs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r>
              <a:rPr lang="en-US" i="1" kern="0" dirty="0">
                <a:solidFill>
                  <a:sysClr val="windowText" lastClr="000000"/>
                </a:solidFill>
              </a:rPr>
              <a:t>Select Data for Graphing</a:t>
            </a:r>
            <a:r>
              <a:rPr lang="en-US" kern="0" dirty="0">
                <a:solidFill>
                  <a:sysClr val="windowText" lastClr="000000"/>
                </a:solidFill>
              </a:rPr>
              <a:t>: Highlight the data you want to visualize. </a:t>
            </a:r>
          </a:p>
          <a:p>
            <a:r>
              <a:rPr lang="en-US" i="1" kern="0" dirty="0">
                <a:solidFill>
                  <a:sysClr val="windowText" lastClr="000000"/>
                </a:solidFill>
              </a:rPr>
              <a:t>Insert a Graph</a:t>
            </a:r>
            <a:r>
              <a:rPr lang="en-US" kern="0" dirty="0">
                <a:solidFill>
                  <a:sysClr val="windowText" lastClr="000000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kern="0" dirty="0">
                <a:solidFill>
                  <a:sysClr val="windowText" lastClr="000000"/>
                </a:solidFill>
              </a:rPr>
              <a:t>Go to the Insert tab in the Excel ribbon.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kern="0" dirty="0">
                <a:solidFill>
                  <a:sysClr val="windowText" lastClr="000000"/>
                </a:solidFill>
              </a:rPr>
              <a:t>Choose the type of graph you want to create (e.g., Bar Chart, Column Chart, Line Chart).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kern="0" dirty="0">
                <a:solidFill>
                  <a:sysClr val="windowText" lastClr="000000"/>
                </a:solidFill>
              </a:rPr>
              <a:t>Click on the chosen chart type, and Excel will generate a graph based on your selected data.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kern="0" dirty="0">
              <a:solidFill>
                <a:sysClr val="windowText" lastClr="000000"/>
              </a:solidFill>
            </a:endParaRPr>
          </a:p>
          <a:p>
            <a:r>
              <a:rPr lang="en-US" b="1" kern="0" dirty="0">
                <a:solidFill>
                  <a:sysClr val="windowText" lastClr="000000"/>
                </a:solidFill>
              </a:rPr>
              <a:t>Step 5: Customize the Graph</a:t>
            </a:r>
          </a:p>
          <a:p>
            <a:endParaRPr lang="en-US" b="1" kern="0" dirty="0">
              <a:solidFill>
                <a:sysClr val="windowText" lastClr="000000"/>
              </a:solidFill>
            </a:endParaRPr>
          </a:p>
          <a:p>
            <a:r>
              <a:rPr lang="en-US" i="1" kern="0" dirty="0">
                <a:solidFill>
                  <a:sysClr val="windowText" lastClr="000000"/>
                </a:solidFill>
              </a:rPr>
              <a:t>Format the </a:t>
            </a:r>
            <a:r>
              <a:rPr lang="en-US" i="1" kern="0" dirty="0" err="1">
                <a:solidFill>
                  <a:sysClr val="windowText" lastClr="000000"/>
                </a:solidFill>
              </a:rPr>
              <a:t>Graph</a:t>
            </a:r>
            <a:r>
              <a:rPr lang="en-US" kern="0" dirty="0" err="1">
                <a:solidFill>
                  <a:sysClr val="windowText" lastClr="000000"/>
                </a:solidFill>
              </a:rPr>
              <a:t>:Click</a:t>
            </a:r>
            <a:r>
              <a:rPr lang="en-US" kern="0" dirty="0">
                <a:solidFill>
                  <a:sysClr val="windowText" lastClr="000000"/>
                </a:solidFill>
              </a:rPr>
              <a:t> on the graph to select it, and use the Chart Tools that appear in the ribbon to customize </a:t>
            </a:r>
            <a:r>
              <a:rPr lang="en-US" kern="0" dirty="0" err="1">
                <a:solidFill>
                  <a:sysClr val="windowText" lastClr="000000"/>
                </a:solidFill>
              </a:rPr>
              <a:t>it.You</a:t>
            </a:r>
            <a:r>
              <a:rPr lang="en-US" kern="0" dirty="0">
                <a:solidFill>
                  <a:sysClr val="windowText" lastClr="000000"/>
                </a:solidFill>
              </a:rPr>
              <a:t> can change the chart title, adjust axis labels, and modify colors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92111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610600" cy="41549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Step 6: Analyze the Results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i="1" dirty="0"/>
              <a:t>Interpret the Graph</a:t>
            </a:r>
            <a:r>
              <a:rPr lang="en-US" dirty="0"/>
              <a:t>: Use the visual representation to analyze employee engagement and satisfaction   Look for trends, high performers, and areas needing improvement.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Step 7: Graphs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i="1" dirty="0"/>
              <a:t>Bar Chart</a:t>
            </a:r>
            <a:r>
              <a:rPr lang="en-US" dirty="0"/>
              <a:t>: To compare sales performance among employees.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Line Chart</a:t>
            </a:r>
            <a:r>
              <a:rPr lang="en-US" dirty="0"/>
              <a:t>: To show trends in customer satisfaction over time.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Pie Chart</a:t>
            </a:r>
            <a:r>
              <a:rPr lang="en-US" dirty="0"/>
              <a:t>: To represent the distribution of performance ratings across departments.</a:t>
            </a:r>
          </a:p>
        </p:txBody>
      </p:sp>
    </p:spTree>
    <p:extLst>
      <p:ext uri="{BB962C8B-B14F-4D97-AF65-F5344CB8AC3E}">
        <p14:creationId xmlns:p14="http://schemas.microsoft.com/office/powerpoint/2010/main" val="427459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042C0D-948F-44A5-00B3-936C6F32C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993311"/>
              </p:ext>
            </p:extLst>
          </p:nvPr>
        </p:nvGraphicFramePr>
        <p:xfrm>
          <a:off x="1161337" y="1405829"/>
          <a:ext cx="9510738" cy="415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092C0-2005-5DE8-1B5B-3E2FB018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561" y="1577340"/>
            <a:ext cx="7958214" cy="2215991"/>
          </a:xfrm>
        </p:spPr>
        <p:txBody>
          <a:bodyPr/>
          <a:lstStyle/>
          <a:p>
            <a:r>
              <a:rPr lang="en-IN" sz="2400" dirty="0"/>
              <a:t>It is evident from the above graph that employees with the best performance rating are Gokila and Prabakar . </a:t>
            </a:r>
          </a:p>
          <a:p>
            <a:endParaRPr lang="en-IN" sz="2400" dirty="0"/>
          </a:p>
          <a:p>
            <a:r>
              <a:rPr lang="en-IN" sz="2400" dirty="0"/>
              <a:t>It is evident from the above graph that employee with the worst performance rating is </a:t>
            </a:r>
          </a:p>
          <a:p>
            <a:r>
              <a:rPr lang="en-IN" sz="2400" dirty="0"/>
              <a:t>Sumithra.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RATING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3860A-F012-3ADD-8268-3030E33AAC09}"/>
              </a:ext>
            </a:extLst>
          </p:cNvPr>
          <p:cNvSpPr txBox="1"/>
          <p:nvPr/>
        </p:nvSpPr>
        <p:spPr>
          <a:xfrm>
            <a:off x="1671685" y="1695450"/>
            <a:ext cx="57379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Employee performance metrics are key to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 tracking how well employees are carrying out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 their job. HR must have methods to measure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 the productivity and efficiency of employees.  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employee performance metrics benefits both 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the organization and the employee.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28750" y="2077163"/>
            <a:ext cx="7568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ratings are important for organisations to grow, develop, and </a:t>
            </a:r>
          </a:p>
          <a:p>
            <a:pPr algn="l"/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employee effectively. They are not just numbers or labels and are </a:t>
            </a:r>
          </a:p>
          <a:p>
            <a:pPr algn="l"/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to a functioning performance management process. A good </a:t>
            </a:r>
          </a:p>
          <a:p>
            <a:pPr algn="l"/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scheme can improve culture, engage employees, and </a:t>
            </a:r>
          </a:p>
          <a:p>
            <a:pPr algn="l"/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with career development. 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B8EC1-84A7-B497-2BC7-CFE81DB60D12}"/>
              </a:ext>
            </a:extLst>
          </p:cNvPr>
          <p:cNvSpPr txBox="1"/>
          <p:nvPr/>
        </p:nvSpPr>
        <p:spPr>
          <a:xfrm>
            <a:off x="2255439" y="1695450"/>
            <a:ext cx="61000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HR: Promotions, raises, training.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Management: Team performance, </a:t>
            </a:r>
            <a:r>
              <a:rPr lang="en-IN" dirty="0"/>
              <a:t>underperformance.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Employees </a:t>
            </a:r>
            <a:r>
              <a:rPr lang="en-US" dirty="0"/>
              <a:t>:Self-improvement.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Executives:</a:t>
            </a:r>
            <a:r>
              <a:rPr lang="en-IN" dirty="0"/>
              <a:t> </a:t>
            </a:r>
            <a:r>
              <a:rPr lang="en-US" dirty="0"/>
              <a:t>Align with goals.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Talent </a:t>
            </a:r>
            <a:r>
              <a:rPr lang="en-US" dirty="0" err="1"/>
              <a:t>Development:Leadership</a:t>
            </a:r>
            <a:r>
              <a:rPr lang="en-US" dirty="0"/>
              <a:t>, skills.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Compensation: Bonuses, salary.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Compliance: Fair evaluations.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AFEEE-B757-75D7-A134-4D2964F0ED24}"/>
              </a:ext>
            </a:extLst>
          </p:cNvPr>
          <p:cNvSpPr txBox="1"/>
          <p:nvPr/>
        </p:nvSpPr>
        <p:spPr>
          <a:xfrm>
            <a:off x="3520683" y="2110323"/>
            <a:ext cx="4877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Conditional formatting : To highlight the values. </a:t>
            </a:r>
          </a:p>
          <a:p>
            <a:endParaRPr lang="en-IN" sz="2400" dirty="0"/>
          </a:p>
          <a:p>
            <a:r>
              <a:rPr lang="en-IN" sz="2400" dirty="0"/>
              <a:t>Filter : To filter out the values. </a:t>
            </a:r>
          </a:p>
          <a:p>
            <a:endParaRPr lang="en-IN" sz="2400" dirty="0"/>
          </a:p>
          <a:p>
            <a:r>
              <a:rPr lang="en-IN" sz="2400" dirty="0"/>
              <a:t>Pivot table : Summary </a:t>
            </a:r>
          </a:p>
          <a:p>
            <a:endParaRPr lang="en-IN" sz="2400" dirty="0"/>
          </a:p>
          <a:p>
            <a:r>
              <a:rPr lang="en-IN" sz="2400" dirty="0"/>
              <a:t>Graph : For data visualization. </a:t>
            </a:r>
          </a:p>
          <a:p>
            <a:endParaRPr lang="en-IN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4403-9BB6-AF99-16CB-C418E92ABD6F}"/>
              </a:ext>
            </a:extLst>
          </p:cNvPr>
          <p:cNvSpPr txBox="1"/>
          <p:nvPr/>
        </p:nvSpPr>
        <p:spPr>
          <a:xfrm>
            <a:off x="1760221" y="1489299"/>
            <a:ext cx="3618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Employee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Department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Job title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Date of joining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Performance Rating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Last promotion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Training hours</a:t>
            </a:r>
          </a:p>
          <a:p>
            <a:pPr algn="l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29CEC-0A58-9B91-84C7-D0B4B8B5017A}"/>
              </a:ext>
            </a:extLst>
          </p:cNvPr>
          <p:cNvSpPr txBox="1"/>
          <p:nvPr/>
        </p:nvSpPr>
        <p:spPr>
          <a:xfrm>
            <a:off x="5727225" y="1650321"/>
            <a:ext cx="327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Absences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Manager ID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130C0-159E-C2DD-8A15-DB7A12BBD3D8}"/>
              </a:ext>
            </a:extLst>
          </p:cNvPr>
          <p:cNvSpPr txBox="1"/>
          <p:nvPr/>
        </p:nvSpPr>
        <p:spPr>
          <a:xfrm>
            <a:off x="2921679" y="1821465"/>
            <a:ext cx="5586642" cy="372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C6AA4-BB5D-64AE-327D-1E8BAD4E7987}"/>
              </a:ext>
            </a:extLst>
          </p:cNvPr>
          <p:cNvSpPr txBox="1"/>
          <p:nvPr/>
        </p:nvSpPr>
        <p:spPr>
          <a:xfrm>
            <a:off x="2186940" y="1673024"/>
            <a:ext cx="705611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Formulas: Use VLOOKUP, INDEX-MATCH, and dynamic arrays (FILTER, SORT).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Highlight key data with colors or icons.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Dashboards: Make interactive with Slicers and Pivot table.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Visuals: Use charts, </a:t>
            </a:r>
            <a:r>
              <a:rPr lang="en-US" sz="20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sparklines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heat </a:t>
            </a:r>
            <a:r>
              <a:rPr lang="en-US" sz="20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maps.These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 clarity and engagement.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Reshma B</cp:lastModifiedBy>
  <cp:revision>26</cp:revision>
  <dcterms:created xsi:type="dcterms:W3CDTF">2024-03-29T15:07:22Z</dcterms:created>
  <dcterms:modified xsi:type="dcterms:W3CDTF">2024-09-09T03:59:10Z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