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</p:sldIdLst>
  <p:sldSz cx="12192000" cy="6858000" type="screen16x9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harih\Documents\RESHMA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harih\Documents\RESHM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[RESHMA.xlsx]Sheet2!PivotTable1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[RESHMA.xlsx]Sheet2!$C$3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[RESHMA.xlsx]Sheet2!$A$4:$B$16</c:f>
              <c:multiLvlStrCache>
                <c:ptCount val="9"/>
                <c:lvl>
                  <c:pt idx="0">
                    <c:v>Zone A</c:v>
                  </c:pt>
                  <c:pt idx="1">
                    <c:v>Zone B</c:v>
                  </c:pt>
                  <c:pt idx="2">
                    <c:v>Zone C</c:v>
                  </c:pt>
                  <c:pt idx="3">
                    <c:v>Zone A</c:v>
                  </c:pt>
                  <c:pt idx="4">
                    <c:v>Zone B</c:v>
                  </c:pt>
                  <c:pt idx="5">
                    <c:v>Zone C</c:v>
                  </c:pt>
                  <c:pt idx="6">
                    <c:v>Zone A</c:v>
                  </c:pt>
                  <c:pt idx="7">
                    <c:v>Zone B</c:v>
                  </c:pt>
                  <c:pt idx="8">
                    <c:v>Zone C</c:v>
                  </c:pt>
                </c:lvl>
                <c:lvl>
                  <c:pt idx="0">
                    <c:v>Contract</c:v>
                  </c:pt>
                  <c:pt idx="3">
                    <c:v>Full-Time</c:v>
                  </c:pt>
                  <c:pt idx="6">
                    <c:v>Part-Time</c:v>
                  </c:pt>
                </c:lvl>
              </c:multiLvlStrCache>
            </c:multiLvlStrRef>
          </c:cat>
          <c:val>
            <c:numRef>
              <c:f>[RESHMA.xlsx]Sheet2!$C$4:$C$16</c:f>
              <c:numCache>
                <c:formatCode>General</c:formatCode>
                <c:ptCount val="9"/>
                <c:pt idx="0">
                  <c:v>338</c:v>
                </c:pt>
                <c:pt idx="1">
                  <c:v>341</c:v>
                </c:pt>
                <c:pt idx="2">
                  <c:v>329</c:v>
                </c:pt>
                <c:pt idx="3">
                  <c:v>367</c:v>
                </c:pt>
                <c:pt idx="4">
                  <c:v>332</c:v>
                </c:pt>
                <c:pt idx="5">
                  <c:v>339</c:v>
                </c:pt>
                <c:pt idx="6">
                  <c:v>357</c:v>
                </c:pt>
                <c:pt idx="7">
                  <c:v>312</c:v>
                </c:pt>
                <c:pt idx="8">
                  <c:v>285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26136588"/>
        <c:axId val="801781210"/>
      </c:barChart>
      <c:catAx>
        <c:axId val="6261365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01781210"/>
        <c:crosses val="autoZero"/>
        <c:auto val="1"/>
        <c:lblAlgn val="ctr"/>
        <c:lblOffset val="100"/>
        <c:noMultiLvlLbl val="0"/>
      </c:catAx>
      <c:valAx>
        <c:axId val="80178121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261365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[RESHMA.xlsx]Sheet2!PivotTable1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[RESHMA.xlsx]Sheet2!$C$3</c:f>
              <c:strCache>
                <c:ptCount val="1"/>
                <c:pt idx="0">
                  <c:v>Total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9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>
                <a:outerShdw blurRad="76200" dist="25400" dir="2700000" algn="tl" rotWithShape="0">
                  <a:schemeClr val="accent1">
                    <a:lumMod val="50000"/>
                    <a:alpha val="30000"/>
                  </a:schemeClr>
                </a:outerShdw>
              </a:effectLst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9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</a:ln>
              <a:effectLst>
                <a:outerShdw blurRad="76200" dist="25400" dir="2700000" algn="tl" rotWithShape="0">
                  <a:schemeClr val="accent2">
                    <a:lumMod val="50000"/>
                    <a:alpha val="30000"/>
                  </a:schemeClr>
                </a:outerShdw>
              </a:effectLst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9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/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400000" scaled="1"/>
                </a:gradFill>
              </a:ln>
              <a:effectLst>
                <a:outerShdw blurRad="76200" dist="25400" dir="2700000" algn="tl" rotWithShape="0">
                  <a:schemeClr val="accent3">
                    <a:lumMod val="50000"/>
                    <a:alpha val="30000"/>
                  </a:schemeClr>
                </a:outerShdw>
              </a:effectLst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9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a:ln>
              <a:effectLst>
                <a:outerShdw blurRad="76200" dist="25400" dir="2700000" algn="tl" rotWithShape="0">
                  <a:schemeClr val="accent4">
                    <a:lumMod val="50000"/>
                    <a:alpha val="30000"/>
                  </a:schemeClr>
                </a:outerShdw>
              </a:effectLst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9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</a:ln>
              <a:effectLst>
                <a:outerShdw blurRad="76200" dist="25400" dir="2700000" algn="tl" rotWithShape="0">
                  <a:schemeClr val="accent5">
                    <a:lumMod val="50000"/>
                    <a:alpha val="30000"/>
                  </a:schemeClr>
                </a:outerShdw>
              </a:effectLst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9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/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</a:ln>
              <a:effectLst>
                <a:outerShdw blurRad="76200" dist="25400" dir="2700000" algn="tl" rotWithShape="0">
                  <a:schemeClr val="accent6">
                    <a:lumMod val="50000"/>
                    <a:alpha val="30000"/>
                  </a:schemeClr>
                </a:outerShdw>
              </a:effectLst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>
                <a:outerShdw blurRad="76200" dist="25400" dir="2700000" algn="tl" rotWithShape="0">
                  <a:schemeClr val="accent1">
                    <a:lumMod val="60000"/>
                    <a:lumMod val="50000"/>
                    <a:alpha val="30000"/>
                  </a:schemeClr>
                </a:outerShdw>
              </a:effectLst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>
                <a:outerShdw blurRad="76200" dist="25400" dir="2700000" algn="tl" rotWithShape="0">
                  <a:schemeClr val="accent2">
                    <a:lumMod val="60000"/>
                    <a:lumMod val="50000"/>
                    <a:alpha val="30000"/>
                  </a:schemeClr>
                </a:outerShdw>
              </a:effectLst>
            </c:spPr>
          </c:dPt>
          <c:dPt>
            <c:idx val="8"/>
            <c:bubble3D val="0"/>
            <c:spPr>
              <a:gradFill>
                <a:gsLst>
                  <a:gs pos="0">
                    <a:schemeClr val="accent3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60000"/>
                      </a:schemeClr>
                    </a:gs>
                    <a:gs pos="100000">
                      <a:schemeClr val="accent3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>
                <a:outerShdw blurRad="76200" dist="25400" dir="2700000" algn="tl" rotWithShape="0">
                  <a:schemeClr val="accent3">
                    <a:lumMod val="60000"/>
                    <a:lumMod val="50000"/>
                    <a:alpha val="30000"/>
                  </a:scheme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[RESHMA.xlsx]Sheet2!$A$4:$B$16</c:f>
              <c:multiLvlStrCache>
                <c:ptCount val="9"/>
                <c:lvl>
                  <c:pt idx="0">
                    <c:v>Zone A</c:v>
                  </c:pt>
                  <c:pt idx="1">
                    <c:v>Zone B</c:v>
                  </c:pt>
                  <c:pt idx="2">
                    <c:v>Zone C</c:v>
                  </c:pt>
                  <c:pt idx="3">
                    <c:v>Zone A</c:v>
                  </c:pt>
                  <c:pt idx="4">
                    <c:v>Zone B</c:v>
                  </c:pt>
                  <c:pt idx="5">
                    <c:v>Zone C</c:v>
                  </c:pt>
                  <c:pt idx="6">
                    <c:v>Zone A</c:v>
                  </c:pt>
                  <c:pt idx="7">
                    <c:v>Zone B</c:v>
                  </c:pt>
                  <c:pt idx="8">
                    <c:v>Zone C</c:v>
                  </c:pt>
                </c:lvl>
                <c:lvl>
                  <c:pt idx="0">
                    <c:v>Contract</c:v>
                  </c:pt>
                  <c:pt idx="3">
                    <c:v>Full-Time</c:v>
                  </c:pt>
                  <c:pt idx="6">
                    <c:v>Part-Time</c:v>
                  </c:pt>
                </c:lvl>
              </c:multiLvlStrCache>
            </c:multiLvlStrRef>
          </c:cat>
          <c:val>
            <c:numRef>
              <c:f>[RESHMA.xlsx]Sheet2!$C$4:$C$16</c:f>
              <c:numCache>
                <c:formatCode>General</c:formatCode>
                <c:ptCount val="9"/>
                <c:pt idx="0">
                  <c:v>338</c:v>
                </c:pt>
                <c:pt idx="1">
                  <c:v>341</c:v>
                </c:pt>
                <c:pt idx="2">
                  <c:v>329</c:v>
                </c:pt>
                <c:pt idx="3">
                  <c:v>367</c:v>
                </c:pt>
                <c:pt idx="4">
                  <c:v>332</c:v>
                </c:pt>
                <c:pt idx="5">
                  <c:v>339</c:v>
                </c:pt>
                <c:pt idx="6">
                  <c:v>357</c:v>
                </c:pt>
                <c:pt idx="7">
                  <c:v>312</c:v>
                </c:pt>
                <c:pt idx="8">
                  <c:v>285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401140007125"/>
          <c:y val="0.259153094462541"/>
          <c:w val="0.167438546490916"/>
          <c:h val="0.432833876221498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8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gradFill>
        <a:gsLst>
          <a:gs pos="0">
            <a:schemeClr val="phClr">
              <a:lumMod val="40000"/>
              <a:lumOff val="60000"/>
            </a:schemeClr>
          </a:gs>
          <a:gs pos="90000">
            <a:schemeClr val="phClr"/>
          </a:gs>
        </a:gsLst>
        <a:lin ang="5400000" scaled="0"/>
      </a:gradFill>
      <a:ln>
        <a:gradFill>
          <a:gsLst>
            <a:gs pos="0">
              <a:schemeClr val="phClr"/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>
        <a:outerShdw blurRad="76200" dist="25400" dir="2700000" algn="tl" rotWithShape="0">
          <a:schemeClr val="phClr">
            <a:lumMod val="50000"/>
            <a:alpha val="30000"/>
          </a:schemeClr>
        </a:outerShdw>
      </a:effectLst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 dirty="0"/>
          </a:p>
        </p:txBody>
      </p:sp>
      <p:sp>
        <p:nvSpPr>
          <p:cNvPr id="10486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31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32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33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p/>
        </p:txBody>
      </p:sp>
      <p:sp>
        <p:nvSpPr>
          <p:cNvPr id="1048634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35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8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36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37" name="TextBox 13"/>
          <p:cNvSpPr txBox="1"/>
          <p:nvPr/>
        </p:nvSpPr>
        <p:spPr>
          <a:xfrm>
            <a:off x="25545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STUDENT NAME:</a:t>
            </a:r>
            <a:r>
              <a:rPr lang="en-US" sz="2400"/>
              <a:t> RESHMA</a:t>
            </a:r>
            <a:r>
              <a:rPr lang="en-US" sz="2400"/>
              <a:t>.</a:t>
            </a:r>
            <a:r>
              <a:rPr lang="en-US" sz="2400"/>
              <a:t>S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US" sz="2400" dirty="0"/>
              <a:t>1</a:t>
            </a:r>
            <a:r>
              <a:rPr lang="en-US" sz="2400" dirty="0"/>
              <a:t>2</a:t>
            </a:r>
            <a:r>
              <a:rPr lang="en-US" sz="2400" dirty="0"/>
              <a:t>2</a:t>
            </a:r>
            <a:r>
              <a:rPr lang="en-US" sz="2400" dirty="0"/>
              <a:t>2</a:t>
            </a:r>
            <a:r>
              <a:rPr lang="en-US" sz="2400" dirty="0"/>
              <a:t>0</a:t>
            </a:r>
            <a:r>
              <a:rPr lang="en-US" sz="2400" dirty="0"/>
              <a:t>3</a:t>
            </a:r>
            <a:r>
              <a:rPr lang="en-US" sz="2400" dirty="0"/>
              <a:t>0</a:t>
            </a:r>
            <a:r>
              <a:rPr lang="en-US" sz="2400" dirty="0"/>
              <a:t>9</a:t>
            </a:r>
            <a:r>
              <a:rPr lang="en-US" sz="2400" dirty="0"/>
              <a:t>5 [unm14512022h33]</a:t>
            </a:r>
            <a:endParaRPr lang="zh-CN" altLang="en-US"/>
          </a:p>
          <a:p>
            <a:r>
              <a:rPr lang="en-US" sz="2400" dirty="0"/>
              <a:t>DEPARTMENT:</a:t>
            </a:r>
            <a:r>
              <a:rPr lang="en-US" sz="2400" dirty="0"/>
              <a:t>B</a:t>
            </a:r>
            <a:r>
              <a:rPr lang="en-US" sz="2400" dirty="0"/>
              <a:t>.</a:t>
            </a:r>
            <a:r>
              <a:rPr lang="en-US" sz="2400" dirty="0"/>
              <a:t>C</a:t>
            </a:r>
            <a:r>
              <a:rPr lang="en-US" sz="2400" dirty="0"/>
              <a:t>O</a:t>
            </a:r>
            <a:r>
              <a:rPr lang="en-US" sz="2400" dirty="0"/>
              <a:t>M</a:t>
            </a:r>
            <a:r>
              <a:rPr lang="en-US" sz="2400" dirty="0"/>
              <a:t>(</a:t>
            </a:r>
            <a:r>
              <a:rPr lang="en-US" sz="2400" dirty="0"/>
              <a:t>C</a:t>
            </a:r>
            <a:r>
              <a:rPr lang="en-US" sz="2400" dirty="0"/>
              <a:t>O</a:t>
            </a:r>
            <a:r>
              <a:rPr lang="en-US" sz="2400" dirty="0"/>
              <a:t>R</a:t>
            </a:r>
            <a:r>
              <a:rPr lang="en-US" sz="2400" dirty="0"/>
              <a:t>PORATE </a:t>
            </a:r>
            <a:r>
              <a:rPr lang="en-US" sz="2400" dirty="0"/>
              <a:t>S</a:t>
            </a:r>
            <a:r>
              <a:rPr lang="en-US" sz="2400" dirty="0"/>
              <a:t>E</a:t>
            </a:r>
            <a:r>
              <a:rPr lang="en-US" sz="2400" dirty="0"/>
              <a:t>CRETARYSHIP</a:t>
            </a:r>
            <a:r>
              <a:rPr lang="en-US" sz="2400" dirty="0"/>
              <a:t>)</a:t>
            </a:r>
            <a:endParaRPr lang="zh-CN" altLang="en-US"/>
          </a:p>
          <a:p>
            <a:r>
              <a:rPr lang="en-US" sz="2400" dirty="0"/>
              <a:t>COLLEGE</a:t>
            </a:r>
            <a:r>
              <a:rPr lang="en-US" sz="2400" dirty="0"/>
              <a:t>:</a:t>
            </a:r>
            <a:r>
              <a:rPr lang="en-US" sz="2400" dirty="0"/>
              <a:t> </a:t>
            </a:r>
            <a:r>
              <a:rPr lang="en-US" sz="2400" dirty="0"/>
              <a:t>M</a:t>
            </a:r>
            <a:r>
              <a:rPr lang="en-US" sz="2400" dirty="0"/>
              <a:t>A</a:t>
            </a:r>
            <a:r>
              <a:rPr lang="en-US" sz="2400" dirty="0"/>
              <a:t>H</a:t>
            </a:r>
            <a:r>
              <a:rPr lang="en-US" sz="2400" dirty="0"/>
              <a:t>A</a:t>
            </a:r>
            <a:r>
              <a:rPr lang="en-US" sz="2400" dirty="0"/>
              <a:t>L</a:t>
            </a:r>
            <a:r>
              <a:rPr lang="en-US" sz="2400" dirty="0"/>
              <a:t>A</a:t>
            </a:r>
            <a:r>
              <a:rPr lang="en-US" sz="2400" dirty="0"/>
              <a:t>S</a:t>
            </a:r>
            <a:r>
              <a:rPr lang="en-US" sz="2400" dirty="0"/>
              <a:t>H</a:t>
            </a:r>
            <a:r>
              <a:rPr lang="en-US" sz="2400" dirty="0"/>
              <a:t>M</a:t>
            </a:r>
            <a:r>
              <a:rPr lang="en-US" sz="2400" dirty="0"/>
              <a:t>I</a:t>
            </a:r>
            <a:r>
              <a:rPr lang="en-US" sz="2400" dirty="0"/>
              <a:t> </a:t>
            </a:r>
            <a:r>
              <a:rPr lang="en-US" sz="2400" dirty="0"/>
              <a:t>W</a:t>
            </a:r>
            <a:r>
              <a:rPr lang="en-US" sz="2400" dirty="0"/>
              <a:t>O</a:t>
            </a:r>
            <a:r>
              <a:rPr lang="en-US" sz="2400" dirty="0"/>
              <a:t>M</a:t>
            </a:r>
            <a:r>
              <a:rPr lang="en-US" sz="2400" dirty="0"/>
              <a:t>EN'S</a:t>
            </a:r>
            <a:r>
              <a:rPr lang="en-US" sz="2400" dirty="0"/>
              <a:t> C</a:t>
            </a:r>
            <a:r>
              <a:rPr lang="en-US" sz="2400" dirty="0"/>
              <a:t>O</a:t>
            </a:r>
            <a:r>
              <a:rPr lang="en-US" sz="2400" dirty="0"/>
              <a:t>LLEGE</a:t>
            </a:r>
            <a:r>
              <a:rPr lang="en-US" sz="2400" dirty="0"/>
              <a:t> O</a:t>
            </a:r>
            <a:r>
              <a:rPr lang="en-US" sz="2400" dirty="0"/>
              <a:t>F</a:t>
            </a:r>
            <a:r>
              <a:rPr lang="en-US" sz="2400" dirty="0"/>
              <a:t> A</a:t>
            </a:r>
            <a:r>
              <a:rPr lang="en-US" sz="2400" dirty="0"/>
              <a:t>R</a:t>
            </a:r>
            <a:r>
              <a:rPr lang="en-US" sz="2400" dirty="0"/>
              <a:t>T</a:t>
            </a:r>
            <a:r>
              <a:rPr lang="en-US" sz="2400" dirty="0"/>
              <a:t>S</a:t>
            </a:r>
            <a:r>
              <a:rPr lang="en-US" sz="2400" dirty="0"/>
              <a:t> &amp;</a:t>
            </a:r>
            <a:r>
              <a:rPr lang="en-US" sz="2400" dirty="0"/>
              <a:t> SCIENCE</a:t>
            </a:r>
            <a:endParaRPr lang="zh-CN" altLang="en-US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53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4" y="613722"/>
            <a:ext cx="3979313" cy="737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lang="en-US" sz="4800" b="1" spc="30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714" name="Text Box 1048713"/>
          <p:cNvSpPr txBox="1"/>
          <p:nvPr/>
        </p:nvSpPr>
        <p:spPr>
          <a:xfrm>
            <a:off x="838199" y="1523836"/>
            <a:ext cx="9000475" cy="4399915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sz="2800">
                <a:solidFill>
                  <a:srgbClr val="000000"/>
                </a:solidFill>
              </a:rPr>
              <a:t>S</a:t>
            </a:r>
            <a:r>
              <a:rPr lang="en-US" sz="2800">
                <a:solidFill>
                  <a:srgbClr val="000000"/>
                </a:solidFill>
              </a:rPr>
              <a:t>u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ry :</a:t>
            </a:r>
            <a:endParaRPr lang="en-US" sz="2800">
              <a:solidFill>
                <a:srgbClr val="000000"/>
              </a:solidFill>
            </a:endParaRPr>
          </a:p>
          <a:p>
            <a:pPr marL="457200" indent="-457200">
              <a:buFont typeface="Wingdings" panose="05000000000000000000" charset="0"/>
              <a:buChar char="§"/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 -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itle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§"/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mployee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 payzone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§"/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ue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of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§"/>
            </a:pPr>
            <a:endParaRPr lang="en-US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>
                <a:solidFill>
                  <a:srgbClr val="000000"/>
                </a:solidFill>
              </a:rPr>
              <a:t>V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s</a:t>
            </a:r>
            <a:r>
              <a:rPr lang="en-US" sz="2800">
                <a:solidFill>
                  <a:srgbClr val="000000"/>
                </a:solidFill>
              </a:rPr>
              <a:t>ualizing : </a:t>
            </a:r>
            <a:endParaRPr lang="en-US" sz="2800">
              <a:solidFill>
                <a:srgbClr val="000000"/>
              </a:solidFill>
            </a:endParaRPr>
          </a:p>
          <a:p>
            <a:pPr marL="457200" indent="-457200">
              <a:buFont typeface="Wingdings" panose="05000000000000000000" charset="0"/>
              <a:buChar char="§"/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yz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oy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s(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 t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ry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§"/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tage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employee t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ry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54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614766" cy="737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17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624205" y="1183640"/>
          <a:ext cx="8636635" cy="471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RESULTS</a:t>
            </a:r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755015" y="1123315"/>
          <a:ext cx="8912225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5" name="Text Box 1048714"/>
          <p:cNvSpPr txBox="1"/>
          <p:nvPr/>
        </p:nvSpPr>
        <p:spPr>
          <a:xfrm>
            <a:off x="320633" y="2382138"/>
            <a:ext cx="7065319" cy="510540"/>
          </a:xfrm>
          <a:prstGeom prst="rect">
            <a:avLst/>
          </a:prstGeom>
        </p:spPr>
        <p:txBody>
          <a:bodyPr wrap="square" rtlCol="0">
            <a:spAutoFit/>
          </a:bodyPr>
          <a:p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048716" name="Text Box 1048715"/>
          <p:cNvSpPr txBox="1"/>
          <p:nvPr/>
        </p:nvSpPr>
        <p:spPr>
          <a:xfrm>
            <a:off x="685674" y="1676400"/>
            <a:ext cx="9134269" cy="403098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efor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e, t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z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of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ful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ti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 e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mplo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yees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higher 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 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Ty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 e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mplo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yees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lo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 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arin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to 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tim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em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ploy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ees</a:t>
            </a:r>
            <a:endParaRPr lang="en-US" sz="3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th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zo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 A 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f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ull 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loye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 w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orks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mor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ef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fici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entl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an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ef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fect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ivel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co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mpar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 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o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em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ploy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ees 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rdin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to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loyee d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 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given.</a:t>
            </a:r>
            <a:endParaRPr lang="en-US" sz="3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4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4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4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4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4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4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4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5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5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5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5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55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5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6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56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57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/>
          </a:p>
        </p:txBody>
      </p:sp>
      <p:grpSp>
        <p:nvGrpSpPr>
          <p:cNvPr id="3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6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6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6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6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6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6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6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6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6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69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p/>
        </p:txBody>
      </p:sp>
      <p:sp>
        <p:nvSpPr>
          <p:cNvPr id="104867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pic>
        <p:nvPicPr>
          <p:cNvPr id="2097161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2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3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7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73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74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7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7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64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7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433531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lang="en-US" sz="4250" spc="10" dirty="0"/>
              <a:t>N</a:t>
            </a:r>
            <a:r>
              <a:rPr lang="en-US" sz="4250" spc="10" dirty="0"/>
              <a:t>T</a:t>
            </a:r>
            <a:endParaRPr sz="4250"/>
          </a:p>
        </p:txBody>
      </p:sp>
      <p:pic>
        <p:nvPicPr>
          <p:cNvPr id="2097165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9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80" name="Text Box 1048679"/>
          <p:cNvSpPr txBox="1"/>
          <p:nvPr/>
        </p:nvSpPr>
        <p:spPr>
          <a:xfrm>
            <a:off x="833755" y="2095500"/>
            <a:ext cx="6971030" cy="3569335"/>
          </a:xfrm>
          <a:prstGeom prst="rect">
            <a:avLst/>
          </a:prstGeom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§"/>
            </a:pPr>
            <a:r>
              <a:rPr lang="en-US" sz="2800">
                <a:solidFill>
                  <a:srgbClr val="000000"/>
                </a:solidFill>
              </a:rPr>
              <a:t>•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ployee p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formance analysis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lv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vidual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ons,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skills,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uctivity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rough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feedback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ments.</a:t>
            </a:r>
            <a:endParaRPr lang="en-US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§"/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process aims to enhance overall performance,align employee goals with organizational objectives,and foster professional development and engagement.</a:t>
            </a:r>
            <a:endParaRPr lang="en-US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§"/>
            </a:pPr>
            <a:endParaRPr lang="en-US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8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8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66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8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85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7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6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88" name="Text Box 1048687"/>
          <p:cNvSpPr txBox="1"/>
          <p:nvPr/>
        </p:nvSpPr>
        <p:spPr>
          <a:xfrm>
            <a:off x="609600" y="2133917"/>
            <a:ext cx="8372841" cy="3538220"/>
          </a:xfrm>
          <a:prstGeom prst="rect">
            <a:avLst/>
          </a:prstGeom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§"/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oj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ect a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 a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ance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ployee p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erformance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iz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ation.</a:t>
            </a:r>
            <a:endParaRPr lang="en-US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§"/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By analysing key metrics, gathering feedback, and implementing targeted strategies, we seek to identify strengths and areas for improvement, fostering professional growth and boosting overall productivity to drive organizational success.</a:t>
            </a:r>
            <a:endParaRPr lang="en-US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§"/>
            </a:pPr>
            <a:endParaRPr lang="en-US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2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2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2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57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29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30" name="Text Box 1048629"/>
          <p:cNvSpPr txBox="1"/>
          <p:nvPr/>
        </p:nvSpPr>
        <p:spPr>
          <a:xfrm flipH="1">
            <a:off x="2514321" y="2209880"/>
            <a:ext cx="3706484" cy="2245360"/>
          </a:xfrm>
          <a:prstGeom prst="rect">
            <a:avLst/>
          </a:prstGeom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§"/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companies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§"/>
            </a:pPr>
            <a:endParaRPr lang="en-US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§"/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§"/>
            </a:pPr>
            <a:endParaRPr lang="en-US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§"/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nk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1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1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2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2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2097156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2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23" name="Text Box 1048622"/>
          <p:cNvSpPr txBox="1"/>
          <p:nvPr/>
        </p:nvSpPr>
        <p:spPr>
          <a:xfrm>
            <a:off x="3439795" y="2310130"/>
            <a:ext cx="5238115" cy="2676525"/>
          </a:xfrm>
          <a:prstGeom prst="rect">
            <a:avLst/>
          </a:prstGeom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§"/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§"/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§"/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able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summarising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§"/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 -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visualizing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§"/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out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performance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1048612" name="Text Box 1048611"/>
          <p:cNvSpPr txBox="1"/>
          <p:nvPr/>
        </p:nvSpPr>
        <p:spPr>
          <a:xfrm>
            <a:off x="755015" y="1638935"/>
            <a:ext cx="8618220" cy="3803015"/>
          </a:xfrm>
          <a:prstGeom prst="rect">
            <a:avLst/>
          </a:prstGeom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§"/>
            </a:pP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downloade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fr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 edunet d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ashboard.</a:t>
            </a:r>
            <a:endParaRPr lang="en-US" sz="3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§"/>
            </a:pP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eatu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 :</a:t>
            </a:r>
            <a:endParaRPr lang="en-US" sz="3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Tot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ally 26 features 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 available in t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hat 4 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were considered.</a:t>
            </a:r>
            <a:endParaRPr lang="en-US" sz="3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§"/>
            </a:pP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ttle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 s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tatus.</a:t>
            </a:r>
            <a:endParaRPr lang="en-US" sz="3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§"/>
            </a:pP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ploy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 t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ype.</a:t>
            </a:r>
            <a:endParaRPr lang="en-US" sz="3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§"/>
            </a:pP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ayzo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ne.</a:t>
            </a:r>
            <a:endParaRPr lang="en-US" sz="3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5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5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59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52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59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00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01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2" name="TextBox 8"/>
          <p:cNvSpPr txBox="1"/>
          <p:nvPr/>
        </p:nvSpPr>
        <p:spPr>
          <a:xfrm>
            <a:off x="2895600" y="2507103"/>
            <a:ext cx="85340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>
              <a:buFont typeface="Arial" panose="020B0604020202020204" pitchFamily="34" charset="0"/>
              <a:buNone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level,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3" name="Text Box 1048712"/>
          <p:cNvSpPr txBox="1"/>
          <p:nvPr/>
        </p:nvSpPr>
        <p:spPr>
          <a:xfrm>
            <a:off x="2743200" y="3381375"/>
            <a:ext cx="6916420" cy="1383665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chart, i found that zone A of full - time work have the highest contract by using pivot table chart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2343</Words>
  <Application>WPS Presentation</Application>
  <PresentationFormat/>
  <Paragraphs>114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Sylfaen</vt:lpstr>
      <vt:lpstr>Wingdings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dc:creator>Konduru Narasimha</dc:creator>
  <cp:lastModifiedBy>harih</cp:lastModifiedBy>
  <cp:revision>1</cp:revision>
  <dcterms:created xsi:type="dcterms:W3CDTF">2024-08-30T04:26:30Z</dcterms:created>
  <dcterms:modified xsi:type="dcterms:W3CDTF">2024-08-30T04:26:30Z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E04EFA2A68A5403CA675A3B5A6A25639_12</vt:lpwstr>
  </property>
  <property fmtid="{D5CDD505-2E9C-101B-9397-08002B2CF9AE}" pid="5" name="KSOProductBuildVer">
    <vt:lpwstr>1033-12.2.0.17562</vt:lpwstr>
  </property>
</Properties>
</file>