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2"/>
  </p:notesMasterIdLst>
  <p:sldIdLst>
    <p:sldId id="256" r:id="rId3"/>
    <p:sldId id="257" r:id="rId4"/>
    <p:sldId id="258" r:id="rId5"/>
    <p:sldId id="259" r:id="rId6"/>
    <p:sldId id="264" r:id="rId7"/>
    <p:sldId id="260" r:id="rId8"/>
    <p:sldId id="261" r:id="rId9"/>
    <p:sldId id="265" r:id="rId10"/>
    <p:sldId id="263" r:id="rId11"/>
    <p:sldId id="266" r:id="rId13"/>
    <p:sldId id="267" r:id="rId14"/>
    <p:sldId id="268" r:id="rId15"/>
    <p:sldId id="26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825" userDrawn="1">
          <p15:clr>
            <a:srgbClr val="A4A3A4"/>
          </p15:clr>
        </p15:guide>
        <p15:guide id="2" pos="170" userDrawn="1">
          <p15:clr>
            <a:srgbClr val="A4A3A4"/>
          </p15:clr>
        </p15:guide>
        <p15:guide id="3" orient="horz" pos="1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496" autoAdjust="0"/>
  </p:normalViewPr>
  <p:slideViewPr>
    <p:cSldViewPr snapToGrid="0" showGuides="1">
      <p:cViewPr varScale="1">
        <p:scale>
          <a:sx n="75" d="100"/>
          <a:sy n="75" d="100"/>
        </p:scale>
        <p:origin x="974" y="62"/>
      </p:cViewPr>
      <p:guideLst>
        <p:guide orient="horz" pos="825"/>
        <p:guide pos="170"/>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p:cNvPicPr preferRelativeResize="0"/>
          <p:nvPr/>
        </p:nvPicPr>
        <p:blipFill rotWithShape="1">
          <a:blip r:embed="rId5"/>
          <a:srcRect/>
          <a:stretch>
            <a:fillRect/>
          </a:stretch>
        </p:blipFill>
        <p:spPr>
          <a:xfrm>
            <a:off x="10072688" y="78002"/>
            <a:ext cx="1800225" cy="575514"/>
          </a:xfrm>
          <a:prstGeom prst="rect">
            <a:avLst/>
          </a:prstGeom>
          <a:noFill/>
          <a:ln>
            <a:noFill/>
          </a:ln>
        </p:spPr>
      </p:pic>
      <p:sp>
        <p:nvSpPr>
          <p:cNvPr id="15" name="Rectangle 14"/>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p:cNvPicPr>
            <a:picLocks noChangeAspect="1"/>
          </p:cNvPicPr>
          <p:nvPr/>
        </p:nvPicPr>
        <p:blipFill rotWithShape="1">
          <a:blip r:embed="rId6">
            <a:alphaModFix amt="16000"/>
          </a:blip>
          <a:srcRect t="24724" r="1619" b="63695"/>
          <a:stretch>
            <a:fillRect/>
          </a:stretch>
        </p:blipFill>
        <p:spPr>
          <a:xfrm>
            <a:off x="0" y="-1"/>
            <a:ext cx="9839325" cy="723901"/>
          </a:xfrm>
          <a:prstGeom prst="rect">
            <a:avLst/>
          </a:prstGeom>
        </p:spPr>
      </p:pic>
      <p:sp>
        <p:nvSpPr>
          <p:cNvPr id="2" name="Rectangle 1"/>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eaLnBrk="1" hangingPunct="1">
        <a:lnSpc>
          <a:spcPct val="100000"/>
        </a:lnSpc>
        <a:spcBef>
          <a:spcPts val="0"/>
        </a:spcBef>
        <a:spcAft>
          <a:spcPts val="0"/>
        </a:spcAft>
        <a:buClr>
          <a:srgbClr val="000000"/>
        </a:buClr>
        <a:buFont typeface="Arial" panose="020B0604020202020204"/>
        <a:defRPr sz="1865"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slide" Target="slide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p:cNvPicPr>
            <a:picLocks noChangeAspect="1"/>
          </p:cNvPicPr>
          <p:nvPr/>
        </p:nvPicPr>
        <p:blipFill>
          <a:blip r:embed="rId1"/>
          <a:stretch>
            <a:fillRect/>
          </a:stretch>
        </p:blipFill>
        <p:spPr>
          <a:xfrm>
            <a:off x="0" y="66040"/>
            <a:ext cx="12192000" cy="6858000"/>
          </a:xfrm>
          <a:prstGeom prst="rect">
            <a:avLst/>
          </a:prstGeom>
        </p:spPr>
      </p:pic>
      <p:sp>
        <p:nvSpPr>
          <p:cNvPr id="4" name="Rectangle: Rounded Corners 3"/>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4003093" y="2146300"/>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Visualizing Carbon Footprints Across Sectors Using Power BI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9" name="TextBox 8"/>
          <p:cNvSpPr txBox="1"/>
          <p:nvPr/>
        </p:nvSpPr>
        <p:spPr>
          <a:xfrm>
            <a:off x="5128962" y="5159440"/>
            <a:ext cx="4310874" cy="666977"/>
          </a:xfrm>
          <a:prstGeom prst="rect">
            <a:avLst/>
          </a:prstGeom>
          <a:noFill/>
        </p:spPr>
        <p:txBody>
          <a:bodyPr wrap="square" rtlCol="0">
            <a:spAutoFit/>
          </a:bodyPr>
          <a:lstStyle/>
          <a:p>
            <a:r>
              <a:rPr lang="en-US" dirty="0">
                <a:solidFill>
                  <a:schemeClr val="bg2">
                    <a:lumMod val="20000"/>
                    <a:lumOff val="80000"/>
                  </a:schemeClr>
                </a:solidFill>
                <a:latin typeface="+mn-lt"/>
              </a:rPr>
              <a:t>Name: </a:t>
            </a:r>
            <a:r>
              <a:rPr lang="en-US" dirty="0" err="1">
                <a:solidFill>
                  <a:schemeClr val="bg2">
                    <a:lumMod val="20000"/>
                    <a:lumOff val="80000"/>
                  </a:schemeClr>
                </a:solidFill>
                <a:latin typeface="+mn-lt"/>
              </a:rPr>
              <a:t>P.Reshma</a:t>
            </a:r>
            <a:endParaRPr lang="en-US" dirty="0">
              <a:solidFill>
                <a:schemeClr val="bg2">
                  <a:lumMod val="20000"/>
                  <a:lumOff val="80000"/>
                </a:schemeClr>
              </a:solidFill>
              <a:latin typeface="+mn-lt"/>
            </a:endParaRPr>
          </a:p>
          <a:p>
            <a:r>
              <a:rPr lang="en-US" dirty="0">
                <a:solidFill>
                  <a:schemeClr val="bg2">
                    <a:lumMod val="20000"/>
                    <a:lumOff val="80000"/>
                  </a:schemeClr>
                </a:solidFill>
                <a:latin typeface="+mn-lt"/>
              </a:rPr>
              <a:t>E-mail: reshmapatan915@gmail.com</a:t>
            </a:r>
            <a:endParaRPr lang="en-US" dirty="0">
              <a:solidFill>
                <a:schemeClr val="bg2">
                  <a:lumMod val="20000"/>
                  <a:lumOff val="80000"/>
                </a:schemeClr>
              </a:solidFill>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5-04-16 204224"/>
          <p:cNvPicPr>
            <a:picLocks noChangeAspect="1"/>
          </p:cNvPicPr>
          <p:nvPr/>
        </p:nvPicPr>
        <p:blipFill>
          <a:blip r:embed="rId1"/>
          <a:stretch>
            <a:fillRect/>
          </a:stretch>
        </p:blipFill>
        <p:spPr>
          <a:xfrm>
            <a:off x="118745" y="1282700"/>
            <a:ext cx="6817360" cy="4979035"/>
          </a:xfrm>
          <a:prstGeom prst="rect">
            <a:avLst/>
          </a:prstGeom>
        </p:spPr>
      </p:pic>
      <p:sp>
        <p:nvSpPr>
          <p:cNvPr id="3" name="Text Box 2"/>
          <p:cNvSpPr txBox="1"/>
          <p:nvPr/>
        </p:nvSpPr>
        <p:spPr>
          <a:xfrm>
            <a:off x="118745" y="846455"/>
            <a:ext cx="4064000" cy="378460"/>
          </a:xfrm>
          <a:prstGeom prst="rect">
            <a:avLst/>
          </a:prstGeom>
          <a:noFill/>
        </p:spPr>
        <p:txBody>
          <a:bodyPr wrap="square" rtlCol="0">
            <a:spAutoFit/>
          </a:bodyPr>
          <a:p>
            <a:r>
              <a:rPr lang="en-US" u="sng"/>
              <a:t>Week 2 dashboard:</a:t>
            </a:r>
            <a:endParaRPr lang="en-US" u="sng"/>
          </a:p>
        </p:txBody>
      </p:sp>
      <p:sp>
        <p:nvSpPr>
          <p:cNvPr id="5" name="Text Box 4"/>
          <p:cNvSpPr txBox="1"/>
          <p:nvPr/>
        </p:nvSpPr>
        <p:spPr>
          <a:xfrm>
            <a:off x="7172960" y="1261110"/>
            <a:ext cx="4918075" cy="5262245"/>
          </a:xfrm>
          <a:prstGeom prst="rect">
            <a:avLst/>
          </a:prstGeom>
          <a:noFill/>
        </p:spPr>
        <p:txBody>
          <a:bodyPr wrap="square" rtlCol="0">
            <a:spAutoFit/>
          </a:bodyPr>
          <a:p>
            <a:r>
              <a:rPr lang="en-US" altLang="en-US" sz="1400" b="1"/>
              <a:t>Visual Elements Used:</a:t>
            </a:r>
            <a:endParaRPr lang="en-US" altLang="en-US" sz="1400" b="1"/>
          </a:p>
          <a:p>
            <a:r>
              <a:rPr lang="en-US" altLang="en-US" sz="1400" b="1"/>
              <a:t>Line Chart (Top Left):</a:t>
            </a:r>
            <a:endParaRPr lang="en-US" altLang="en-US" sz="1400" b="1"/>
          </a:p>
          <a:p>
            <a:r>
              <a:rPr lang="en-US" altLang="en-US" sz="1400"/>
              <a:t>Title: Sum of value (In Mega Tons) by Month</a:t>
            </a:r>
            <a:endParaRPr lang="en-US" altLang="en-US" sz="1400"/>
          </a:p>
          <a:p>
            <a:r>
              <a:rPr lang="en-US" altLang="en-US" sz="1400"/>
              <a:t>Purpose: Shows the overall carbon emission trend over the months in a selected year.</a:t>
            </a:r>
            <a:endParaRPr lang="en-US" altLang="en-US" sz="1400"/>
          </a:p>
          <a:p>
            <a:endParaRPr lang="en-US" altLang="en-US" sz="1400"/>
          </a:p>
          <a:p>
            <a:r>
              <a:rPr lang="en-US" altLang="en-US" sz="1400" b="1"/>
              <a:t>Line Chart (Top Right):</a:t>
            </a:r>
            <a:endParaRPr lang="en-US" altLang="en-US" sz="1400" b="1"/>
          </a:p>
          <a:p>
            <a:r>
              <a:rPr lang="en-US" altLang="en-US" sz="1400"/>
              <a:t>Title: Sum of value (In Mega Tons) by Month and Sector</a:t>
            </a:r>
            <a:endParaRPr lang="en-US" altLang="en-US" sz="1400"/>
          </a:p>
          <a:p>
            <a:r>
              <a:rPr lang="en-US" altLang="en-US" sz="1400"/>
              <a:t>Purpose: Tracks emission trends monthly for each sector.</a:t>
            </a:r>
            <a:endParaRPr lang="en-US" altLang="en-US" sz="1400"/>
          </a:p>
          <a:p>
            <a:endParaRPr lang="en-US" altLang="en-US" sz="1400"/>
          </a:p>
          <a:p>
            <a:r>
              <a:rPr lang="en-US" altLang="en-US" sz="1400" b="1"/>
              <a:t>Stacked Column Chart (Bottom Left):</a:t>
            </a:r>
            <a:endParaRPr lang="en-US" altLang="en-US" sz="1400" b="1"/>
          </a:p>
          <a:p>
            <a:r>
              <a:rPr lang="en-US" altLang="en-US" sz="1400"/>
              <a:t>Title: Sum of value (In Mega Tons) by Month and Sector</a:t>
            </a:r>
            <a:endParaRPr lang="en-US" altLang="en-US" sz="1400"/>
          </a:p>
          <a:p>
            <a:r>
              <a:rPr lang="en-US" altLang="en-US" sz="1400"/>
              <a:t>Purpose: Provides a visual comparison of sector-wise monthly emissions in stacked form.</a:t>
            </a:r>
            <a:endParaRPr lang="en-US" altLang="en-US" sz="1400"/>
          </a:p>
          <a:p>
            <a:endParaRPr lang="en-US" altLang="en-US" sz="1400"/>
          </a:p>
          <a:p>
            <a:r>
              <a:rPr lang="en-US" altLang="en-US" sz="1400" b="1"/>
              <a:t>Pie Chart (Bottom Middle):</a:t>
            </a:r>
            <a:endParaRPr lang="en-US" altLang="en-US" sz="1400" b="1"/>
          </a:p>
          <a:p>
            <a:r>
              <a:rPr lang="en-US" altLang="en-US" sz="1400"/>
              <a:t>Title: Sector-Wise Distribution of Carbon Footprint</a:t>
            </a:r>
            <a:endParaRPr lang="en-US" altLang="en-US" sz="1400"/>
          </a:p>
          <a:p>
            <a:r>
              <a:rPr lang="en-US" altLang="en-US" sz="1400"/>
              <a:t>Purpose: Displays the overall contribution of each sector to India's carbon footprint.</a:t>
            </a:r>
            <a:endParaRPr lang="en-US" altLang="en-US" sz="1400"/>
          </a:p>
          <a:p>
            <a:endParaRPr lang="en-US" altLang="en-US" sz="1400"/>
          </a:p>
          <a:p>
            <a:r>
              <a:rPr lang="en-US" altLang="en-US" sz="1400" b="1"/>
              <a:t>Donut Chart (Bottom Right):</a:t>
            </a:r>
            <a:endParaRPr lang="en-US" altLang="en-US" sz="1400" b="1"/>
          </a:p>
          <a:p>
            <a:r>
              <a:rPr lang="en-US" altLang="en-US" sz="1400"/>
              <a:t>Title: Year-Wise Distribution of Carbon Footprint</a:t>
            </a:r>
            <a:endParaRPr lang="en-US" altLang="en-US" sz="1400"/>
          </a:p>
          <a:p>
            <a:endParaRPr lang="en-US" altLang="en-US" sz="1400"/>
          </a:p>
          <a:p>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9705" y="862965"/>
            <a:ext cx="4064000" cy="378460"/>
          </a:xfrm>
          <a:prstGeom prst="rect">
            <a:avLst/>
          </a:prstGeom>
          <a:noFill/>
        </p:spPr>
        <p:txBody>
          <a:bodyPr wrap="square" rtlCol="0">
            <a:spAutoFit/>
          </a:bodyPr>
          <a:p>
            <a:r>
              <a:rPr lang="en-US" u="sng">
                <a:solidFill>
                  <a:schemeClr val="tx1"/>
                </a:solidFill>
              </a:rPr>
              <a:t>Week 3 dashboard</a:t>
            </a:r>
            <a:r>
              <a:rPr lang="en-US">
                <a:solidFill>
                  <a:schemeClr val="tx1"/>
                </a:solidFill>
              </a:rPr>
              <a:t>:</a:t>
            </a:r>
            <a:endParaRPr lang="en-US">
              <a:solidFill>
                <a:schemeClr val="tx1"/>
              </a:solidFill>
            </a:endParaRPr>
          </a:p>
        </p:txBody>
      </p:sp>
      <p:pic>
        <p:nvPicPr>
          <p:cNvPr id="3" name="Picture 2" descr="Screenshot 2025-04-16 204142"/>
          <p:cNvPicPr>
            <a:picLocks noChangeAspect="1"/>
          </p:cNvPicPr>
          <p:nvPr/>
        </p:nvPicPr>
        <p:blipFill>
          <a:blip r:embed="rId1"/>
          <a:stretch>
            <a:fillRect/>
          </a:stretch>
        </p:blipFill>
        <p:spPr>
          <a:xfrm>
            <a:off x="270510" y="1309370"/>
            <a:ext cx="7400290" cy="4961890"/>
          </a:xfrm>
          <a:prstGeom prst="rect">
            <a:avLst/>
          </a:prstGeom>
        </p:spPr>
      </p:pic>
      <p:sp>
        <p:nvSpPr>
          <p:cNvPr id="4" name="Text Box 3"/>
          <p:cNvSpPr txBox="1"/>
          <p:nvPr/>
        </p:nvSpPr>
        <p:spPr>
          <a:xfrm>
            <a:off x="7867015" y="1309370"/>
            <a:ext cx="4064000" cy="5262245"/>
          </a:xfrm>
          <a:prstGeom prst="rect">
            <a:avLst/>
          </a:prstGeom>
          <a:noFill/>
        </p:spPr>
        <p:txBody>
          <a:bodyPr wrap="square" rtlCol="0">
            <a:spAutoFit/>
          </a:bodyPr>
          <a:p>
            <a:r>
              <a:rPr lang="zh-CN" altLang="en-US" sz="1400" b="1"/>
              <a:t>📊</a:t>
            </a:r>
            <a:r>
              <a:rPr lang="en-US" altLang="en-US" sz="1400" b="1"/>
              <a:t> Sector-Wise Emissions Over Years (Top Left Table):</a:t>
            </a:r>
            <a:endParaRPr lang="en-US" altLang="en-US" sz="1400" b="1"/>
          </a:p>
          <a:p>
            <a:endParaRPr lang="en-US" altLang="en-US" sz="1400" b="1"/>
          </a:p>
          <a:p>
            <a:r>
              <a:rPr lang="en-US" altLang="en-US" sz="1400"/>
              <a:t>&gt;Displays carbon emissions (in Mega Tons) for each sector from 2019 to 2023.</a:t>
            </a:r>
            <a:endParaRPr lang="en-US" altLang="en-US" sz="1400"/>
          </a:p>
          <a:p>
            <a:r>
              <a:rPr lang="en-US" altLang="en-US" sz="1400"/>
              <a:t>&gt;Power and Industry sectors have the highest consistent emissions over the years.</a:t>
            </a:r>
            <a:endParaRPr lang="en-US" altLang="en-US" sz="1400"/>
          </a:p>
          <a:p>
            <a:endParaRPr lang="zh-CN" altLang="en-US" sz="1400"/>
          </a:p>
          <a:p>
            <a:r>
              <a:rPr lang="zh-CN" altLang="en-US" sz="1400" b="1"/>
              <a:t>🌍</a:t>
            </a:r>
            <a:r>
              <a:rPr lang="en-US" altLang="en-US" sz="1400" b="1"/>
              <a:t> Country-Level Emissions Summary (Bottom Left Table):</a:t>
            </a:r>
            <a:endParaRPr lang="en-US" altLang="en-US" sz="1400" b="1"/>
          </a:p>
          <a:p>
            <a:endParaRPr lang="en-US" altLang="en-US" sz="1400"/>
          </a:p>
          <a:p>
            <a:r>
              <a:rPr lang="en-US" altLang="en-US" sz="1400"/>
              <a:t>&gt;Shows total carbon emissions and rank per country.</a:t>
            </a:r>
            <a:endParaRPr lang="en-US" altLang="en-US" sz="1400"/>
          </a:p>
          <a:p>
            <a:r>
              <a:rPr lang="en-US" altLang="en-US" sz="1400"/>
              <a:t>&gt;China, the US, and the EU rank highest in global carbon emissions.</a:t>
            </a:r>
            <a:endParaRPr lang="en-US" altLang="en-US" sz="1400"/>
          </a:p>
          <a:p>
            <a:endParaRPr lang="zh-CN" altLang="en-US" sz="1400"/>
          </a:p>
          <a:p>
            <a:r>
              <a:rPr lang="zh-CN" altLang="en-US" sz="1400" b="1"/>
              <a:t>📋</a:t>
            </a:r>
            <a:r>
              <a:rPr lang="en-US" altLang="en-US" sz="1400" b="1"/>
              <a:t> Detailed Country-Sector-Year View (Right Table):</a:t>
            </a:r>
            <a:endParaRPr lang="en-US" altLang="en-US" sz="1400" b="1"/>
          </a:p>
          <a:p>
            <a:endParaRPr lang="en-US" altLang="en-US" sz="1400"/>
          </a:p>
          <a:p>
            <a:r>
              <a:rPr lang="en-US" altLang="en-US" sz="1400"/>
              <a:t>&gt;Breaks down carbon emissions by country, sector (Domestic Aviation), and year.</a:t>
            </a:r>
            <a:endParaRPr lang="en-US" altLang="en-US" sz="1400"/>
          </a:p>
          <a:p>
            <a:r>
              <a:rPr lang="en-US" altLang="en-US" sz="1400"/>
              <a:t>&gt;Allows for granular analysis of trends across years and geographies.</a:t>
            </a:r>
            <a:endParaRPr lang="en-US" altLang="en-US" sz="1400"/>
          </a:p>
          <a:p>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6050" y="831850"/>
            <a:ext cx="4064000" cy="378460"/>
          </a:xfrm>
          <a:prstGeom prst="rect">
            <a:avLst/>
          </a:prstGeom>
          <a:noFill/>
        </p:spPr>
        <p:txBody>
          <a:bodyPr wrap="square" rtlCol="0">
            <a:spAutoFit/>
          </a:bodyPr>
          <a:p>
            <a:r>
              <a:rPr lang="en-US" b="1" u="sng"/>
              <a:t>SQL Queries:</a:t>
            </a:r>
            <a:endParaRPr lang="en-US" b="1" u="sng"/>
          </a:p>
        </p:txBody>
      </p:sp>
      <p:pic>
        <p:nvPicPr>
          <p:cNvPr id="3" name="Picture 2" descr="Screenshot 2025-04-16 204646"/>
          <p:cNvPicPr>
            <a:picLocks noChangeAspect="1"/>
          </p:cNvPicPr>
          <p:nvPr/>
        </p:nvPicPr>
        <p:blipFill>
          <a:blip r:embed="rId1"/>
          <a:stretch>
            <a:fillRect/>
          </a:stretch>
        </p:blipFill>
        <p:spPr>
          <a:xfrm>
            <a:off x="69215" y="1210310"/>
            <a:ext cx="5076825" cy="4665345"/>
          </a:xfrm>
          <a:prstGeom prst="rect">
            <a:avLst/>
          </a:prstGeom>
        </p:spPr>
      </p:pic>
      <p:pic>
        <p:nvPicPr>
          <p:cNvPr id="4" name="Picture 3" descr="Screenshot 2025-04-16 204617"/>
          <p:cNvPicPr>
            <a:picLocks noChangeAspect="1"/>
          </p:cNvPicPr>
          <p:nvPr/>
        </p:nvPicPr>
        <p:blipFill>
          <a:blip r:embed="rId2"/>
          <a:stretch>
            <a:fillRect/>
          </a:stretch>
        </p:blipFill>
        <p:spPr>
          <a:xfrm>
            <a:off x="5283200" y="1210310"/>
            <a:ext cx="6156960" cy="3236595"/>
          </a:xfrm>
          <a:prstGeom prst="rect">
            <a:avLst/>
          </a:prstGeom>
        </p:spPr>
      </p:pic>
      <p:pic>
        <p:nvPicPr>
          <p:cNvPr id="6" name="Picture 5" descr="Screenshot 2025-04-16 204534"/>
          <p:cNvPicPr>
            <a:picLocks noChangeAspect="1"/>
          </p:cNvPicPr>
          <p:nvPr/>
        </p:nvPicPr>
        <p:blipFill>
          <a:blip r:embed="rId3"/>
          <a:stretch>
            <a:fillRect/>
          </a:stretch>
        </p:blipFill>
        <p:spPr>
          <a:xfrm>
            <a:off x="5283200" y="4842510"/>
            <a:ext cx="6156325" cy="14738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6742" y="23597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 Box 1"/>
          <p:cNvSpPr txBox="1"/>
          <p:nvPr/>
        </p:nvSpPr>
        <p:spPr>
          <a:xfrm>
            <a:off x="575945" y="2852420"/>
            <a:ext cx="11192510" cy="1367790"/>
          </a:xfrm>
          <a:prstGeom prst="rect">
            <a:avLst/>
          </a:prstGeom>
          <a:noFill/>
        </p:spPr>
        <p:txBody>
          <a:bodyPr wrap="square" rtlCol="0">
            <a:noAutofit/>
          </a:bodyPr>
          <a:p>
            <a:r>
              <a:rPr lang="en-US" altLang="en-US" sz="1400"/>
              <a:t>This Power BI project visualizes carbon footprints across sectors, countries, and years, offering clear insights into emission patterns. It highlights the major contributing sectors like Power and Industry, along with top-emitting countries such as China and the US. The visualizations reveal trends and distribution that support data-driven environmental planning. Overall, it serves as a valuable tool for analyzing and addressing carbon emissions effectively.</a:t>
            </a:r>
            <a:endParaRPr lang="en-US" altLang="en-US" sz="1400"/>
          </a:p>
        </p:txBody>
      </p:sp>
      <p:sp>
        <p:nvSpPr>
          <p:cNvPr id="4" name="Text Box 3"/>
          <p:cNvSpPr txBox="1"/>
          <p:nvPr/>
        </p:nvSpPr>
        <p:spPr>
          <a:xfrm>
            <a:off x="436880" y="1104265"/>
            <a:ext cx="10421620" cy="665480"/>
          </a:xfrm>
          <a:prstGeom prst="rect">
            <a:avLst/>
          </a:prstGeom>
          <a:noFill/>
        </p:spPr>
        <p:txBody>
          <a:bodyPr wrap="square" rtlCol="0">
            <a:spAutoFit/>
          </a:bodyPr>
          <a:p>
            <a:r>
              <a:rPr lang="en-US" b="1"/>
              <a:t>GitHub Link: </a:t>
            </a:r>
            <a:r>
              <a:rPr lang="en-US" altLang="en-US">
                <a:hlinkClick r:id="rId1" tooltip="" action="ppaction://hlinksldjump"/>
              </a:rPr>
              <a:t>https://github.com/Reshmakhaan/carbon-footprints-visualization-using-powerbi.git</a:t>
            </a:r>
            <a:endParaRPr lang="en-US" altLang="en-US">
              <a:hlinkClick r:id="rId1" tooltip="" action="ppaction://hlinksldjump"/>
            </a:endParaRPr>
          </a:p>
          <a:p>
            <a:r>
              <a:rPr lang="en-US" b="1">
                <a:hlinkClick r:id="rId1" tooltip="" action="ppaction://hlinksldjump"/>
              </a:rPr>
              <a:t>  </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1911" y="972537"/>
            <a:ext cx="3053313"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p:cNvCxnSpPr/>
          <p:nvPr/>
        </p:nvCxnSpPr>
        <p:spPr>
          <a:xfrm>
            <a:off x="0" y="6064325"/>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p:cNvPicPr>
            <a:picLocks noChangeAspect="1"/>
          </p:cNvPicPr>
          <p:nvPr/>
        </p:nvPicPr>
        <p:blipFill rotWithShape="1">
          <a:blip r:embed="rId1">
            <a:alphaModFix amt="85000"/>
          </a:blip>
          <a:srcRect l="13763" t="6135" r="13650"/>
          <a:stretch>
            <a:fillRect/>
          </a:stretch>
        </p:blipFill>
        <p:spPr>
          <a:xfrm>
            <a:off x="7345680" y="1442720"/>
            <a:ext cx="4500880" cy="4632960"/>
          </a:xfrm>
          <a:prstGeom prst="rect">
            <a:avLst/>
          </a:prstGeom>
        </p:spPr>
      </p:pic>
      <p:sp>
        <p:nvSpPr>
          <p:cNvPr id="8" name="TextBox 7"/>
          <p:cNvSpPr txBox="1"/>
          <p:nvPr/>
        </p:nvSpPr>
        <p:spPr>
          <a:xfrm>
            <a:off x="345440" y="1442720"/>
            <a:ext cx="11846560" cy="3322955"/>
          </a:xfrm>
          <a:prstGeom prst="rect">
            <a:avLst/>
          </a:prstGeom>
          <a:noFill/>
        </p:spPr>
        <p:txBody>
          <a:bodyPr wrap="square" rtlCol="0">
            <a:spAutoFit/>
          </a:bodyPr>
          <a:lstStyle/>
          <a:p>
            <a:r>
              <a:rPr lang="en-US" sz="1400" b="1" dirty="0"/>
              <a:t>    1. </a:t>
            </a:r>
            <a:r>
              <a:rPr lang="en-US" sz="1400" b="1" u="sng" dirty="0"/>
              <a:t>Analyze Sector-Wise Carbon Emissions</a:t>
            </a:r>
            <a:endParaRPr lang="en-US" sz="1400" b="1" u="sng" dirty="0"/>
          </a:p>
          <a:p>
            <a:r>
              <a:rPr lang="en-US" sz="1400" dirty="0"/>
              <a:t>         Understand how key sectors (power, Energy, Transport, Industry, Agriculture, Residential) contribute differently to greenhouse gas emissions.</a:t>
            </a:r>
            <a:endParaRPr lang="en-US" sz="1400" dirty="0"/>
          </a:p>
          <a:p>
            <a:r>
              <a:rPr lang="en-US" sz="1400" dirty="0"/>
              <a:t>         Identify emission-heavy sectors and analyze regional or global variations in carbon footprints.</a:t>
            </a:r>
            <a:endParaRPr lang="en-US" sz="1400" dirty="0"/>
          </a:p>
          <a:p>
            <a:pPr>
              <a:buFont typeface="Arial" panose="020B0604020202020204" pitchFamily="34" charset="0"/>
              <a:buChar char="•"/>
            </a:pPr>
            <a:endParaRPr lang="en-US" sz="1400" dirty="0"/>
          </a:p>
          <a:p>
            <a:r>
              <a:rPr lang="en-US" sz="1400" b="1" dirty="0"/>
              <a:t>🧹 2. </a:t>
            </a:r>
            <a:r>
              <a:rPr lang="en-US" sz="1400" b="1" u="sng" dirty="0"/>
              <a:t>Master Data Preparation Techniques</a:t>
            </a:r>
            <a:endParaRPr lang="en-US" sz="1400" b="1" u="sng" dirty="0"/>
          </a:p>
          <a:p>
            <a:r>
              <a:rPr lang="en-US" sz="1400" dirty="0"/>
              <a:t>       Learn how to clean and transform raw datasets using Power Query Editor:</a:t>
            </a:r>
            <a:endParaRPr lang="en-US" sz="1400" dirty="0"/>
          </a:p>
          <a:p>
            <a:pPr marL="742950" lvl="1" indent="-285750">
              <a:buFont typeface="Arial" panose="020B0604020202020204" pitchFamily="34" charset="0"/>
              <a:buChar char="•"/>
            </a:pPr>
            <a:r>
              <a:rPr lang="en-US" sz="1400" dirty="0"/>
              <a:t>Handling missing or inconsistent values.</a:t>
            </a:r>
            <a:endParaRPr lang="en-US" sz="1400" dirty="0"/>
          </a:p>
          <a:p>
            <a:pPr marL="742950" lvl="1" indent="-285750">
              <a:buFont typeface="Arial" panose="020B0604020202020204" pitchFamily="34" charset="0"/>
              <a:buChar char="•"/>
            </a:pPr>
            <a:r>
              <a:rPr lang="en-US" sz="1400" dirty="0"/>
              <a:t>Standardizing formats and units (e.g., converting all emissions to metric tons </a:t>
            </a:r>
            <a:r>
              <a:rPr lang="en-US" sz="1400" dirty="0" err="1"/>
              <a:t>CO₂e</a:t>
            </a:r>
            <a:r>
              <a:rPr lang="en-US" sz="1400" dirty="0"/>
              <a:t>).</a:t>
            </a:r>
            <a:endParaRPr lang="en-US" sz="1400" dirty="0"/>
          </a:p>
          <a:p>
            <a:endParaRPr lang="en-US" sz="1400" dirty="0"/>
          </a:p>
          <a:p>
            <a:r>
              <a:rPr lang="en-US" sz="1400" b="1" dirty="0"/>
              <a:t>🔗 3. </a:t>
            </a:r>
            <a:r>
              <a:rPr lang="en-US" sz="1400" b="1" u="sng" dirty="0"/>
              <a:t>Understand Data Modeling Concepts</a:t>
            </a:r>
            <a:endParaRPr lang="en-US" sz="1400" b="1" u="sng" dirty="0"/>
          </a:p>
          <a:p>
            <a:r>
              <a:rPr lang="en-US" sz="1400" dirty="0"/>
              <a:t>       Create a logical data model using star schema:</a:t>
            </a:r>
            <a:endParaRPr lang="en-US" sz="1400" dirty="0"/>
          </a:p>
          <a:p>
            <a:pPr marL="742950" lvl="1" indent="-285750">
              <a:buFont typeface="Arial" panose="020B0604020202020204" pitchFamily="34" charset="0"/>
              <a:buChar char="•"/>
            </a:pPr>
            <a:r>
              <a:rPr lang="en-US" sz="1400" dirty="0"/>
              <a:t>Design relationships between fact (emissions data) and dimension tables (sectors, years, regions).</a:t>
            </a:r>
            <a:endParaRPr lang="en-US" sz="1400" dirty="0"/>
          </a:p>
          <a:p>
            <a:pPr marL="742950" lvl="1" indent="-285750">
              <a:buFont typeface="Arial" panose="020B0604020202020204" pitchFamily="34" charset="0"/>
              <a:buChar char="•"/>
            </a:pPr>
            <a:r>
              <a:rPr lang="en-US" sz="1400" dirty="0"/>
              <a:t>Apply normalization and data granularity best practices.</a:t>
            </a:r>
            <a:endParaRPr lang="en-US" sz="1400" dirty="0"/>
          </a:p>
          <a:p>
            <a:pPr marL="742950" lvl="1" indent="-285750">
              <a:buFont typeface="Arial" panose="020B0604020202020204" pitchFamily="34" charset="0"/>
              <a:buChar char="•"/>
            </a:pPr>
            <a:r>
              <a:rPr lang="en-US" sz="1400" dirty="0"/>
              <a:t>Use this model to support dynamic filtering and aggregation.</a:t>
            </a:r>
            <a:endParaRPr lang="en-US" sz="1400" dirty="0"/>
          </a:p>
          <a:p>
            <a:endParaRPr lang="en-US" sz="1400" dirty="0"/>
          </a:p>
        </p:txBody>
      </p:sp>
      <p:sp>
        <p:nvSpPr>
          <p:cNvPr id="9" name="TextBox 8"/>
          <p:cNvSpPr txBox="1"/>
          <p:nvPr/>
        </p:nvSpPr>
        <p:spPr>
          <a:xfrm>
            <a:off x="592268" y="4651864"/>
            <a:ext cx="10157012" cy="953135"/>
          </a:xfrm>
          <a:prstGeom prst="rect">
            <a:avLst/>
          </a:prstGeom>
          <a:noFill/>
        </p:spPr>
        <p:txBody>
          <a:bodyPr wrap="square" rtlCol="0">
            <a:spAutoFit/>
          </a:bodyPr>
          <a:lstStyle/>
          <a:p>
            <a:r>
              <a:rPr lang="en-US" sz="1400" b="1" dirty="0"/>
              <a:t>4.</a:t>
            </a:r>
            <a:r>
              <a:rPr lang="en-US" sz="1400" b="1" u="sng" dirty="0"/>
              <a:t>Build and Customize Visual Reports</a:t>
            </a:r>
            <a:endParaRPr lang="en-US" sz="1400" b="1" u="sng" dirty="0"/>
          </a:p>
          <a:p>
            <a:pPr>
              <a:buFont typeface="Arial" panose="020B0604020202020204" pitchFamily="34" charset="0"/>
              <a:buChar char="•"/>
            </a:pPr>
            <a:r>
              <a:rPr lang="en-US" sz="1400" dirty="0"/>
              <a:t>Develop intuitive dashboards using Power BI visuals:</a:t>
            </a:r>
            <a:endParaRPr lang="en-US" sz="1400" dirty="0"/>
          </a:p>
          <a:p>
            <a:pPr>
              <a:buFont typeface="Arial" panose="020B0604020202020204" pitchFamily="34" charset="0"/>
              <a:buChar char="•"/>
            </a:pPr>
            <a:r>
              <a:rPr lang="en-US" sz="1400" b="1" dirty="0"/>
              <a:t>Line charts</a:t>
            </a:r>
            <a:r>
              <a:rPr lang="en-US" sz="1400" dirty="0"/>
              <a:t> for time-series emission trends.</a:t>
            </a:r>
            <a:endParaRPr lang="en-US" sz="1400" dirty="0"/>
          </a:p>
          <a:p>
            <a:pPr>
              <a:buFont typeface="Arial" panose="020B0604020202020204" pitchFamily="34" charset="0"/>
              <a:buChar char="•"/>
            </a:pPr>
            <a:r>
              <a:rPr lang="en-US" sz="1400" b="1" dirty="0"/>
              <a:t>Bar and column charts</a:t>
            </a:r>
            <a:r>
              <a:rPr lang="en-US" sz="1400" dirty="0"/>
              <a:t> for sector comparisons.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5834" y="1067664"/>
            <a:ext cx="6102626" cy="769441"/>
          </a:xfrm>
          <a:prstGeom prst="rect">
            <a:avLst/>
          </a:prstGeom>
          <a:noFill/>
        </p:spPr>
        <p:txBody>
          <a:bodyPr wrap="square">
            <a:spAutoFit/>
          </a:bodyPr>
          <a:lstStyle/>
          <a:p>
            <a:r>
              <a:rPr lang="en-US" sz="2400" b="1" dirty="0">
                <a:solidFill>
                  <a:srgbClr val="213163"/>
                </a:solidFill>
              </a:rPr>
              <a:t>T</a:t>
            </a:r>
            <a:r>
              <a:rPr lang="en-IN" sz="2400" b="1" dirty="0" err="1">
                <a:solidFill>
                  <a:srgbClr val="213163"/>
                </a:solidFill>
              </a:rPr>
              <a:t>ools</a:t>
            </a:r>
            <a:r>
              <a:rPr lang="en-IN" sz="2400" b="1" dirty="0">
                <a:solidFill>
                  <a:srgbClr val="213163"/>
                </a:solidFill>
              </a:rPr>
              <a:t> and Technology used</a:t>
            </a:r>
            <a:endParaRPr lang="en-IN" sz="2400" b="1" dirty="0">
              <a:solidFill>
                <a:srgbClr val="213163"/>
              </a:solidFill>
            </a:endParaRPr>
          </a:p>
          <a:p>
            <a:r>
              <a:rPr lang="en-IN" sz="2000" b="1" dirty="0">
                <a:solidFill>
                  <a:srgbClr val="213163"/>
                </a:solidFill>
              </a:rPr>
              <a:t> </a:t>
            </a:r>
            <a:endParaRPr lang="en-IN" sz="2000" b="1" dirty="0">
              <a:solidFill>
                <a:srgbClr val="213163"/>
              </a:solidFill>
            </a:endParaRPr>
          </a:p>
        </p:txBody>
      </p:sp>
      <p:sp>
        <p:nvSpPr>
          <p:cNvPr id="2" name="TextBox 1"/>
          <p:cNvSpPr txBox="1"/>
          <p:nvPr/>
        </p:nvSpPr>
        <p:spPr>
          <a:xfrm>
            <a:off x="299720" y="1625002"/>
            <a:ext cx="14157960" cy="4903971"/>
          </a:xfrm>
          <a:prstGeom prst="rect">
            <a:avLst/>
          </a:prstGeom>
          <a:noFill/>
        </p:spPr>
        <p:txBody>
          <a:bodyPr wrap="square" rtlCol="0">
            <a:spAutoFit/>
          </a:bodyPr>
          <a:lstStyle/>
          <a:p>
            <a:pPr>
              <a:buFont typeface="Arial" panose="020B0604020202020204" pitchFamily="34" charset="0"/>
              <a:buChar char="•"/>
            </a:pPr>
            <a:r>
              <a:rPr lang="en-US" sz="1400" b="1" dirty="0"/>
              <a:t>Primary platform</a:t>
            </a:r>
            <a:r>
              <a:rPr lang="en-US" sz="1400" dirty="0"/>
              <a:t> for data visualization, transformation, and report creation.</a:t>
            </a:r>
            <a:endParaRPr lang="en-US" sz="1400" dirty="0"/>
          </a:p>
          <a:p>
            <a:pPr>
              <a:buFont typeface="Arial" panose="020B0604020202020204" pitchFamily="34" charset="0"/>
              <a:buChar char="•"/>
            </a:pPr>
            <a:endParaRPr lang="en-US" sz="1400" dirty="0"/>
          </a:p>
          <a:p>
            <a:r>
              <a:rPr lang="en-US" sz="1400" b="1" dirty="0"/>
              <a:t>🧰 1. Microsoft Power BI</a:t>
            </a:r>
            <a:endParaRPr lang="en-US" sz="1400" b="1" dirty="0"/>
          </a:p>
          <a:p>
            <a:endParaRPr lang="en-US" sz="1400" b="1" dirty="0"/>
          </a:p>
          <a:p>
            <a:pPr>
              <a:buFont typeface="Arial" panose="020B0604020202020204" pitchFamily="34" charset="0"/>
              <a:buChar char="•"/>
            </a:pPr>
            <a:r>
              <a:rPr lang="en-US" sz="1400" dirty="0"/>
              <a:t>Used </a:t>
            </a:r>
            <a:r>
              <a:rPr lang="en-US" sz="1400" b="1" dirty="0"/>
              <a:t>Power Query Editor</a:t>
            </a:r>
            <a:r>
              <a:rPr lang="en-US" sz="1400" dirty="0"/>
              <a:t> to:</a:t>
            </a:r>
            <a:endParaRPr lang="en-US" sz="1400" dirty="0"/>
          </a:p>
          <a:p>
            <a:pPr marL="742950" lvl="1" indent="-285750">
              <a:buFont typeface="Wingdings" panose="05000000000000000000" pitchFamily="2" charset="2"/>
              <a:buChar char="Ø"/>
            </a:pPr>
            <a:r>
              <a:rPr lang="en-US" sz="1400" dirty="0"/>
              <a:t>Clean raw datasets (remove nulls, filter data, format columns).</a:t>
            </a:r>
            <a:endParaRPr lang="en-US" sz="1400" dirty="0"/>
          </a:p>
          <a:p>
            <a:pPr marL="742950" lvl="1" indent="-285750">
              <a:buFont typeface="Wingdings" panose="05000000000000000000" pitchFamily="2" charset="2"/>
              <a:buChar char="Ø"/>
            </a:pPr>
            <a:r>
              <a:rPr lang="en-US" sz="1400" dirty="0"/>
              <a:t>Apply data transformations (merging, appending, pivoting/unpivoting).</a:t>
            </a:r>
            <a:endParaRPr lang="en-US" sz="1400" dirty="0"/>
          </a:p>
          <a:p>
            <a:pPr>
              <a:buFont typeface="Arial" panose="020B0604020202020204" pitchFamily="34" charset="0"/>
              <a:buChar char="•"/>
            </a:pPr>
            <a:r>
              <a:rPr lang="en-US" sz="1400" dirty="0"/>
              <a:t>Leveraged </a:t>
            </a:r>
            <a:r>
              <a:rPr lang="en-US" sz="1400" b="1" dirty="0"/>
              <a:t>Data Model</a:t>
            </a:r>
            <a:r>
              <a:rPr lang="en-US" sz="1400" dirty="0"/>
              <a:t> features to:</a:t>
            </a:r>
            <a:endParaRPr lang="en-US" sz="1400" dirty="0"/>
          </a:p>
          <a:p>
            <a:pPr marL="742950" lvl="1" indent="-285750">
              <a:buFont typeface="Wingdings" panose="05000000000000000000" pitchFamily="2" charset="2"/>
              <a:buChar char="Ø"/>
            </a:pPr>
            <a:r>
              <a:rPr lang="en-US" sz="1400" dirty="0"/>
              <a:t>Build relationships between tables (sectors, time, emissions).</a:t>
            </a:r>
            <a:endParaRPr lang="en-US" sz="1400" dirty="0"/>
          </a:p>
          <a:p>
            <a:pPr marL="742950" lvl="1" indent="-285750">
              <a:buFont typeface="Wingdings" panose="05000000000000000000" pitchFamily="2" charset="2"/>
              <a:buChar char="Ø"/>
            </a:pPr>
            <a:r>
              <a:rPr lang="en-US" sz="1400" dirty="0"/>
              <a:t>Create calculated columns and measures using </a:t>
            </a:r>
            <a:r>
              <a:rPr lang="en-US" sz="1400" b="1" dirty="0"/>
              <a:t>DAX</a:t>
            </a:r>
            <a:r>
              <a:rPr lang="en-US" sz="1400" dirty="0"/>
              <a:t>.</a:t>
            </a:r>
            <a:endParaRPr lang="en-US" sz="1400" dirty="0"/>
          </a:p>
          <a:p>
            <a:pPr>
              <a:buFont typeface="Arial" panose="020B0604020202020204" pitchFamily="34" charset="0"/>
              <a:buChar char="•"/>
            </a:pPr>
            <a:r>
              <a:rPr lang="en-US" sz="1400" dirty="0"/>
              <a:t>Designed interactive </a:t>
            </a:r>
            <a:r>
              <a:rPr lang="en-US" sz="1400" b="1" dirty="0"/>
              <a:t>dashboards and reports</a:t>
            </a:r>
            <a:r>
              <a:rPr lang="en-US" sz="1400" dirty="0"/>
              <a:t> using:</a:t>
            </a:r>
            <a:endParaRPr lang="en-US" sz="1400" dirty="0"/>
          </a:p>
          <a:p>
            <a:pPr marL="742950" lvl="1" indent="-285750">
              <a:buFont typeface="Wingdings" panose="05000000000000000000" pitchFamily="2" charset="2"/>
              <a:buChar char="Ø"/>
            </a:pPr>
            <a:r>
              <a:rPr lang="en-US" sz="1400" dirty="0"/>
              <a:t>Slicers, cards, bar/line charts and KPIs.</a:t>
            </a:r>
            <a:endParaRPr lang="en-US" sz="1400" dirty="0"/>
          </a:p>
          <a:p>
            <a:pPr marL="742950" lvl="1" indent="-285750">
              <a:buFont typeface="Wingdings" panose="05000000000000000000" pitchFamily="2" charset="2"/>
              <a:buChar char="Ø"/>
            </a:pPr>
            <a:endParaRPr lang="en-US" sz="1400" dirty="0"/>
          </a:p>
          <a:p>
            <a:r>
              <a:rPr lang="en-US" sz="1400" b="1" dirty="0"/>
              <a:t>📊 2. DAX (Data Analysis Expressions)</a:t>
            </a:r>
            <a:endParaRPr lang="en-US" sz="1400" b="1" dirty="0"/>
          </a:p>
          <a:p>
            <a:pPr>
              <a:buFont typeface="Arial" panose="020B0604020202020204" pitchFamily="34" charset="0"/>
              <a:buChar char="•"/>
            </a:pPr>
            <a:r>
              <a:rPr lang="en-US" sz="1400" dirty="0"/>
              <a:t>Used to write </a:t>
            </a:r>
            <a:r>
              <a:rPr lang="en-US" sz="1400" b="1" dirty="0"/>
              <a:t>custom measures</a:t>
            </a:r>
            <a:r>
              <a:rPr lang="en-US" sz="1400" dirty="0"/>
              <a:t> and </a:t>
            </a:r>
            <a:r>
              <a:rPr lang="en-US" sz="1400" b="1" dirty="0"/>
              <a:t>calculated fields</a:t>
            </a:r>
            <a:r>
              <a:rPr lang="en-US" sz="1400" dirty="0"/>
              <a:t>:</a:t>
            </a:r>
            <a:endParaRPr lang="en-US" sz="1400" dirty="0"/>
          </a:p>
          <a:p>
            <a:pPr marL="742950" lvl="1" indent="-285750">
              <a:buFont typeface="Wingdings" panose="05000000000000000000" pitchFamily="2" charset="2"/>
              <a:buChar char="Ø"/>
            </a:pPr>
            <a:r>
              <a:rPr lang="en-US" sz="1400" dirty="0"/>
              <a:t>Total Emissions, Sector-wise Contributions, Year-over-Year % Change.</a:t>
            </a:r>
            <a:endParaRPr lang="en-US" sz="1400" dirty="0"/>
          </a:p>
          <a:p>
            <a:pPr marL="742950" lvl="1" indent="-285750">
              <a:buFont typeface="Wingdings" panose="05000000000000000000" pitchFamily="2" charset="2"/>
              <a:buChar char="Ø"/>
            </a:pPr>
            <a:r>
              <a:rPr lang="en-US" sz="1400" dirty="0"/>
              <a:t>Dynamic filters and aggregation logic based on user input.</a:t>
            </a:r>
            <a:endParaRPr lang="en-US" sz="1400" dirty="0"/>
          </a:p>
          <a:p>
            <a:pPr marL="742950" lvl="1" indent="-285750">
              <a:buFont typeface="Wingdings" panose="05000000000000000000" pitchFamily="2" charset="2"/>
              <a:buChar char="Ø"/>
            </a:pPr>
            <a:endParaRPr lang="en-US" sz="1400" dirty="0"/>
          </a:p>
          <a:p>
            <a:r>
              <a:rPr lang="en-US" sz="1400" b="1" dirty="0"/>
              <a:t>🔎 3. Power Query (M Language)</a:t>
            </a:r>
            <a:endParaRPr lang="en-US" sz="1400" b="1" dirty="0"/>
          </a:p>
          <a:p>
            <a:r>
              <a:rPr lang="en-US" sz="1400" dirty="0"/>
              <a:t>       Employed for data shaping and transformation at the ingestion stage.</a:t>
            </a:r>
            <a:endParaRPr lang="en-US" sz="1400" dirty="0"/>
          </a:p>
          <a:p>
            <a:r>
              <a:rPr lang="en-US" sz="1400" dirty="0"/>
              <a:t>            Helped automate repetitive data cleaning tasks and ensure consistent structure across datasets.</a:t>
            </a:r>
            <a:endParaRPr lang="en-US" sz="1400" dirty="0"/>
          </a:p>
          <a:p>
            <a:endParaRPr lang="en-US" dirty="0"/>
          </a:p>
        </p:txBody>
      </p:sp>
      <p:pic>
        <p:nvPicPr>
          <p:cNvPr id="4" name="Picture 3" descr="pb"/>
          <p:cNvPicPr>
            <a:picLocks noChangeAspect="1"/>
          </p:cNvPicPr>
          <p:nvPr/>
        </p:nvPicPr>
        <p:blipFill>
          <a:blip r:embed="rId1"/>
          <a:stretch>
            <a:fillRect/>
          </a:stretch>
        </p:blipFill>
        <p:spPr>
          <a:xfrm>
            <a:off x="8225790" y="930910"/>
            <a:ext cx="3966210" cy="49898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2070" y="774510"/>
            <a:ext cx="6102626" cy="1200329"/>
          </a:xfrm>
          <a:prstGeom prst="rect">
            <a:avLst/>
          </a:prstGeom>
          <a:noFill/>
        </p:spPr>
        <p:txBody>
          <a:bodyPr wrap="square">
            <a:spAutoFit/>
          </a:bodyPr>
          <a:lstStyle/>
          <a:p>
            <a:r>
              <a:rPr lang="en-US" sz="2400" b="1" dirty="0">
                <a:solidFill>
                  <a:srgbClr val="213163"/>
                </a:solidFill>
              </a:rPr>
              <a:t>Methodology</a:t>
            </a:r>
            <a:endParaRPr lang="en-US" sz="2400" b="1" dirty="0">
              <a:solidFill>
                <a:srgbClr val="213163"/>
              </a:solidFill>
            </a:endParaRPr>
          </a:p>
          <a:p>
            <a:endParaRPr lang="en-US" sz="1600" b="1" dirty="0">
              <a:solidFill>
                <a:srgbClr val="213163"/>
              </a:solidFill>
            </a:endParaRPr>
          </a:p>
          <a:p>
            <a:endParaRPr lang="en-US" sz="1600" b="1" dirty="0">
              <a:solidFill>
                <a:srgbClr val="213163"/>
              </a:solidFill>
            </a:endParaRPr>
          </a:p>
          <a:p>
            <a:r>
              <a:rPr lang="en-US" sz="1600" b="1" dirty="0">
                <a:solidFill>
                  <a:srgbClr val="213163"/>
                </a:solidFill>
              </a:rPr>
              <a:t> </a:t>
            </a:r>
            <a:endParaRPr lang="en-IN" sz="1600" dirty="0">
              <a:solidFill>
                <a:srgbClr val="213163"/>
              </a:solidFill>
            </a:endParaRPr>
          </a:p>
        </p:txBody>
      </p:sp>
      <p:sp>
        <p:nvSpPr>
          <p:cNvPr id="8" name="Rectangle 6"/>
          <p:cNvSpPr>
            <a:spLocks noChangeArrowheads="1"/>
          </p:cNvSpPr>
          <p:nvPr/>
        </p:nvSpPr>
        <p:spPr bwMode="auto">
          <a:xfrm>
            <a:off x="335117" y="-5576173"/>
            <a:ext cx="12136583" cy="12434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900" b="1" i="0" u="none" strike="noStrike" cap="none" normalizeH="0" baseline="0" dirty="0">
                <a:ln>
                  <a:noFill/>
                </a:ln>
                <a:solidFill>
                  <a:schemeClr val="tx1"/>
                </a:solidFill>
                <a:effectLst/>
                <a:latin typeface="Arial" panose="020B0604020202020204" pitchFamily="34" charset="0"/>
              </a:rPr>
              <a:t>Methodologies</a:t>
            </a: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US" altLang="en-US" sz="800" b="1" dirty="0">
              <a:solidFill>
                <a:schemeClr val="tx1"/>
              </a:solidFill>
              <a:latin typeface="Arial" panose="020B0604020202020204" pitchFamily="34" charset="0"/>
            </a:endParaRPr>
          </a:p>
          <a:p>
            <a:pPr marL="228600" marR="0" lvl="0" indent="-228600" defTabSz="914400" rtl="0" eaLnBrk="0" fontAlgn="base" latinLnBrk="0" hangingPunct="0">
              <a:lnSpc>
                <a:spcPct val="100000"/>
              </a:lnSpc>
              <a:spcBef>
                <a:spcPct val="0"/>
              </a:spcBef>
              <a:spcAft>
                <a:spcPct val="0"/>
              </a:spcAft>
              <a:buClrTx/>
              <a:buSzTx/>
              <a:buFontTx/>
              <a:buAutoNum type="arabicPeriod"/>
            </a:pPr>
            <a:r>
              <a:rPr kumimoji="0" lang="en-US" altLang="en-US" sz="1400" b="1" i="0" u="none" strike="noStrike" cap="none" normalizeH="0" baseline="0" dirty="0">
                <a:ln>
                  <a:noFill/>
                </a:ln>
                <a:solidFill>
                  <a:schemeClr val="tx1"/>
                </a:solidFill>
                <a:effectLst/>
                <a:latin typeface="Arial" panose="020B0604020202020204" pitchFamily="34" charset="0"/>
              </a:rPr>
              <a:t>Data Acquisition:</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pPr>
            <a:r>
              <a:rPr kumimoji="0" lang="en-US" altLang="en-US" sz="1400" b="1" i="0" u="none" strike="noStrike" cap="none" normalizeH="0" baseline="0" dirty="0">
                <a:ln>
                  <a:noFill/>
                </a:ln>
                <a:solidFill>
                  <a:schemeClr val="tx1"/>
                </a:solidFill>
                <a:effectLst/>
                <a:latin typeface="Arial" panose="020B0604020202020204" pitchFamily="34" charset="0"/>
              </a:rPr>
              <a:t>      Source:</a:t>
            </a:r>
            <a:r>
              <a:rPr kumimoji="0" lang="en-US" altLang="en-US" sz="1400" b="0" i="0" u="none" strike="noStrike" cap="none" normalizeH="0" baseline="0" dirty="0">
                <a:ln>
                  <a:noFill/>
                </a:ln>
                <a:solidFill>
                  <a:schemeClr val="tx1"/>
                </a:solidFill>
                <a:effectLst/>
                <a:latin typeface="Arial" panose="020B0604020202020204" pitchFamily="34" charset="0"/>
              </a:rPr>
              <a:t> Emissions data compiled from government databases or international environmental organizations (e.g., UNFCCC, EPA, IEA).</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pPr>
            <a:r>
              <a:rPr kumimoji="0" lang="en-US" altLang="en-US" sz="1400" b="1" i="0" u="none" strike="noStrike" cap="none" normalizeH="0" baseline="0" dirty="0">
                <a:ln>
                  <a:noFill/>
                </a:ln>
                <a:solidFill>
                  <a:schemeClr val="tx1"/>
                </a:solidFill>
                <a:effectLst/>
                <a:latin typeface="Arial" panose="020B0604020202020204" pitchFamily="34" charset="0"/>
              </a:rPr>
              <a:t>      Scope:</a:t>
            </a:r>
            <a:r>
              <a:rPr kumimoji="0" lang="en-US" altLang="en-US" sz="1400" b="0" i="0" u="none" strike="noStrike" cap="none" normalizeH="0" baseline="0" dirty="0">
                <a:ln>
                  <a:noFill/>
                </a:ln>
                <a:solidFill>
                  <a:schemeClr val="tx1"/>
                </a:solidFill>
                <a:effectLst/>
                <a:latin typeface="Arial" panose="020B0604020202020204" pitchFamily="34" charset="0"/>
              </a:rPr>
              <a:t> Included sector-specific carbon footprint data – Energy, Transport, Industry, Agriculture, and Residential – across multiple years.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chemeClr val="tx1"/>
                </a:solidFill>
                <a:effectLst/>
                <a:latin typeface="Arial" panose="020B0604020202020204" pitchFamily="34" charset="0"/>
              </a:rPr>
              <a:t>2. Data Cleaning &amp; Transformation:</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      &gt;Utilized </a:t>
            </a:r>
            <a:r>
              <a:rPr kumimoji="0" lang="en-US" altLang="en-US" sz="1400" b="1" i="0" u="none" strike="noStrike" cap="none" normalizeH="0" baseline="0" dirty="0">
                <a:ln>
                  <a:noFill/>
                </a:ln>
                <a:solidFill>
                  <a:schemeClr val="tx1"/>
                </a:solidFill>
                <a:effectLst/>
                <a:latin typeface="Arial" panose="020B0604020202020204" pitchFamily="34" charset="0"/>
              </a:rPr>
              <a:t>Power Query Editor</a:t>
            </a:r>
            <a:r>
              <a:rPr kumimoji="0" lang="en-US" altLang="en-US" sz="1400" b="0" i="0" u="none" strike="noStrike" cap="none" normalizeH="0" baseline="0" dirty="0">
                <a:ln>
                  <a:noFill/>
                </a:ln>
                <a:solidFill>
                  <a:schemeClr val="tx1"/>
                </a:solidFill>
                <a:effectLst/>
                <a:latin typeface="Arial" panose="020B0604020202020204" pitchFamily="34" charset="0"/>
              </a:rPr>
              <a:t> to:</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Remove duplicates, handle missing values, and convert data types.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Standardize units (e.g., </a:t>
            </a:r>
            <a:r>
              <a:rPr kumimoji="0" lang="en-US" altLang="en-US" sz="1400" b="0" i="0" u="none" strike="noStrike" cap="none" normalizeH="0" baseline="0" dirty="0" err="1">
                <a:ln>
                  <a:noFill/>
                </a:ln>
                <a:solidFill>
                  <a:schemeClr val="tx1"/>
                </a:solidFill>
                <a:effectLst/>
                <a:latin typeface="Arial" panose="020B0604020202020204" pitchFamily="34" charset="0"/>
              </a:rPr>
              <a:t>CO₂e</a:t>
            </a:r>
            <a:r>
              <a:rPr kumimoji="0" lang="en-US" altLang="en-US" sz="1400" b="0" i="0" u="none" strike="noStrike" cap="none" normalizeH="0" baseline="0" dirty="0">
                <a:ln>
                  <a:noFill/>
                </a:ln>
                <a:solidFill>
                  <a:schemeClr val="tx1"/>
                </a:solidFill>
                <a:effectLst/>
                <a:latin typeface="Arial" panose="020B0604020202020204" pitchFamily="34" charset="0"/>
              </a:rPr>
              <a:t> in metric tons) for consistency across sectors.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Apply calculated columns to derive per-capita and percentage share metrics.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chemeClr val="tx1"/>
                </a:solidFill>
                <a:effectLst/>
                <a:latin typeface="Arial" panose="020B0604020202020204" pitchFamily="34" charset="0"/>
              </a:rPr>
              <a:t>3. Data Modeling:</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       &gt;Created a </a:t>
            </a:r>
            <a:r>
              <a:rPr kumimoji="0" lang="en-US" altLang="en-US" sz="1400" b="1" i="0" u="none" strike="noStrike" cap="none" normalizeH="0" baseline="0" dirty="0">
                <a:ln>
                  <a:noFill/>
                </a:ln>
                <a:solidFill>
                  <a:schemeClr val="tx1"/>
                </a:solidFill>
                <a:effectLst/>
                <a:latin typeface="Arial" panose="020B0604020202020204" pitchFamily="34" charset="0"/>
              </a:rPr>
              <a:t>star schema</a:t>
            </a:r>
            <a:r>
              <a:rPr kumimoji="0" lang="en-US" altLang="en-US" sz="1400" b="0" i="0" u="none" strike="noStrike" cap="none" normalizeH="0" baseline="0" dirty="0">
                <a:ln>
                  <a:noFill/>
                </a:ln>
                <a:solidFill>
                  <a:schemeClr val="tx1"/>
                </a:solidFill>
                <a:effectLst/>
                <a:latin typeface="Arial" panose="020B0604020202020204" pitchFamily="34" charset="0"/>
              </a:rPr>
              <a:t> structure with:</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Fact table</a:t>
            </a:r>
            <a:r>
              <a:rPr kumimoji="0" lang="en-US" altLang="en-US" sz="1400" b="0" i="0" u="none" strike="noStrike" cap="none" normalizeH="0" baseline="0" dirty="0">
                <a:ln>
                  <a:noFill/>
                </a:ln>
                <a:solidFill>
                  <a:schemeClr val="tx1"/>
                </a:solidFill>
                <a:effectLst/>
                <a:latin typeface="Arial" panose="020B0604020202020204" pitchFamily="34" charset="0"/>
              </a:rPr>
              <a:t>: Emissions data containing values, years, sectors.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Dimension tables</a:t>
            </a:r>
            <a:r>
              <a:rPr kumimoji="0" lang="en-US" altLang="en-US" sz="1400" b="0" i="0" u="none" strike="noStrike" cap="none" normalizeH="0" baseline="0" dirty="0">
                <a:ln>
                  <a:noFill/>
                </a:ln>
                <a:solidFill>
                  <a:schemeClr val="tx1"/>
                </a:solidFill>
                <a:effectLst/>
                <a:latin typeface="Arial" panose="020B0604020202020204" pitchFamily="34" charset="0"/>
              </a:rPr>
              <a:t>: Sectors, Regions, Time Periods.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       &gt;Defined relationships for interactive filtering and aggregation.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pPr>
            <a:r>
              <a:rPr kumimoji="0" lang="en-US" altLang="en-US" sz="1400" b="0" i="0" u="none" strike="noStrike" cap="none" normalizeH="0" baseline="0" dirty="0">
                <a:ln>
                  <a:noFill/>
                </a:ln>
                <a:solidFill>
                  <a:schemeClr val="tx1"/>
                </a:solidFill>
                <a:effectLst/>
                <a:latin typeface="Arial" panose="020B0604020202020204" pitchFamily="34" charset="0"/>
              </a:rPr>
              <a:t>       &gt;Used </a:t>
            </a:r>
            <a:r>
              <a:rPr kumimoji="0" lang="en-US" altLang="en-US" sz="1400" b="1" i="0" u="none" strike="noStrike" cap="none" normalizeH="0" baseline="0" dirty="0">
                <a:ln>
                  <a:noFill/>
                </a:ln>
                <a:solidFill>
                  <a:schemeClr val="tx1"/>
                </a:solidFill>
                <a:effectLst/>
                <a:latin typeface="Arial" panose="020B0604020202020204" pitchFamily="34" charset="0"/>
              </a:rPr>
              <a:t>DAX</a:t>
            </a:r>
            <a:r>
              <a:rPr kumimoji="0" lang="en-US" altLang="en-US" sz="1400" b="0" i="0" u="none" strike="noStrike" cap="none" normalizeH="0" baseline="0" dirty="0">
                <a:ln>
                  <a:noFill/>
                </a:ln>
                <a:solidFill>
                  <a:schemeClr val="tx1"/>
                </a:solidFill>
                <a:effectLst/>
                <a:latin typeface="Arial" panose="020B0604020202020204" pitchFamily="34" charset="0"/>
              </a:rPr>
              <a:t> for measures such as: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Total Emissions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Year-over-Year Change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Sector Contribution %</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00000"/>
              </a:lnSpc>
              <a:spcBef>
                <a:spcPct val="0"/>
              </a:spcBef>
              <a:spcAft>
                <a:spcPct val="0"/>
              </a:spcAft>
              <a:buClrTx/>
              <a:buSzTx/>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pPr>
            <a:r>
              <a:rPr kumimoji="0" lang="en-US" altLang="en-US" sz="1400" b="1" i="0" u="none" strike="noStrike" cap="none" normalizeH="0" baseline="0" dirty="0">
                <a:ln>
                  <a:noFill/>
                </a:ln>
                <a:solidFill>
                  <a:schemeClr val="tx1"/>
                </a:solidFill>
                <a:effectLst/>
                <a:latin typeface="Arial" panose="020B0604020202020204" pitchFamily="34" charset="0"/>
              </a:rPr>
              <a:t>4. Visualization Design:</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pPr>
            <a:r>
              <a:rPr lang="en-US" altLang="en-US" sz="1400" b="1" dirty="0">
                <a:solidFill>
                  <a:schemeClr val="tx1"/>
                </a:solidFill>
                <a:latin typeface="Arial" panose="020B0604020202020204" pitchFamily="34" charset="0"/>
              </a:rPr>
              <a:t>       &gt;</a:t>
            </a:r>
            <a:r>
              <a:rPr kumimoji="0" lang="en-US" altLang="en-US" sz="1400" b="0" i="0" u="none" strike="noStrike" cap="none" normalizeH="0" baseline="0" dirty="0">
                <a:ln>
                  <a:noFill/>
                </a:ln>
                <a:solidFill>
                  <a:schemeClr val="tx1"/>
                </a:solidFill>
                <a:effectLst/>
                <a:latin typeface="Arial" panose="020B0604020202020204" pitchFamily="34" charset="0"/>
              </a:rPr>
              <a:t>Built </a:t>
            </a:r>
            <a:r>
              <a:rPr kumimoji="0" lang="en-US" altLang="en-US" sz="1400" b="1" i="0" u="none" strike="noStrike" cap="none" normalizeH="0" baseline="0" dirty="0">
                <a:ln>
                  <a:noFill/>
                </a:ln>
                <a:solidFill>
                  <a:schemeClr val="tx1"/>
                </a:solidFill>
                <a:effectLst/>
                <a:latin typeface="Arial" panose="020B0604020202020204" pitchFamily="34" charset="0"/>
              </a:rPr>
              <a:t>interactive dashboards</a:t>
            </a:r>
            <a:r>
              <a:rPr kumimoji="0" lang="en-US" altLang="en-US" sz="1400" b="0" i="0" u="none" strike="noStrike" cap="none" normalizeH="0" baseline="0" dirty="0">
                <a:ln>
                  <a:noFill/>
                </a:ln>
                <a:solidFill>
                  <a:schemeClr val="tx1"/>
                </a:solidFill>
                <a:effectLst/>
                <a:latin typeface="Arial" panose="020B0604020202020204" pitchFamily="34" charset="0"/>
              </a:rPr>
              <a:t> using: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1342" y="887506"/>
            <a:ext cx="6085320" cy="3180422"/>
          </a:xfrm>
          <a:prstGeom prst="rect">
            <a:avLst/>
          </a:prstGeom>
          <a:noFill/>
        </p:spPr>
        <p:txBody>
          <a:bodyPr wrap="none" rtlCol="0">
            <a:spAutoFit/>
          </a:bodyPr>
          <a:lstStyle/>
          <a:p>
            <a:r>
              <a:rPr lang="en-US" sz="1400" dirty="0"/>
              <a:t>  &gt;Built </a:t>
            </a:r>
            <a:r>
              <a:rPr lang="en-US" sz="1400" b="1" dirty="0"/>
              <a:t>interactive dashboards</a:t>
            </a:r>
            <a:r>
              <a:rPr lang="en-US" sz="1400" dirty="0"/>
              <a:t> using:</a:t>
            </a:r>
            <a:endParaRPr lang="en-US" sz="1400" dirty="0"/>
          </a:p>
          <a:p>
            <a:pPr>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b="1" dirty="0"/>
              <a:t>Bar charts</a:t>
            </a:r>
            <a:r>
              <a:rPr lang="en-US" sz="1400" dirty="0"/>
              <a:t> and </a:t>
            </a:r>
            <a:r>
              <a:rPr lang="en-US" sz="1400" b="1" dirty="0"/>
              <a:t>line graphs</a:t>
            </a:r>
            <a:r>
              <a:rPr lang="en-US" sz="1400" dirty="0"/>
              <a:t> to show emission trends over time.</a:t>
            </a:r>
            <a:endParaRPr lang="en-US" sz="1400" dirty="0"/>
          </a:p>
          <a:p>
            <a:pPr marL="742950" lvl="1" indent="-285750">
              <a:buFont typeface="Arial" panose="020B0604020202020204" pitchFamily="34" charset="0"/>
              <a:buChar char="•"/>
            </a:pPr>
            <a:r>
              <a:rPr lang="en-US" sz="1400" b="1" dirty="0"/>
              <a:t>Different </a:t>
            </a:r>
            <a:r>
              <a:rPr lang="en-US" sz="1400" b="1" dirty="0" err="1"/>
              <a:t>charts,maps</a:t>
            </a:r>
            <a:r>
              <a:rPr lang="en-US" sz="1400" dirty="0"/>
              <a:t> for sectoral contribution breakdown.</a:t>
            </a:r>
            <a:endParaRPr lang="en-US" sz="1400" dirty="0"/>
          </a:p>
          <a:p>
            <a:pPr marL="742950" lvl="1" indent="-285750">
              <a:buFont typeface="Arial" panose="020B0604020202020204" pitchFamily="34" charset="0"/>
              <a:buChar char="•"/>
            </a:pPr>
            <a:r>
              <a:rPr lang="en-US" sz="1400" b="1" dirty="0"/>
              <a:t>Slicers</a:t>
            </a:r>
            <a:r>
              <a:rPr lang="en-US" sz="1400" dirty="0"/>
              <a:t> for filtering by year, region, or sector.</a:t>
            </a:r>
            <a:endParaRPr lang="en-US" sz="1400" dirty="0"/>
          </a:p>
          <a:p>
            <a:r>
              <a:rPr lang="en-US" sz="1400" dirty="0"/>
              <a:t>  &gt;Focused on </a:t>
            </a:r>
            <a:r>
              <a:rPr lang="en-US" sz="1400" b="1" dirty="0"/>
              <a:t>color-coding and tooltips</a:t>
            </a:r>
            <a:r>
              <a:rPr lang="en-US" sz="1400" dirty="0"/>
              <a:t> for user-friendly insights.</a:t>
            </a:r>
            <a:endParaRPr lang="en-US" sz="1400" dirty="0"/>
          </a:p>
          <a:p>
            <a:pPr>
              <a:buFont typeface="Arial" panose="020B0604020202020204" pitchFamily="34" charset="0"/>
              <a:buChar char="•"/>
            </a:pPr>
            <a:endParaRPr lang="en-US" sz="1400" dirty="0"/>
          </a:p>
          <a:p>
            <a:r>
              <a:rPr lang="en-US" sz="1400" b="1" dirty="0"/>
              <a:t>5. Analytical Approach</a:t>
            </a:r>
            <a:endParaRPr lang="en-US" sz="1400" b="1" dirty="0"/>
          </a:p>
          <a:p>
            <a:endParaRPr lang="en-US" sz="1400" b="1" dirty="0"/>
          </a:p>
          <a:p>
            <a:r>
              <a:rPr lang="en-US" sz="1400" dirty="0"/>
              <a:t>  &gt;Emphasized comparative analysis:</a:t>
            </a:r>
            <a:endParaRPr lang="en-US" sz="1400" dirty="0"/>
          </a:p>
          <a:p>
            <a:pPr marL="742950" lvl="1" indent="-285750">
              <a:buFont typeface="Arial" panose="020B0604020202020204" pitchFamily="34" charset="0"/>
              <a:buChar char="•"/>
            </a:pPr>
            <a:r>
              <a:rPr lang="en-US" sz="1400" dirty="0"/>
              <a:t>Which sectors contribute most to carbon footprints?</a:t>
            </a:r>
            <a:endParaRPr lang="en-US" sz="1400" dirty="0"/>
          </a:p>
          <a:p>
            <a:pPr marL="742950" lvl="1" indent="-285750">
              <a:buFont typeface="Arial" panose="020B0604020202020204" pitchFamily="34" charset="0"/>
              <a:buChar char="•"/>
            </a:pPr>
            <a:r>
              <a:rPr lang="en-US" sz="1400" dirty="0"/>
              <a:t>How have emissions changed over time?</a:t>
            </a:r>
            <a:endParaRPr lang="en-US" sz="1400" dirty="0"/>
          </a:p>
          <a:p>
            <a:r>
              <a:rPr lang="en-US" sz="1400" dirty="0"/>
              <a:t>  &gt;Enabled </a:t>
            </a:r>
            <a:r>
              <a:rPr lang="en-US" sz="1400" b="1" dirty="0"/>
              <a:t>scenario-based filtering</a:t>
            </a:r>
            <a:r>
              <a:rPr lang="en-US" sz="1400" dirty="0"/>
              <a:t> for policy simulation or target-setting.</a:t>
            </a:r>
            <a:endParaRPr lang="en-US" sz="1400"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p:cNvSpPr txBox="1"/>
          <p:nvPr/>
        </p:nvSpPr>
        <p:spPr>
          <a:xfrm>
            <a:off x="914400" y="3352800"/>
            <a:ext cx="184731" cy="379656"/>
          </a:xfrm>
          <a:prstGeom prst="rect">
            <a:avLst/>
          </a:prstGeom>
          <a:noFill/>
        </p:spPr>
        <p:txBody>
          <a:bodyPr wrap="none" rtlCol="0">
            <a:spAutoFit/>
          </a:bodyPr>
          <a:lstStyle/>
          <a:p>
            <a:endParaRPr lang="en-US" dirty="0"/>
          </a:p>
        </p:txBody>
      </p:sp>
      <p:sp>
        <p:nvSpPr>
          <p:cNvPr id="20" name="Rectangle 16"/>
          <p:cNvSpPr>
            <a:spLocks noChangeArrowheads="1"/>
          </p:cNvSpPr>
          <p:nvPr/>
        </p:nvSpPr>
        <p:spPr bwMode="auto">
          <a:xfrm>
            <a:off x="561253" y="1630521"/>
            <a:ext cx="1136658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Climate change is driven largely by increasing carbon emissions, yet it’s challenging to </a:t>
            </a:r>
            <a:r>
              <a:rPr kumimoji="0" lang="en-US" altLang="en-US" sz="1800" b="1" i="0" u="none" strike="noStrike" cap="none" normalizeH="0" baseline="0" dirty="0">
                <a:ln>
                  <a:noFill/>
                </a:ln>
                <a:solidFill>
                  <a:schemeClr val="tx1"/>
                </a:solidFill>
                <a:effectLst/>
                <a:latin typeface="Arial" panose="020B0604020202020204" pitchFamily="34" charset="0"/>
              </a:rPr>
              <a:t>identify which sectors contribute most</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Emissions data is often </a:t>
            </a:r>
            <a:r>
              <a:rPr kumimoji="0" lang="en-US" altLang="en-US" sz="1800" b="1" i="0" u="none" strike="noStrike" cap="none" normalizeH="0" baseline="0" dirty="0">
                <a:ln>
                  <a:noFill/>
                </a:ln>
                <a:solidFill>
                  <a:schemeClr val="tx1"/>
                </a:solidFill>
                <a:effectLst/>
                <a:latin typeface="Arial" panose="020B0604020202020204" pitchFamily="34" charset="0"/>
              </a:rPr>
              <a:t>fragmented, non-visual, and hard to analyze</a:t>
            </a:r>
            <a:r>
              <a:rPr kumimoji="0" lang="en-US" altLang="en-US" sz="1800" b="0" i="0" u="none" strike="noStrike" cap="none" normalizeH="0" baseline="0" dirty="0">
                <a:ln>
                  <a:noFill/>
                </a:ln>
                <a:solidFill>
                  <a:schemeClr val="tx1"/>
                </a:solidFill>
                <a:effectLst/>
                <a:latin typeface="Arial" panose="020B0604020202020204" pitchFamily="34" charset="0"/>
              </a:rPr>
              <a:t>, making it difficult for stakeholders to make informed decisions.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7"/>
          <p:cNvSpPr>
            <a:spLocks noChangeArrowheads="1"/>
          </p:cNvSpPr>
          <p:nvPr/>
        </p:nvSpPr>
        <p:spPr bwMode="auto">
          <a:xfrm>
            <a:off x="558801" y="3214301"/>
            <a:ext cx="1136903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There is a need for a </a:t>
            </a:r>
            <a:r>
              <a:rPr kumimoji="0" lang="en-US" altLang="en-US" sz="1800" b="1" i="0" u="none" strike="noStrike" cap="none" normalizeH="0" baseline="0" dirty="0">
                <a:ln>
                  <a:noFill/>
                </a:ln>
                <a:solidFill>
                  <a:schemeClr val="tx1"/>
                </a:solidFill>
                <a:effectLst/>
                <a:latin typeface="Arial" panose="020B0604020202020204" pitchFamily="34" charset="0"/>
              </a:rPr>
              <a:t>centralized, interactive dashboard</a:t>
            </a:r>
            <a:r>
              <a:rPr kumimoji="0" lang="en-US" altLang="en-US" sz="1800" b="0" i="0" u="none" strike="noStrike" cap="none" normalizeH="0" baseline="0" dirty="0">
                <a:ln>
                  <a:noFill/>
                </a:ln>
                <a:solidFill>
                  <a:schemeClr val="tx1"/>
                </a:solidFill>
                <a:effectLst/>
                <a:latin typeface="Arial" panose="020B0604020202020204" pitchFamily="34" charset="0"/>
              </a:rPr>
              <a:t> to visualize and compare sector-wise emissions over time.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This project aims to </a:t>
            </a:r>
            <a:r>
              <a:rPr kumimoji="0" lang="en-US" altLang="en-US" sz="1800" b="1" i="0" u="none" strike="noStrike" cap="none" normalizeH="0" baseline="0" dirty="0">
                <a:ln>
                  <a:noFill/>
                </a:ln>
                <a:solidFill>
                  <a:schemeClr val="tx1"/>
                </a:solidFill>
                <a:effectLst/>
                <a:latin typeface="Arial" panose="020B0604020202020204" pitchFamily="34" charset="0"/>
              </a:rPr>
              <a:t>transform raw emission data into actionable insights</a:t>
            </a:r>
            <a:r>
              <a:rPr kumimoji="0" lang="en-US" altLang="en-US" sz="1800" b="0" i="0" u="none" strike="noStrike" cap="none" normalizeH="0" baseline="0" dirty="0">
                <a:ln>
                  <a:noFill/>
                </a:ln>
                <a:solidFill>
                  <a:schemeClr val="tx1"/>
                </a:solidFill>
                <a:effectLst/>
                <a:latin typeface="Arial" panose="020B0604020202020204" pitchFamily="34" charset="0"/>
              </a:rPr>
              <a:t> using Power BI, helping users explore patterns, trends, and sectoral contributions effectively.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 Box 1"/>
          <p:cNvSpPr txBox="1"/>
          <p:nvPr/>
        </p:nvSpPr>
        <p:spPr>
          <a:xfrm>
            <a:off x="332105" y="1542415"/>
            <a:ext cx="11530330" cy="2030095"/>
          </a:xfrm>
          <a:prstGeom prst="rect">
            <a:avLst/>
          </a:prstGeom>
          <a:noFill/>
        </p:spPr>
        <p:txBody>
          <a:bodyPr wrap="square" rtlCol="0">
            <a:spAutoFit/>
          </a:bodyPr>
          <a:p>
            <a:pPr algn="just"/>
            <a:r>
              <a:rPr lang="en-US" altLang="en-US" sz="1400"/>
              <a:t>1. </a:t>
            </a:r>
            <a:r>
              <a:rPr lang="en-US" altLang="en-US" sz="1400" b="1"/>
              <a:t>Centralized Carbon Emission Dashboard: </a:t>
            </a:r>
            <a:endParaRPr lang="en-US" altLang="en-US" sz="1400" b="1"/>
          </a:p>
          <a:p>
            <a:pPr algn="just"/>
            <a:r>
              <a:rPr lang="en-US" altLang="en-US" sz="1400"/>
              <a:t>To address the fragmented nature of carbon emission data across sectors, we developed a unified Power BI dashboard. This platform                      aggregates emissions data from various industries, enabling a holistic view of environmental impact. By bringing all the data into one place, stakeholders can easily assess and compare sector-wise footprints.</a:t>
            </a:r>
            <a:endParaRPr lang="en-US" altLang="en-US" sz="1400"/>
          </a:p>
          <a:p>
            <a:pPr algn="l"/>
            <a:endParaRPr lang="en-US" altLang="en-US" sz="1400"/>
          </a:p>
          <a:p>
            <a:pPr algn="l"/>
            <a:r>
              <a:rPr lang="en-US" altLang="en-US" sz="1400"/>
              <a:t>2. </a:t>
            </a:r>
            <a:r>
              <a:rPr lang="en-US" altLang="en-US" sz="1400" b="1"/>
              <a:t>Sector-Specific Visualization:</a:t>
            </a:r>
            <a:endParaRPr lang="en-US" altLang="en-US" sz="1400" b="1"/>
          </a:p>
          <a:p>
            <a:pPr algn="l"/>
            <a:r>
              <a:rPr lang="en-US" altLang="en-US" sz="1400"/>
              <a:t>Each sector—including Energy, Transportation, Agriculture, Manufacturing, and Residential—is visualized independently with bar charts, pie charts, and heat maps. This segmentation allows users to isolate and analyze the contribution of each industry to the total 	carbon output, offering clear visibility into the most impactful areas.</a:t>
            </a:r>
            <a:endParaRPr lang="en-US" altLang="en-US" sz="1400"/>
          </a:p>
        </p:txBody>
      </p:sp>
      <p:sp>
        <p:nvSpPr>
          <p:cNvPr id="4" name="Text Box 3"/>
          <p:cNvSpPr txBox="1"/>
          <p:nvPr/>
        </p:nvSpPr>
        <p:spPr>
          <a:xfrm>
            <a:off x="332105" y="3745230"/>
            <a:ext cx="11759565" cy="2676525"/>
          </a:xfrm>
          <a:prstGeom prst="rect">
            <a:avLst/>
          </a:prstGeom>
          <a:noFill/>
        </p:spPr>
        <p:txBody>
          <a:bodyPr wrap="square" rtlCol="0">
            <a:spAutoFit/>
          </a:bodyPr>
          <a:p>
            <a:r>
              <a:rPr lang="en-US" altLang="en-US" sz="1400"/>
              <a:t>3. </a:t>
            </a:r>
            <a:r>
              <a:rPr lang="en-US" altLang="en-US" sz="1400" b="1"/>
              <a:t>Interactive Filtering and Drill-Downs:</a:t>
            </a:r>
            <a:endParaRPr lang="en-US" altLang="en-US" sz="1400" b="1"/>
          </a:p>
          <a:p>
            <a:r>
              <a:rPr lang="en-US" altLang="en-US" sz="1400"/>
              <a:t>       &gt; The dashboard includes slicers and filters that allow users to:</a:t>
            </a:r>
            <a:endParaRPr lang="en-US" altLang="en-US" sz="1400"/>
          </a:p>
          <a:p>
            <a:pPr algn="l"/>
            <a:r>
              <a:rPr lang="en-US" altLang="en-US" sz="1400"/>
              <a:t>       &gt; Select specific time periods (monthly, yearly)</a:t>
            </a:r>
            <a:endParaRPr lang="en-US" altLang="en-US" sz="1400"/>
          </a:p>
          <a:p>
            <a:r>
              <a:rPr lang="en-US" altLang="en-US" sz="1400"/>
              <a:t>       &gt;Compare emission trends across regions</a:t>
            </a:r>
            <a:endParaRPr lang="en-US" altLang="en-US" sz="1400"/>
          </a:p>
          <a:p>
            <a:r>
              <a:rPr lang="en-US" altLang="en-US" sz="1400"/>
              <a:t>       &gt;Drill down from sector-level to sub-sector or company-level data (where applicable)</a:t>
            </a:r>
            <a:endParaRPr lang="en-US" altLang="en-US" sz="1400"/>
          </a:p>
          <a:p>
            <a:endParaRPr lang="en-US" altLang="en-US" sz="1400"/>
          </a:p>
          <a:p>
            <a:r>
              <a:rPr lang="en-US" altLang="en-US" sz="1400"/>
              <a:t>4. </a:t>
            </a:r>
            <a:r>
              <a:rPr lang="en-US" altLang="en-US" sz="1400" b="1"/>
              <a:t>Temporal Trend Analysis:</a:t>
            </a:r>
            <a:endParaRPr lang="en-US" altLang="en-US" sz="1400" b="1"/>
          </a:p>
          <a:p>
            <a:r>
              <a:rPr lang="en-US" altLang="en-US" sz="1400" b="1"/>
              <a:t>      </a:t>
            </a:r>
            <a:r>
              <a:rPr lang="en-US" altLang="en-US" sz="1400"/>
              <a:t>Time-series visualizations were implemented to show how carbon emissions have changed over the years. This helps stakeholders:</a:t>
            </a:r>
            <a:endParaRPr lang="en-US" altLang="en-US" sz="1400"/>
          </a:p>
          <a:p>
            <a:pPr marL="0" indent="0">
              <a:buFont typeface="Wingdings" panose="05000000000000000000" charset="0"/>
              <a:buNone/>
            </a:pPr>
            <a:r>
              <a:rPr lang="en-US" altLang="en-US" sz="1400"/>
              <a:t>          &gt;Identify spikes or reduction</a:t>
            </a:r>
            <a:endParaRPr lang="en-US" altLang="en-US" sz="1400"/>
          </a:p>
          <a:p>
            <a:pPr marL="0" indent="0">
              <a:buFont typeface="Wingdings" panose="05000000000000000000" charset="0"/>
              <a:buNone/>
            </a:pPr>
            <a:r>
              <a:rPr lang="en-US" altLang="en-US" sz="1400"/>
              <a:t>          &gt;Correlate emissions with policy changes or industrial activities</a:t>
            </a:r>
            <a:endParaRPr lang="en-US" altLang="en-US" sz="1400"/>
          </a:p>
          <a:p>
            <a:r>
              <a:rPr lang="en-US" altLang="en-US" sz="1400"/>
              <a:t>          &gt;Forecast future trends based on historical patterns</a:t>
            </a:r>
            <a:endParaRPr lang="en-US" altLang="en-US" sz="1400"/>
          </a:p>
          <a:p>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9705" y="880110"/>
            <a:ext cx="11480800" cy="5692775"/>
          </a:xfrm>
          <a:prstGeom prst="rect">
            <a:avLst/>
          </a:prstGeom>
          <a:noFill/>
        </p:spPr>
        <p:txBody>
          <a:bodyPr wrap="square" rtlCol="0">
            <a:spAutoFit/>
          </a:bodyPr>
          <a:p>
            <a:r>
              <a:rPr lang="en-US" altLang="en-US" sz="1400"/>
              <a:t>5. </a:t>
            </a:r>
            <a:r>
              <a:rPr lang="en-US" altLang="en-US" sz="1400" b="1"/>
              <a:t>Sector-Wise Carbon Emissions Breakdown</a:t>
            </a:r>
            <a:endParaRPr lang="en-US" altLang="en-US" sz="1400" b="1"/>
          </a:p>
          <a:p>
            <a:r>
              <a:rPr lang="en-US" altLang="en-US" sz="1400" b="1"/>
              <a:t>     Visualizations Used:</a:t>
            </a:r>
            <a:endParaRPr lang="en-US" altLang="en-US" sz="1400" b="1"/>
          </a:p>
          <a:p>
            <a:r>
              <a:rPr lang="en-US" altLang="en-US" sz="1400"/>
              <a:t>          &gt;Clustered Column Charts to display total CO₂ emissions by sector.</a:t>
            </a:r>
            <a:endParaRPr lang="en-US" altLang="en-US" sz="1400"/>
          </a:p>
          <a:p>
            <a:r>
              <a:rPr lang="en-US" altLang="en-US" sz="1400"/>
              <a:t>          &gt;Stacked Bar Charts for emissions by subsector or activity type.</a:t>
            </a:r>
            <a:endParaRPr lang="en-US" altLang="en-US" sz="1400"/>
          </a:p>
          <a:p>
            <a:r>
              <a:rPr lang="en-US" altLang="en-US" sz="1400"/>
              <a:t>      Purpose: Helps users visually compare how each industry (e.g., Energy, Transport, Manufacturing) contributes to total emissions.</a:t>
            </a:r>
            <a:endParaRPr lang="en-US" altLang="en-US" sz="1400"/>
          </a:p>
          <a:p>
            <a:endParaRPr lang="en-US" altLang="en-US" sz="1400"/>
          </a:p>
          <a:p>
            <a:r>
              <a:rPr lang="en-US" altLang="en-US" sz="1400"/>
              <a:t>6. </a:t>
            </a:r>
            <a:r>
              <a:rPr lang="en-US" altLang="en-US" sz="1400" b="1"/>
              <a:t>Time-Based Trend Analysis</a:t>
            </a:r>
            <a:endParaRPr lang="en-US" altLang="en-US" sz="1400" b="1"/>
          </a:p>
          <a:p>
            <a:r>
              <a:rPr lang="en-US" altLang="en-US" sz="1400" b="1"/>
              <a:t>     Visualizations Used:</a:t>
            </a:r>
            <a:endParaRPr lang="en-US" altLang="en-US" sz="1400" b="1"/>
          </a:p>
          <a:p>
            <a:r>
              <a:rPr lang="en-US" altLang="en-US" sz="1400"/>
              <a:t>          &gt;Line Graphs to track changes in carbon emissions over time (monthly and yearly).</a:t>
            </a:r>
            <a:endParaRPr lang="en-US" altLang="en-US" sz="1400"/>
          </a:p>
          <a:p>
            <a:r>
              <a:rPr lang="en-US" altLang="en-US" sz="1400"/>
              <a:t>          &gt;Area Charts to show cumulative emissions trends.</a:t>
            </a:r>
            <a:endParaRPr lang="en-US" altLang="en-US" sz="1400"/>
          </a:p>
          <a:p>
            <a:r>
              <a:rPr lang="en-US" altLang="en-US" sz="1400"/>
              <a:t>     Purpose: Highlights increases or decreases in emissions over time, supports policy impact analysis, and identifies long-term patterns.</a:t>
            </a:r>
            <a:endParaRPr lang="en-US" altLang="en-US" sz="1400"/>
          </a:p>
          <a:p>
            <a:endParaRPr lang="en-US" altLang="en-US" sz="1400"/>
          </a:p>
          <a:p>
            <a:r>
              <a:rPr lang="en-US" altLang="en-US" sz="1400"/>
              <a:t>7. </a:t>
            </a:r>
            <a:r>
              <a:rPr lang="en-US" altLang="en-US" sz="1400" b="1"/>
              <a:t>Geographic Mapping</a:t>
            </a:r>
            <a:endParaRPr lang="en-US" altLang="en-US" sz="1400" b="1"/>
          </a:p>
          <a:p>
            <a:r>
              <a:rPr lang="en-US" altLang="en-US" sz="1400" b="1"/>
              <a:t>     Visualizations Used:   </a:t>
            </a:r>
            <a:endParaRPr lang="en-US" altLang="en-US" sz="1400" b="1"/>
          </a:p>
          <a:p>
            <a:r>
              <a:rPr lang="en-US" altLang="en-US" sz="1400" b="1"/>
              <a:t>            &gt;</a:t>
            </a:r>
            <a:r>
              <a:rPr lang="en-US" altLang="en-US" sz="1400"/>
              <a:t>Filled Map and Bubble Map to display regional or country-wise carbon emissions.</a:t>
            </a:r>
            <a:endParaRPr lang="en-US" altLang="en-US" sz="1400"/>
          </a:p>
          <a:p>
            <a:r>
              <a:rPr lang="en-US" altLang="en-US" sz="1400"/>
              <a:t>      Purpose: Identifies geographical hotspots with high emissions and supports spatial decision-making for targeted interventions.</a:t>
            </a:r>
            <a:endParaRPr lang="en-US" altLang="en-US" sz="1400"/>
          </a:p>
          <a:p>
            <a:endParaRPr lang="en-US" altLang="en-US" sz="1400"/>
          </a:p>
          <a:p>
            <a:r>
              <a:rPr lang="en-US" altLang="en-US" sz="1400"/>
              <a:t>8. </a:t>
            </a:r>
            <a:r>
              <a:rPr lang="en-US" altLang="en-US" sz="1400" b="1"/>
              <a:t>Filters and Slicers (Interactivity)</a:t>
            </a:r>
            <a:endParaRPr lang="en-US" altLang="en-US" sz="1400" b="1"/>
          </a:p>
          <a:p>
            <a:r>
              <a:rPr lang="en-US" altLang="en-US" sz="1400" b="1"/>
              <a:t>     Filters Used:</a:t>
            </a:r>
            <a:endParaRPr lang="en-US" altLang="en-US" sz="1400" b="1"/>
          </a:p>
          <a:p>
            <a:r>
              <a:rPr lang="en-US" altLang="en-US" sz="1400"/>
              <a:t>       &gt;Time Slicer – Year, Quarter, or Month</a:t>
            </a:r>
            <a:endParaRPr lang="en-US" altLang="en-US" sz="1400"/>
          </a:p>
          <a:p>
            <a:r>
              <a:rPr lang="en-US" altLang="en-US" sz="1400"/>
              <a:t>       &gt;Sector Selector – Filter views by specific industr</a:t>
            </a:r>
            <a:endParaRPr lang="en-US" altLang="en-US" sz="1400"/>
          </a:p>
          <a:p>
            <a:r>
              <a:rPr lang="en-US" altLang="en-US" sz="1400"/>
              <a:t>       &gt;Region/Location Selector – Focus on country or region</a:t>
            </a:r>
            <a:endParaRPr lang="en-US" altLang="en-US" sz="1400"/>
          </a:p>
          <a:p>
            <a:r>
              <a:rPr lang="en-US" altLang="en-US" sz="1400"/>
              <a:t>       &gt;Emission Range Slider – Analyze sectors within specific emission levels</a:t>
            </a:r>
            <a:endParaRPr lang="en-US" altLang="en-US" sz="1400"/>
          </a:p>
          <a:p>
            <a:r>
              <a:rPr lang="en-US" altLang="en-US" sz="1400"/>
              <a:t>     Purpose: Enables users to customize views, perform deep dives, and interact with the data in real time.</a:t>
            </a:r>
            <a:endParaRPr lang="en-US" altLang="en-US" sz="1400"/>
          </a:p>
          <a:p>
            <a:endParaRPr lang="en-US" altLang="en-US" sz="1400"/>
          </a:p>
          <a:p>
            <a:endParaRPr lang="en-US" altLang="en-US"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3504" y="783267"/>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descr="Screenshot 2025-04-16 211943"/>
          <p:cNvPicPr>
            <a:picLocks noChangeAspect="1"/>
          </p:cNvPicPr>
          <p:nvPr/>
        </p:nvPicPr>
        <p:blipFill>
          <a:blip r:embed="rId1"/>
          <a:stretch>
            <a:fillRect/>
          </a:stretch>
        </p:blipFill>
        <p:spPr>
          <a:xfrm>
            <a:off x="76200" y="1454150"/>
            <a:ext cx="6179185" cy="4936490"/>
          </a:xfrm>
          <a:prstGeom prst="rect">
            <a:avLst/>
          </a:prstGeom>
        </p:spPr>
      </p:pic>
      <p:sp>
        <p:nvSpPr>
          <p:cNvPr id="8" name="Text Box 7"/>
          <p:cNvSpPr txBox="1"/>
          <p:nvPr/>
        </p:nvSpPr>
        <p:spPr>
          <a:xfrm>
            <a:off x="6427470" y="907415"/>
            <a:ext cx="5875020" cy="5996940"/>
          </a:xfrm>
          <a:prstGeom prst="rect">
            <a:avLst/>
          </a:prstGeom>
          <a:noFill/>
        </p:spPr>
        <p:txBody>
          <a:bodyPr wrap="square" rtlCol="0">
            <a:noAutofit/>
          </a:bodyPr>
          <a:p>
            <a:r>
              <a:rPr lang="en-US" u="sng"/>
              <a:t>week1 dashboard:</a:t>
            </a:r>
            <a:endParaRPr lang="en-US" u="sng"/>
          </a:p>
          <a:p>
            <a:endParaRPr lang="en-US"/>
          </a:p>
          <a:p>
            <a:r>
              <a:rPr lang="en-US" altLang="en-US" sz="1400" b="1"/>
              <a:t>Key Visualizations:</a:t>
            </a:r>
            <a:endParaRPr lang="en-US" altLang="en-US" sz="1400" b="1"/>
          </a:p>
          <a:p>
            <a:r>
              <a:rPr lang="en-US" altLang="en-US" sz="1400"/>
              <a:t>KPI Cards (Top Section):</a:t>
            </a:r>
            <a:endParaRPr lang="en-US" altLang="en-US" sz="1400"/>
          </a:p>
          <a:p>
            <a:r>
              <a:rPr lang="en-US" altLang="en-US" sz="1400"/>
              <a:t>Number of Countries: 14</a:t>
            </a:r>
            <a:endParaRPr lang="en-US" altLang="en-US" sz="1400"/>
          </a:p>
          <a:p>
            <a:r>
              <a:rPr lang="en-US" altLang="en-US" sz="1400"/>
              <a:t>Number of Years Covered: 5</a:t>
            </a:r>
            <a:endParaRPr lang="en-US" altLang="en-US" sz="1400"/>
          </a:p>
          <a:p>
            <a:r>
              <a:rPr lang="en-US" altLang="en-US" sz="1400"/>
              <a:t>Number of Sectors: 6</a:t>
            </a:r>
            <a:endParaRPr lang="en-US" altLang="en-US" sz="1400"/>
          </a:p>
          <a:p>
            <a:r>
              <a:rPr lang="en-US" altLang="en-US" sz="1400"/>
              <a:t>➤ These cards provide a high-level summary of the dataset scope.</a:t>
            </a:r>
            <a:endParaRPr lang="en-US" altLang="en-US" sz="1400"/>
          </a:p>
          <a:p>
            <a:endParaRPr lang="en-US" altLang="en-US" sz="1400"/>
          </a:p>
          <a:p>
            <a:r>
              <a:rPr lang="en-US" altLang="en-US" sz="1400" u="sng"/>
              <a:t>Clustered Bar Chart (Bottom Left):</a:t>
            </a:r>
            <a:endParaRPr lang="en-US" altLang="en-US" sz="1400" u="sng"/>
          </a:p>
          <a:p>
            <a:r>
              <a:rPr lang="en-US" altLang="en-US" sz="1400" u="sng"/>
              <a:t>Title</a:t>
            </a:r>
            <a:r>
              <a:rPr lang="en-US" altLang="en-US" sz="1400"/>
              <a:t>: Sectorwise Carbon Footprints</a:t>
            </a:r>
            <a:endParaRPr lang="en-US" altLang="en-US" sz="1400"/>
          </a:p>
          <a:p>
            <a:r>
              <a:rPr lang="en-US" altLang="en-US" sz="1400"/>
              <a:t>➤ Shows total carbon emissions (in Mega Tons) across sectors:</a:t>
            </a:r>
            <a:endParaRPr lang="en-US" altLang="en-US" sz="1400"/>
          </a:p>
          <a:p>
            <a:r>
              <a:rPr lang="en-US" altLang="en-US" sz="1400"/>
              <a:t> Ground Transport, Residential, International Aviation, and Domestic Aviation</a:t>
            </a:r>
            <a:endParaRPr lang="en-US" altLang="en-US" sz="1400"/>
          </a:p>
          <a:p>
            <a:endParaRPr lang="en-US" altLang="en-US" sz="1400"/>
          </a:p>
          <a:p>
            <a:r>
              <a:rPr lang="en-US" altLang="en-US" sz="1400" u="sng"/>
              <a:t>Treemap (Bottom Right):</a:t>
            </a:r>
            <a:endParaRPr lang="en-US" altLang="en-US" sz="1400" u="sng"/>
          </a:p>
          <a:p>
            <a:r>
              <a:rPr lang="en-US" altLang="en-US" sz="1400" u="sng"/>
              <a:t>Title:</a:t>
            </a:r>
            <a:r>
              <a:rPr lang="en-US" altLang="en-US" sz="1400"/>
              <a:t> Country-Wise Distribution of Carbon Footprint</a:t>
            </a:r>
            <a:endParaRPr lang="en-US" altLang="en-US" sz="1400"/>
          </a:p>
          <a:p>
            <a:r>
              <a:rPr lang="en-US" altLang="en-US" sz="1400"/>
              <a:t>➤ Visualizes the contribution of each country (and region) to global emissions:</a:t>
            </a:r>
            <a:endParaRPr lang="en-US" altLang="en-US" sz="1400"/>
          </a:p>
          <a:p>
            <a:r>
              <a:rPr lang="en-US" altLang="en-US" sz="1400"/>
              <a:t>Highlights major contributors like China, US, EU27 &amp; UK, India</a:t>
            </a:r>
            <a:endParaRPr lang="en-US" altLang="en-US" sz="1400"/>
          </a:p>
          <a:p>
            <a:r>
              <a:rPr lang="en-US" altLang="en-US" sz="1400" b="1"/>
              <a:t>Slicers &amp; Filters (available on right panel):</a:t>
            </a:r>
            <a:endParaRPr lang="en-US" altLang="en-US" sz="1400"/>
          </a:p>
          <a:p>
            <a:r>
              <a:rPr lang="en-US" altLang="en-US" sz="1400"/>
              <a:t>Year</a:t>
            </a:r>
            <a:endParaRPr lang="en-US" altLang="en-US" sz="1400"/>
          </a:p>
          <a:p>
            <a:r>
              <a:rPr lang="en-US" altLang="en-US" sz="1400"/>
              <a:t>Country</a:t>
            </a:r>
            <a:endParaRPr lang="en-US" altLang="en-US" sz="1400"/>
          </a:p>
          <a:p>
            <a:r>
              <a:rPr lang="en-US" altLang="en-US" sz="1400"/>
              <a:t>Sector</a:t>
            </a:r>
            <a:endParaRPr lang="en-US" altLang="en-US" sz="1400"/>
          </a:p>
          <a:p>
            <a:r>
              <a:rPr lang="en-US" altLang="en-US" sz="1400"/>
              <a:t>Date </a:t>
            </a:r>
            <a:endParaRPr lang="en-US" altLang="en-US" sz="1400"/>
          </a:p>
          <a:p>
            <a:endParaRPr lang="en-US" altLang="en-US" sz="1400"/>
          </a:p>
        </p:txBody>
      </p:sp>
    </p:spTree>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0</TotalTime>
  <Words>9585</Words>
  <Application>WPS Slides</Application>
  <PresentationFormat>Widescreen</PresentationFormat>
  <Paragraphs>289</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Arial</vt:lpstr>
      <vt:lpstr>Calibri</vt:lpstr>
      <vt:lpstr>Times New Roman</vt:lpstr>
      <vt:lpstr>Wingdings</vt:lpstr>
      <vt:lpstr>Microsoft YaHei</vt:lpstr>
      <vt:lpstr>Arial Unicode MS</vt:lpstr>
      <vt:lpstr>Session 01 Design Thinking &amp; Critical Thinking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Patan Reshma</cp:lastModifiedBy>
  <cp:revision>14</cp:revision>
  <dcterms:created xsi:type="dcterms:W3CDTF">2024-12-31T09:40:00Z</dcterms:created>
  <dcterms:modified xsi:type="dcterms:W3CDTF">2025-04-17T16:04:26Z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C2087660C9894A02BDD59D782CC4721C_13</vt:lpwstr>
  </property>
  <property fmtid="{D5CDD505-2E9C-101B-9397-08002B2CF9AE}" pid="3" name="KSOProductBuildVer">
    <vt:lpwstr>1033-12.2.0.20795</vt:lpwstr>
  </property>
</Properties>
</file>