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6" r:id="rId3"/>
    <p:sldId id="258" r:id="rId4"/>
    <p:sldId id="265" r:id="rId5"/>
    <p:sldId id="263" r:id="rId6"/>
    <p:sldId id="264" r:id="rId7"/>
    <p:sldId id="262" r:id="rId8"/>
    <p:sldId id="268" r:id="rId9"/>
    <p:sldId id="267"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8" d="100"/>
          <a:sy n="88" d="100"/>
        </p:scale>
        <p:origin x="-1282"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89CB8B-C338-423C-95A4-965985A3C563}" type="datetimeFigureOut">
              <a:rPr lang="en-IN" smtClean="0"/>
              <a:t>11-05-2025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8D3B23-1F33-42A8-8F6F-BE2C8F381E15}" type="slidenum">
              <a:rPr lang="en-IN" smtClean="0"/>
              <a:t>‹#›</a:t>
            </a:fld>
            <a:endParaRPr lang="en-IN"/>
          </a:p>
        </p:txBody>
      </p:sp>
    </p:spTree>
    <p:extLst>
      <p:ext uri="{BB962C8B-B14F-4D97-AF65-F5344CB8AC3E}">
        <p14:creationId xmlns:p14="http://schemas.microsoft.com/office/powerpoint/2010/main" val="2582448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68D3B23-1F33-42A8-8F6F-BE2C8F381E15}" type="slidenum">
              <a:rPr lang="en-IN" smtClean="0"/>
              <a:t>6</a:t>
            </a:fld>
            <a:endParaRPr lang="en-IN"/>
          </a:p>
        </p:txBody>
      </p:sp>
    </p:spTree>
    <p:extLst>
      <p:ext uri="{BB962C8B-B14F-4D97-AF65-F5344CB8AC3E}">
        <p14:creationId xmlns:p14="http://schemas.microsoft.com/office/powerpoint/2010/main" val="3379391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0F7B3A0-222E-4A47-A8AE-076DBFE961F8}"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98CDB-62CA-4539-9263-663B21A2A922}" type="slidenum">
              <a:rPr lang="en-IN" smtClean="0"/>
              <a:t>‹#›</a:t>
            </a:fld>
            <a:endParaRPr lang="en-IN"/>
          </a:p>
        </p:txBody>
      </p:sp>
    </p:spTree>
    <p:extLst>
      <p:ext uri="{BB962C8B-B14F-4D97-AF65-F5344CB8AC3E}">
        <p14:creationId xmlns:p14="http://schemas.microsoft.com/office/powerpoint/2010/main" val="4143490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F7B3A0-222E-4A47-A8AE-076DBFE961F8}"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98CDB-62CA-4539-9263-663B21A2A922}" type="slidenum">
              <a:rPr lang="en-IN" smtClean="0"/>
              <a:t>‹#›</a:t>
            </a:fld>
            <a:endParaRPr lang="en-IN"/>
          </a:p>
        </p:txBody>
      </p:sp>
    </p:spTree>
    <p:extLst>
      <p:ext uri="{BB962C8B-B14F-4D97-AF65-F5344CB8AC3E}">
        <p14:creationId xmlns:p14="http://schemas.microsoft.com/office/powerpoint/2010/main" val="322058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F7B3A0-222E-4A47-A8AE-076DBFE961F8}"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98CDB-62CA-4539-9263-663B21A2A922}" type="slidenum">
              <a:rPr lang="en-IN" smtClean="0"/>
              <a:t>‹#›</a:t>
            </a:fld>
            <a:endParaRPr lang="en-IN"/>
          </a:p>
        </p:txBody>
      </p:sp>
    </p:spTree>
    <p:extLst>
      <p:ext uri="{BB962C8B-B14F-4D97-AF65-F5344CB8AC3E}">
        <p14:creationId xmlns:p14="http://schemas.microsoft.com/office/powerpoint/2010/main" val="265144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F7B3A0-222E-4A47-A8AE-076DBFE961F8}"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98CDB-62CA-4539-9263-663B21A2A922}" type="slidenum">
              <a:rPr lang="en-IN" smtClean="0"/>
              <a:t>‹#›</a:t>
            </a:fld>
            <a:endParaRPr lang="en-IN"/>
          </a:p>
        </p:txBody>
      </p:sp>
    </p:spTree>
    <p:extLst>
      <p:ext uri="{BB962C8B-B14F-4D97-AF65-F5344CB8AC3E}">
        <p14:creationId xmlns:p14="http://schemas.microsoft.com/office/powerpoint/2010/main" val="644741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F7B3A0-222E-4A47-A8AE-076DBFE961F8}"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98CDB-62CA-4539-9263-663B21A2A922}" type="slidenum">
              <a:rPr lang="en-IN" smtClean="0"/>
              <a:t>‹#›</a:t>
            </a:fld>
            <a:endParaRPr lang="en-IN"/>
          </a:p>
        </p:txBody>
      </p:sp>
    </p:spTree>
    <p:extLst>
      <p:ext uri="{BB962C8B-B14F-4D97-AF65-F5344CB8AC3E}">
        <p14:creationId xmlns:p14="http://schemas.microsoft.com/office/powerpoint/2010/main" val="343116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0F7B3A0-222E-4A47-A8AE-076DBFE961F8}"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498CDB-62CA-4539-9263-663B21A2A922}" type="slidenum">
              <a:rPr lang="en-IN" smtClean="0"/>
              <a:t>‹#›</a:t>
            </a:fld>
            <a:endParaRPr lang="en-IN"/>
          </a:p>
        </p:txBody>
      </p:sp>
    </p:spTree>
    <p:extLst>
      <p:ext uri="{BB962C8B-B14F-4D97-AF65-F5344CB8AC3E}">
        <p14:creationId xmlns:p14="http://schemas.microsoft.com/office/powerpoint/2010/main" val="378254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0F7B3A0-222E-4A47-A8AE-076DBFE961F8}" type="datetimeFigureOut">
              <a:rPr lang="en-IN" smtClean="0"/>
              <a:t>11-05-2025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498CDB-62CA-4539-9263-663B21A2A922}" type="slidenum">
              <a:rPr lang="en-IN" smtClean="0"/>
              <a:t>‹#›</a:t>
            </a:fld>
            <a:endParaRPr lang="en-IN"/>
          </a:p>
        </p:txBody>
      </p:sp>
    </p:spTree>
    <p:extLst>
      <p:ext uri="{BB962C8B-B14F-4D97-AF65-F5344CB8AC3E}">
        <p14:creationId xmlns:p14="http://schemas.microsoft.com/office/powerpoint/2010/main" val="51726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0F7B3A0-222E-4A47-A8AE-076DBFE961F8}" type="datetimeFigureOut">
              <a:rPr lang="en-IN" smtClean="0"/>
              <a:t>11-05-2025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498CDB-62CA-4539-9263-663B21A2A922}" type="slidenum">
              <a:rPr lang="en-IN" smtClean="0"/>
              <a:t>‹#›</a:t>
            </a:fld>
            <a:endParaRPr lang="en-IN"/>
          </a:p>
        </p:txBody>
      </p:sp>
    </p:spTree>
    <p:extLst>
      <p:ext uri="{BB962C8B-B14F-4D97-AF65-F5344CB8AC3E}">
        <p14:creationId xmlns:p14="http://schemas.microsoft.com/office/powerpoint/2010/main" val="3874455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7B3A0-222E-4A47-A8AE-076DBFE961F8}" type="datetimeFigureOut">
              <a:rPr lang="en-IN" smtClean="0"/>
              <a:t>11-05-2025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498CDB-62CA-4539-9263-663B21A2A922}" type="slidenum">
              <a:rPr lang="en-IN" smtClean="0"/>
              <a:t>‹#›</a:t>
            </a:fld>
            <a:endParaRPr lang="en-IN"/>
          </a:p>
        </p:txBody>
      </p:sp>
    </p:spTree>
    <p:extLst>
      <p:ext uri="{BB962C8B-B14F-4D97-AF65-F5344CB8AC3E}">
        <p14:creationId xmlns:p14="http://schemas.microsoft.com/office/powerpoint/2010/main" val="87885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7B3A0-222E-4A47-A8AE-076DBFE961F8}"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498CDB-62CA-4539-9263-663B21A2A922}" type="slidenum">
              <a:rPr lang="en-IN" smtClean="0"/>
              <a:t>‹#›</a:t>
            </a:fld>
            <a:endParaRPr lang="en-IN"/>
          </a:p>
        </p:txBody>
      </p:sp>
    </p:spTree>
    <p:extLst>
      <p:ext uri="{BB962C8B-B14F-4D97-AF65-F5344CB8AC3E}">
        <p14:creationId xmlns:p14="http://schemas.microsoft.com/office/powerpoint/2010/main" val="30743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F7B3A0-222E-4A47-A8AE-076DBFE961F8}"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498CDB-62CA-4539-9263-663B21A2A922}" type="slidenum">
              <a:rPr lang="en-IN" smtClean="0"/>
              <a:t>‹#›</a:t>
            </a:fld>
            <a:endParaRPr lang="en-IN"/>
          </a:p>
        </p:txBody>
      </p:sp>
    </p:spTree>
    <p:extLst>
      <p:ext uri="{BB962C8B-B14F-4D97-AF65-F5344CB8AC3E}">
        <p14:creationId xmlns:p14="http://schemas.microsoft.com/office/powerpoint/2010/main" val="144488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7B3A0-222E-4A47-A8AE-076DBFE961F8}" type="datetimeFigureOut">
              <a:rPr lang="en-IN" smtClean="0"/>
              <a:t>11-05-2025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98CDB-62CA-4539-9263-663B21A2A922}" type="slidenum">
              <a:rPr lang="en-IN" smtClean="0"/>
              <a:t>‹#›</a:t>
            </a:fld>
            <a:endParaRPr lang="en-IN"/>
          </a:p>
        </p:txBody>
      </p:sp>
    </p:spTree>
    <p:extLst>
      <p:ext uri="{BB962C8B-B14F-4D97-AF65-F5344CB8AC3E}">
        <p14:creationId xmlns:p14="http://schemas.microsoft.com/office/powerpoint/2010/main" val="1804544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00043"/>
            <a:ext cx="7772400" cy="1571635"/>
          </a:xfrm>
        </p:spPr>
        <p:txBody>
          <a:bodyPr>
            <a:normAutofit/>
          </a:bodyPr>
          <a:lstStyle/>
          <a:p>
            <a:pPr lvl="0"/>
            <a:r>
              <a:rPr kumimoji="0" lang="en-US" b="1" i="0" u="none" strike="noStrike" kern="0" cap="none" spc="0" normalizeH="0" baseline="0" noProof="0" dirty="0" smtClean="0">
                <a:ln>
                  <a:noFill/>
                </a:ln>
                <a:solidFill>
                  <a:schemeClr val="accent5">
                    <a:lumMod val="25000"/>
                  </a:schemeClr>
                </a:solidFill>
                <a:effectLst/>
                <a:uLnTx/>
                <a:uFillTx/>
                <a:latin typeface="Times New Roman" pitchFamily="18" charset="0"/>
                <a:ea typeface="+mj-ea"/>
                <a:cs typeface="Times New Roman" pitchFamily="18" charset="0"/>
              </a:rPr>
              <a:t/>
            </a:r>
            <a:br>
              <a:rPr kumimoji="0" lang="en-US" b="1" i="0" u="none" strike="noStrike" kern="0" cap="none" spc="0" normalizeH="0" baseline="0" noProof="0" dirty="0" smtClean="0">
                <a:ln>
                  <a:noFill/>
                </a:ln>
                <a:solidFill>
                  <a:schemeClr val="accent5">
                    <a:lumMod val="25000"/>
                  </a:schemeClr>
                </a:solidFill>
                <a:effectLst/>
                <a:uLnTx/>
                <a:uFillTx/>
                <a:latin typeface="Times New Roman" pitchFamily="18" charset="0"/>
                <a:ea typeface="+mj-ea"/>
                <a:cs typeface="Times New Roman" pitchFamily="18" charset="0"/>
              </a:rPr>
            </a:br>
            <a:endParaRPr lang="en-US" dirty="0"/>
          </a:p>
        </p:txBody>
      </p:sp>
      <p:sp>
        <p:nvSpPr>
          <p:cNvPr id="9" name="Slide Number Placeholder 8"/>
          <p:cNvSpPr>
            <a:spLocks noGrp="1"/>
          </p:cNvSpPr>
          <p:nvPr>
            <p:ph type="sldNum" sz="quarter" idx="12"/>
          </p:nvPr>
        </p:nvSpPr>
        <p:spPr/>
        <p:txBody>
          <a:bodyPr/>
          <a:lstStyle/>
          <a:p>
            <a:fld id="{C955A905-17FB-4222-B40A-524DE8CA63E4}" type="slidenum">
              <a:rPr lang="en-US" smtClean="0"/>
              <a:pPr/>
              <a:t>1</a:t>
            </a:fld>
            <a:endParaRPr lang="en-US" dirty="0"/>
          </a:p>
        </p:txBody>
      </p:sp>
      <p:sp>
        <p:nvSpPr>
          <p:cNvPr id="4" name="Rectangle 3"/>
          <p:cNvSpPr/>
          <p:nvPr/>
        </p:nvSpPr>
        <p:spPr>
          <a:xfrm>
            <a:off x="461086" y="1126485"/>
            <a:ext cx="8215370" cy="646331"/>
          </a:xfrm>
          <a:prstGeom prst="rect">
            <a:avLst/>
          </a:prstGeom>
        </p:spPr>
        <p:txBody>
          <a:bodyPr wrap="square">
            <a:spAutoFit/>
          </a:bodyPr>
          <a:lstStyle/>
          <a:p>
            <a:pPr lvl="0" algn="ctr" eaLnBrk="0" fontAlgn="base" hangingPunct="0">
              <a:spcBef>
                <a:spcPct val="0"/>
              </a:spcBef>
              <a:spcAft>
                <a:spcPct val="0"/>
              </a:spcAft>
              <a:defRPr/>
            </a:pPr>
            <a:r>
              <a:rPr lang="en-US" sz="3600" b="1" kern="0" smtClean="0">
                <a:solidFill>
                  <a:schemeClr val="accent5">
                    <a:lumMod val="25000"/>
                  </a:schemeClr>
                </a:solidFill>
                <a:latin typeface="Castellar" pitchFamily="18" charset="0"/>
                <a:cs typeface="Times New Roman" pitchFamily="18" charset="0"/>
              </a:rPr>
              <a:t>18ECP105L-MINOR </a:t>
            </a:r>
            <a:r>
              <a:rPr lang="en-US" sz="3600" b="1" kern="0">
                <a:solidFill>
                  <a:schemeClr val="accent5">
                    <a:lumMod val="25000"/>
                  </a:schemeClr>
                </a:solidFill>
                <a:latin typeface="Castellar" pitchFamily="18" charset="0"/>
                <a:cs typeface="Times New Roman" pitchFamily="18" charset="0"/>
              </a:rPr>
              <a:t>PROJECT </a:t>
            </a:r>
            <a:r>
              <a:rPr lang="en-US" sz="3600" b="1" kern="0" smtClean="0">
                <a:solidFill>
                  <a:schemeClr val="accent5">
                    <a:lumMod val="25000"/>
                  </a:schemeClr>
                </a:solidFill>
                <a:latin typeface="Castellar" pitchFamily="18" charset="0"/>
                <a:cs typeface="Times New Roman" pitchFamily="18" charset="0"/>
              </a:rPr>
              <a:t>iii</a:t>
            </a:r>
            <a:endParaRPr lang="en-US" sz="3600" b="1" kern="0" dirty="0">
              <a:solidFill>
                <a:schemeClr val="accent5">
                  <a:lumMod val="25000"/>
                </a:schemeClr>
              </a:solidFill>
              <a:latin typeface="Castellar" pitchFamily="18" charset="0"/>
              <a:cs typeface="Times New Roman" pitchFamily="18" charset="0"/>
            </a:endParaRPr>
          </a:p>
        </p:txBody>
      </p:sp>
      <p:sp>
        <p:nvSpPr>
          <p:cNvPr id="5" name="Rectangle 4"/>
          <p:cNvSpPr/>
          <p:nvPr/>
        </p:nvSpPr>
        <p:spPr>
          <a:xfrm>
            <a:off x="749688" y="2084655"/>
            <a:ext cx="7926768" cy="1569660"/>
          </a:xfrm>
          <a:prstGeom prst="rect">
            <a:avLst/>
          </a:prstGeom>
        </p:spPr>
        <p:txBody>
          <a:bodyPr wrap="square">
            <a:spAutoFit/>
          </a:bodyPr>
          <a:lstStyle/>
          <a:p>
            <a:r>
              <a:rPr lang="en-US" sz="2400" b="1" dirty="0">
                <a:solidFill>
                  <a:srgbClr val="C00000"/>
                </a:solidFill>
                <a:latin typeface="Algerian" pitchFamily="82" charset="0"/>
              </a:rPr>
              <a:t>DETECTION OF STREET AND RIVER POLLUTED AREA </a:t>
            </a:r>
            <a:endParaRPr lang="en-US" sz="2400" b="1" dirty="0" smtClean="0">
              <a:solidFill>
                <a:srgbClr val="C00000"/>
              </a:solidFill>
              <a:latin typeface="Algerian" pitchFamily="82" charset="0"/>
            </a:endParaRPr>
          </a:p>
          <a:p>
            <a:r>
              <a:rPr lang="en-US" sz="2400" b="1" dirty="0">
                <a:solidFill>
                  <a:srgbClr val="C00000"/>
                </a:solidFill>
                <a:latin typeface="Algerian" pitchFamily="82" charset="0"/>
              </a:rPr>
              <a:t> </a:t>
            </a:r>
            <a:r>
              <a:rPr lang="en-US" sz="2400" b="1" dirty="0" smtClean="0">
                <a:solidFill>
                  <a:srgbClr val="C00000"/>
                </a:solidFill>
                <a:latin typeface="Algerian" pitchFamily="82" charset="0"/>
              </a:rPr>
              <a:t>                  USING </a:t>
            </a:r>
            <a:r>
              <a:rPr lang="en-US" sz="2400" b="1" dirty="0">
                <a:solidFill>
                  <a:srgbClr val="C00000"/>
                </a:solidFill>
                <a:latin typeface="Algerian" pitchFamily="82" charset="0"/>
              </a:rPr>
              <a:t>DRONE MAPPING SYSTEM</a:t>
            </a:r>
            <a:endParaRPr lang="en-IN" sz="2400" dirty="0">
              <a:solidFill>
                <a:srgbClr val="C00000"/>
              </a:solidFill>
              <a:latin typeface="Algerian" pitchFamily="82" charset="0"/>
            </a:endParaRPr>
          </a:p>
          <a:p>
            <a:endParaRPr lang="en-IN" sz="2400" b="1" dirty="0">
              <a:solidFill>
                <a:srgbClr val="C00000"/>
              </a:solidFill>
              <a:latin typeface="Algerian" pitchFamily="82" charset="0"/>
            </a:endParaRPr>
          </a:p>
          <a:p>
            <a:endParaRPr lang="en-IN" sz="2400" b="1" dirty="0" smtClean="0">
              <a:solidFill>
                <a:srgbClr val="C00000"/>
              </a:solidFill>
              <a:latin typeface="Arial Rounded MT Bold" pitchFamily="34" charset="0"/>
              <a:cs typeface="Times New Roman" panose="02020603050405020304" pitchFamily="18" charset="0"/>
            </a:endParaRPr>
          </a:p>
        </p:txBody>
      </p:sp>
      <p:sp>
        <p:nvSpPr>
          <p:cNvPr id="7" name="Rectangle 6"/>
          <p:cNvSpPr/>
          <p:nvPr/>
        </p:nvSpPr>
        <p:spPr>
          <a:xfrm>
            <a:off x="285720" y="3356992"/>
            <a:ext cx="6014472" cy="3046988"/>
          </a:xfrm>
          <a:prstGeom prst="rect">
            <a:avLst/>
          </a:prstGeom>
        </p:spPr>
        <p:txBody>
          <a:bodyPr wrap="square">
            <a:spAutoFit/>
          </a:bodyPr>
          <a:lstStyle/>
          <a:p>
            <a:pPr>
              <a:spcBef>
                <a:spcPct val="0"/>
              </a:spcBef>
            </a:pPr>
            <a:r>
              <a:rPr lang="en-US" sz="2400" b="1" dirty="0" smtClean="0">
                <a:solidFill>
                  <a:srgbClr val="C00000"/>
                </a:solidFill>
                <a:latin typeface="Algerian" pitchFamily="82" charset="0"/>
                <a:cs typeface="Times New Roman" pitchFamily="18" charset="0"/>
              </a:rPr>
              <a:t>PRESENTED BY:</a:t>
            </a:r>
          </a:p>
          <a:p>
            <a:pPr>
              <a:spcBef>
                <a:spcPct val="0"/>
              </a:spcBef>
            </a:pPr>
            <a:endParaRPr lang="en-US" sz="2400" b="1" dirty="0" smtClean="0">
              <a:solidFill>
                <a:srgbClr val="FF0000"/>
              </a:solidFill>
              <a:latin typeface="Times New Roman" pitchFamily="18" charset="0"/>
              <a:cs typeface="Times New Roman" pitchFamily="18" charset="0"/>
            </a:endParaRPr>
          </a:p>
          <a:p>
            <a:pPr algn="just">
              <a:buFont typeface="Wingdings" pitchFamily="2" charset="2"/>
              <a:buChar char="q"/>
            </a:pPr>
            <a:r>
              <a:rPr lang="en-US" sz="2000" b="1" dirty="0" smtClean="0">
                <a:latin typeface="Arial" pitchFamily="34" charset="0"/>
                <a:cs typeface="Arial" pitchFamily="34" charset="0"/>
              </a:rPr>
              <a:t>N.RESHMA (927622BEC165)</a:t>
            </a:r>
          </a:p>
          <a:p>
            <a:pPr algn="just"/>
            <a:endParaRPr lang="en-US" sz="2000" b="1" dirty="0" smtClean="0">
              <a:latin typeface="Arial" pitchFamily="34" charset="0"/>
              <a:cs typeface="Arial" pitchFamily="34" charset="0"/>
            </a:endParaRPr>
          </a:p>
          <a:p>
            <a:pPr algn="just">
              <a:buFont typeface="Wingdings" pitchFamily="2" charset="2"/>
              <a:buChar char="q"/>
            </a:pPr>
            <a:r>
              <a:rPr lang="en-US" sz="2000" b="1" dirty="0" smtClean="0">
                <a:latin typeface="Arial" pitchFamily="34" charset="0"/>
                <a:cs typeface="Arial" pitchFamily="34" charset="0"/>
              </a:rPr>
              <a:t>K.S.PRABHAVATHI </a:t>
            </a:r>
            <a:r>
              <a:rPr lang="en-US" sz="2000" b="1" dirty="0">
                <a:latin typeface="Arial" pitchFamily="34" charset="0"/>
                <a:cs typeface="Arial" pitchFamily="34" charset="0"/>
              </a:rPr>
              <a:t>(927622BEC145</a:t>
            </a:r>
            <a:r>
              <a:rPr lang="en-US" sz="2000" b="1" dirty="0" smtClean="0">
                <a:latin typeface="Arial" pitchFamily="34" charset="0"/>
                <a:cs typeface="Arial" pitchFamily="34" charset="0"/>
              </a:rPr>
              <a:t>)</a:t>
            </a:r>
          </a:p>
          <a:p>
            <a:pPr algn="just">
              <a:buFont typeface="Wingdings" pitchFamily="2" charset="2"/>
              <a:buChar char="q"/>
            </a:pPr>
            <a:endParaRPr lang="en-US" sz="2000" b="1" dirty="0" smtClean="0">
              <a:latin typeface="Arial" pitchFamily="34" charset="0"/>
              <a:cs typeface="Arial" pitchFamily="34" charset="0"/>
            </a:endParaRPr>
          </a:p>
          <a:p>
            <a:pPr algn="just">
              <a:buFont typeface="Wingdings" pitchFamily="2" charset="2"/>
              <a:buChar char="q"/>
            </a:pPr>
            <a:r>
              <a:rPr lang="en-US" sz="2000" b="1" dirty="0">
                <a:latin typeface="Arial" pitchFamily="34" charset="0"/>
                <a:cs typeface="Arial" pitchFamily="34" charset="0"/>
              </a:rPr>
              <a:t>P.PRIYADHARSHINI (927622BEC156)</a:t>
            </a:r>
          </a:p>
          <a:p>
            <a:pPr algn="just">
              <a:buFont typeface="Wingdings" pitchFamily="2" charset="2"/>
              <a:buChar char="q"/>
            </a:pPr>
            <a:endParaRPr lang="en-US" sz="2000" b="1" dirty="0">
              <a:latin typeface="Arial" pitchFamily="34" charset="0"/>
              <a:cs typeface="Arial" pitchFamily="34" charset="0"/>
            </a:endParaRPr>
          </a:p>
          <a:p>
            <a:pPr algn="just">
              <a:buFont typeface="Wingdings" pitchFamily="2" charset="2"/>
              <a:buChar char="q"/>
            </a:pPr>
            <a:r>
              <a:rPr lang="en-US" sz="2000" b="1" dirty="0" smtClean="0">
                <a:latin typeface="Arial" pitchFamily="34" charset="0"/>
                <a:cs typeface="Arial" pitchFamily="34" charset="0"/>
              </a:rPr>
              <a:t>M.SAMUTHRA  (927622BEC170)</a:t>
            </a:r>
            <a:endParaRPr lang="en-US" sz="2000" b="1" dirty="0">
              <a:latin typeface="Arial" pitchFamily="34" charset="0"/>
              <a:cs typeface="Arial" pitchFamily="34" charset="0"/>
            </a:endParaRPr>
          </a:p>
        </p:txBody>
      </p:sp>
      <p:sp>
        <p:nvSpPr>
          <p:cNvPr id="8" name="Rectangle 7"/>
          <p:cNvSpPr/>
          <p:nvPr/>
        </p:nvSpPr>
        <p:spPr>
          <a:xfrm>
            <a:off x="6084168" y="3356992"/>
            <a:ext cx="2448272" cy="1477328"/>
          </a:xfrm>
          <a:prstGeom prst="rect">
            <a:avLst/>
          </a:prstGeom>
        </p:spPr>
        <p:txBody>
          <a:bodyPr wrap="square">
            <a:spAutoFit/>
          </a:bodyPr>
          <a:lstStyle/>
          <a:p>
            <a:pPr>
              <a:buClr>
                <a:schemeClr val="folHlink"/>
              </a:buClr>
              <a:buSzPct val="60000"/>
              <a:defRPr/>
            </a:pPr>
            <a:r>
              <a:rPr lang="en-US" sz="2400" b="1" kern="0" dirty="0" smtClean="0">
                <a:solidFill>
                  <a:srgbClr val="C00000"/>
                </a:solidFill>
                <a:latin typeface="Algerian" pitchFamily="82" charset="0"/>
                <a:cs typeface="Times New Roman" pitchFamily="18" charset="0"/>
              </a:rPr>
              <a:t>Guided by</a:t>
            </a:r>
            <a:r>
              <a:rPr lang="en-US" sz="2400" b="1" kern="0" dirty="0" smtClean="0">
                <a:solidFill>
                  <a:srgbClr val="C00000"/>
                </a:solidFill>
                <a:latin typeface="Arial Rounded MT Bold" pitchFamily="34" charset="0"/>
                <a:cs typeface="Times New Roman" pitchFamily="18" charset="0"/>
              </a:rPr>
              <a:t>:</a:t>
            </a:r>
            <a:endParaRPr lang="en-US" sz="2400" b="1" kern="0" dirty="0">
              <a:solidFill>
                <a:srgbClr val="C00000"/>
              </a:solidFill>
              <a:latin typeface="Arial Rounded MT Bold" pitchFamily="34" charset="0"/>
              <a:cs typeface="Times New Roman" pitchFamily="18" charset="0"/>
            </a:endParaRPr>
          </a:p>
          <a:p>
            <a:pPr>
              <a:buClr>
                <a:schemeClr val="folHlink"/>
              </a:buClr>
              <a:buSzPct val="60000"/>
              <a:defRPr/>
            </a:pPr>
            <a:endParaRPr lang="en-US" b="1" kern="0" dirty="0">
              <a:solidFill>
                <a:srgbClr val="006600"/>
              </a:solidFill>
              <a:latin typeface="Times New Roman" pitchFamily="18" charset="0"/>
              <a:cs typeface="Times New Roman" pitchFamily="18" charset="0"/>
            </a:endParaRPr>
          </a:p>
          <a:p>
            <a:pPr>
              <a:buClr>
                <a:schemeClr val="folHlink"/>
              </a:buClr>
              <a:buSzPct val="60000"/>
              <a:defRPr/>
            </a:pPr>
            <a:r>
              <a:rPr lang="en-US" sz="2400" b="1" kern="0" dirty="0" err="1" smtClean="0">
                <a:latin typeface="Arial" pitchFamily="34" charset="0"/>
                <a:cs typeface="Arial" pitchFamily="34" charset="0"/>
              </a:rPr>
              <a:t>Dr.S.MEIVEL</a:t>
            </a:r>
            <a:endParaRPr lang="en-US" sz="2400" b="1" kern="0" dirty="0" smtClean="0">
              <a:latin typeface="Arial" pitchFamily="34" charset="0"/>
              <a:cs typeface="Arial" pitchFamily="34" charset="0"/>
            </a:endParaRPr>
          </a:p>
          <a:p>
            <a:pPr>
              <a:buClr>
                <a:schemeClr val="folHlink"/>
              </a:buClr>
              <a:buSzPct val="60000"/>
              <a:defRPr/>
            </a:pPr>
            <a:r>
              <a:rPr lang="en-US" sz="2400" b="1" kern="0" dirty="0" smtClean="0">
                <a:solidFill>
                  <a:schemeClr val="tx2"/>
                </a:solidFill>
                <a:latin typeface="Algerian" pitchFamily="82" charset="0"/>
                <a:cs typeface="Times New Roman" pitchFamily="18" charset="0"/>
              </a:rPr>
              <a:t>  </a:t>
            </a:r>
            <a:endParaRPr lang="en-US" b="1" kern="0" dirty="0">
              <a:latin typeface="Arial" pitchFamily="34" charset="0"/>
              <a:cs typeface="Arial" pitchFamily="34" charset="0"/>
            </a:endParaRPr>
          </a:p>
        </p:txBody>
      </p:sp>
      <p:pic>
        <p:nvPicPr>
          <p:cNvPr id="10" name="Picture 9" descr="download (3).jpg"/>
          <p:cNvPicPr>
            <a:picLocks noChangeAspect="1"/>
          </p:cNvPicPr>
          <p:nvPr/>
        </p:nvPicPr>
        <p:blipFill>
          <a:blip r:embed="rId2"/>
          <a:stretch>
            <a:fillRect/>
          </a:stretch>
        </p:blipFill>
        <p:spPr>
          <a:xfrm>
            <a:off x="0" y="1"/>
            <a:ext cx="2428860" cy="714356"/>
          </a:xfrm>
          <a:prstGeom prst="rect">
            <a:avLst/>
          </a:prstGeom>
        </p:spPr>
      </p:pic>
      <p:pic>
        <p:nvPicPr>
          <p:cNvPr id="11" name="Content Placeholder 6" descr="photo.jpg"/>
          <p:cNvPicPr>
            <a:picLocks noChangeAspect="1"/>
          </p:cNvPicPr>
          <p:nvPr/>
        </p:nvPicPr>
        <p:blipFill>
          <a:blip r:embed="rId3" cstate="print"/>
          <a:stretch>
            <a:fillRect/>
          </a:stretch>
        </p:blipFill>
        <p:spPr>
          <a:xfrm>
            <a:off x="4213006" y="38892"/>
            <a:ext cx="1000132" cy="714355"/>
          </a:xfrm>
          <a:prstGeom prst="rect">
            <a:avLst/>
          </a:prstGeom>
        </p:spPr>
      </p:pic>
      <p:pic>
        <p:nvPicPr>
          <p:cNvPr id="12" name="Picture 11" descr="Capture.JPG"/>
          <p:cNvPicPr>
            <a:picLocks noChangeAspect="1" noChangeArrowheads="1"/>
          </p:cNvPicPr>
          <p:nvPr/>
        </p:nvPicPr>
        <p:blipFill>
          <a:blip r:embed="rId4" cstate="print"/>
          <a:srcRect/>
          <a:stretch>
            <a:fillRect/>
          </a:stretch>
        </p:blipFill>
        <p:spPr>
          <a:xfrm>
            <a:off x="7728856" y="49778"/>
            <a:ext cx="857256" cy="642918"/>
          </a:xfrm>
          <a:prstGeom prst="rect">
            <a:avLst/>
          </a:prstGeom>
          <a:noFill/>
          <a:ln w="9525">
            <a:noFill/>
            <a:miter lim="800000"/>
            <a:headEnd/>
            <a:tailEnd/>
          </a:ln>
        </p:spPr>
      </p:pic>
    </p:spTree>
    <p:extLst>
      <p:ext uri="{BB962C8B-B14F-4D97-AF65-F5344CB8AC3E}">
        <p14:creationId xmlns:p14="http://schemas.microsoft.com/office/powerpoint/2010/main" val="1133558514"/>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150 Appreciation Thank You Message For Your Support System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150 Appreciation Thank You Message For Your Support System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150 Appreciation Thank You Message For Your Support System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150 Appreciation Thank You Message For Your Support System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118818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71800" y="735087"/>
            <a:ext cx="4032448" cy="461665"/>
          </a:xfrm>
          <a:prstGeom prst="rect">
            <a:avLst/>
          </a:prstGeom>
        </p:spPr>
        <p:txBody>
          <a:bodyPr wrap="square">
            <a:spAutoFit/>
          </a:bodyPr>
          <a:lstStyle/>
          <a:p>
            <a:r>
              <a:rPr lang="en-IN" sz="2400" b="1" dirty="0" smtClean="0">
                <a:latin typeface="Algerian" pitchFamily="82" charset="0"/>
              </a:rPr>
              <a:t>Problem </a:t>
            </a:r>
            <a:r>
              <a:rPr lang="en-IN" sz="2000" b="1" dirty="0" smtClean="0">
                <a:latin typeface="Algerian" pitchFamily="82" charset="0"/>
              </a:rPr>
              <a:t> </a:t>
            </a:r>
            <a:r>
              <a:rPr lang="en-IN" sz="2400" b="1" dirty="0" smtClean="0">
                <a:latin typeface="Algerian" pitchFamily="82" charset="0"/>
              </a:rPr>
              <a:t>Statement</a:t>
            </a:r>
            <a:endParaRPr lang="en-IN" sz="2000" b="1" dirty="0">
              <a:latin typeface="Algerian" pitchFamily="82" charset="0"/>
            </a:endParaRPr>
          </a:p>
        </p:txBody>
      </p:sp>
      <p:sp>
        <p:nvSpPr>
          <p:cNvPr id="7" name="Rectangle 6"/>
          <p:cNvSpPr/>
          <p:nvPr/>
        </p:nvSpPr>
        <p:spPr>
          <a:xfrm>
            <a:off x="827584" y="1473442"/>
            <a:ext cx="7920880" cy="4204356"/>
          </a:xfrm>
          <a:prstGeom prst="rect">
            <a:avLst/>
          </a:prstGeom>
        </p:spPr>
        <p:txBody>
          <a:bodyPr wrap="square">
            <a:spAutoFit/>
          </a:bodyPr>
          <a:lstStyle/>
          <a:p>
            <a:pPr marL="285750" indent="-285750" algn="just">
              <a:lnSpc>
                <a:spcPct val="150000"/>
              </a:lnSpc>
              <a:buFont typeface="Arial" pitchFamily="34" charset="0"/>
              <a:buChar char="•"/>
            </a:pPr>
            <a:r>
              <a:rPr lang="en-US" dirty="0" smtClean="0"/>
              <a:t>Pollution in urban environments and water bodies, such as rivers, poses significant threats to public health, ecosystems, and urban infrastructure. Traditional methods of monitoring pollution are often inefficient, costly, and unable to provide real-time data, particularly in hard-to-reach areas like polluted riverbanks, industrial zones, and densely populated urban streets. </a:t>
            </a:r>
          </a:p>
          <a:p>
            <a:pPr marL="285750" indent="-285750" algn="just">
              <a:lnSpc>
                <a:spcPct val="150000"/>
              </a:lnSpc>
              <a:buFont typeface="Arial" pitchFamily="34" charset="0"/>
              <a:buChar char="•"/>
            </a:pPr>
            <a:endParaRPr lang="en-US" dirty="0"/>
          </a:p>
          <a:p>
            <a:pPr marL="285750" indent="-285750" algn="just">
              <a:lnSpc>
                <a:spcPct val="150000"/>
              </a:lnSpc>
              <a:buFont typeface="Arial" pitchFamily="34" charset="0"/>
              <a:buChar char="•"/>
            </a:pPr>
            <a:r>
              <a:rPr lang="en-US" dirty="0" smtClean="0"/>
              <a:t>There is a critical need for a scalable, accurate, and cost-effective solution that can detect, monitor, and assess pollution in real-time while enabling swift intervention and informed decision-making by environmental agencies, local governments, and the public.</a:t>
            </a:r>
            <a:endParaRPr lang="en-IN" dirty="0"/>
          </a:p>
        </p:txBody>
      </p:sp>
    </p:spTree>
    <p:extLst>
      <p:ext uri="{BB962C8B-B14F-4D97-AF65-F5344CB8AC3E}">
        <p14:creationId xmlns:p14="http://schemas.microsoft.com/office/powerpoint/2010/main" val="131048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628800"/>
            <a:ext cx="7488832" cy="3693319"/>
          </a:xfrm>
          <a:prstGeom prst="rect">
            <a:avLst/>
          </a:prstGeom>
        </p:spPr>
        <p:txBody>
          <a:bodyPr wrap="square">
            <a:spAutoFit/>
          </a:bodyPr>
          <a:lstStyle/>
          <a:p>
            <a:pPr marL="285750" indent="-285750" algn="just">
              <a:lnSpc>
                <a:spcPct val="150000"/>
              </a:lnSpc>
              <a:buFont typeface="Arial" pitchFamily="34" charset="0"/>
              <a:buChar char="•"/>
            </a:pPr>
            <a:r>
              <a:rPr lang="en-IN" dirty="0" smtClean="0"/>
              <a:t>To </a:t>
            </a:r>
            <a:r>
              <a:rPr lang="en-IN" dirty="0"/>
              <a:t>leverage drone mapping systems for efficient detection and management of street and river pollution by providing real-time, accurate data that enhances environmental monitoring, promotes public health, and supports sustainable urban planning. </a:t>
            </a:r>
            <a:endParaRPr lang="en-IN" dirty="0" smtClean="0"/>
          </a:p>
          <a:p>
            <a:pPr marL="285750" indent="-285750" algn="just">
              <a:lnSpc>
                <a:spcPct val="150000"/>
              </a:lnSpc>
              <a:buFont typeface="Arial" pitchFamily="34" charset="0"/>
              <a:buChar char="•"/>
            </a:pPr>
            <a:endParaRPr lang="en-IN" dirty="0"/>
          </a:p>
          <a:p>
            <a:pPr marL="285750" indent="-285750" algn="just">
              <a:lnSpc>
                <a:spcPct val="150000"/>
              </a:lnSpc>
              <a:buFont typeface="Arial" pitchFamily="34" charset="0"/>
              <a:buChar char="•"/>
            </a:pPr>
            <a:r>
              <a:rPr lang="en-IN" dirty="0" smtClean="0"/>
              <a:t>The </a:t>
            </a:r>
            <a:r>
              <a:rPr lang="en-IN" dirty="0"/>
              <a:t>aim is to integrate advanced drone technology to address pollution challenges more effectively, contributing to a cleaner, healthier environment.</a:t>
            </a:r>
          </a:p>
          <a:p>
            <a:pPr algn="just"/>
            <a:r>
              <a:rPr lang="en-IN" dirty="0"/>
              <a:t> </a:t>
            </a:r>
          </a:p>
        </p:txBody>
      </p:sp>
      <p:sp>
        <p:nvSpPr>
          <p:cNvPr id="3" name="Rectangle 2"/>
          <p:cNvSpPr/>
          <p:nvPr/>
        </p:nvSpPr>
        <p:spPr>
          <a:xfrm>
            <a:off x="539552" y="836712"/>
            <a:ext cx="4408579" cy="461665"/>
          </a:xfrm>
          <a:prstGeom prst="rect">
            <a:avLst/>
          </a:prstGeom>
        </p:spPr>
        <p:txBody>
          <a:bodyPr wrap="none">
            <a:spAutoFit/>
          </a:bodyPr>
          <a:lstStyle/>
          <a:p>
            <a:r>
              <a:rPr lang="en-US" sz="2400" b="1" dirty="0">
                <a:latin typeface="Algerian" pitchFamily="82" charset="0"/>
              </a:rPr>
              <a:t>Objective of the invention</a:t>
            </a:r>
            <a:endParaRPr lang="en-IN" sz="2400" dirty="0">
              <a:latin typeface="Algerian" pitchFamily="82" charset="0"/>
            </a:endParaRPr>
          </a:p>
        </p:txBody>
      </p:sp>
    </p:spTree>
    <p:extLst>
      <p:ext uri="{BB962C8B-B14F-4D97-AF65-F5344CB8AC3E}">
        <p14:creationId xmlns:p14="http://schemas.microsoft.com/office/powerpoint/2010/main" val="418036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5536" y="1103540"/>
            <a:ext cx="8496944" cy="5493812"/>
          </a:xfrm>
          <a:prstGeom prst="rect">
            <a:avLst/>
          </a:prstGeom>
        </p:spPr>
        <p:txBody>
          <a:bodyPr wrap="square">
            <a:spAutoFit/>
          </a:bodyPr>
          <a:lstStyle/>
          <a:p>
            <a:pPr algn="just">
              <a:lnSpc>
                <a:spcPct val="150000"/>
              </a:lnSpc>
            </a:pPr>
            <a:r>
              <a:rPr lang="en-IN" dirty="0" smtClean="0"/>
              <a:t>           An innovative drone-based mapping system detects and monitors pollution. Targeting river bodies and urban environments, it combines advanced technologies. High-resolution cameras, multispectral/</a:t>
            </a:r>
            <a:r>
              <a:rPr lang="en-IN" dirty="0" err="1" smtClean="0"/>
              <a:t>hyperspectral</a:t>
            </a:r>
            <a:r>
              <a:rPr lang="en-IN" dirty="0" smtClean="0"/>
              <a:t> imaging, LIDAR, and </a:t>
            </a:r>
            <a:r>
              <a:rPr lang="en-IN" dirty="0" err="1" smtClean="0"/>
              <a:t>IoT</a:t>
            </a:r>
            <a:r>
              <a:rPr lang="en-IN" dirty="0" smtClean="0"/>
              <a:t> controllers are utilized. Drones capture aerial imagery and environmental data from hard-to-reach areas. Image processing algorithms </a:t>
            </a:r>
            <a:r>
              <a:rPr lang="en-IN" dirty="0" err="1" smtClean="0"/>
              <a:t>analyze</a:t>
            </a:r>
            <a:r>
              <a:rPr lang="en-IN" dirty="0" smtClean="0"/>
              <a:t> data to detect and classify pollution. Pollution severity is assessed based on predefined thresholds. Data is uploaded to the cloud for secure storage and real-time accessibility. A user-friendly mobile app provides updates on pollution levels. Stakeholders collaborate through cloud computing and </a:t>
            </a:r>
            <a:r>
              <a:rPr lang="en-IN" dirty="0" err="1" smtClean="0"/>
              <a:t>IoT</a:t>
            </a:r>
            <a:r>
              <a:rPr lang="en-IN" dirty="0" smtClean="0"/>
              <a:t> integration. Enhancing pollution detection, management, and mitigation efforts.</a:t>
            </a:r>
            <a:r>
              <a:rPr lang="en-IN" dirty="0"/>
              <a:t> Ultimately, this system offers a cost-effective, highly accurate, and sustainable solution for addressing pollution in urban areas and water bodies, with the potential to significantly contribute to environmental protection, public health, and urban planning.</a:t>
            </a:r>
          </a:p>
          <a:p>
            <a:pPr algn="just">
              <a:lnSpc>
                <a:spcPct val="150000"/>
              </a:lnSpc>
            </a:pPr>
            <a:endParaRPr lang="en-IN" dirty="0"/>
          </a:p>
        </p:txBody>
      </p:sp>
      <p:sp>
        <p:nvSpPr>
          <p:cNvPr id="6" name="Rectangle 5"/>
          <p:cNvSpPr/>
          <p:nvPr/>
        </p:nvSpPr>
        <p:spPr>
          <a:xfrm>
            <a:off x="3752368" y="404664"/>
            <a:ext cx="1827744" cy="461665"/>
          </a:xfrm>
          <a:prstGeom prst="rect">
            <a:avLst/>
          </a:prstGeom>
        </p:spPr>
        <p:txBody>
          <a:bodyPr wrap="none">
            <a:spAutoFit/>
          </a:bodyPr>
          <a:lstStyle/>
          <a:p>
            <a:r>
              <a:rPr lang="en-IN" sz="2400" b="1" dirty="0" smtClean="0">
                <a:latin typeface="Algerian" pitchFamily="82" charset="0"/>
              </a:rPr>
              <a:t>abstract </a:t>
            </a:r>
            <a:endParaRPr lang="en-IN" sz="2400" dirty="0"/>
          </a:p>
        </p:txBody>
      </p:sp>
    </p:spTree>
    <p:extLst>
      <p:ext uri="{BB962C8B-B14F-4D97-AF65-F5344CB8AC3E}">
        <p14:creationId xmlns:p14="http://schemas.microsoft.com/office/powerpoint/2010/main" val="2400182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098024"/>
            <a:ext cx="8568952" cy="5078313"/>
          </a:xfrm>
          <a:prstGeom prst="rect">
            <a:avLst/>
          </a:prstGeom>
        </p:spPr>
        <p:txBody>
          <a:bodyPr wrap="square">
            <a:spAutoFit/>
          </a:bodyPr>
          <a:lstStyle/>
          <a:p>
            <a:pPr marL="285750" indent="-285750">
              <a:buFont typeface="Arial" pitchFamily="34" charset="0"/>
              <a:buChar char="•"/>
            </a:pPr>
            <a:r>
              <a:rPr lang="en-IN" b="1" dirty="0"/>
              <a:t>Zhang et al. (2016):</a:t>
            </a:r>
            <a:r>
              <a:rPr lang="en-IN" dirty="0"/>
              <a:t/>
            </a:r>
            <a:br>
              <a:rPr lang="en-IN" dirty="0"/>
            </a:br>
            <a:r>
              <a:rPr lang="en-IN" b="1" dirty="0"/>
              <a:t>"Drone-Based Monitoring of Air Pollution: Tracking Gas Emissions and Particulate Matter in Urban Environments"</a:t>
            </a:r>
            <a:endParaRPr lang="en-IN" dirty="0"/>
          </a:p>
          <a:p>
            <a:pPr algn="just"/>
            <a:r>
              <a:rPr lang="en-IN" dirty="0"/>
              <a:t>          This study demonstrates the ability of drones equipped with optical and infrared cameras to detect air pollution in urban areas. The drones are used to track gas emissions from automobiles and industrial sites, as well as monitor particulate matter concentrations. The study highlights how infrared footage captured by UAVs with multispectral cameras can be used to identify pollution hotspots in cities</a:t>
            </a:r>
            <a:r>
              <a:rPr lang="en-IN" dirty="0" smtClean="0"/>
              <a:t>.</a:t>
            </a:r>
          </a:p>
          <a:p>
            <a:pPr algn="just"/>
            <a:endParaRPr lang="en-IN" dirty="0"/>
          </a:p>
          <a:p>
            <a:pPr marL="285750" indent="-285750">
              <a:buFont typeface="Arial" pitchFamily="34" charset="0"/>
              <a:buChar char="•"/>
            </a:pPr>
            <a:r>
              <a:rPr lang="en-IN" dirty="0" smtClean="0"/>
              <a:t> </a:t>
            </a:r>
            <a:r>
              <a:rPr lang="en-IN" b="1" dirty="0"/>
              <a:t>Wang et al. (2020):</a:t>
            </a:r>
            <a:r>
              <a:rPr lang="en-IN" dirty="0"/>
              <a:t/>
            </a:r>
            <a:br>
              <a:rPr lang="en-IN" dirty="0"/>
            </a:br>
            <a:r>
              <a:rPr lang="en-IN" b="1" dirty="0"/>
              <a:t>"Utilizing UAVs for River Ecosystem Monitoring: Assessing Vegetation </a:t>
            </a:r>
            <a:r>
              <a:rPr lang="en-IN" b="1" dirty="0" smtClean="0"/>
              <a:t> </a:t>
            </a:r>
            <a:r>
              <a:rPr lang="en-IN" b="1" dirty="0"/>
              <a:t>Health, Water Flow, and Turbidity Levels"</a:t>
            </a:r>
            <a:r>
              <a:rPr lang="en-IN" dirty="0"/>
              <a:t/>
            </a:r>
            <a:br>
              <a:rPr lang="en-IN" dirty="0"/>
            </a:br>
            <a:r>
              <a:rPr lang="en-IN" dirty="0"/>
              <a:t>             </a:t>
            </a:r>
          </a:p>
          <a:p>
            <a:pPr algn="just"/>
            <a:r>
              <a:rPr lang="en-IN" dirty="0"/>
              <a:t>             This research investigates the use of drones to monitor environmental changes along rivers, including assessing water quality indicators such as turbidity levels, vegetation health, and water flow. The study shows how UAVs can provide valuable data on river pollution and ecosystem health, particularly in hard-to-reach areas that are difficult to monitor using traditional methods.</a:t>
            </a:r>
          </a:p>
        </p:txBody>
      </p:sp>
      <p:sp>
        <p:nvSpPr>
          <p:cNvPr id="3" name="Rectangle 2"/>
          <p:cNvSpPr/>
          <p:nvPr/>
        </p:nvSpPr>
        <p:spPr>
          <a:xfrm>
            <a:off x="2771800" y="313492"/>
            <a:ext cx="3711272" cy="523220"/>
          </a:xfrm>
          <a:prstGeom prst="rect">
            <a:avLst/>
          </a:prstGeom>
        </p:spPr>
        <p:txBody>
          <a:bodyPr wrap="none">
            <a:spAutoFit/>
          </a:bodyPr>
          <a:lstStyle/>
          <a:p>
            <a:r>
              <a:rPr lang="en-US" sz="2800" b="1" dirty="0">
                <a:latin typeface="Algerian" pitchFamily="82" charset="0"/>
              </a:rPr>
              <a:t>LITERATURE SURVEY</a:t>
            </a:r>
            <a:endParaRPr lang="en-IN" sz="2800" dirty="0">
              <a:latin typeface="Algerian" pitchFamily="82" charset="0"/>
            </a:endParaRPr>
          </a:p>
        </p:txBody>
      </p:sp>
    </p:spTree>
    <p:extLst>
      <p:ext uri="{BB962C8B-B14F-4D97-AF65-F5344CB8AC3E}">
        <p14:creationId xmlns:p14="http://schemas.microsoft.com/office/powerpoint/2010/main" val="2066175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836712"/>
            <a:ext cx="8640960" cy="5355312"/>
          </a:xfrm>
          <a:prstGeom prst="rect">
            <a:avLst/>
          </a:prstGeom>
        </p:spPr>
        <p:txBody>
          <a:bodyPr wrap="square">
            <a:spAutoFit/>
          </a:bodyPr>
          <a:lstStyle/>
          <a:p>
            <a:pPr marL="285750" indent="-285750">
              <a:buFont typeface="Arial" pitchFamily="34" charset="0"/>
              <a:buChar char="•"/>
            </a:pPr>
            <a:r>
              <a:rPr lang="en-IN" b="1" dirty="0" smtClean="0"/>
              <a:t>El </a:t>
            </a:r>
            <a:r>
              <a:rPr lang="en-IN" b="1" dirty="0" err="1"/>
              <a:t>Hadi</a:t>
            </a:r>
            <a:r>
              <a:rPr lang="en-IN" b="1" dirty="0"/>
              <a:t> et al. (2018):</a:t>
            </a:r>
            <a:r>
              <a:rPr lang="en-IN" dirty="0"/>
              <a:t/>
            </a:r>
            <a:br>
              <a:rPr lang="en-IN" dirty="0"/>
            </a:br>
            <a:r>
              <a:rPr lang="en-IN" b="1" dirty="0"/>
              <a:t>"Urban Air Quality Assessment Using UAV-Mounted Gas Sensors: A Case Study of Traffic and Industrial Pollution"</a:t>
            </a:r>
            <a:r>
              <a:rPr lang="en-IN" dirty="0"/>
              <a:t/>
            </a:r>
            <a:br>
              <a:rPr lang="en-IN" dirty="0"/>
            </a:br>
            <a:r>
              <a:rPr lang="en-IN" dirty="0"/>
              <a:t>      </a:t>
            </a:r>
          </a:p>
          <a:p>
            <a:pPr algn="just"/>
            <a:r>
              <a:rPr lang="en-IN" dirty="0"/>
              <a:t>            In this study, UAVs equipped with gas sensors were used to assess air quality in urban streets. The UAVs measured concentrations of nitrogen dioxide (NO2), carbon dioxide (CO2), and ozone (O3) at different altitudes in various urban locations. The results revealed pollution patterns linked to traffic congestion and industrial zones, offering useful insights for urban planners and environmental agencies</a:t>
            </a:r>
            <a:r>
              <a:rPr lang="en-IN" dirty="0" smtClean="0"/>
              <a:t>.</a:t>
            </a:r>
          </a:p>
          <a:p>
            <a:endParaRPr lang="en-IN" dirty="0"/>
          </a:p>
          <a:p>
            <a:pPr marL="285750" indent="-285750">
              <a:buFont typeface="Arial" pitchFamily="34" charset="0"/>
              <a:buChar char="•"/>
            </a:pPr>
            <a:r>
              <a:rPr lang="en-IN" b="1" dirty="0" smtClean="0"/>
              <a:t>Guerra </a:t>
            </a:r>
            <a:r>
              <a:rPr lang="en-IN" b="1" dirty="0"/>
              <a:t>et al. (2021):</a:t>
            </a:r>
            <a:r>
              <a:rPr lang="en-IN" dirty="0"/>
              <a:t/>
            </a:r>
            <a:br>
              <a:rPr lang="en-IN" dirty="0"/>
            </a:br>
            <a:r>
              <a:rPr lang="en-IN" b="1" dirty="0"/>
              <a:t>"Real-Time Air Quality Monitoring with UAVs: Detecting Particulate Matter and Predicting Pollution Trends Using Machine Learning"</a:t>
            </a:r>
            <a:r>
              <a:rPr lang="en-IN" dirty="0"/>
              <a:t/>
            </a:r>
            <a:br>
              <a:rPr lang="en-IN" dirty="0"/>
            </a:br>
            <a:r>
              <a:rPr lang="en-IN" dirty="0"/>
              <a:t>         </a:t>
            </a:r>
          </a:p>
          <a:p>
            <a:pPr algn="just"/>
            <a:r>
              <a:rPr lang="en-IN" dirty="0"/>
              <a:t>          This study presents a drone-based air quality monitoring system for detecting particulate matter (PM2.5 and PM10) in real-time. The UAVs are equipped with sensors and combined with machine learning algorithms to identify high pollution areas and predict future trends in air quality. The approach offers a dynamic and flexible alternative to traditional fixed air quality monitoring stations.</a:t>
            </a:r>
          </a:p>
        </p:txBody>
      </p:sp>
    </p:spTree>
    <p:extLst>
      <p:ext uri="{BB962C8B-B14F-4D97-AF65-F5344CB8AC3E}">
        <p14:creationId xmlns:p14="http://schemas.microsoft.com/office/powerpoint/2010/main" val="190604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anvas 24"/>
          <p:cNvGrpSpPr>
            <a:grpSpLocks/>
          </p:cNvGrpSpPr>
          <p:nvPr/>
        </p:nvGrpSpPr>
        <p:grpSpPr bwMode="auto">
          <a:xfrm>
            <a:off x="539552" y="827857"/>
            <a:ext cx="8208912" cy="5913511"/>
            <a:chOff x="0" y="0"/>
            <a:chExt cx="54864" cy="69634"/>
          </a:xfrm>
        </p:grpSpPr>
        <p:sp>
          <p:nvSpPr>
            <p:cNvPr id="4" name="AutoShape 23"/>
            <p:cNvSpPr>
              <a:spLocks noChangeAspect="1" noChangeArrowheads="1"/>
            </p:cNvSpPr>
            <p:nvPr/>
          </p:nvSpPr>
          <p:spPr bwMode="auto">
            <a:xfrm>
              <a:off x="0" y="0"/>
              <a:ext cx="54864" cy="696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Oval 3"/>
            <p:cNvSpPr>
              <a:spLocks noChangeArrowheads="1"/>
            </p:cNvSpPr>
            <p:nvPr/>
          </p:nvSpPr>
          <p:spPr bwMode="auto">
            <a:xfrm>
              <a:off x="14702" y="1556"/>
              <a:ext cx="21082" cy="5642"/>
            </a:xfrm>
            <a:prstGeom prst="ellipse">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Mapping the images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Flowchart: Decision 4"/>
            <p:cNvSpPr>
              <a:spLocks noChangeArrowheads="1"/>
            </p:cNvSpPr>
            <p:nvPr/>
          </p:nvSpPr>
          <p:spPr bwMode="auto">
            <a:xfrm>
              <a:off x="14702" y="9143"/>
              <a:ext cx="21082" cy="10991"/>
            </a:xfrm>
            <a:prstGeom prst="flowChartDecision">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Detect polluted area</a:t>
              </a:r>
              <a:endParaRPr kumimoji="0" lang="en-US" sz="1800" i="0" u="none" strike="noStrike" cap="none" normalizeH="0" baseline="0" dirty="0" smtClean="0">
                <a:ln>
                  <a:noFill/>
                </a:ln>
                <a:solidFill>
                  <a:schemeClr val="tx1"/>
                </a:solidFill>
                <a:effectLst/>
                <a:latin typeface="Arial" pitchFamily="34" charset="0"/>
                <a:cs typeface="Arial" pitchFamily="34" charset="0"/>
              </a:endParaRPr>
            </a:p>
          </p:txBody>
        </p:sp>
        <p:sp>
          <p:nvSpPr>
            <p:cNvPr id="7" name="Straight Arrow Connector 5"/>
            <p:cNvSpPr>
              <a:spLocks noChangeShapeType="1"/>
            </p:cNvSpPr>
            <p:nvPr/>
          </p:nvSpPr>
          <p:spPr bwMode="auto">
            <a:xfrm>
              <a:off x="25241" y="7328"/>
              <a:ext cx="1" cy="1689"/>
            </a:xfrm>
            <a:prstGeom prst="straightConnector1">
              <a:avLst/>
            </a:prstGeom>
            <a:noFill/>
            <a:ln w="9525">
              <a:solidFill>
                <a:srgbClr val="4579B8"/>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Straight Arrow Connector 6"/>
            <p:cNvSpPr>
              <a:spLocks noChangeShapeType="1"/>
            </p:cNvSpPr>
            <p:nvPr/>
          </p:nvSpPr>
          <p:spPr bwMode="auto">
            <a:xfrm flipH="1">
              <a:off x="25222" y="20263"/>
              <a:ext cx="19" cy="4318"/>
            </a:xfrm>
            <a:prstGeom prst="straightConnector1">
              <a:avLst/>
            </a:prstGeom>
            <a:noFill/>
            <a:ln w="9525">
              <a:solidFill>
                <a:srgbClr val="4579B8"/>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Rectangle 7"/>
            <p:cNvSpPr>
              <a:spLocks noChangeArrowheads="1"/>
            </p:cNvSpPr>
            <p:nvPr/>
          </p:nvSpPr>
          <p:spPr bwMode="auto">
            <a:xfrm>
              <a:off x="14448" y="24706"/>
              <a:ext cx="21541" cy="509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Analysis polluted area which is maximum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Text Box 8"/>
            <p:cNvSpPr txBox="1">
              <a:spLocks noChangeArrowheads="1"/>
            </p:cNvSpPr>
            <p:nvPr/>
          </p:nvSpPr>
          <p:spPr bwMode="auto">
            <a:xfrm>
              <a:off x="31121" y="21190"/>
              <a:ext cx="3817" cy="2724"/>
            </a:xfrm>
            <a:prstGeom prst="rect">
              <a:avLst/>
            </a:prstGeom>
            <a:solidFill>
              <a:srgbClr val="FFFFFF"/>
            </a:solidFill>
            <a:ln w="6350">
              <a:solidFill>
                <a:srgbClr val="000000"/>
              </a:solid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Yes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1" name="Text Box 13"/>
            <p:cNvSpPr txBox="1">
              <a:spLocks noChangeArrowheads="1"/>
            </p:cNvSpPr>
            <p:nvPr/>
          </p:nvSpPr>
          <p:spPr bwMode="auto">
            <a:xfrm>
              <a:off x="39037" y="10767"/>
              <a:ext cx="3601" cy="2724"/>
            </a:xfrm>
            <a:prstGeom prst="rect">
              <a:avLst/>
            </a:prstGeom>
            <a:solidFill>
              <a:srgbClr val="FFFFFF"/>
            </a:solidFill>
            <a:ln w="6350">
              <a:solidFill>
                <a:srgbClr val="000000"/>
              </a:solid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Arial" pitchFamily="34" charset="0"/>
                  <a:ea typeface="Calibri" pitchFamily="34" charset="0"/>
                  <a:cs typeface="Arial" pitchFamily="34" charset="0"/>
                </a:rPr>
                <a:t>No</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12" name="Straight Arrow Connector 10"/>
            <p:cNvSpPr>
              <a:spLocks noChangeShapeType="1"/>
            </p:cNvSpPr>
            <p:nvPr/>
          </p:nvSpPr>
          <p:spPr bwMode="auto">
            <a:xfrm flipV="1">
              <a:off x="35909" y="14599"/>
              <a:ext cx="9411" cy="44"/>
            </a:xfrm>
            <a:prstGeom prst="straightConnector1">
              <a:avLst/>
            </a:prstGeom>
            <a:noFill/>
            <a:ln w="9525">
              <a:solidFill>
                <a:srgbClr val="4579B8"/>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11"/>
            <p:cNvSpPr>
              <a:spLocks noChangeArrowheads="1"/>
            </p:cNvSpPr>
            <p:nvPr/>
          </p:nvSpPr>
          <p:spPr bwMode="auto">
            <a:xfrm>
              <a:off x="36189" y="16878"/>
              <a:ext cx="18675" cy="6236"/>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Cloud the data – Display “No Polluted area” in mobile APK</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4" name="Straight Arrow Connector 12"/>
            <p:cNvSpPr>
              <a:spLocks noChangeShapeType="1"/>
            </p:cNvSpPr>
            <p:nvPr/>
          </p:nvSpPr>
          <p:spPr bwMode="auto">
            <a:xfrm flipH="1">
              <a:off x="45530" y="14465"/>
              <a:ext cx="69" cy="2286"/>
            </a:xfrm>
            <a:prstGeom prst="straightConnector1">
              <a:avLst/>
            </a:prstGeom>
            <a:noFill/>
            <a:ln w="9525">
              <a:solidFill>
                <a:srgbClr val="4579B8"/>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Diamond 13"/>
            <p:cNvSpPr>
              <a:spLocks noChangeArrowheads="1"/>
            </p:cNvSpPr>
            <p:nvPr/>
          </p:nvSpPr>
          <p:spPr bwMode="auto">
            <a:xfrm>
              <a:off x="10048" y="32351"/>
              <a:ext cx="30510" cy="16646"/>
            </a:xfrm>
            <a:prstGeom prst="diamond">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If plastic&gt;20% and Chemical &gt; 20% and Waste food&gt; 20% Light Polluted area&gt;20%</a:t>
              </a:r>
              <a:endParaRPr kumimoji="0" lang="en-GB"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p:txBody>
        </p:sp>
        <p:sp>
          <p:nvSpPr>
            <p:cNvPr id="16" name="Straight Arrow Connector 14"/>
            <p:cNvSpPr>
              <a:spLocks noChangeShapeType="1"/>
            </p:cNvSpPr>
            <p:nvPr/>
          </p:nvSpPr>
          <p:spPr bwMode="auto">
            <a:xfrm>
              <a:off x="25222" y="29934"/>
              <a:ext cx="83" cy="2292"/>
            </a:xfrm>
            <a:prstGeom prst="straightConnector1">
              <a:avLst/>
            </a:prstGeom>
            <a:noFill/>
            <a:ln w="9525">
              <a:solidFill>
                <a:srgbClr val="4579B8"/>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Straight Arrow Connector 15"/>
            <p:cNvSpPr>
              <a:spLocks noChangeShapeType="1"/>
            </p:cNvSpPr>
            <p:nvPr/>
          </p:nvSpPr>
          <p:spPr bwMode="auto">
            <a:xfrm flipV="1">
              <a:off x="40684" y="39218"/>
              <a:ext cx="2083" cy="1460"/>
            </a:xfrm>
            <a:prstGeom prst="straightConnector1">
              <a:avLst/>
            </a:prstGeom>
            <a:noFill/>
            <a:ln w="9525">
              <a:solidFill>
                <a:srgbClr val="4579B8"/>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Text Box 13"/>
            <p:cNvSpPr txBox="1">
              <a:spLocks noChangeArrowheads="1"/>
            </p:cNvSpPr>
            <p:nvPr/>
          </p:nvSpPr>
          <p:spPr bwMode="auto">
            <a:xfrm>
              <a:off x="38024" y="34419"/>
              <a:ext cx="3600" cy="2724"/>
            </a:xfrm>
            <a:prstGeom prst="rect">
              <a:avLst/>
            </a:prstGeom>
            <a:solidFill>
              <a:srgbClr val="FFFFFF"/>
            </a:solidFill>
            <a:ln w="6350">
              <a:solidFill>
                <a:srgbClr val="000000"/>
              </a:solid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Arial" pitchFamily="34" charset="0"/>
                  <a:ea typeface="Calibri" pitchFamily="34" charset="0"/>
                  <a:cs typeface="Arial" pitchFamily="34" charset="0"/>
                </a:rPr>
                <a:t>No</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Text Box 13"/>
            <p:cNvSpPr txBox="1">
              <a:spLocks noChangeArrowheads="1"/>
            </p:cNvSpPr>
            <p:nvPr/>
          </p:nvSpPr>
          <p:spPr bwMode="auto">
            <a:xfrm>
              <a:off x="31137" y="46287"/>
              <a:ext cx="3759" cy="2711"/>
            </a:xfrm>
            <a:prstGeom prst="rect">
              <a:avLst/>
            </a:prstGeom>
            <a:solidFill>
              <a:srgbClr val="FFFFFF"/>
            </a:solidFill>
            <a:ln w="6350">
              <a:solidFill>
                <a:srgbClr val="000000"/>
              </a:solidFill>
              <a:miter lim="800000"/>
              <a:headEnd/>
              <a:tailEnd/>
            </a:ln>
          </p:spPr>
          <p:txBody>
            <a:bodyPr vert="horz" wrap="non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smtClean="0">
                  <a:ln>
                    <a:noFill/>
                  </a:ln>
                  <a:solidFill>
                    <a:schemeClr val="tx1"/>
                  </a:solidFill>
                  <a:effectLst/>
                  <a:latin typeface="Arial" pitchFamily="34" charset="0"/>
                  <a:ea typeface="Calibri" pitchFamily="34" charset="0"/>
                  <a:cs typeface="Arial" pitchFamily="34" charset="0"/>
                </a:rPr>
                <a:t>yes</a:t>
              </a:r>
              <a:endParaRPr kumimoji="0" lang="en-GB" sz="1800" b="0" i="0" u="none" strike="noStrike" cap="none" normalizeH="0" baseline="0" smtClean="0">
                <a:ln>
                  <a:noFill/>
                </a:ln>
                <a:solidFill>
                  <a:schemeClr val="tx1"/>
                </a:solidFill>
                <a:effectLst/>
                <a:latin typeface="Arial" pitchFamily="34" charset="0"/>
                <a:cs typeface="Arial" pitchFamily="34" charset="0"/>
              </a:endParaRPr>
            </a:p>
          </p:txBody>
        </p:sp>
        <p:sp>
          <p:nvSpPr>
            <p:cNvPr id="20" name="Straight Arrow Connector 18"/>
            <p:cNvSpPr>
              <a:spLocks noChangeShapeType="1"/>
            </p:cNvSpPr>
            <p:nvPr/>
          </p:nvSpPr>
          <p:spPr bwMode="auto">
            <a:xfrm flipV="1">
              <a:off x="42797" y="26816"/>
              <a:ext cx="0" cy="12397"/>
            </a:xfrm>
            <a:prstGeom prst="straightConnector1">
              <a:avLst/>
            </a:prstGeom>
            <a:noFill/>
            <a:ln w="9525">
              <a:solidFill>
                <a:srgbClr val="4579B8"/>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Straight Arrow Connector 19"/>
            <p:cNvSpPr>
              <a:spLocks noChangeShapeType="1"/>
            </p:cNvSpPr>
            <p:nvPr/>
          </p:nvSpPr>
          <p:spPr bwMode="auto">
            <a:xfrm flipH="1">
              <a:off x="36119" y="26822"/>
              <a:ext cx="6807" cy="439"/>
            </a:xfrm>
            <a:prstGeom prst="straightConnector1">
              <a:avLst/>
            </a:prstGeom>
            <a:noFill/>
            <a:ln w="9525">
              <a:solidFill>
                <a:srgbClr val="4579B8"/>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Rounded Rectangle 20"/>
            <p:cNvSpPr>
              <a:spLocks noChangeArrowheads="1"/>
            </p:cNvSpPr>
            <p:nvPr/>
          </p:nvSpPr>
          <p:spPr bwMode="auto">
            <a:xfrm>
              <a:off x="16398" y="50893"/>
              <a:ext cx="17653" cy="422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Cloud the polluted area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Straight Arrow Connector 21"/>
            <p:cNvSpPr>
              <a:spLocks noChangeShapeType="1"/>
            </p:cNvSpPr>
            <p:nvPr/>
          </p:nvSpPr>
          <p:spPr bwMode="auto">
            <a:xfrm flipH="1">
              <a:off x="25222" y="49124"/>
              <a:ext cx="83" cy="1644"/>
            </a:xfrm>
            <a:prstGeom prst="straightConnector1">
              <a:avLst/>
            </a:prstGeom>
            <a:noFill/>
            <a:ln w="9525">
              <a:solidFill>
                <a:srgbClr val="4579B8"/>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Rectangle 22"/>
            <p:cNvSpPr>
              <a:spLocks noChangeArrowheads="1"/>
            </p:cNvSpPr>
            <p:nvPr/>
          </p:nvSpPr>
          <p:spPr bwMode="auto">
            <a:xfrm>
              <a:off x="18589" y="58983"/>
              <a:ext cx="13264" cy="442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Monitoring in mobile APK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Straight Arrow Connector 23"/>
            <p:cNvSpPr>
              <a:spLocks noChangeShapeType="1"/>
            </p:cNvSpPr>
            <p:nvPr/>
          </p:nvSpPr>
          <p:spPr bwMode="auto">
            <a:xfrm>
              <a:off x="25222" y="55239"/>
              <a:ext cx="1" cy="3619"/>
            </a:xfrm>
            <a:prstGeom prst="straightConnector1">
              <a:avLst/>
            </a:prstGeom>
            <a:noFill/>
            <a:ln w="9525">
              <a:solidFill>
                <a:srgbClr val="4579B8"/>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26" name="Rectangle 25"/>
          <p:cNvSpPr/>
          <p:nvPr/>
        </p:nvSpPr>
        <p:spPr>
          <a:xfrm>
            <a:off x="107504" y="188640"/>
            <a:ext cx="5184576" cy="677108"/>
          </a:xfrm>
          <a:prstGeom prst="rect">
            <a:avLst/>
          </a:prstGeom>
        </p:spPr>
        <p:txBody>
          <a:bodyPr wrap="square">
            <a:spAutoFit/>
          </a:bodyPr>
          <a:lstStyle/>
          <a:p>
            <a:pPr algn="ctr" fontAlgn="base">
              <a:spcBef>
                <a:spcPct val="0"/>
              </a:spcBef>
              <a:spcAft>
                <a:spcPct val="0"/>
              </a:spcAft>
            </a:pPr>
            <a:r>
              <a:rPr lang="en-US" sz="2000" b="1" dirty="0">
                <a:latin typeface="Times New Roman" pitchFamily="18" charset="0"/>
                <a:ea typeface="Times New Roman" pitchFamily="18" charset="0"/>
                <a:cs typeface="Times New Roman" pitchFamily="18" charset="0"/>
              </a:rPr>
              <a:t>Flow Chart of Proposed system and method</a:t>
            </a:r>
            <a:endParaRPr lang="en-US" sz="3200" b="1" dirty="0">
              <a:latin typeface="Arial" pitchFamily="34" charset="0"/>
              <a:cs typeface="Arial" pitchFamily="34" charset="0"/>
            </a:endParaRPr>
          </a:p>
          <a:p>
            <a:pPr lvl="0" algn="ctr" fontAlgn="base">
              <a:spcBef>
                <a:spcPct val="0"/>
              </a:spcBef>
              <a:spcAft>
                <a:spcPct val="0"/>
              </a:spcAft>
            </a:pPr>
            <a:endParaRPr lang="en-GB"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282117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1607" y="1363415"/>
            <a:ext cx="2186817" cy="769441"/>
          </a:xfrm>
          <a:prstGeom prst="rect">
            <a:avLst/>
          </a:prstGeom>
        </p:spPr>
        <p:txBody>
          <a:bodyPr wrap="none">
            <a:spAutoFit/>
          </a:bodyPr>
          <a:lstStyle/>
          <a:p>
            <a:r>
              <a:rPr lang="en-US" sz="4400" b="1" dirty="0" smtClean="0">
                <a:latin typeface="Algerian" pitchFamily="82" charset="0"/>
              </a:rPr>
              <a:t>RESULT</a:t>
            </a:r>
            <a:endParaRPr lang="en-IN" sz="44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88640"/>
            <a:ext cx="5184576" cy="3312368"/>
          </a:xfrm>
          <a:prstGeom prst="rect">
            <a:avLst/>
          </a:prstGeom>
          <a:ln>
            <a:noFill/>
          </a:ln>
          <a:effectLst>
            <a:softEdge rad="112500"/>
          </a:effec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3645024"/>
            <a:ext cx="6336704" cy="3006080"/>
          </a:xfrm>
          <a:prstGeom prst="rect">
            <a:avLst/>
          </a:prstGeom>
          <a:ln>
            <a:noFill/>
          </a:ln>
          <a:effectLst>
            <a:softEdge rad="112500"/>
          </a:effectLst>
        </p:spPr>
      </p:pic>
    </p:spTree>
    <p:extLst>
      <p:ext uri="{BB962C8B-B14F-4D97-AF65-F5344CB8AC3E}">
        <p14:creationId xmlns:p14="http://schemas.microsoft.com/office/powerpoint/2010/main" val="249052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8344" y="807095"/>
            <a:ext cx="4701928" cy="461665"/>
          </a:xfrm>
          <a:prstGeom prst="rect">
            <a:avLst/>
          </a:prstGeom>
        </p:spPr>
        <p:txBody>
          <a:bodyPr wrap="none">
            <a:spAutoFit/>
          </a:bodyPr>
          <a:lstStyle/>
          <a:p>
            <a:r>
              <a:rPr lang="en-US" sz="2400" b="1" dirty="0" smtClean="0">
                <a:latin typeface="Algerian" pitchFamily="82" charset="0"/>
              </a:rPr>
              <a:t>CONCLUSION AND FUTURE WORK</a:t>
            </a:r>
            <a:endParaRPr lang="en-IN" sz="2400" dirty="0"/>
          </a:p>
        </p:txBody>
      </p:sp>
      <p:sp>
        <p:nvSpPr>
          <p:cNvPr id="3" name="Rectangle 2"/>
          <p:cNvSpPr/>
          <p:nvPr/>
        </p:nvSpPr>
        <p:spPr>
          <a:xfrm>
            <a:off x="395536" y="1556792"/>
            <a:ext cx="8280920" cy="3970318"/>
          </a:xfrm>
          <a:prstGeom prst="rect">
            <a:avLst/>
          </a:prstGeom>
        </p:spPr>
        <p:txBody>
          <a:bodyPr wrap="square">
            <a:spAutoFit/>
          </a:bodyPr>
          <a:lstStyle/>
          <a:p>
            <a:pPr marL="285750" indent="-285750">
              <a:buFont typeface="Arial" pitchFamily="34" charset="0"/>
              <a:buChar char="•"/>
            </a:pPr>
            <a:r>
              <a:rPr lang="en-US" dirty="0"/>
              <a:t>The drone mapping system provided precise, real-time environmental data for effective pollution monitoring in urban streets and rivers</a:t>
            </a:r>
            <a:r>
              <a:rPr lang="en-US" dirty="0" smtClean="0"/>
              <a:t>.</a:t>
            </a:r>
          </a:p>
          <a:p>
            <a:endParaRPr lang="en-US" dirty="0"/>
          </a:p>
          <a:p>
            <a:pPr marL="285750" indent="-285750">
              <a:buFont typeface="Arial" pitchFamily="34" charset="0"/>
              <a:buChar char="•"/>
            </a:pPr>
            <a:r>
              <a:rPr lang="en-US" dirty="0" smtClean="0"/>
              <a:t> </a:t>
            </a:r>
            <a:r>
              <a:rPr lang="en-US" dirty="0"/>
              <a:t>It created pollution maps using GPS and GIS, highlighting hotspots of PM2.5, PM10, NO2, and CO emissions in high-traffic, industrial, and construction areas. </a:t>
            </a:r>
            <a:endParaRPr lang="en-US" dirty="0" smtClean="0"/>
          </a:p>
          <a:p>
            <a:endParaRPr lang="en-US" dirty="0"/>
          </a:p>
          <a:p>
            <a:pPr marL="285750" indent="-285750">
              <a:buFont typeface="Arial" pitchFamily="34" charset="0"/>
              <a:buChar char="•"/>
            </a:pPr>
            <a:r>
              <a:rPr lang="en-US" dirty="0" smtClean="0"/>
              <a:t>For </a:t>
            </a:r>
            <a:r>
              <a:rPr lang="en-US" dirty="0"/>
              <a:t>rivers, drones monitored turbidity, pH, and dissolved oxygen to detect severe contamination near industrial discharge zones and agricultural runoff areas</a:t>
            </a:r>
            <a:r>
              <a:rPr lang="en-US" dirty="0" smtClean="0"/>
              <a:t>.</a:t>
            </a:r>
          </a:p>
          <a:p>
            <a:endParaRPr lang="en-US" dirty="0"/>
          </a:p>
          <a:p>
            <a:pPr marL="285750" indent="-285750">
              <a:buFont typeface="Arial" pitchFamily="34" charset="0"/>
              <a:buChar char="•"/>
            </a:pPr>
            <a:r>
              <a:rPr lang="en-US" dirty="0" smtClean="0"/>
              <a:t> </a:t>
            </a:r>
            <a:r>
              <a:rPr lang="en-US" dirty="0"/>
              <a:t>GIS-based visualizations enabled authorities to identify pollution sources, track changes over time, and assess remediation measures. </a:t>
            </a:r>
            <a:endParaRPr lang="en-US" dirty="0" smtClean="0"/>
          </a:p>
          <a:p>
            <a:endParaRPr lang="en-US" dirty="0"/>
          </a:p>
          <a:p>
            <a:pPr marL="285750" indent="-285750">
              <a:buFont typeface="Arial" pitchFamily="34" charset="0"/>
              <a:buChar char="•"/>
            </a:pPr>
            <a:r>
              <a:rPr lang="en-US" dirty="0" smtClean="0"/>
              <a:t>This </a:t>
            </a:r>
            <a:r>
              <a:rPr lang="en-US" dirty="0"/>
              <a:t>integrated system supported focused interventions, making it a powerful tool for environmental management.</a:t>
            </a:r>
            <a:endParaRPr lang="en-IN" dirty="0"/>
          </a:p>
        </p:txBody>
      </p:sp>
    </p:spTree>
    <p:extLst>
      <p:ext uri="{BB962C8B-B14F-4D97-AF65-F5344CB8AC3E}">
        <p14:creationId xmlns:p14="http://schemas.microsoft.com/office/powerpoint/2010/main" val="2105139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470</TotalTime>
  <Words>557</Words>
  <Application>Microsoft Office PowerPoint</Application>
  <PresentationFormat>On-screen Show (4:3)</PresentationFormat>
  <Paragraphs>64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acer</dc:creator>
  <cp:lastModifiedBy>acer</cp:lastModifiedBy>
  <cp:revision>32</cp:revision>
  <dcterms:created xsi:type="dcterms:W3CDTF">2024-09-05T14:57:37Z</dcterms:created>
  <dcterms:modified xsi:type="dcterms:W3CDTF">2025-05-11T18:29:22Z</dcterms:modified>
</cp:coreProperties>
</file>