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3" r:id="rId3"/>
    <p:sldId id="258" r:id="rId4"/>
    <p:sldId id="275" r:id="rId5"/>
    <p:sldId id="260" r:id="rId6"/>
    <p:sldId id="274" r:id="rId7"/>
    <p:sldId id="271" r:id="rId8"/>
    <p:sldId id="259" r:id="rId9"/>
    <p:sldId id="262" r:id="rId10"/>
    <p:sldId id="270" r:id="rId11"/>
    <p:sldId id="276" r:id="rId12"/>
    <p:sldId id="265" r:id="rId13"/>
    <p:sldId id="267" r:id="rId14"/>
    <p:sldId id="266"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41C1B-02E9-489A-BC4E-EC075257CC83}" type="datetimeFigureOut">
              <a:rPr lang="en-IN" smtClean="0"/>
              <a:t>22-05-2024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213154-8AC3-464D-82F5-AFE062398B63}" type="slidenum">
              <a:rPr lang="en-IN" smtClean="0"/>
              <a:t>‹#›</a:t>
            </a:fld>
            <a:endParaRPr lang="en-IN"/>
          </a:p>
        </p:txBody>
      </p:sp>
    </p:spTree>
    <p:extLst>
      <p:ext uri="{BB962C8B-B14F-4D97-AF65-F5344CB8AC3E}">
        <p14:creationId xmlns:p14="http://schemas.microsoft.com/office/powerpoint/2010/main" val="421085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213154-8AC3-464D-82F5-AFE062398B63}" type="slidenum">
              <a:rPr lang="en-IN" smtClean="0"/>
              <a:t>3</a:t>
            </a:fld>
            <a:endParaRPr lang="en-IN"/>
          </a:p>
        </p:txBody>
      </p:sp>
    </p:spTree>
    <p:extLst>
      <p:ext uri="{BB962C8B-B14F-4D97-AF65-F5344CB8AC3E}">
        <p14:creationId xmlns:p14="http://schemas.microsoft.com/office/powerpoint/2010/main" val="3907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A87497-E91D-43AA-B1A0-52C43024E37B}" type="datetime1">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15173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47A130-D838-4A29-992B-EF08366D9A1F}" type="datetime1">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05890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BF1D1D-5D26-4923-B416-B86F8B6F775E}" type="datetime1">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57042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CD3FD3-AC21-4A8B-9B36-15A8F0F17E63}" type="datetime1">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63764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9539CB-883F-4751-BEBC-C9127C8895A0}" type="datetime1">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6333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0AFA62-490F-4AC1-A051-CD62A5475D94}" type="datetime1">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201849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22050D7-F72D-4945-9FA5-A882803FE0A6}" type="datetime1">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216736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5FBB06-DF34-4754-AFC4-B8EB3BCEACFD}" type="datetime1">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21110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7E650-8FE3-4D41-8809-5A34EAEDF2E0}" type="datetime1">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52588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4974D-8BD0-44C9-97CD-DC0990F2CB45}" type="datetime1">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04126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AA7A5-275A-4F02-B822-FB9435DEA86F}" type="datetime1">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10A39-D0F2-482D-A3BC-29E0A838FBD1}" type="slidenum">
              <a:rPr lang="en-IN" smtClean="0"/>
              <a:t>‹#›</a:t>
            </a:fld>
            <a:endParaRPr lang="en-IN"/>
          </a:p>
        </p:txBody>
      </p:sp>
    </p:spTree>
    <p:extLst>
      <p:ext uri="{BB962C8B-B14F-4D97-AF65-F5344CB8AC3E}">
        <p14:creationId xmlns:p14="http://schemas.microsoft.com/office/powerpoint/2010/main" val="101030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0DD1C-91DD-4FA6-9699-8FF9AA513469}" type="datetime1">
              <a:rPr lang="en-IN" smtClean="0"/>
              <a:t>22-05-2024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10A39-D0F2-482D-A3BC-29E0A838FBD1}" type="slidenum">
              <a:rPr lang="en-IN" smtClean="0"/>
              <a:t>‹#›</a:t>
            </a:fld>
            <a:endParaRPr lang="en-IN"/>
          </a:p>
        </p:txBody>
      </p:sp>
    </p:spTree>
    <p:extLst>
      <p:ext uri="{BB962C8B-B14F-4D97-AF65-F5344CB8AC3E}">
        <p14:creationId xmlns:p14="http://schemas.microsoft.com/office/powerpoint/2010/main" val="272809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571635"/>
          </a:xfrm>
        </p:spPr>
        <p:txBody>
          <a:bodyPr>
            <a:normAutofit/>
          </a:bodyPr>
          <a:lstStyle/>
          <a:p>
            <a:pPr lvl="0"/>
            <a:r>
              <a:rPr kumimoji="0" lang="en-US" b="1" i="0" u="none" strike="noStrike" kern="0" cap="none" spc="0" normalizeH="0" baseline="0" noProof="0" dirty="0">
                <a:ln>
                  <a:noFill/>
                </a:ln>
                <a:solidFill>
                  <a:schemeClr val="accent5">
                    <a:lumMod val="25000"/>
                  </a:schemeClr>
                </a:solidFill>
                <a:effectLst/>
                <a:uLnTx/>
                <a:uFillTx/>
                <a:latin typeface="Times New Roman" pitchFamily="18" charset="0"/>
                <a:ea typeface="+mj-ea"/>
                <a:cs typeface="Times New Roman" pitchFamily="18" charset="0"/>
              </a:rPr>
              <a:t/>
            </a:r>
            <a:br>
              <a:rPr kumimoji="0" lang="en-US" b="1" i="0" u="none" strike="noStrike" kern="0" cap="none" spc="0" normalizeH="0" baseline="0" noProof="0" dirty="0">
                <a:ln>
                  <a:noFill/>
                </a:ln>
                <a:solidFill>
                  <a:schemeClr val="accent5">
                    <a:lumMod val="25000"/>
                  </a:schemeClr>
                </a:solidFill>
                <a:effectLst/>
                <a:uLnTx/>
                <a:uFillTx/>
                <a:latin typeface="Times New Roman" pitchFamily="18" charset="0"/>
                <a:ea typeface="+mj-ea"/>
                <a:cs typeface="Times New Roman" pitchFamily="18" charset="0"/>
              </a:rPr>
            </a:br>
            <a:endParaRPr lang="en-US" dirty="0"/>
          </a:p>
        </p:txBody>
      </p:sp>
      <p:sp>
        <p:nvSpPr>
          <p:cNvPr id="9" name="Slide Number Placeholder 8"/>
          <p:cNvSpPr>
            <a:spLocks noGrp="1"/>
          </p:cNvSpPr>
          <p:nvPr>
            <p:ph type="sldNum" sz="quarter" idx="12"/>
          </p:nvPr>
        </p:nvSpPr>
        <p:spPr/>
        <p:txBody>
          <a:bodyPr/>
          <a:lstStyle/>
          <a:p>
            <a:fld id="{C955A905-17FB-4222-B40A-524DE8CA63E4}" type="slidenum">
              <a:rPr lang="en-US" smtClean="0"/>
              <a:pPr/>
              <a:t>1</a:t>
            </a:fld>
            <a:endParaRPr lang="en-US" dirty="0"/>
          </a:p>
        </p:txBody>
      </p:sp>
      <p:sp>
        <p:nvSpPr>
          <p:cNvPr id="4" name="Rectangle 3"/>
          <p:cNvSpPr/>
          <p:nvPr/>
        </p:nvSpPr>
        <p:spPr>
          <a:xfrm>
            <a:off x="382947" y="1124744"/>
            <a:ext cx="8215370" cy="646331"/>
          </a:xfrm>
          <a:prstGeom prst="rect">
            <a:avLst/>
          </a:prstGeom>
        </p:spPr>
        <p:txBody>
          <a:bodyPr wrap="square">
            <a:spAutoFit/>
          </a:bodyPr>
          <a:lstStyle/>
          <a:p>
            <a:pPr lvl="0" algn="ctr" eaLnBrk="0" fontAlgn="base" hangingPunct="0">
              <a:spcBef>
                <a:spcPct val="0"/>
              </a:spcBef>
              <a:spcAft>
                <a:spcPct val="0"/>
              </a:spcAft>
              <a:defRPr/>
            </a:pPr>
            <a:r>
              <a:rPr lang="en-US" sz="3600" b="1" kern="0" dirty="0">
                <a:solidFill>
                  <a:schemeClr val="accent5">
                    <a:lumMod val="25000"/>
                  </a:schemeClr>
                </a:solidFill>
                <a:latin typeface="Castellar" pitchFamily="18" charset="0"/>
                <a:cs typeface="Times New Roman" pitchFamily="18" charset="0"/>
              </a:rPr>
              <a:t>18ECP103L-MINOR PROJECT II</a:t>
            </a:r>
          </a:p>
        </p:txBody>
      </p:sp>
      <p:sp>
        <p:nvSpPr>
          <p:cNvPr id="5" name="Rectangle 4"/>
          <p:cNvSpPr/>
          <p:nvPr/>
        </p:nvSpPr>
        <p:spPr>
          <a:xfrm>
            <a:off x="395001" y="2001889"/>
            <a:ext cx="8286808" cy="830997"/>
          </a:xfrm>
          <a:prstGeom prst="rect">
            <a:avLst/>
          </a:prstGeom>
        </p:spPr>
        <p:txBody>
          <a:bodyPr wrap="square">
            <a:spAutoFit/>
          </a:bodyPr>
          <a:lstStyle/>
          <a:p>
            <a:r>
              <a:rPr lang="en-US" sz="2400" b="1" dirty="0" smtClean="0">
                <a:solidFill>
                  <a:srgbClr val="C00000"/>
                </a:solidFill>
                <a:latin typeface="Arial Rounded MT Bold" pitchFamily="34" charset="0"/>
                <a:cs typeface="Times New Roman" panose="02020603050405020304" pitchFamily="18" charset="0"/>
              </a:rPr>
              <a:t> DETECTION OF MINERAL AND MINERAL MATERIALS </a:t>
            </a:r>
          </a:p>
          <a:p>
            <a:r>
              <a:rPr lang="en-US" sz="2400" b="1" dirty="0">
                <a:solidFill>
                  <a:srgbClr val="C00000"/>
                </a:solidFill>
                <a:latin typeface="Arial Rounded MT Bold" pitchFamily="34" charset="0"/>
                <a:cs typeface="Times New Roman" panose="02020603050405020304" pitchFamily="18" charset="0"/>
              </a:rPr>
              <a:t> </a:t>
            </a:r>
            <a:r>
              <a:rPr lang="en-US" sz="2400" b="1" dirty="0" smtClean="0">
                <a:solidFill>
                  <a:srgbClr val="C00000"/>
                </a:solidFill>
                <a:latin typeface="Arial Rounded MT Bold" pitchFamily="34" charset="0"/>
                <a:cs typeface="Times New Roman" panose="02020603050405020304" pitchFamily="18" charset="0"/>
              </a:rPr>
              <a:t>                    </a:t>
            </a:r>
            <a:r>
              <a:rPr lang="en-IN" sz="2400" b="1" dirty="0" smtClean="0">
                <a:solidFill>
                  <a:srgbClr val="C00000"/>
                </a:solidFill>
                <a:latin typeface="Arial Rounded MT Bold" pitchFamily="34" charset="0"/>
                <a:cs typeface="Times New Roman" panose="02020603050405020304" pitchFamily="18" charset="0"/>
              </a:rPr>
              <a:t>USING ESP32CAM </a:t>
            </a:r>
            <a:r>
              <a:rPr lang="en-IN" sz="2400" b="1" dirty="0">
                <a:solidFill>
                  <a:srgbClr val="C00000"/>
                </a:solidFill>
                <a:latin typeface="Arial Rounded MT Bold" pitchFamily="34" charset="0"/>
                <a:cs typeface="Times New Roman" panose="02020603050405020304" pitchFamily="18" charset="0"/>
              </a:rPr>
              <a:t>WITH AI&amp;ML</a:t>
            </a:r>
          </a:p>
        </p:txBody>
      </p:sp>
      <p:sp>
        <p:nvSpPr>
          <p:cNvPr id="7" name="Rectangle 6"/>
          <p:cNvSpPr/>
          <p:nvPr/>
        </p:nvSpPr>
        <p:spPr>
          <a:xfrm>
            <a:off x="285720" y="3356992"/>
            <a:ext cx="6014472" cy="3046988"/>
          </a:xfrm>
          <a:prstGeom prst="rect">
            <a:avLst/>
          </a:prstGeom>
        </p:spPr>
        <p:txBody>
          <a:bodyPr wrap="square">
            <a:spAutoFit/>
          </a:bodyPr>
          <a:lstStyle/>
          <a:p>
            <a:pPr>
              <a:spcBef>
                <a:spcPct val="0"/>
              </a:spcBef>
            </a:pPr>
            <a:r>
              <a:rPr lang="en-US" sz="2400" b="1" dirty="0">
                <a:solidFill>
                  <a:srgbClr val="C00000"/>
                </a:solidFill>
                <a:latin typeface="Algerian" pitchFamily="82" charset="0"/>
                <a:cs typeface="Times New Roman" pitchFamily="18" charset="0"/>
              </a:rPr>
              <a:t>PRESENTED BY:</a:t>
            </a:r>
          </a:p>
          <a:p>
            <a:pPr>
              <a:spcBef>
                <a:spcPct val="0"/>
              </a:spcBef>
            </a:pPr>
            <a:endParaRPr lang="en-US" sz="2400" b="1" dirty="0">
              <a:solidFill>
                <a:srgbClr val="FF0000"/>
              </a:solidFill>
              <a:latin typeface="Times New Roman" pitchFamily="18" charset="0"/>
              <a:cs typeface="Times New Roman" pitchFamily="18" charset="0"/>
            </a:endParaRPr>
          </a:p>
          <a:p>
            <a:pPr algn="just">
              <a:buFont typeface="Wingdings" pitchFamily="2" charset="2"/>
              <a:buChar char="q"/>
            </a:pPr>
            <a:r>
              <a:rPr lang="en-US" sz="2000" b="1" dirty="0">
                <a:latin typeface="Arial" pitchFamily="34" charset="0"/>
                <a:cs typeface="Arial" pitchFamily="34" charset="0"/>
              </a:rPr>
              <a:t>N.RESHMA (927622BEC165)</a:t>
            </a:r>
          </a:p>
          <a:p>
            <a:pPr algn="just"/>
            <a:endParaRPr lang="en-US" sz="2000" b="1" dirty="0">
              <a:latin typeface="Arial" pitchFamily="34" charset="0"/>
              <a:cs typeface="Arial" pitchFamily="34" charset="0"/>
            </a:endParaRPr>
          </a:p>
          <a:p>
            <a:pPr algn="just">
              <a:buFont typeface="Wingdings" pitchFamily="2" charset="2"/>
              <a:buChar char="q"/>
            </a:pPr>
            <a:r>
              <a:rPr lang="en-US" sz="2000" b="1" dirty="0">
                <a:latin typeface="Arial" pitchFamily="34" charset="0"/>
                <a:cs typeface="Arial" pitchFamily="34" charset="0"/>
              </a:rPr>
              <a:t>K.S.PRABHAVATHI (927622BEC145)</a:t>
            </a:r>
          </a:p>
          <a:p>
            <a:pPr algn="just">
              <a:buFont typeface="Wingdings" pitchFamily="2" charset="2"/>
              <a:buChar char="q"/>
            </a:pPr>
            <a:endParaRPr lang="en-US" sz="2000" b="1" dirty="0">
              <a:latin typeface="Arial" pitchFamily="34" charset="0"/>
              <a:cs typeface="Arial" pitchFamily="34" charset="0"/>
            </a:endParaRPr>
          </a:p>
          <a:p>
            <a:pPr algn="just">
              <a:buFont typeface="Wingdings" pitchFamily="2" charset="2"/>
              <a:buChar char="q"/>
            </a:pPr>
            <a:r>
              <a:rPr lang="en-US" sz="2000" b="1" dirty="0">
                <a:latin typeface="Arial" pitchFamily="34" charset="0"/>
                <a:cs typeface="Arial" pitchFamily="34" charset="0"/>
              </a:rPr>
              <a:t>P.PRIYADHARSHINI (927622BEC156)</a:t>
            </a:r>
          </a:p>
          <a:p>
            <a:pPr algn="just">
              <a:buFont typeface="Wingdings" pitchFamily="2" charset="2"/>
              <a:buChar char="q"/>
            </a:pPr>
            <a:endParaRPr lang="en-US" sz="2000" b="1" dirty="0">
              <a:latin typeface="Arial" pitchFamily="34" charset="0"/>
              <a:cs typeface="Arial" pitchFamily="34" charset="0"/>
            </a:endParaRPr>
          </a:p>
          <a:p>
            <a:pPr algn="just">
              <a:buFont typeface="Wingdings" pitchFamily="2" charset="2"/>
              <a:buChar char="q"/>
            </a:pPr>
            <a:r>
              <a:rPr lang="en-US" sz="2000" b="1" dirty="0">
                <a:latin typeface="Arial" pitchFamily="34" charset="0"/>
                <a:cs typeface="Arial" pitchFamily="34" charset="0"/>
              </a:rPr>
              <a:t>M.SAMUTHRA  (927622BEC170)</a:t>
            </a:r>
          </a:p>
        </p:txBody>
      </p:sp>
      <p:sp>
        <p:nvSpPr>
          <p:cNvPr id="8" name="Rectangle 7"/>
          <p:cNvSpPr/>
          <p:nvPr/>
        </p:nvSpPr>
        <p:spPr>
          <a:xfrm>
            <a:off x="6444209" y="5048016"/>
            <a:ext cx="2448272" cy="1477328"/>
          </a:xfrm>
          <a:prstGeom prst="rect">
            <a:avLst/>
          </a:prstGeom>
        </p:spPr>
        <p:txBody>
          <a:bodyPr wrap="square">
            <a:spAutoFit/>
          </a:bodyPr>
          <a:lstStyle/>
          <a:p>
            <a:pPr>
              <a:buClr>
                <a:schemeClr val="folHlink"/>
              </a:buClr>
              <a:buSzPct val="60000"/>
              <a:defRPr/>
            </a:pPr>
            <a:r>
              <a:rPr lang="en-US" sz="2400" b="1" kern="0" dirty="0">
                <a:solidFill>
                  <a:srgbClr val="C00000"/>
                </a:solidFill>
                <a:latin typeface="Algerian" pitchFamily="82" charset="0"/>
                <a:cs typeface="Times New Roman" pitchFamily="18" charset="0"/>
              </a:rPr>
              <a:t>Guided by</a:t>
            </a:r>
            <a:r>
              <a:rPr lang="en-US" sz="2400" b="1" kern="0" dirty="0">
                <a:solidFill>
                  <a:srgbClr val="C00000"/>
                </a:solidFill>
                <a:latin typeface="Arial Rounded MT Bold" pitchFamily="34" charset="0"/>
                <a:cs typeface="Times New Roman" pitchFamily="18" charset="0"/>
              </a:rPr>
              <a:t>:</a:t>
            </a:r>
          </a:p>
          <a:p>
            <a:pPr>
              <a:buClr>
                <a:schemeClr val="folHlink"/>
              </a:buClr>
              <a:buSzPct val="60000"/>
              <a:defRPr/>
            </a:pPr>
            <a:endParaRPr lang="en-US" b="1" kern="0" dirty="0">
              <a:solidFill>
                <a:srgbClr val="006600"/>
              </a:solidFill>
              <a:latin typeface="Times New Roman" pitchFamily="18" charset="0"/>
              <a:cs typeface="Times New Roman" pitchFamily="18" charset="0"/>
            </a:endParaRPr>
          </a:p>
          <a:p>
            <a:pPr>
              <a:buClr>
                <a:schemeClr val="folHlink"/>
              </a:buClr>
              <a:buSzPct val="60000"/>
              <a:defRPr/>
            </a:pPr>
            <a:r>
              <a:rPr lang="en-US" sz="2400" b="1" kern="0" dirty="0">
                <a:solidFill>
                  <a:schemeClr val="tx2"/>
                </a:solidFill>
                <a:latin typeface="Algerian" pitchFamily="82" charset="0"/>
                <a:cs typeface="Times New Roman" pitchFamily="18" charset="0"/>
              </a:rPr>
              <a:t> </a:t>
            </a:r>
            <a:r>
              <a:rPr lang="en-US" sz="2400" b="1" kern="0" dirty="0">
                <a:solidFill>
                  <a:schemeClr val="tx2"/>
                </a:solidFill>
                <a:latin typeface="Arial Black" pitchFamily="34" charset="0"/>
                <a:cs typeface="Times New Roman" pitchFamily="18" charset="0"/>
              </a:rPr>
              <a:t> </a:t>
            </a:r>
            <a:r>
              <a:rPr lang="en-US" sz="2400" b="1" kern="0" dirty="0" err="1">
                <a:solidFill>
                  <a:schemeClr val="tx2"/>
                </a:solidFill>
                <a:latin typeface="Arial Black" pitchFamily="34" charset="0"/>
                <a:cs typeface="Times New Roman" pitchFamily="18" charset="0"/>
              </a:rPr>
              <a:t>Dr.S.MEIVEL</a:t>
            </a:r>
            <a:endParaRPr lang="en-US" sz="2400" b="1" kern="0" dirty="0">
              <a:solidFill>
                <a:schemeClr val="tx2"/>
              </a:solidFill>
              <a:latin typeface="Arial Black" pitchFamily="34" charset="0"/>
              <a:cs typeface="Times New Roman" pitchFamily="18" charset="0"/>
            </a:endParaRPr>
          </a:p>
          <a:p>
            <a:pPr>
              <a:buClr>
                <a:schemeClr val="folHlink"/>
              </a:buClr>
              <a:buSzPct val="60000"/>
              <a:defRPr/>
            </a:pPr>
            <a:r>
              <a:rPr lang="en-US" sz="2400" b="1" kern="0" dirty="0">
                <a:solidFill>
                  <a:schemeClr val="tx2"/>
                </a:solidFill>
                <a:latin typeface="Algerian" pitchFamily="82" charset="0"/>
                <a:cs typeface="Times New Roman" pitchFamily="18" charset="0"/>
              </a:rPr>
              <a:t>  </a:t>
            </a:r>
            <a:endParaRPr lang="en-US" b="1" kern="0" dirty="0">
              <a:latin typeface="Arial" pitchFamily="34" charset="0"/>
              <a:cs typeface="Arial" pitchFamily="34" charset="0"/>
            </a:endParaRPr>
          </a:p>
        </p:txBody>
      </p:sp>
      <p:pic>
        <p:nvPicPr>
          <p:cNvPr id="10" name="Picture 9" descr="download (3).jpg"/>
          <p:cNvPicPr>
            <a:picLocks noChangeAspect="1"/>
          </p:cNvPicPr>
          <p:nvPr/>
        </p:nvPicPr>
        <p:blipFill>
          <a:blip r:embed="rId3"/>
          <a:stretch>
            <a:fillRect/>
          </a:stretch>
        </p:blipFill>
        <p:spPr>
          <a:xfrm>
            <a:off x="0" y="1"/>
            <a:ext cx="2428860" cy="714356"/>
          </a:xfrm>
          <a:prstGeom prst="rect">
            <a:avLst/>
          </a:prstGeom>
        </p:spPr>
      </p:pic>
      <p:pic>
        <p:nvPicPr>
          <p:cNvPr id="11" name="Content Placeholder 6" descr="photo.jpg"/>
          <p:cNvPicPr>
            <a:picLocks noChangeAspect="1"/>
          </p:cNvPicPr>
          <p:nvPr/>
        </p:nvPicPr>
        <p:blipFill>
          <a:blip r:embed="rId4" cstate="print"/>
          <a:stretch>
            <a:fillRect/>
          </a:stretch>
        </p:blipFill>
        <p:spPr>
          <a:xfrm>
            <a:off x="4139952" y="1"/>
            <a:ext cx="1074991" cy="764703"/>
          </a:xfrm>
          <a:prstGeom prst="rect">
            <a:avLst/>
          </a:prstGeom>
        </p:spPr>
      </p:pic>
      <p:pic>
        <p:nvPicPr>
          <p:cNvPr id="12" name="Picture 11" descr="Capture.JPG"/>
          <p:cNvPicPr>
            <a:picLocks noChangeAspect="1" noChangeArrowheads="1"/>
          </p:cNvPicPr>
          <p:nvPr/>
        </p:nvPicPr>
        <p:blipFill>
          <a:blip r:embed="rId5" cstate="print"/>
          <a:srcRect/>
          <a:stretch>
            <a:fillRect/>
          </a:stretch>
        </p:blipFill>
        <p:spPr>
          <a:xfrm>
            <a:off x="7572396" y="0"/>
            <a:ext cx="960044" cy="764704"/>
          </a:xfrm>
          <a:prstGeom prst="rect">
            <a:avLst/>
          </a:prstGeom>
          <a:noFill/>
          <a:ln w="9525">
            <a:noFill/>
            <a:miter lim="800000"/>
            <a:headEnd/>
            <a:tailEnd/>
          </a:ln>
        </p:spPr>
      </p:pic>
    </p:spTree>
    <p:extLst>
      <p:ext uri="{BB962C8B-B14F-4D97-AF65-F5344CB8AC3E}">
        <p14:creationId xmlns:p14="http://schemas.microsoft.com/office/powerpoint/2010/main" val="232648980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10A39-D0F2-482D-A3BC-29E0A838FBD1}" type="slidenum">
              <a:rPr lang="en-IN" smtClean="0"/>
              <a:t>10</a:t>
            </a:fld>
            <a:endParaRPr lang="en-IN"/>
          </a:p>
        </p:txBody>
      </p:sp>
      <p:sp>
        <p:nvSpPr>
          <p:cNvPr id="6" name="Rectangle 5"/>
          <p:cNvSpPr/>
          <p:nvPr/>
        </p:nvSpPr>
        <p:spPr>
          <a:xfrm>
            <a:off x="189213" y="243512"/>
            <a:ext cx="3274999" cy="461665"/>
          </a:xfrm>
          <a:prstGeom prst="rect">
            <a:avLst/>
          </a:prstGeom>
        </p:spPr>
        <p:txBody>
          <a:bodyPr wrap="none">
            <a:spAutoFit/>
          </a:bodyPr>
          <a:lstStyle/>
          <a:p>
            <a:r>
              <a:rPr lang="en-US" sz="2400" b="1" dirty="0">
                <a:solidFill>
                  <a:srgbClr val="FF0000"/>
                </a:solidFill>
              </a:rPr>
              <a:t>ANACONDA SOFTWARE:</a:t>
            </a:r>
            <a:endParaRPr lang="en-IN" sz="2400" dirty="0">
              <a:solidFill>
                <a:srgbClr val="FF0000"/>
              </a:solidFill>
            </a:endParaRPr>
          </a:p>
        </p:txBody>
      </p:sp>
      <p:sp>
        <p:nvSpPr>
          <p:cNvPr id="7" name="Rectangle 6"/>
          <p:cNvSpPr/>
          <p:nvPr/>
        </p:nvSpPr>
        <p:spPr>
          <a:xfrm>
            <a:off x="893872" y="687588"/>
            <a:ext cx="7632848" cy="2246769"/>
          </a:xfrm>
          <a:prstGeom prst="rect">
            <a:avLst/>
          </a:prstGeom>
        </p:spPr>
        <p:txBody>
          <a:bodyPr wrap="square">
            <a:spAutoFit/>
          </a:bodyPr>
          <a:lstStyle/>
          <a:p>
            <a:pPr marL="285750" indent="-285750" algn="just">
              <a:buFont typeface="Arial" pitchFamily="34" charset="0"/>
              <a:buChar char="•"/>
            </a:pPr>
            <a:r>
              <a:rPr lang="en-US" sz="2000" dirty="0"/>
              <a:t> Anaconda is the Open Source data science distribution for the Python and R programming languages scientific computing, such as data science, machine learning applications, predictive analysis, large-scale data processing, etc.</a:t>
            </a:r>
          </a:p>
          <a:p>
            <a:pPr algn="just"/>
            <a:endParaRPr lang="en-US" sz="2000" dirty="0"/>
          </a:p>
          <a:p>
            <a:pPr marL="285750" indent="-285750" algn="just">
              <a:buFont typeface="Arial" pitchFamily="34" charset="0"/>
              <a:buChar char="•"/>
            </a:pPr>
            <a:r>
              <a:rPr lang="en-US" sz="2000" dirty="0"/>
              <a:t> The Anaconda can be used to simplify package management and deployment. </a:t>
            </a:r>
            <a:endParaRPr lang="en-IN" sz="2000" dirty="0"/>
          </a:p>
        </p:txBody>
      </p:sp>
      <p:sp>
        <p:nvSpPr>
          <p:cNvPr id="8" name="Rectangle 7"/>
          <p:cNvSpPr/>
          <p:nvPr/>
        </p:nvSpPr>
        <p:spPr>
          <a:xfrm>
            <a:off x="150437" y="2947091"/>
            <a:ext cx="2162772" cy="461665"/>
          </a:xfrm>
          <a:prstGeom prst="rect">
            <a:avLst/>
          </a:prstGeom>
        </p:spPr>
        <p:txBody>
          <a:bodyPr wrap="none">
            <a:spAutoFit/>
          </a:bodyPr>
          <a:lstStyle/>
          <a:p>
            <a:r>
              <a:rPr lang="en-IN" sz="2400" b="1" dirty="0">
                <a:latin typeface="+mj-lt"/>
              </a:rPr>
              <a:t> </a:t>
            </a:r>
            <a:r>
              <a:rPr lang="en-IN" sz="2400" b="1" dirty="0">
                <a:solidFill>
                  <a:srgbClr val="FF0000"/>
                </a:solidFill>
                <a:latin typeface="+mj-lt"/>
              </a:rPr>
              <a:t>APPLICATIONS </a:t>
            </a:r>
          </a:p>
        </p:txBody>
      </p:sp>
      <p:sp>
        <p:nvSpPr>
          <p:cNvPr id="9" name="Rectangle 8"/>
          <p:cNvSpPr/>
          <p:nvPr/>
        </p:nvSpPr>
        <p:spPr>
          <a:xfrm>
            <a:off x="605840" y="3356992"/>
            <a:ext cx="8208912" cy="3754874"/>
          </a:xfrm>
          <a:prstGeom prst="rect">
            <a:avLst/>
          </a:prstGeom>
        </p:spPr>
        <p:txBody>
          <a:bodyPr wrap="square">
            <a:spAutoFit/>
          </a:bodyPr>
          <a:lstStyle/>
          <a:p>
            <a:pPr algn="just"/>
            <a:r>
              <a:rPr lang="en-US" sz="2000" b="1" dirty="0"/>
              <a:t>1)Automated Material Identification</a:t>
            </a:r>
            <a:r>
              <a:rPr lang="en-US" sz="2000" dirty="0"/>
              <a:t>: Uses camera and microcontroller to identify materials as they are unearthed.</a:t>
            </a:r>
          </a:p>
          <a:p>
            <a:pPr algn="just"/>
            <a:endParaRPr lang="en-US" sz="2000" dirty="0"/>
          </a:p>
          <a:p>
            <a:pPr algn="just"/>
            <a:r>
              <a:rPr lang="en-US" sz="2000" b="1" dirty="0"/>
              <a:t>2)Quality Control and Sorting</a:t>
            </a:r>
            <a:r>
              <a:rPr lang="en-US" sz="2000" dirty="0"/>
              <a:t>: Sorts materials based on predefined criteria like quality or type.</a:t>
            </a:r>
          </a:p>
          <a:p>
            <a:pPr algn="just"/>
            <a:endParaRPr lang="en-US" sz="2000" dirty="0"/>
          </a:p>
          <a:p>
            <a:pPr algn="just"/>
            <a:r>
              <a:rPr lang="en-US" sz="2000" b="1" dirty="0"/>
              <a:t>3)Safety Monitoring</a:t>
            </a:r>
            <a:r>
              <a:rPr lang="en-US" sz="2000" dirty="0"/>
              <a:t>: Detects unsafe conditions and triggers alarms or shutdowns.</a:t>
            </a:r>
          </a:p>
          <a:p>
            <a:pPr algn="just"/>
            <a:endParaRPr lang="en-US" sz="2000" dirty="0"/>
          </a:p>
          <a:p>
            <a:pPr algn="just"/>
            <a:r>
              <a:rPr lang="en-US" sz="2000" b="1" dirty="0"/>
              <a:t>4)Remote Monitoring and Control</a:t>
            </a:r>
            <a:r>
              <a:rPr lang="en-US" sz="2000" dirty="0"/>
              <a:t>: Allows remote access for monitoring and intervention.</a:t>
            </a:r>
          </a:p>
          <a:p>
            <a:pPr algn="just"/>
            <a:endParaRPr lang="en-US" dirty="0"/>
          </a:p>
        </p:txBody>
      </p:sp>
    </p:spTree>
    <p:extLst>
      <p:ext uri="{BB962C8B-B14F-4D97-AF65-F5344CB8AC3E}">
        <p14:creationId xmlns:p14="http://schemas.microsoft.com/office/powerpoint/2010/main" val="162864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10A39-D0F2-482D-A3BC-29E0A838FBD1}" type="slidenum">
              <a:rPr lang="en-IN" smtClean="0"/>
              <a:t>11</a:t>
            </a:fld>
            <a:endParaRPr lang="en-IN"/>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39" y="3712687"/>
            <a:ext cx="3760357" cy="2520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980728"/>
            <a:ext cx="3760357" cy="2304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091" y="3712686"/>
            <a:ext cx="3816424" cy="2511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091" y="980728"/>
            <a:ext cx="3816423" cy="2304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397910" y="241896"/>
            <a:ext cx="5112568" cy="523220"/>
          </a:xfrm>
          <a:prstGeom prst="rect">
            <a:avLst/>
          </a:prstGeom>
        </p:spPr>
        <p:txBody>
          <a:bodyPr wrap="square">
            <a:spAutoFit/>
          </a:bodyPr>
          <a:lstStyle/>
          <a:p>
            <a:r>
              <a:rPr lang="en-US" sz="2800" b="1" dirty="0" smtClean="0">
                <a:solidFill>
                  <a:srgbClr val="C00000"/>
                </a:solidFill>
                <a:latin typeface="Algerian" pitchFamily="82" charset="0"/>
              </a:rPr>
              <a:t> outcome of our project</a:t>
            </a:r>
            <a:endParaRPr lang="en-IN" sz="2800" b="1" dirty="0">
              <a:solidFill>
                <a:srgbClr val="C00000"/>
              </a:solidFill>
              <a:latin typeface="Algerian" pitchFamily="82" charset="0"/>
            </a:endParaRPr>
          </a:p>
        </p:txBody>
      </p:sp>
    </p:spTree>
    <p:extLst>
      <p:ext uri="{BB962C8B-B14F-4D97-AF65-F5344CB8AC3E}">
        <p14:creationId xmlns:p14="http://schemas.microsoft.com/office/powerpoint/2010/main" val="121522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07504" y="2060848"/>
            <a:ext cx="8424936" cy="2677656"/>
          </a:xfrm>
          <a:prstGeom prst="rect">
            <a:avLst/>
          </a:prstGeom>
        </p:spPr>
        <p:txBody>
          <a:bodyPr wrap="square">
            <a:spAutoFit/>
          </a:bodyPr>
          <a:lstStyle/>
          <a:p>
            <a:pPr marL="1257300" lvl="2" indent="-342900" algn="just">
              <a:buFont typeface="Arial" pitchFamily="34" charset="0"/>
              <a:buChar char="•"/>
            </a:pPr>
            <a:r>
              <a:rPr lang="en-US" sz="2400" dirty="0" smtClean="0"/>
              <a:t>Thus by using this proposed system we can easily identify the minerals present in the soil.</a:t>
            </a:r>
          </a:p>
          <a:p>
            <a:pPr marL="1257300" lvl="2" indent="-342900" algn="just">
              <a:buFont typeface="Arial" pitchFamily="34" charset="0"/>
              <a:buChar char="•"/>
            </a:pPr>
            <a:endParaRPr lang="en-US" sz="2400" dirty="0"/>
          </a:p>
          <a:p>
            <a:pPr marL="1257300" lvl="2" indent="-342900" algn="just">
              <a:buFont typeface="Arial" pitchFamily="34" charset="0"/>
              <a:buChar char="•"/>
            </a:pPr>
            <a:r>
              <a:rPr lang="en-US" sz="2400" dirty="0" smtClean="0"/>
              <a:t>So t</a:t>
            </a:r>
            <a:r>
              <a:rPr lang="en-US" sz="2400" dirty="0" smtClean="0"/>
              <a:t>hese are the  </a:t>
            </a:r>
            <a:r>
              <a:rPr lang="en-US" sz="2400" dirty="0"/>
              <a:t>expected impacts of the proposed system (e.g., enhanced soil recovery post-mining, better agricultural outcomes).</a:t>
            </a:r>
          </a:p>
          <a:p>
            <a:pPr algn="just"/>
            <a:r>
              <a:rPr lang="en-US" sz="2400" dirty="0"/>
              <a:t>         </a:t>
            </a:r>
          </a:p>
        </p:txBody>
      </p:sp>
      <p:sp>
        <p:nvSpPr>
          <p:cNvPr id="5" name="Rectangle 4"/>
          <p:cNvSpPr/>
          <p:nvPr/>
        </p:nvSpPr>
        <p:spPr>
          <a:xfrm>
            <a:off x="395536" y="980728"/>
            <a:ext cx="2786340" cy="646331"/>
          </a:xfrm>
          <a:prstGeom prst="rect">
            <a:avLst/>
          </a:prstGeom>
        </p:spPr>
        <p:txBody>
          <a:bodyPr wrap="none">
            <a:spAutoFit/>
          </a:bodyPr>
          <a:lstStyle/>
          <a:p>
            <a:r>
              <a:rPr lang="en-IN" sz="3600" b="1" dirty="0">
                <a:solidFill>
                  <a:srgbClr val="C00000"/>
                </a:solidFill>
                <a:latin typeface="Algerian" pitchFamily="82" charset="0"/>
              </a:rPr>
              <a:t>Conclusion</a:t>
            </a:r>
          </a:p>
        </p:txBody>
      </p:sp>
      <p:sp>
        <p:nvSpPr>
          <p:cNvPr id="6" name="Slide Number Placeholder 5"/>
          <p:cNvSpPr>
            <a:spLocks noGrp="1"/>
          </p:cNvSpPr>
          <p:nvPr>
            <p:ph type="sldNum" sz="quarter" idx="12"/>
          </p:nvPr>
        </p:nvSpPr>
        <p:spPr/>
        <p:txBody>
          <a:bodyPr/>
          <a:lstStyle/>
          <a:p>
            <a:fld id="{82410A39-D0F2-482D-A3BC-29E0A838FBD1}" type="slidenum">
              <a:rPr lang="en-IN" smtClean="0"/>
              <a:t>12</a:t>
            </a:fld>
            <a:endParaRPr lang="en-IN"/>
          </a:p>
        </p:txBody>
      </p:sp>
    </p:spTree>
    <p:extLst>
      <p:ext uri="{BB962C8B-B14F-4D97-AF65-F5344CB8AC3E}">
        <p14:creationId xmlns:p14="http://schemas.microsoft.com/office/powerpoint/2010/main" val="352086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0" y="-59914"/>
            <a:ext cx="9144000" cy="6924973"/>
          </a:xfrm>
          <a:prstGeom prst="rect">
            <a:avLst/>
          </a:prstGeom>
        </p:spPr>
        <p:txBody>
          <a:bodyPr wrap="square">
            <a:spAutoFit/>
          </a:bodyPr>
          <a:lstStyle/>
          <a:p>
            <a:endParaRPr lang="en-US" sz="2400" b="1" dirty="0"/>
          </a:p>
          <a:p>
            <a:r>
              <a:rPr lang="en-US" sz="2400" b="1" dirty="0"/>
              <a:t>  </a:t>
            </a:r>
            <a:r>
              <a:rPr lang="en-US" sz="2400" b="1" dirty="0">
                <a:solidFill>
                  <a:srgbClr val="C00000"/>
                </a:solidFill>
                <a:latin typeface="Algerian" pitchFamily="82" charset="0"/>
              </a:rPr>
              <a:t>REFERENCES</a:t>
            </a:r>
            <a:endParaRPr lang="en-IN" sz="2400" dirty="0">
              <a:solidFill>
                <a:srgbClr val="C00000"/>
              </a:solidFill>
              <a:latin typeface="Algerian" pitchFamily="82" charset="0"/>
            </a:endParaRPr>
          </a:p>
          <a:p>
            <a:r>
              <a:rPr lang="en-US" b="1" dirty="0"/>
              <a:t> </a:t>
            </a:r>
            <a:endParaRPr lang="en-IN" dirty="0"/>
          </a:p>
          <a:p>
            <a:pPr algn="just"/>
            <a:r>
              <a:rPr lang="en-US" dirty="0"/>
              <a:t>1. Basov A.D., </a:t>
            </a:r>
            <a:r>
              <a:rPr lang="en-US" dirty="0" err="1"/>
              <a:t>Romanevich</a:t>
            </a:r>
            <a:r>
              <a:rPr lang="en-US" dirty="0"/>
              <a:t> K.V., </a:t>
            </a:r>
            <a:r>
              <a:rPr lang="en-US" dirty="0" err="1"/>
              <a:t>Shlyaev</a:t>
            </a:r>
            <a:r>
              <a:rPr lang="en-US" dirty="0"/>
              <a:t> S.A. 2015.Monitoring system of continuous recording of natural electromagnetic radiation in operating transport tunnels .Materials of the international scientific and practical conference and exhibition EAGO “Engineering, coal and ore geophysics .Current state and development prospects”, 76–80.</a:t>
            </a:r>
            <a:endParaRPr lang="en-IN" dirty="0"/>
          </a:p>
          <a:p>
            <a:pPr algn="just"/>
            <a:r>
              <a:rPr lang="en-US" dirty="0"/>
              <a:t> </a:t>
            </a:r>
            <a:endParaRPr lang="en-IN" dirty="0"/>
          </a:p>
          <a:p>
            <a:pPr algn="just"/>
            <a:r>
              <a:rPr lang="en-US" dirty="0"/>
              <a:t>2. </a:t>
            </a:r>
            <a:r>
              <a:rPr lang="en-US" dirty="0" err="1"/>
              <a:t>Bezrodny</a:t>
            </a:r>
            <a:r>
              <a:rPr lang="en-US" dirty="0"/>
              <a:t> K.P., Basov A.D., </a:t>
            </a:r>
            <a:r>
              <a:rPr lang="en-US" dirty="0" err="1"/>
              <a:t>Romanevich</a:t>
            </a:r>
            <a:r>
              <a:rPr lang="en-US" dirty="0"/>
              <a:t> K.V.2011. Control of the stress-strain state of the rock mass during tunnel construction using natural electromagnetic radiation  method .</a:t>
            </a:r>
            <a:r>
              <a:rPr lang="en-US" dirty="0" err="1"/>
              <a:t>Izvestiya</a:t>
            </a:r>
            <a:r>
              <a:rPr lang="en-US" dirty="0"/>
              <a:t> of Tula State University .Earth sciences, Issue 1, 227–234.</a:t>
            </a:r>
            <a:endParaRPr lang="en-IN" dirty="0"/>
          </a:p>
          <a:p>
            <a:pPr algn="just"/>
            <a:r>
              <a:rPr lang="en-US" dirty="0"/>
              <a:t> </a:t>
            </a:r>
            <a:endParaRPr lang="en-IN" dirty="0"/>
          </a:p>
          <a:p>
            <a:pPr algn="just"/>
            <a:r>
              <a:rPr lang="en-US" dirty="0"/>
              <a:t>3. </a:t>
            </a:r>
            <a:r>
              <a:rPr lang="en-US" dirty="0" err="1"/>
              <a:t>Dolgiy</a:t>
            </a:r>
            <a:r>
              <a:rPr lang="en-US" dirty="0"/>
              <a:t> M.E., </a:t>
            </a:r>
            <a:r>
              <a:rPr lang="en-US" dirty="0" err="1"/>
              <a:t>Kataev</a:t>
            </a:r>
            <a:r>
              <a:rPr lang="en-US" dirty="0"/>
              <a:t> S.G. 2015. Studying  the natural pulsed electromagnetic field of the Earth. Bulletin of Tomsk State University, No. 2 (34), 61–66.</a:t>
            </a:r>
            <a:endParaRPr lang="en-IN" dirty="0"/>
          </a:p>
          <a:p>
            <a:pPr algn="just"/>
            <a:r>
              <a:rPr lang="en-US" dirty="0"/>
              <a:t> </a:t>
            </a:r>
            <a:endParaRPr lang="en-IN" dirty="0"/>
          </a:p>
          <a:p>
            <a:pPr algn="just"/>
            <a:r>
              <a:rPr lang="en-US" dirty="0"/>
              <a:t>4. </a:t>
            </a:r>
            <a:r>
              <a:rPr lang="en-US" dirty="0" err="1"/>
              <a:t>Gurieva</a:t>
            </a:r>
            <a:r>
              <a:rPr lang="en-US" dirty="0"/>
              <a:t> A.A. 2017.Sustainable development of </a:t>
            </a:r>
            <a:r>
              <a:rPr lang="en-US" dirty="0" err="1"/>
              <a:t>oreraw</a:t>
            </a:r>
            <a:r>
              <a:rPr lang="en-US" dirty="0"/>
              <a:t> materials and enhanced capacities of </a:t>
            </a:r>
            <a:r>
              <a:rPr lang="en-US" dirty="0" err="1"/>
              <a:t>apatitjsc</a:t>
            </a:r>
            <a:r>
              <a:rPr lang="en-US" dirty="0"/>
              <a:t> based on best engineering solutions. Mining University collection of scientific papers, V 228, 662 -673.</a:t>
            </a:r>
            <a:endParaRPr lang="en-IN" dirty="0"/>
          </a:p>
          <a:p>
            <a:pPr algn="just"/>
            <a:r>
              <a:rPr lang="en-US" dirty="0"/>
              <a:t> </a:t>
            </a:r>
            <a:endParaRPr lang="en-IN" dirty="0"/>
          </a:p>
          <a:p>
            <a:pPr algn="just"/>
            <a:r>
              <a:rPr lang="en-US" dirty="0"/>
              <a:t>5. Hayakawa M., </a:t>
            </a:r>
            <a:r>
              <a:rPr lang="en-US" dirty="0" err="1"/>
              <a:t>Molchanov</a:t>
            </a:r>
            <a:r>
              <a:rPr lang="en-US" dirty="0"/>
              <a:t> O.A., </a:t>
            </a:r>
            <a:r>
              <a:rPr lang="en-US" dirty="0" err="1"/>
              <a:t>Nickolaenko</a:t>
            </a:r>
            <a:r>
              <a:rPr lang="en-US" dirty="0"/>
              <a:t> A.P.2002. Model variations in atmospheric radio noise caused by pre-seismic modification of tropospheric conductivity </a:t>
            </a:r>
            <a:r>
              <a:rPr lang="en-US" dirty="0" err="1"/>
              <a:t>profile.seismo</a:t>
            </a:r>
            <a:r>
              <a:rPr lang="en-US" dirty="0"/>
              <a:t> electromagnetics. Lithosphere Atmosphere-Ionosphere Coupling, 349–352.</a:t>
            </a:r>
            <a:endParaRPr lang="en-IN" dirty="0"/>
          </a:p>
          <a:p>
            <a:r>
              <a:rPr lang="en-US" dirty="0"/>
              <a:t> </a:t>
            </a:r>
            <a:endParaRPr lang="en-IN" dirty="0"/>
          </a:p>
          <a:p>
            <a:endParaRPr lang="en-IN" dirty="0"/>
          </a:p>
        </p:txBody>
      </p:sp>
      <p:sp>
        <p:nvSpPr>
          <p:cNvPr id="5" name="Slide Number Placeholder 4"/>
          <p:cNvSpPr>
            <a:spLocks noGrp="1"/>
          </p:cNvSpPr>
          <p:nvPr>
            <p:ph type="sldNum" sz="quarter" idx="12"/>
          </p:nvPr>
        </p:nvSpPr>
        <p:spPr/>
        <p:txBody>
          <a:bodyPr/>
          <a:lstStyle/>
          <a:p>
            <a:fld id="{82410A39-D0F2-482D-A3BC-29E0A838FBD1}" type="slidenum">
              <a:rPr lang="en-IN" smtClean="0"/>
              <a:t>13</a:t>
            </a:fld>
            <a:endParaRPr lang="en-IN"/>
          </a:p>
        </p:txBody>
      </p:sp>
    </p:spTree>
    <p:extLst>
      <p:ext uri="{BB962C8B-B14F-4D97-AF65-F5344CB8AC3E}">
        <p14:creationId xmlns:p14="http://schemas.microsoft.com/office/powerpoint/2010/main" val="54271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179512" y="388977"/>
            <a:ext cx="8856984" cy="5909310"/>
          </a:xfrm>
          <a:prstGeom prst="rect">
            <a:avLst/>
          </a:prstGeom>
        </p:spPr>
        <p:txBody>
          <a:bodyPr wrap="square">
            <a:spAutoFit/>
          </a:bodyPr>
          <a:lstStyle/>
          <a:p>
            <a:pPr algn="just"/>
            <a:r>
              <a:rPr lang="en-US" dirty="0"/>
              <a:t>6. </a:t>
            </a:r>
            <a:r>
              <a:rPr lang="en-US" dirty="0" err="1"/>
              <a:t>Kharkevich</a:t>
            </a:r>
            <a:r>
              <a:rPr lang="en-US" dirty="0"/>
              <a:t>, A.S. 2006. Forecasting of the  position of zones of geodynamic activity of coal seams by geophysical methods in the mines of </a:t>
            </a:r>
            <a:r>
              <a:rPr lang="en-US" dirty="0" err="1"/>
              <a:t>Kuzbass</a:t>
            </a:r>
            <a:r>
              <a:rPr lang="en-US" dirty="0"/>
              <a:t>. </a:t>
            </a:r>
            <a:r>
              <a:rPr lang="en-US" dirty="0" err="1"/>
              <a:t>Сollection</a:t>
            </a:r>
            <a:r>
              <a:rPr lang="en-US" dirty="0"/>
              <a:t>  of scientific papers of All-Russian Research Institute of Mining </a:t>
            </a:r>
            <a:r>
              <a:rPr lang="en-US" dirty="0" err="1"/>
              <a:t>Geomechanics</a:t>
            </a:r>
            <a:r>
              <a:rPr lang="en-US" dirty="0"/>
              <a:t> and Survey, 290–299.</a:t>
            </a:r>
            <a:endParaRPr lang="en-IN" dirty="0"/>
          </a:p>
          <a:p>
            <a:pPr algn="just"/>
            <a:r>
              <a:rPr lang="en-US" dirty="0"/>
              <a:t> </a:t>
            </a:r>
            <a:endParaRPr lang="en-IN" dirty="0"/>
          </a:p>
          <a:p>
            <a:pPr algn="just"/>
            <a:r>
              <a:rPr lang="en-US" dirty="0"/>
              <a:t>7. </a:t>
            </a:r>
            <a:r>
              <a:rPr lang="en-US" dirty="0" err="1"/>
              <a:t>Kuranov</a:t>
            </a:r>
            <a:r>
              <a:rPr lang="en-US" dirty="0"/>
              <a:t> A.D. 2012. Determination of the parameters of the spatial strength condition of the mounting sites of ore careers in high- </a:t>
            </a:r>
            <a:r>
              <a:rPr lang="en-US" dirty="0" err="1"/>
              <a:t>spinded</a:t>
            </a:r>
            <a:r>
              <a:rPr lang="en-US" dirty="0"/>
              <a:t> scalar </a:t>
            </a:r>
            <a:r>
              <a:rPr lang="en-US" dirty="0" err="1"/>
              <a:t>massives</a:t>
            </a:r>
            <a:r>
              <a:rPr lang="en-US" dirty="0"/>
              <a:t>. Mining University collection of scientific </a:t>
            </a:r>
            <a:r>
              <a:rPr lang="en-US" dirty="0" err="1"/>
              <a:t>papers.V</a:t>
            </a:r>
            <a:r>
              <a:rPr lang="en-US" dirty="0"/>
              <a:t> 199, 111 -117.</a:t>
            </a:r>
            <a:endParaRPr lang="en-IN" dirty="0"/>
          </a:p>
          <a:p>
            <a:pPr algn="just"/>
            <a:r>
              <a:rPr lang="en-US" dirty="0"/>
              <a:t> </a:t>
            </a:r>
            <a:endParaRPr lang="en-IN" dirty="0"/>
          </a:p>
          <a:p>
            <a:pPr algn="just"/>
            <a:r>
              <a:rPr lang="en-US" dirty="0"/>
              <a:t>8. </a:t>
            </a:r>
            <a:r>
              <a:rPr lang="en-US" dirty="0" err="1"/>
              <a:t>Kuranov</a:t>
            </a:r>
            <a:r>
              <a:rPr lang="en-US" dirty="0"/>
              <a:t> A.D., </a:t>
            </a:r>
            <a:r>
              <a:rPr lang="en-US" dirty="0" err="1"/>
              <a:t>Zuev</a:t>
            </a:r>
            <a:r>
              <a:rPr lang="en-US" dirty="0"/>
              <a:t> B.Y., </a:t>
            </a:r>
            <a:r>
              <a:rPr lang="en-US" dirty="0" err="1"/>
              <a:t>Istomin</a:t>
            </a:r>
            <a:r>
              <a:rPr lang="en-US" dirty="0"/>
              <a:t> R.S. 2018. The forecast deformations of the ground surface during mining under protected objects. Innovation-Based Development of the Mineral Resources </a:t>
            </a:r>
            <a:r>
              <a:rPr lang="en-US" dirty="0" err="1"/>
              <a:t>Sector:Challenges</a:t>
            </a:r>
            <a:r>
              <a:rPr lang="en-US" dirty="0"/>
              <a:t> and Prospects – 11th conference of the Russian-German Raw Materials, 39–50.</a:t>
            </a:r>
          </a:p>
          <a:p>
            <a:pPr algn="just"/>
            <a:endParaRPr lang="en-IN" dirty="0"/>
          </a:p>
          <a:p>
            <a:pPr algn="just"/>
            <a:r>
              <a:rPr lang="en-US" dirty="0"/>
              <a:t>9. </a:t>
            </a:r>
            <a:r>
              <a:rPr lang="en-US" dirty="0" err="1"/>
              <a:t>Malyshkov</a:t>
            </a:r>
            <a:r>
              <a:rPr lang="en-US" dirty="0"/>
              <a:t> Y.P., </a:t>
            </a:r>
            <a:r>
              <a:rPr lang="en-US" dirty="0" err="1"/>
              <a:t>Malyshkov</a:t>
            </a:r>
            <a:r>
              <a:rPr lang="en-US" dirty="0"/>
              <a:t> S.Y., </a:t>
            </a:r>
            <a:r>
              <a:rPr lang="en-US" dirty="0" err="1"/>
              <a:t>Gordeev</a:t>
            </a:r>
            <a:r>
              <a:rPr lang="en-US" dirty="0"/>
              <a:t> V.F.,</a:t>
            </a:r>
            <a:r>
              <a:rPr lang="en-US" dirty="0" err="1"/>
              <a:t>Shtalin</a:t>
            </a:r>
            <a:r>
              <a:rPr lang="en-US" dirty="0"/>
              <a:t> S.G., </a:t>
            </a:r>
            <a:r>
              <a:rPr lang="en-US" dirty="0" err="1"/>
              <a:t>Polivach</a:t>
            </a:r>
            <a:r>
              <a:rPr lang="en-US" dirty="0"/>
              <a:t> V.I., </a:t>
            </a:r>
            <a:r>
              <a:rPr lang="en-US" dirty="0" err="1"/>
              <a:t>Krutikov</a:t>
            </a:r>
            <a:r>
              <a:rPr lang="en-US" dirty="0"/>
              <a:t> V.A., </a:t>
            </a:r>
            <a:r>
              <a:rPr lang="en-US" dirty="0" err="1"/>
              <a:t>Zaderigolova</a:t>
            </a:r>
            <a:r>
              <a:rPr lang="en-US" dirty="0"/>
              <a:t> M.M. 2015. Horizons in World Physics, Volume 283. Nova Science Publishers Inc., New York</a:t>
            </a:r>
            <a:endParaRPr lang="en-IN" dirty="0"/>
          </a:p>
          <a:p>
            <a:pPr algn="just"/>
            <a:r>
              <a:rPr lang="en-US" dirty="0"/>
              <a:t>.</a:t>
            </a:r>
            <a:endParaRPr lang="en-IN" dirty="0"/>
          </a:p>
          <a:p>
            <a:pPr algn="just"/>
            <a:r>
              <a:rPr lang="en-US" dirty="0"/>
              <a:t>10. Popov A.L., </a:t>
            </a:r>
            <a:r>
              <a:rPr lang="en-US" dirty="0" err="1"/>
              <a:t>Parchimchik</a:t>
            </a:r>
            <a:r>
              <a:rPr lang="en-US" dirty="0"/>
              <a:t> M.V., </a:t>
            </a:r>
            <a:r>
              <a:rPr lang="en-US" dirty="0" err="1"/>
              <a:t>Senchina</a:t>
            </a:r>
            <a:r>
              <a:rPr lang="en-US" dirty="0"/>
              <a:t> N.P.,</a:t>
            </a:r>
            <a:r>
              <a:rPr lang="en-US" dirty="0" err="1"/>
              <a:t>Idiyatullin</a:t>
            </a:r>
            <a:r>
              <a:rPr lang="en-US" dirty="0"/>
              <a:t> M.M. 2017. Localization of potentially dangerous zones of rock massif by the results of studying natural electromagnetic radiation. VIII International Scientific and Practical Conference “Innovative approaches in mining enterprises design: </a:t>
            </a:r>
            <a:r>
              <a:rPr lang="en-US" dirty="0" err="1"/>
              <a:t>geomechanical</a:t>
            </a:r>
            <a:r>
              <a:rPr lang="en-US" dirty="0"/>
              <a:t> design support of mining operations”, 238–240.</a:t>
            </a:r>
            <a:endParaRPr lang="en-IN" dirty="0"/>
          </a:p>
        </p:txBody>
      </p:sp>
      <p:sp>
        <p:nvSpPr>
          <p:cNvPr id="6" name="Slide Number Placeholder 5"/>
          <p:cNvSpPr>
            <a:spLocks noGrp="1"/>
          </p:cNvSpPr>
          <p:nvPr>
            <p:ph type="sldNum" sz="quarter" idx="12"/>
          </p:nvPr>
        </p:nvSpPr>
        <p:spPr/>
        <p:txBody>
          <a:bodyPr/>
          <a:lstStyle/>
          <a:p>
            <a:fld id="{82410A39-D0F2-482D-A3BC-29E0A838FBD1}" type="slidenum">
              <a:rPr lang="en-IN" smtClean="0"/>
              <a:t>14</a:t>
            </a:fld>
            <a:endParaRPr lang="en-IN"/>
          </a:p>
        </p:txBody>
      </p:sp>
    </p:spTree>
    <p:extLst>
      <p:ext uri="{BB962C8B-B14F-4D97-AF65-F5344CB8AC3E}">
        <p14:creationId xmlns:p14="http://schemas.microsoft.com/office/powerpoint/2010/main" val="313183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5,823 Thank You Stock Photos - Free &amp; Royalty-Free Stock Photos from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2410A39-D0F2-482D-A3BC-29E0A838FBD1}" type="slidenum">
              <a:rPr lang="en-IN" smtClean="0"/>
              <a:t>15</a:t>
            </a:fld>
            <a:endParaRPr lang="en-IN"/>
          </a:p>
        </p:txBody>
      </p:sp>
    </p:spTree>
    <p:extLst>
      <p:ext uri="{BB962C8B-B14F-4D97-AF65-F5344CB8AC3E}">
        <p14:creationId xmlns:p14="http://schemas.microsoft.com/office/powerpoint/2010/main" val="143743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B1BF999-8552-C35D-7FB6-CFC514AB11FC}"/>
              </a:ext>
            </a:extLst>
          </p:cNvPr>
          <p:cNvSpPr>
            <a:spLocks noGrp="1"/>
          </p:cNvSpPr>
          <p:nvPr>
            <p:ph type="sldNum" sz="quarter" idx="12"/>
          </p:nvPr>
        </p:nvSpPr>
        <p:spPr/>
        <p:txBody>
          <a:bodyPr/>
          <a:lstStyle/>
          <a:p>
            <a:fld id="{82410A39-D0F2-482D-A3BC-29E0A838FBD1}" type="slidenum">
              <a:rPr lang="en-IN" smtClean="0"/>
              <a:t>2</a:t>
            </a:fld>
            <a:endParaRPr lang="en-IN"/>
          </a:p>
        </p:txBody>
      </p:sp>
      <p:pic>
        <p:nvPicPr>
          <p:cNvPr id="6" name="Picture 5">
            <a:extLst>
              <a:ext uri="{FF2B5EF4-FFF2-40B4-BE49-F238E27FC236}">
                <a16:creationId xmlns:a16="http://schemas.microsoft.com/office/drawing/2014/main" xmlns="" id="{172B6E21-C3FB-A816-0FD3-FF13EB073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060848"/>
            <a:ext cx="3816424" cy="3440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AA7FA53A-2C94-AB6D-4F0E-CC8CA9852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2132856"/>
            <a:ext cx="3672408" cy="3440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xmlns="" id="{371906C4-4723-2078-4A4B-6EA9EFCD85CF}"/>
              </a:ext>
            </a:extLst>
          </p:cNvPr>
          <p:cNvSpPr txBox="1"/>
          <p:nvPr/>
        </p:nvSpPr>
        <p:spPr>
          <a:xfrm>
            <a:off x="251520" y="980728"/>
            <a:ext cx="6155064" cy="461665"/>
          </a:xfrm>
          <a:prstGeom prst="rect">
            <a:avLst/>
          </a:prstGeom>
          <a:noFill/>
        </p:spPr>
        <p:txBody>
          <a:bodyPr wrap="square">
            <a:spAutoFit/>
          </a:bodyPr>
          <a:lstStyle/>
          <a:p>
            <a:r>
              <a:rPr lang="en-US" sz="2400" b="1" dirty="0">
                <a:solidFill>
                  <a:srgbClr val="C00000"/>
                </a:solidFill>
                <a:latin typeface="Algerian" pitchFamily="82" charset="0"/>
              </a:rPr>
              <a:t>Prototype of the innovation</a:t>
            </a:r>
            <a:endParaRPr lang="en-IN" sz="2400" dirty="0">
              <a:solidFill>
                <a:srgbClr val="C00000"/>
              </a:solidFill>
              <a:latin typeface="Algerian" pitchFamily="82" charset="0"/>
            </a:endParaRPr>
          </a:p>
        </p:txBody>
      </p:sp>
    </p:spTree>
    <p:extLst>
      <p:ext uri="{BB962C8B-B14F-4D97-AF65-F5344CB8AC3E}">
        <p14:creationId xmlns:p14="http://schemas.microsoft.com/office/powerpoint/2010/main" val="226127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55A905-17FB-4222-B40A-524DE8CA63E4}" type="slidenum">
              <a:rPr lang="en-US" smtClean="0"/>
              <a:pPr/>
              <a:t>3</a:t>
            </a:fld>
            <a:endParaRPr lang="en-US" dirty="0"/>
          </a:p>
        </p:txBody>
      </p:sp>
      <p:sp>
        <p:nvSpPr>
          <p:cNvPr id="5" name="Rectangle 4"/>
          <p:cNvSpPr/>
          <p:nvPr/>
        </p:nvSpPr>
        <p:spPr>
          <a:xfrm>
            <a:off x="94262" y="404664"/>
            <a:ext cx="8916421" cy="4062651"/>
          </a:xfrm>
          <a:prstGeom prst="rect">
            <a:avLst/>
          </a:prstGeom>
        </p:spPr>
        <p:txBody>
          <a:bodyPr wrap="square">
            <a:spAutoFit/>
          </a:bodyPr>
          <a:lstStyle/>
          <a:p>
            <a:pPr algn="just"/>
            <a:endParaRPr lang="en-US" sz="2800" b="1" dirty="0">
              <a:solidFill>
                <a:srgbClr val="C00000"/>
              </a:solidFill>
              <a:latin typeface="Algerian" pitchFamily="82" charset="0"/>
            </a:endParaRPr>
          </a:p>
          <a:p>
            <a:pPr algn="just"/>
            <a:endParaRPr lang="en-US" sz="2800" b="1" dirty="0" smtClean="0">
              <a:solidFill>
                <a:srgbClr val="C00000"/>
              </a:solidFill>
              <a:latin typeface="Algerian" pitchFamily="82" charset="0"/>
            </a:endParaRPr>
          </a:p>
          <a:p>
            <a:pPr algn="just"/>
            <a:r>
              <a:rPr lang="en-US" sz="2800" b="1" dirty="0" smtClean="0">
                <a:solidFill>
                  <a:srgbClr val="C00000"/>
                </a:solidFill>
                <a:latin typeface="Algerian" pitchFamily="82" charset="0"/>
              </a:rPr>
              <a:t>INTRODUCTION</a:t>
            </a:r>
            <a:endParaRPr lang="en-US" sz="2800" b="1" dirty="0">
              <a:solidFill>
                <a:srgbClr val="C00000"/>
              </a:solidFill>
              <a:latin typeface="Algerian" pitchFamily="82" charset="0"/>
            </a:endParaRPr>
          </a:p>
          <a:p>
            <a:pPr algn="just"/>
            <a:endParaRPr lang="en-US" sz="2400" b="1" dirty="0"/>
          </a:p>
          <a:p>
            <a:pPr algn="just"/>
            <a:r>
              <a:rPr lang="en-US" sz="2400" b="1" dirty="0"/>
              <a:t>         </a:t>
            </a:r>
            <a:r>
              <a:rPr lang="en-US" sz="2000" dirty="0"/>
              <a:t>Welcome to the our presentation on detection of mining and Mineral materials using esp32cam .In this session, we will explore how the esp32cam can revolutionize mining operations .we will discuss its benefits, application, and key features that make it an efficient tool for mineral detection.</a:t>
            </a:r>
          </a:p>
          <a:p>
            <a:pPr algn="just"/>
            <a:endParaRPr lang="en-US" dirty="0"/>
          </a:p>
          <a:p>
            <a:pPr algn="just"/>
            <a:r>
              <a:rPr lang="en-US" sz="2400" dirty="0" smtClean="0"/>
              <a:t>              </a:t>
            </a:r>
            <a:endParaRPr lang="en-US" sz="2400" dirty="0"/>
          </a:p>
          <a:p>
            <a:pPr algn="just"/>
            <a:r>
              <a:rPr lang="en-US" sz="2400" dirty="0"/>
              <a:t>         </a:t>
            </a:r>
            <a:endParaRPr lang="en-IN" sz="2000" dirty="0"/>
          </a:p>
        </p:txBody>
      </p:sp>
      <p:sp>
        <p:nvSpPr>
          <p:cNvPr id="8" name="Rectangle 7"/>
          <p:cNvSpPr/>
          <p:nvPr/>
        </p:nvSpPr>
        <p:spPr>
          <a:xfrm>
            <a:off x="94262" y="3660223"/>
            <a:ext cx="2021707" cy="523220"/>
          </a:xfrm>
          <a:prstGeom prst="rect">
            <a:avLst/>
          </a:prstGeom>
        </p:spPr>
        <p:txBody>
          <a:bodyPr wrap="none">
            <a:spAutoFit/>
          </a:bodyPr>
          <a:lstStyle/>
          <a:p>
            <a:pPr algn="just"/>
            <a:r>
              <a:rPr lang="en-US" sz="2800" b="1" dirty="0">
                <a:solidFill>
                  <a:srgbClr val="C00000"/>
                </a:solidFill>
                <a:latin typeface="Algerian" pitchFamily="82" charset="0"/>
              </a:rPr>
              <a:t>OBJECTIVE</a:t>
            </a:r>
          </a:p>
        </p:txBody>
      </p:sp>
      <p:sp>
        <p:nvSpPr>
          <p:cNvPr id="9" name="Rectangle 8"/>
          <p:cNvSpPr/>
          <p:nvPr/>
        </p:nvSpPr>
        <p:spPr>
          <a:xfrm>
            <a:off x="0" y="4191004"/>
            <a:ext cx="8916420" cy="984885"/>
          </a:xfrm>
          <a:prstGeom prst="rect">
            <a:avLst/>
          </a:prstGeom>
        </p:spPr>
        <p:txBody>
          <a:bodyPr wrap="square">
            <a:spAutoFit/>
          </a:bodyPr>
          <a:lstStyle/>
          <a:p>
            <a:endParaRPr lang="en-US" b="1" dirty="0"/>
          </a:p>
          <a:p>
            <a:pPr algn="just"/>
            <a:r>
              <a:rPr lang="en-US" sz="2000" dirty="0"/>
              <a:t>            Soil mineral prediction system using esp32cam with AI&amp;ML to check whether the soil is suitable for construction or agriculture </a:t>
            </a:r>
            <a:r>
              <a:rPr lang="en-US" sz="2000" dirty="0" smtClean="0"/>
              <a:t>site.</a:t>
            </a:r>
            <a:endParaRPr lang="en-IN" sz="2400" dirty="0"/>
          </a:p>
        </p:txBody>
      </p:sp>
    </p:spTree>
    <p:extLst>
      <p:ext uri="{BB962C8B-B14F-4D97-AF65-F5344CB8AC3E}">
        <p14:creationId xmlns:p14="http://schemas.microsoft.com/office/powerpoint/2010/main" val="38962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410A39-D0F2-482D-A3BC-29E0A838FBD1}" type="slidenum">
              <a:rPr lang="en-IN" smtClean="0"/>
              <a:t>4</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795630"/>
            <a:ext cx="2880320" cy="2561869"/>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3747451"/>
            <a:ext cx="2736304" cy="2592288"/>
          </a:xfrm>
          <a:prstGeom prst="rect">
            <a:avLst/>
          </a:prstGeom>
          <a:ln>
            <a:noFill/>
          </a:ln>
          <a:effectLst>
            <a:softEdge rad="112500"/>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192" y="3717032"/>
            <a:ext cx="2627784" cy="2592288"/>
          </a:xfrm>
          <a:prstGeom prst="rect">
            <a:avLst/>
          </a:prstGeom>
          <a:ln>
            <a:noFill/>
          </a:ln>
          <a:effectLst>
            <a:softEdge rad="112500"/>
          </a:effectLst>
        </p:spPr>
      </p:pic>
      <p:sp>
        <p:nvSpPr>
          <p:cNvPr id="11" name="Rectangle 10"/>
          <p:cNvSpPr/>
          <p:nvPr/>
        </p:nvSpPr>
        <p:spPr>
          <a:xfrm>
            <a:off x="137592" y="236294"/>
            <a:ext cx="4572000" cy="707886"/>
          </a:xfrm>
          <a:prstGeom prst="rect">
            <a:avLst/>
          </a:prstGeom>
        </p:spPr>
        <p:txBody>
          <a:bodyPr>
            <a:spAutoFit/>
          </a:bodyPr>
          <a:lstStyle/>
          <a:p>
            <a:pPr algn="just"/>
            <a:r>
              <a:rPr lang="en-US" sz="2400" b="1" dirty="0">
                <a:solidFill>
                  <a:srgbClr val="C00000"/>
                </a:solidFill>
                <a:latin typeface="Algerian" pitchFamily="82" charset="0"/>
              </a:rPr>
              <a:t>PROBLEM </a:t>
            </a:r>
            <a:r>
              <a:rPr lang="en-US" sz="2400" b="1" dirty="0" smtClean="0">
                <a:solidFill>
                  <a:srgbClr val="C00000"/>
                </a:solidFill>
                <a:latin typeface="Algerian" pitchFamily="82" charset="0"/>
              </a:rPr>
              <a:t> STATEMENT </a:t>
            </a:r>
            <a:endParaRPr lang="en-US" sz="2400" b="1" dirty="0">
              <a:solidFill>
                <a:srgbClr val="C00000"/>
              </a:solidFill>
              <a:latin typeface="Algerian" pitchFamily="82" charset="0"/>
            </a:endParaRPr>
          </a:p>
          <a:p>
            <a:pPr algn="just"/>
            <a:r>
              <a:rPr lang="en-US" sz="1600" dirty="0"/>
              <a:t>              </a:t>
            </a:r>
          </a:p>
        </p:txBody>
      </p:sp>
      <p:sp>
        <p:nvSpPr>
          <p:cNvPr id="12" name="Rectangle 11"/>
          <p:cNvSpPr/>
          <p:nvPr/>
        </p:nvSpPr>
        <p:spPr>
          <a:xfrm>
            <a:off x="539552" y="764704"/>
            <a:ext cx="8280920" cy="2862322"/>
          </a:xfrm>
          <a:prstGeom prst="rect">
            <a:avLst/>
          </a:prstGeom>
        </p:spPr>
        <p:txBody>
          <a:bodyPr wrap="square">
            <a:spAutoFit/>
          </a:bodyPr>
          <a:lstStyle/>
          <a:p>
            <a:pPr marL="285750" indent="-285750" algn="just">
              <a:buFont typeface="Arial" pitchFamily="34" charset="0"/>
              <a:buChar char="•"/>
            </a:pPr>
            <a:r>
              <a:rPr lang="en-US" dirty="0"/>
              <a:t>During the survey we found out that the farmers are cheated that the land is agricultural land while the land is actually used for commercial purpose using our project we simplified and people can easily find whether the land is used for agricultural or commercial purpose </a:t>
            </a:r>
            <a:r>
              <a:rPr lang="en-US" dirty="0" smtClean="0"/>
              <a:t>by </a:t>
            </a:r>
            <a:r>
              <a:rPr lang="en-US" dirty="0"/>
              <a:t>the detection of What are the </a:t>
            </a:r>
            <a:r>
              <a:rPr lang="en-US" dirty="0" smtClean="0"/>
              <a:t>mineral </a:t>
            </a:r>
            <a:r>
              <a:rPr lang="en-US" dirty="0"/>
              <a:t>present in the soil. </a:t>
            </a:r>
            <a:endParaRPr lang="en-US" dirty="0" smtClean="0"/>
          </a:p>
          <a:p>
            <a:pPr marL="285750" indent="-285750" algn="just">
              <a:buFont typeface="Arial" pitchFamily="34" charset="0"/>
              <a:buChar char="•"/>
            </a:pPr>
            <a:endParaRPr lang="en-US" dirty="0" smtClean="0"/>
          </a:p>
          <a:p>
            <a:pPr marL="285750" indent="-285750" algn="just">
              <a:buFont typeface="Arial" pitchFamily="34" charset="0"/>
              <a:buChar char="•"/>
            </a:pPr>
            <a:r>
              <a:rPr lang="en-US" dirty="0" smtClean="0"/>
              <a:t>We </a:t>
            </a:r>
            <a:r>
              <a:rPr lang="en-US" dirty="0"/>
              <a:t>also found that the miners are facing several problems during mining process which leads to cause of disease so we simplified the task using ESP32CAM and which is already in extinction but our project simplified and detect the mineral materials quickly and it is safety for the miners to use.</a:t>
            </a:r>
            <a:endParaRPr lang="en-IN" dirty="0"/>
          </a:p>
        </p:txBody>
      </p:sp>
    </p:spTree>
    <p:extLst>
      <p:ext uri="{BB962C8B-B14F-4D97-AF65-F5344CB8AC3E}">
        <p14:creationId xmlns:p14="http://schemas.microsoft.com/office/powerpoint/2010/main" val="18175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4479630" y="3244334"/>
            <a:ext cx="184731" cy="369332"/>
          </a:xfrm>
          <a:prstGeom prst="rect">
            <a:avLst/>
          </a:prstGeom>
        </p:spPr>
        <p:txBody>
          <a:bodyPr wrap="none">
            <a:spAutoFit/>
          </a:bodyPr>
          <a:lstStyle/>
          <a:p>
            <a:pPr algn="just"/>
            <a:endParaRPr lang="en-US" b="1" dirty="0">
              <a:solidFill>
                <a:srgbClr val="FF0000"/>
              </a:solidFill>
            </a:endParaRPr>
          </a:p>
        </p:txBody>
      </p:sp>
      <p:sp>
        <p:nvSpPr>
          <p:cNvPr id="6" name="Rectangle 5"/>
          <p:cNvSpPr>
            <a:spLocks noChangeArrowheads="1"/>
          </p:cNvSpPr>
          <p:nvPr/>
        </p:nvSpPr>
        <p:spPr bwMode="auto">
          <a:xfrm>
            <a:off x="1187624" y="1140485"/>
            <a:ext cx="6912767" cy="4883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2000" dirty="0">
                <a:effectLst/>
                <a:latin typeface="Calibri"/>
                <a:ea typeface="Times New Roman"/>
                <a:cs typeface="Times New Roman"/>
              </a:rPr>
              <a:t>                 </a:t>
            </a:r>
            <a:r>
              <a:rPr lang="en-US" sz="2400" dirty="0">
                <a:effectLst/>
                <a:latin typeface="Calibri"/>
                <a:ea typeface="Times New Roman"/>
                <a:cs typeface="Times New Roman"/>
              </a:rPr>
              <a:t>Taking images using the </a:t>
            </a:r>
            <a:r>
              <a:rPr lang="en-US" sz="2400" dirty="0">
                <a:latin typeface="Calibri"/>
                <a:ea typeface="Times New Roman"/>
                <a:cs typeface="Times New Roman"/>
              </a:rPr>
              <a:t>ESP32CAM</a:t>
            </a:r>
            <a:endParaRPr lang="en-IN" sz="2000" dirty="0">
              <a:effectLst/>
              <a:latin typeface="Calibri"/>
              <a:ea typeface="Times New Roman"/>
              <a:cs typeface="Times New Roman"/>
            </a:endParaRPr>
          </a:p>
        </p:txBody>
      </p:sp>
      <p:sp>
        <p:nvSpPr>
          <p:cNvPr id="20" name="AutoShape 3"/>
          <p:cNvSpPr>
            <a:spLocks noChangeArrowheads="1"/>
          </p:cNvSpPr>
          <p:nvPr/>
        </p:nvSpPr>
        <p:spPr bwMode="auto">
          <a:xfrm>
            <a:off x="4538347" y="1628800"/>
            <a:ext cx="246962" cy="185103"/>
          </a:xfrm>
          <a:prstGeom prst="downArrow">
            <a:avLst>
              <a:gd name="adj1" fmla="val 50000"/>
              <a:gd name="adj2" fmla="val 50692"/>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sp>
        <p:nvSpPr>
          <p:cNvPr id="22" name="Rectangle 21"/>
          <p:cNvSpPr>
            <a:spLocks noChangeArrowheads="1"/>
          </p:cNvSpPr>
          <p:nvPr/>
        </p:nvSpPr>
        <p:spPr bwMode="auto">
          <a:xfrm>
            <a:off x="1187624" y="1813903"/>
            <a:ext cx="6912768" cy="4517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2400" dirty="0">
                <a:effectLst/>
                <a:latin typeface="Calibri"/>
                <a:ea typeface="Times New Roman"/>
                <a:cs typeface="Times New Roman"/>
              </a:rPr>
              <a:t>              </a:t>
            </a:r>
            <a:r>
              <a:rPr lang="en-US" sz="2400" dirty="0">
                <a:latin typeface="Calibri"/>
                <a:ea typeface="Times New Roman"/>
                <a:cs typeface="Times New Roman"/>
              </a:rPr>
              <a:t>Send</a:t>
            </a:r>
            <a:r>
              <a:rPr lang="en-US" sz="2400" dirty="0">
                <a:effectLst/>
                <a:latin typeface="Calibri"/>
                <a:ea typeface="Times New Roman"/>
                <a:cs typeface="Times New Roman"/>
              </a:rPr>
              <a:t> images to the peripheral devices</a:t>
            </a:r>
            <a:endParaRPr lang="en-IN" sz="2000" dirty="0">
              <a:effectLst/>
              <a:latin typeface="Calibri"/>
              <a:ea typeface="Times New Roman"/>
              <a:cs typeface="Times New Roman"/>
            </a:endParaRPr>
          </a:p>
        </p:txBody>
      </p:sp>
      <p:sp>
        <p:nvSpPr>
          <p:cNvPr id="23" name="AutoShape 7"/>
          <p:cNvSpPr>
            <a:spLocks noChangeArrowheads="1"/>
          </p:cNvSpPr>
          <p:nvPr/>
        </p:nvSpPr>
        <p:spPr bwMode="auto">
          <a:xfrm>
            <a:off x="4571994" y="2276872"/>
            <a:ext cx="192393" cy="280720"/>
          </a:xfrm>
          <a:prstGeom prst="downArrow">
            <a:avLst>
              <a:gd name="adj1" fmla="val 50000"/>
              <a:gd name="adj2" fmla="val 56967"/>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sp>
        <p:nvSpPr>
          <p:cNvPr id="24" name="Rectangle 23"/>
          <p:cNvSpPr>
            <a:spLocks noChangeArrowheads="1"/>
          </p:cNvSpPr>
          <p:nvPr/>
        </p:nvSpPr>
        <p:spPr bwMode="auto">
          <a:xfrm>
            <a:off x="1187623" y="2541359"/>
            <a:ext cx="6912768" cy="4441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2400" dirty="0">
                <a:effectLst/>
                <a:latin typeface="Calibri"/>
                <a:ea typeface="Times New Roman"/>
                <a:cs typeface="Times New Roman"/>
              </a:rPr>
              <a:t> Peripheral devices connected with Bluetooth and </a:t>
            </a:r>
            <a:r>
              <a:rPr lang="en-US" sz="2400" dirty="0" err="1">
                <a:effectLst/>
                <a:latin typeface="Calibri"/>
                <a:ea typeface="Times New Roman"/>
                <a:cs typeface="Times New Roman"/>
              </a:rPr>
              <a:t>wifi</a:t>
            </a:r>
            <a:endParaRPr lang="en-IN" sz="2400" dirty="0">
              <a:effectLst/>
              <a:latin typeface="Calibri"/>
              <a:ea typeface="Times New Roman"/>
              <a:cs typeface="Times New Roman"/>
            </a:endParaRPr>
          </a:p>
        </p:txBody>
      </p:sp>
      <p:sp>
        <p:nvSpPr>
          <p:cNvPr id="25" name="AutoShape 9"/>
          <p:cNvSpPr>
            <a:spLocks noChangeArrowheads="1"/>
          </p:cNvSpPr>
          <p:nvPr/>
        </p:nvSpPr>
        <p:spPr bwMode="auto">
          <a:xfrm>
            <a:off x="4576593" y="2996952"/>
            <a:ext cx="208716" cy="279516"/>
          </a:xfrm>
          <a:prstGeom prst="downArrow">
            <a:avLst>
              <a:gd name="adj1" fmla="val 50000"/>
              <a:gd name="adj2" fmla="val 5803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sp>
        <p:nvSpPr>
          <p:cNvPr id="26" name="Rectangle 25"/>
          <p:cNvSpPr>
            <a:spLocks noChangeArrowheads="1"/>
          </p:cNvSpPr>
          <p:nvPr/>
        </p:nvSpPr>
        <p:spPr bwMode="auto">
          <a:xfrm>
            <a:off x="387317" y="3279344"/>
            <a:ext cx="8496944" cy="57014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dirty="0">
                <a:effectLst/>
                <a:latin typeface="Calibri"/>
                <a:ea typeface="Times New Roman"/>
                <a:cs typeface="Times New Roman"/>
              </a:rPr>
              <a:t> </a:t>
            </a:r>
            <a:r>
              <a:rPr lang="en-US" sz="2400" dirty="0">
                <a:effectLst/>
                <a:latin typeface="Calibri"/>
                <a:ea typeface="Times New Roman"/>
                <a:cs typeface="Times New Roman"/>
              </a:rPr>
              <a:t>Devices recognize the photo with the help of sample material</a:t>
            </a:r>
            <a:endParaRPr lang="en-IN" sz="2000" dirty="0">
              <a:effectLst/>
              <a:latin typeface="Calibri"/>
              <a:ea typeface="Times New Roman"/>
              <a:cs typeface="Times New Roman"/>
            </a:endParaRPr>
          </a:p>
        </p:txBody>
      </p:sp>
      <p:sp>
        <p:nvSpPr>
          <p:cNvPr id="27" name="Rectangle 26"/>
          <p:cNvSpPr/>
          <p:nvPr/>
        </p:nvSpPr>
        <p:spPr>
          <a:xfrm>
            <a:off x="323528" y="375047"/>
            <a:ext cx="2119491" cy="461665"/>
          </a:xfrm>
          <a:prstGeom prst="rect">
            <a:avLst/>
          </a:prstGeom>
        </p:spPr>
        <p:txBody>
          <a:bodyPr wrap="none">
            <a:spAutoFit/>
          </a:bodyPr>
          <a:lstStyle/>
          <a:p>
            <a:r>
              <a:rPr lang="en-US" sz="2400" b="1" dirty="0">
                <a:solidFill>
                  <a:srgbClr val="C00000"/>
                </a:solidFill>
                <a:latin typeface="Algerian" pitchFamily="82" charset="0"/>
              </a:rPr>
              <a:t>METHODLOGY</a:t>
            </a:r>
            <a:endParaRPr lang="en-IN" sz="2400" b="1" dirty="0">
              <a:solidFill>
                <a:srgbClr val="C00000"/>
              </a:solidFill>
              <a:latin typeface="Algerian" pitchFamily="82" charset="0"/>
            </a:endParaRPr>
          </a:p>
        </p:txBody>
      </p:sp>
      <p:sp>
        <p:nvSpPr>
          <p:cNvPr id="28" name="Slide Number Placeholder 27"/>
          <p:cNvSpPr>
            <a:spLocks noGrp="1"/>
          </p:cNvSpPr>
          <p:nvPr>
            <p:ph type="sldNum" sz="quarter" idx="12"/>
          </p:nvPr>
        </p:nvSpPr>
        <p:spPr/>
        <p:txBody>
          <a:bodyPr/>
          <a:lstStyle/>
          <a:p>
            <a:fld id="{82410A39-D0F2-482D-A3BC-29E0A838FBD1}" type="slidenum">
              <a:rPr lang="en-IN" smtClean="0"/>
              <a:t>5</a:t>
            </a:fld>
            <a:endParaRPr lang="en-IN"/>
          </a:p>
        </p:txBody>
      </p:sp>
      <p:sp>
        <p:nvSpPr>
          <p:cNvPr id="2" name="AutoShape 11">
            <a:extLst>
              <a:ext uri="{FF2B5EF4-FFF2-40B4-BE49-F238E27FC236}">
                <a16:creationId xmlns:a16="http://schemas.microsoft.com/office/drawing/2014/main" xmlns="" id="{367B9B45-C9E9-1405-189F-FC92CE0820EE}"/>
              </a:ext>
            </a:extLst>
          </p:cNvPr>
          <p:cNvSpPr>
            <a:spLocks noChangeArrowheads="1"/>
          </p:cNvSpPr>
          <p:nvPr/>
        </p:nvSpPr>
        <p:spPr bwMode="auto">
          <a:xfrm flipH="1">
            <a:off x="4546797" y="3861048"/>
            <a:ext cx="230061" cy="293287"/>
          </a:xfrm>
          <a:prstGeom prst="downArrow">
            <a:avLst>
              <a:gd name="adj1" fmla="val 50000"/>
              <a:gd name="adj2" fmla="val 48526"/>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sp>
        <p:nvSpPr>
          <p:cNvPr id="3" name="Rectangle 2">
            <a:extLst>
              <a:ext uri="{FF2B5EF4-FFF2-40B4-BE49-F238E27FC236}">
                <a16:creationId xmlns:a16="http://schemas.microsoft.com/office/drawing/2014/main" xmlns="" id="{2694F80E-F33F-9023-6DCB-7391826DF5D9}"/>
              </a:ext>
            </a:extLst>
          </p:cNvPr>
          <p:cNvSpPr>
            <a:spLocks noChangeArrowheads="1"/>
          </p:cNvSpPr>
          <p:nvPr/>
        </p:nvSpPr>
        <p:spPr bwMode="auto">
          <a:xfrm>
            <a:off x="1403648" y="4149080"/>
            <a:ext cx="6480720" cy="5040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2400" dirty="0">
                <a:effectLst/>
                <a:latin typeface="Calibri"/>
                <a:ea typeface="Times New Roman"/>
                <a:cs typeface="Times New Roman"/>
              </a:rPr>
              <a:t>The amount mineral present in the soil is detected</a:t>
            </a:r>
            <a:endParaRPr lang="en-IN" sz="2000" dirty="0">
              <a:effectLst/>
              <a:latin typeface="Calibri"/>
              <a:ea typeface="Times New Roman"/>
              <a:cs typeface="Times New Roman"/>
            </a:endParaRPr>
          </a:p>
        </p:txBody>
      </p:sp>
      <p:sp>
        <p:nvSpPr>
          <p:cNvPr id="5" name="AutoShape 13">
            <a:extLst>
              <a:ext uri="{FF2B5EF4-FFF2-40B4-BE49-F238E27FC236}">
                <a16:creationId xmlns:a16="http://schemas.microsoft.com/office/drawing/2014/main" xmlns="" id="{D94493FF-55F1-47B9-B8A7-5A94B66C83F2}"/>
              </a:ext>
            </a:extLst>
          </p:cNvPr>
          <p:cNvSpPr>
            <a:spLocks noChangeArrowheads="1"/>
          </p:cNvSpPr>
          <p:nvPr/>
        </p:nvSpPr>
        <p:spPr bwMode="auto">
          <a:xfrm>
            <a:off x="4510796" y="4647304"/>
            <a:ext cx="302064" cy="293864"/>
          </a:xfrm>
          <a:prstGeom prst="downArrow">
            <a:avLst>
              <a:gd name="adj1" fmla="val 50000"/>
              <a:gd name="adj2" fmla="val 4301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IN"/>
          </a:p>
        </p:txBody>
      </p:sp>
      <p:sp>
        <p:nvSpPr>
          <p:cNvPr id="7" name="Rectangle 6">
            <a:extLst>
              <a:ext uri="{FF2B5EF4-FFF2-40B4-BE49-F238E27FC236}">
                <a16:creationId xmlns:a16="http://schemas.microsoft.com/office/drawing/2014/main" xmlns="" id="{5DC5FB7B-242D-91BD-AF62-8B5152090AFD}"/>
              </a:ext>
            </a:extLst>
          </p:cNvPr>
          <p:cNvSpPr>
            <a:spLocks noChangeArrowheads="1"/>
          </p:cNvSpPr>
          <p:nvPr/>
        </p:nvSpPr>
        <p:spPr bwMode="auto">
          <a:xfrm>
            <a:off x="323528" y="4946352"/>
            <a:ext cx="8568952" cy="9361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dirty="0">
                <a:effectLst/>
                <a:latin typeface="Calibri"/>
                <a:ea typeface="Times New Roman"/>
                <a:cs typeface="Times New Roman"/>
              </a:rPr>
              <a:t>  </a:t>
            </a:r>
            <a:r>
              <a:rPr lang="en-US" sz="2400" dirty="0">
                <a:effectLst/>
                <a:latin typeface="Calibri"/>
                <a:ea typeface="Times New Roman"/>
                <a:cs typeface="Times New Roman"/>
              </a:rPr>
              <a:t>Shows whether the soil is suitable for Mining minerals site or agricultural site or building  construction site</a:t>
            </a:r>
            <a:endParaRPr lang="en-IN" sz="1400" dirty="0">
              <a:effectLst/>
              <a:latin typeface="Calibri"/>
              <a:ea typeface="Times New Roman"/>
              <a:cs typeface="Times New Roman"/>
            </a:endParaRPr>
          </a:p>
        </p:txBody>
      </p:sp>
    </p:spTree>
    <p:extLst>
      <p:ext uri="{BB962C8B-B14F-4D97-AF65-F5344CB8AC3E}">
        <p14:creationId xmlns:p14="http://schemas.microsoft.com/office/powerpoint/2010/main" val="116120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0494188-984A-EA82-DD90-B17CE831016D}"/>
              </a:ext>
            </a:extLst>
          </p:cNvPr>
          <p:cNvSpPr>
            <a:spLocks noGrp="1"/>
          </p:cNvSpPr>
          <p:nvPr>
            <p:ph type="sldNum" sz="quarter" idx="12"/>
          </p:nvPr>
        </p:nvSpPr>
        <p:spPr/>
        <p:txBody>
          <a:bodyPr/>
          <a:lstStyle/>
          <a:p>
            <a:fld id="{82410A39-D0F2-482D-A3BC-29E0A838FBD1}" type="slidenum">
              <a:rPr lang="en-IN" smtClean="0"/>
              <a:t>6</a:t>
            </a:fld>
            <a:endParaRPr lang="en-IN"/>
          </a:p>
        </p:txBody>
      </p:sp>
      <p:pic>
        <p:nvPicPr>
          <p:cNvPr id="6" name="Picture 5">
            <a:extLst>
              <a:ext uri="{FF2B5EF4-FFF2-40B4-BE49-F238E27FC236}">
                <a16:creationId xmlns:a16="http://schemas.microsoft.com/office/drawing/2014/main" xmlns="" id="{F50C7924-72C8-67B1-FC02-D47691626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908720"/>
            <a:ext cx="3672408" cy="2773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6B88D332-06B1-4F23-F772-BA31B08436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908720"/>
            <a:ext cx="3923928" cy="2773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xmlns="" id="{5BD4776A-61EE-09A8-D6FA-AE7E54CF35AB}"/>
              </a:ext>
            </a:extLst>
          </p:cNvPr>
          <p:cNvSpPr txBox="1"/>
          <p:nvPr/>
        </p:nvSpPr>
        <p:spPr>
          <a:xfrm>
            <a:off x="395536" y="188640"/>
            <a:ext cx="4572000" cy="400110"/>
          </a:xfrm>
          <a:prstGeom prst="rect">
            <a:avLst/>
          </a:prstGeom>
          <a:noFill/>
        </p:spPr>
        <p:txBody>
          <a:bodyPr wrap="square">
            <a:spAutoFit/>
          </a:bodyPr>
          <a:lstStyle/>
          <a:p>
            <a:r>
              <a:rPr lang="en-US" sz="2000" b="1" dirty="0">
                <a:solidFill>
                  <a:srgbClr val="C00000"/>
                </a:solidFill>
                <a:latin typeface="Algerian" pitchFamily="82" charset="0"/>
              </a:rPr>
              <a:t>FINAL PREDICTED RESULTS </a:t>
            </a:r>
            <a:endParaRPr lang="en-IN" sz="2000" dirty="0">
              <a:solidFill>
                <a:srgbClr val="C00000"/>
              </a:solidFill>
              <a:latin typeface="Algerian" pitchFamily="82" charset="0"/>
            </a:endParaRPr>
          </a:p>
        </p:txBody>
      </p:sp>
      <p:pic>
        <p:nvPicPr>
          <p:cNvPr id="3" name="Picture 2">
            <a:extLst>
              <a:ext uri="{FF2B5EF4-FFF2-40B4-BE49-F238E27FC236}">
                <a16:creationId xmlns:a16="http://schemas.microsoft.com/office/drawing/2014/main" xmlns="" id="{D44DEE0E-4D68-2B24-641B-2DAC8DE98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733" y="3933056"/>
            <a:ext cx="3618656" cy="2635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743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1A5009C-3F90-C4AE-E361-21DC76A16EA2}"/>
              </a:ext>
            </a:extLst>
          </p:cNvPr>
          <p:cNvSpPr>
            <a:spLocks noGrp="1"/>
          </p:cNvSpPr>
          <p:nvPr>
            <p:ph type="sldNum" sz="quarter" idx="12"/>
          </p:nvPr>
        </p:nvSpPr>
        <p:spPr/>
        <p:txBody>
          <a:bodyPr/>
          <a:lstStyle/>
          <a:p>
            <a:fld id="{82410A39-D0F2-482D-A3BC-29E0A838FBD1}" type="slidenum">
              <a:rPr lang="en-IN" smtClean="0"/>
              <a:t>7</a:t>
            </a:fld>
            <a:endParaRPr lang="en-IN"/>
          </a:p>
        </p:txBody>
      </p:sp>
      <p:graphicFrame>
        <p:nvGraphicFramePr>
          <p:cNvPr id="7" name="Table 6">
            <a:extLst>
              <a:ext uri="{FF2B5EF4-FFF2-40B4-BE49-F238E27FC236}">
                <a16:creationId xmlns:a16="http://schemas.microsoft.com/office/drawing/2014/main" xmlns="" id="{7376C2F5-6C30-CA09-7AC0-1AFA78A203A9}"/>
              </a:ext>
            </a:extLst>
          </p:cNvPr>
          <p:cNvGraphicFramePr>
            <a:graphicFrameLocks noGrp="1"/>
          </p:cNvGraphicFramePr>
          <p:nvPr/>
        </p:nvGraphicFramePr>
        <p:xfrm>
          <a:off x="323527" y="1733483"/>
          <a:ext cx="8136900" cy="1695517"/>
        </p:xfrm>
        <a:graphic>
          <a:graphicData uri="http://schemas.openxmlformats.org/drawingml/2006/table">
            <a:tbl>
              <a:tblPr firstRow="1" bandRow="1">
                <a:tableStyleId>{5C22544A-7EE6-4342-B048-85BDC9FD1C3A}</a:tableStyleId>
              </a:tblPr>
              <a:tblGrid>
                <a:gridCol w="1627380">
                  <a:extLst>
                    <a:ext uri="{9D8B030D-6E8A-4147-A177-3AD203B41FA5}">
                      <a16:colId xmlns:a16="http://schemas.microsoft.com/office/drawing/2014/main" xmlns="" val="3707504902"/>
                    </a:ext>
                  </a:extLst>
                </a:gridCol>
                <a:gridCol w="1627380">
                  <a:extLst>
                    <a:ext uri="{9D8B030D-6E8A-4147-A177-3AD203B41FA5}">
                      <a16:colId xmlns:a16="http://schemas.microsoft.com/office/drawing/2014/main" xmlns="" val="1088619949"/>
                    </a:ext>
                  </a:extLst>
                </a:gridCol>
                <a:gridCol w="1627380">
                  <a:extLst>
                    <a:ext uri="{9D8B030D-6E8A-4147-A177-3AD203B41FA5}">
                      <a16:colId xmlns:a16="http://schemas.microsoft.com/office/drawing/2014/main" xmlns="" val="1465631873"/>
                    </a:ext>
                  </a:extLst>
                </a:gridCol>
                <a:gridCol w="1627380">
                  <a:extLst>
                    <a:ext uri="{9D8B030D-6E8A-4147-A177-3AD203B41FA5}">
                      <a16:colId xmlns:a16="http://schemas.microsoft.com/office/drawing/2014/main" xmlns="" val="117570146"/>
                    </a:ext>
                  </a:extLst>
                </a:gridCol>
                <a:gridCol w="1627380">
                  <a:extLst>
                    <a:ext uri="{9D8B030D-6E8A-4147-A177-3AD203B41FA5}">
                      <a16:colId xmlns:a16="http://schemas.microsoft.com/office/drawing/2014/main" xmlns="" val="252648531"/>
                    </a:ext>
                  </a:extLst>
                </a:gridCol>
              </a:tblGrid>
              <a:tr h="1005371">
                <a:tc>
                  <a:txBody>
                    <a:bodyPr/>
                    <a:lstStyle/>
                    <a:p>
                      <a:r>
                        <a:rPr lang="en-US" dirty="0"/>
                        <a:t>CALCIUM(Ca)</a:t>
                      </a:r>
                    </a:p>
                    <a:p>
                      <a:r>
                        <a:rPr lang="en-US" dirty="0"/>
                        <a:t>(SILVERY WHITE)</a:t>
                      </a:r>
                      <a:endParaRPr lang="en-IN" dirty="0"/>
                    </a:p>
                  </a:txBody>
                  <a:tcPr/>
                </a:tc>
                <a:tc>
                  <a:txBody>
                    <a:bodyPr/>
                    <a:lstStyle/>
                    <a:p>
                      <a:r>
                        <a:rPr lang="en-US" dirty="0"/>
                        <a:t>POTASSIUM(K)(SILVERY LUSTURE)</a:t>
                      </a:r>
                      <a:endParaRPr lang="en-IN" dirty="0"/>
                    </a:p>
                  </a:txBody>
                  <a:tcPr/>
                </a:tc>
                <a:tc>
                  <a:txBody>
                    <a:bodyPr/>
                    <a:lstStyle/>
                    <a:p>
                      <a:r>
                        <a:rPr lang="en-US" dirty="0"/>
                        <a:t>SULPHUR(S)</a:t>
                      </a:r>
                    </a:p>
                    <a:p>
                      <a:r>
                        <a:rPr lang="en-US" dirty="0"/>
                        <a:t>(PALE YELLOW)</a:t>
                      </a:r>
                      <a:endParaRPr lang="en-IN" dirty="0"/>
                    </a:p>
                  </a:txBody>
                  <a:tcPr/>
                </a:tc>
                <a:tc>
                  <a:txBody>
                    <a:bodyPr/>
                    <a:lstStyle/>
                    <a:p>
                      <a:r>
                        <a:rPr lang="en-US" dirty="0"/>
                        <a:t>MAGNESIUM(Mg)</a:t>
                      </a:r>
                    </a:p>
                    <a:p>
                      <a:r>
                        <a:rPr lang="en-US" dirty="0"/>
                        <a:t>(SILVERY GRAY)</a:t>
                      </a:r>
                      <a:endParaRPr lang="en-IN" dirty="0"/>
                    </a:p>
                  </a:txBody>
                  <a:tcPr/>
                </a:tc>
                <a:tc>
                  <a:txBody>
                    <a:bodyPr/>
                    <a:lstStyle/>
                    <a:p>
                      <a:r>
                        <a:rPr lang="en-US" dirty="0"/>
                        <a:t>NITROGEN(N)</a:t>
                      </a:r>
                    </a:p>
                    <a:p>
                      <a:r>
                        <a:rPr lang="en-US" dirty="0"/>
                        <a:t>(COLOURLESS)</a:t>
                      </a:r>
                      <a:endParaRPr lang="en-IN" dirty="0"/>
                    </a:p>
                  </a:txBody>
                  <a:tcPr/>
                </a:tc>
                <a:extLst>
                  <a:ext uri="{0D108BD9-81ED-4DB2-BD59-A6C34878D82A}">
                    <a16:rowId xmlns:a16="http://schemas.microsoft.com/office/drawing/2014/main" xmlns="" val="2785284924"/>
                  </a:ext>
                </a:extLst>
              </a:tr>
              <a:tr h="506797">
                <a:tc>
                  <a:txBody>
                    <a:bodyPr/>
                    <a:lstStyle/>
                    <a:p>
                      <a:r>
                        <a:rPr lang="en-US" dirty="0"/>
                        <a:t>6-8</a:t>
                      </a:r>
                      <a:endParaRPr lang="en-IN" dirty="0"/>
                    </a:p>
                  </a:txBody>
                  <a:tcPr/>
                </a:tc>
                <a:tc>
                  <a:txBody>
                    <a:bodyPr/>
                    <a:lstStyle/>
                    <a:p>
                      <a:r>
                        <a:rPr lang="en-US" dirty="0"/>
                        <a:t>8-10</a:t>
                      </a:r>
                      <a:endParaRPr lang="en-IN" dirty="0"/>
                    </a:p>
                  </a:txBody>
                  <a:tcPr/>
                </a:tc>
                <a:tc>
                  <a:txBody>
                    <a:bodyPr/>
                    <a:lstStyle/>
                    <a:p>
                      <a:r>
                        <a:rPr lang="en-US" dirty="0"/>
                        <a:t>5-6</a:t>
                      </a:r>
                      <a:endParaRPr lang="en-IN" dirty="0"/>
                    </a:p>
                  </a:txBody>
                  <a:tcPr/>
                </a:tc>
                <a:tc>
                  <a:txBody>
                    <a:bodyPr/>
                    <a:lstStyle/>
                    <a:p>
                      <a:r>
                        <a:rPr lang="en-US" dirty="0"/>
                        <a:t>6-7</a:t>
                      </a:r>
                      <a:endParaRPr lang="en-IN" dirty="0"/>
                    </a:p>
                  </a:txBody>
                  <a:tcPr/>
                </a:tc>
                <a:tc>
                  <a:txBody>
                    <a:bodyPr/>
                    <a:lstStyle/>
                    <a:p>
                      <a:r>
                        <a:rPr lang="en-US" dirty="0"/>
                        <a:t>9-10</a:t>
                      </a:r>
                      <a:endParaRPr lang="en-IN" dirty="0"/>
                    </a:p>
                  </a:txBody>
                  <a:tcPr/>
                </a:tc>
                <a:extLst>
                  <a:ext uri="{0D108BD9-81ED-4DB2-BD59-A6C34878D82A}">
                    <a16:rowId xmlns:a16="http://schemas.microsoft.com/office/drawing/2014/main" xmlns="" val="261927381"/>
                  </a:ext>
                </a:extLst>
              </a:tr>
            </a:tbl>
          </a:graphicData>
        </a:graphic>
      </p:graphicFrame>
      <p:graphicFrame>
        <p:nvGraphicFramePr>
          <p:cNvPr id="8" name="Table 7">
            <a:extLst>
              <a:ext uri="{FF2B5EF4-FFF2-40B4-BE49-F238E27FC236}">
                <a16:creationId xmlns:a16="http://schemas.microsoft.com/office/drawing/2014/main" xmlns="" id="{C75B22D7-4564-2797-CAFB-193C3BD63B61}"/>
              </a:ext>
            </a:extLst>
          </p:cNvPr>
          <p:cNvGraphicFramePr>
            <a:graphicFrameLocks noGrp="1"/>
          </p:cNvGraphicFramePr>
          <p:nvPr/>
        </p:nvGraphicFramePr>
        <p:xfrm>
          <a:off x="395535" y="4623086"/>
          <a:ext cx="7992885" cy="1729086"/>
        </p:xfrm>
        <a:graphic>
          <a:graphicData uri="http://schemas.openxmlformats.org/drawingml/2006/table">
            <a:tbl>
              <a:tblPr firstRow="1" bandRow="1">
                <a:tableStyleId>{5C22544A-7EE6-4342-B048-85BDC9FD1C3A}</a:tableStyleId>
              </a:tblPr>
              <a:tblGrid>
                <a:gridCol w="1598577">
                  <a:extLst>
                    <a:ext uri="{9D8B030D-6E8A-4147-A177-3AD203B41FA5}">
                      <a16:colId xmlns:a16="http://schemas.microsoft.com/office/drawing/2014/main" xmlns="" val="110007199"/>
                    </a:ext>
                  </a:extLst>
                </a:gridCol>
                <a:gridCol w="1598577">
                  <a:extLst>
                    <a:ext uri="{9D8B030D-6E8A-4147-A177-3AD203B41FA5}">
                      <a16:colId xmlns:a16="http://schemas.microsoft.com/office/drawing/2014/main" xmlns="" val="3306193037"/>
                    </a:ext>
                  </a:extLst>
                </a:gridCol>
                <a:gridCol w="1598577">
                  <a:extLst>
                    <a:ext uri="{9D8B030D-6E8A-4147-A177-3AD203B41FA5}">
                      <a16:colId xmlns:a16="http://schemas.microsoft.com/office/drawing/2014/main" xmlns="" val="3994194833"/>
                    </a:ext>
                  </a:extLst>
                </a:gridCol>
                <a:gridCol w="1598577">
                  <a:extLst>
                    <a:ext uri="{9D8B030D-6E8A-4147-A177-3AD203B41FA5}">
                      <a16:colId xmlns:a16="http://schemas.microsoft.com/office/drawing/2014/main" xmlns="" val="3369047031"/>
                    </a:ext>
                  </a:extLst>
                </a:gridCol>
                <a:gridCol w="1598577">
                  <a:extLst>
                    <a:ext uri="{9D8B030D-6E8A-4147-A177-3AD203B41FA5}">
                      <a16:colId xmlns:a16="http://schemas.microsoft.com/office/drawing/2014/main" xmlns="" val="1961130720"/>
                    </a:ext>
                  </a:extLst>
                </a:gridCol>
              </a:tblGrid>
              <a:tr h="1009964">
                <a:tc>
                  <a:txBody>
                    <a:bodyPr/>
                    <a:lstStyle/>
                    <a:p>
                      <a:r>
                        <a:rPr lang="en-US" dirty="0"/>
                        <a:t>CALCIUM(Ca)</a:t>
                      </a:r>
                    </a:p>
                    <a:p>
                      <a:r>
                        <a:rPr lang="en-US" dirty="0"/>
                        <a:t>(SILVERY WHITE)</a:t>
                      </a:r>
                      <a:endParaRPr lang="en-IN" dirty="0"/>
                    </a:p>
                  </a:txBody>
                  <a:tcPr/>
                </a:tc>
                <a:tc>
                  <a:txBody>
                    <a:bodyPr/>
                    <a:lstStyle/>
                    <a:p>
                      <a:r>
                        <a:rPr lang="en-US" dirty="0"/>
                        <a:t>POTASSIUM(K)</a:t>
                      </a:r>
                    </a:p>
                    <a:p>
                      <a:r>
                        <a:rPr lang="en-US" dirty="0"/>
                        <a:t>(SILVERY LUSTURE)</a:t>
                      </a:r>
                      <a:endParaRPr lang="en-IN" dirty="0"/>
                    </a:p>
                  </a:txBody>
                  <a:tcPr/>
                </a:tc>
                <a:tc>
                  <a:txBody>
                    <a:bodyPr/>
                    <a:lstStyle/>
                    <a:p>
                      <a:r>
                        <a:rPr lang="en-US" dirty="0"/>
                        <a:t>SULPHUR(S)</a:t>
                      </a:r>
                    </a:p>
                    <a:p>
                      <a:r>
                        <a:rPr lang="en-US" dirty="0"/>
                        <a:t>(PALE YELLOW)</a:t>
                      </a:r>
                      <a:endParaRPr lang="en-IN" dirty="0"/>
                    </a:p>
                  </a:txBody>
                  <a:tcPr/>
                </a:tc>
                <a:tc>
                  <a:txBody>
                    <a:bodyPr/>
                    <a:lstStyle/>
                    <a:p>
                      <a:r>
                        <a:rPr lang="en-US" dirty="0"/>
                        <a:t>MAGNESIUM(Mg)</a:t>
                      </a:r>
                    </a:p>
                    <a:p>
                      <a:r>
                        <a:rPr lang="en-US" dirty="0"/>
                        <a:t>(SILVERY GRAY)</a:t>
                      </a:r>
                      <a:endParaRPr lang="en-IN" dirty="0"/>
                    </a:p>
                  </a:txBody>
                  <a:tcPr/>
                </a:tc>
                <a:tc>
                  <a:txBody>
                    <a:bodyPr/>
                    <a:lstStyle/>
                    <a:p>
                      <a:r>
                        <a:rPr lang="en-US" dirty="0"/>
                        <a:t>NITROGEN(N)</a:t>
                      </a:r>
                    </a:p>
                    <a:p>
                      <a:r>
                        <a:rPr lang="en-US" dirty="0"/>
                        <a:t>(COLOURLESS)</a:t>
                      </a:r>
                      <a:endParaRPr lang="en-IN" dirty="0"/>
                    </a:p>
                  </a:txBody>
                  <a:tcPr/>
                </a:tc>
                <a:extLst>
                  <a:ext uri="{0D108BD9-81ED-4DB2-BD59-A6C34878D82A}">
                    <a16:rowId xmlns:a16="http://schemas.microsoft.com/office/drawing/2014/main" xmlns="" val="1687897980"/>
                  </a:ext>
                </a:extLst>
              </a:tr>
              <a:tr h="540366">
                <a:tc>
                  <a:txBody>
                    <a:bodyPr/>
                    <a:lstStyle/>
                    <a:p>
                      <a:r>
                        <a:rPr lang="en-US" dirty="0"/>
                        <a:t>&lt;2</a:t>
                      </a:r>
                      <a:endParaRPr lang="en-IN" dirty="0"/>
                    </a:p>
                  </a:txBody>
                  <a:tcPr/>
                </a:tc>
                <a:tc>
                  <a:txBody>
                    <a:bodyPr/>
                    <a:lstStyle/>
                    <a:p>
                      <a:r>
                        <a:rPr lang="en-US" dirty="0"/>
                        <a:t>&lt;5</a:t>
                      </a:r>
                      <a:endParaRPr lang="en-IN" dirty="0"/>
                    </a:p>
                  </a:txBody>
                  <a:tcPr/>
                </a:tc>
                <a:tc>
                  <a:txBody>
                    <a:bodyPr/>
                    <a:lstStyle/>
                    <a:p>
                      <a:r>
                        <a:rPr lang="en-US" dirty="0"/>
                        <a:t>&lt;5</a:t>
                      </a:r>
                      <a:endParaRPr lang="en-IN" dirty="0"/>
                    </a:p>
                  </a:txBody>
                  <a:tcPr/>
                </a:tc>
                <a:tc>
                  <a:txBody>
                    <a:bodyPr/>
                    <a:lstStyle/>
                    <a:p>
                      <a:r>
                        <a:rPr lang="en-US" dirty="0"/>
                        <a:t>&lt;4</a:t>
                      </a:r>
                      <a:endParaRPr lang="en-IN" dirty="0"/>
                    </a:p>
                  </a:txBody>
                  <a:tcPr/>
                </a:tc>
                <a:tc>
                  <a:txBody>
                    <a:bodyPr/>
                    <a:lstStyle/>
                    <a:p>
                      <a:r>
                        <a:rPr lang="en-US" dirty="0"/>
                        <a:t>&lt;6</a:t>
                      </a:r>
                      <a:endParaRPr lang="en-IN" dirty="0"/>
                    </a:p>
                  </a:txBody>
                  <a:tcPr/>
                </a:tc>
                <a:extLst>
                  <a:ext uri="{0D108BD9-81ED-4DB2-BD59-A6C34878D82A}">
                    <a16:rowId xmlns:a16="http://schemas.microsoft.com/office/drawing/2014/main" xmlns="" val="2396319247"/>
                  </a:ext>
                </a:extLst>
              </a:tr>
            </a:tbl>
          </a:graphicData>
        </a:graphic>
      </p:graphicFrame>
      <p:sp>
        <p:nvSpPr>
          <p:cNvPr id="10" name="TextBox 9">
            <a:extLst>
              <a:ext uri="{FF2B5EF4-FFF2-40B4-BE49-F238E27FC236}">
                <a16:creationId xmlns:a16="http://schemas.microsoft.com/office/drawing/2014/main" xmlns="" id="{D352B98E-DF6F-1169-927B-9DF68ABC2BAE}"/>
              </a:ext>
            </a:extLst>
          </p:cNvPr>
          <p:cNvSpPr txBox="1"/>
          <p:nvPr/>
        </p:nvSpPr>
        <p:spPr>
          <a:xfrm>
            <a:off x="226061" y="988358"/>
            <a:ext cx="4572000" cy="400110"/>
          </a:xfrm>
          <a:prstGeom prst="rect">
            <a:avLst/>
          </a:prstGeom>
          <a:noFill/>
        </p:spPr>
        <p:txBody>
          <a:bodyPr wrap="square">
            <a:spAutoFit/>
          </a:bodyPr>
          <a:lstStyle/>
          <a:p>
            <a:r>
              <a:rPr lang="en-US" sz="2000" b="1" dirty="0">
                <a:solidFill>
                  <a:srgbClr val="C00000"/>
                </a:solidFill>
                <a:latin typeface="Algerian" pitchFamily="82" charset="0"/>
              </a:rPr>
              <a:t>READINGS FOR AGRICULTURAL SITE</a:t>
            </a:r>
            <a:endParaRPr lang="en-IN" sz="2000" dirty="0">
              <a:solidFill>
                <a:srgbClr val="C00000"/>
              </a:solidFill>
              <a:latin typeface="Algerian" pitchFamily="82" charset="0"/>
            </a:endParaRPr>
          </a:p>
        </p:txBody>
      </p:sp>
      <p:sp>
        <p:nvSpPr>
          <p:cNvPr id="12" name="TextBox 11">
            <a:extLst>
              <a:ext uri="{FF2B5EF4-FFF2-40B4-BE49-F238E27FC236}">
                <a16:creationId xmlns:a16="http://schemas.microsoft.com/office/drawing/2014/main" xmlns="" id="{0C252735-FE64-C0CD-FC75-4CB6488E39AA}"/>
              </a:ext>
            </a:extLst>
          </p:cNvPr>
          <p:cNvSpPr txBox="1"/>
          <p:nvPr/>
        </p:nvSpPr>
        <p:spPr>
          <a:xfrm>
            <a:off x="190648" y="3933056"/>
            <a:ext cx="4572000" cy="400110"/>
          </a:xfrm>
          <a:prstGeom prst="rect">
            <a:avLst/>
          </a:prstGeom>
          <a:noFill/>
        </p:spPr>
        <p:txBody>
          <a:bodyPr wrap="square">
            <a:spAutoFit/>
          </a:bodyPr>
          <a:lstStyle/>
          <a:p>
            <a:r>
              <a:rPr lang="en-US" sz="2000" b="1" dirty="0">
                <a:solidFill>
                  <a:srgbClr val="C00000"/>
                </a:solidFill>
                <a:latin typeface="Algerian" pitchFamily="82" charset="0"/>
              </a:rPr>
              <a:t>READINGS FOR CONSTRUCTION</a:t>
            </a:r>
            <a:r>
              <a:rPr lang="en-US" sz="1800" b="1" dirty="0">
                <a:solidFill>
                  <a:srgbClr val="C00000"/>
                </a:solidFill>
                <a:latin typeface="Algerian" pitchFamily="82" charset="0"/>
              </a:rPr>
              <a:t> SITE</a:t>
            </a:r>
            <a:endParaRPr lang="en-IN" sz="1800" dirty="0">
              <a:solidFill>
                <a:srgbClr val="C00000"/>
              </a:solidFill>
              <a:latin typeface="Algerian" pitchFamily="82" charset="0"/>
            </a:endParaRPr>
          </a:p>
        </p:txBody>
      </p:sp>
    </p:spTree>
    <p:extLst>
      <p:ext uri="{BB962C8B-B14F-4D97-AF65-F5344CB8AC3E}">
        <p14:creationId xmlns:p14="http://schemas.microsoft.com/office/powerpoint/2010/main" val="373688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357816" y="1556792"/>
            <a:ext cx="8568952" cy="3785652"/>
          </a:xfrm>
          <a:prstGeom prst="rect">
            <a:avLst/>
          </a:prstGeom>
        </p:spPr>
        <p:txBody>
          <a:bodyPr wrap="square">
            <a:spAutoFit/>
          </a:bodyPr>
          <a:lstStyle/>
          <a:p>
            <a:pPr marL="342900" lvl="0" indent="-342900" algn="just" fontAlgn="base">
              <a:spcBef>
                <a:spcPct val="0"/>
              </a:spcBef>
              <a:spcAft>
                <a:spcPct val="0"/>
              </a:spcAft>
              <a:buFont typeface="Arial" pitchFamily="34" charset="0"/>
              <a:buChar char="•"/>
            </a:pPr>
            <a:r>
              <a:rPr lang="en-US" sz="2000" dirty="0"/>
              <a:t> The existing system for both mining, mineral detection, and assessing soil suitability for agriculture or construction purposes involves deploying ESP32-CAM modules within relevant sites.</a:t>
            </a:r>
          </a:p>
          <a:p>
            <a:pPr lvl="0" algn="just" fontAlgn="base">
              <a:spcBef>
                <a:spcPct val="0"/>
              </a:spcBef>
              <a:spcAft>
                <a:spcPct val="0"/>
              </a:spcAft>
            </a:pPr>
            <a:endParaRPr lang="en-US" sz="2000" dirty="0"/>
          </a:p>
          <a:p>
            <a:pPr marL="342900" lvl="0" indent="-342900" algn="just" fontAlgn="base">
              <a:spcBef>
                <a:spcPct val="0"/>
              </a:spcBef>
              <a:spcAft>
                <a:spcPct val="0"/>
              </a:spcAft>
              <a:buFont typeface="Arial" pitchFamily="34" charset="0"/>
              <a:buChar char="•"/>
            </a:pPr>
            <a:r>
              <a:rPr lang="en-US" sz="2000" dirty="0"/>
              <a:t> These modules utilize their integrated OV2640 cameras and Wi-Fi capabilities to capture images of mining materials and soil samples.</a:t>
            </a:r>
          </a:p>
          <a:p>
            <a:pPr lvl="0" algn="just" fontAlgn="base">
              <a:spcBef>
                <a:spcPct val="0"/>
              </a:spcBef>
              <a:spcAft>
                <a:spcPct val="0"/>
              </a:spcAft>
            </a:pPr>
            <a:r>
              <a:rPr lang="en-US" sz="2000" dirty="0"/>
              <a:t> </a:t>
            </a:r>
          </a:p>
          <a:p>
            <a:pPr marL="342900" lvl="0" indent="-342900" algn="just" fontAlgn="base">
              <a:spcBef>
                <a:spcPct val="0"/>
              </a:spcBef>
              <a:spcAft>
                <a:spcPct val="0"/>
              </a:spcAft>
              <a:buFont typeface="Arial" pitchFamily="34" charset="0"/>
              <a:buChar char="•"/>
            </a:pPr>
            <a:r>
              <a:rPr lang="en-US" sz="2000" dirty="0"/>
              <a:t> Through wireless connectivity, the ESP32-CAM sends these images to a central server or peripheral devices for analysis. </a:t>
            </a:r>
          </a:p>
          <a:p>
            <a:pPr lvl="0" algn="just" fontAlgn="base">
              <a:spcBef>
                <a:spcPct val="0"/>
              </a:spcBef>
              <a:spcAft>
                <a:spcPct val="0"/>
              </a:spcAft>
            </a:pPr>
            <a:endParaRPr lang="en-US" sz="2000" dirty="0"/>
          </a:p>
          <a:p>
            <a:pPr marL="342900" lvl="0" indent="-342900" algn="just" fontAlgn="base">
              <a:spcBef>
                <a:spcPct val="0"/>
              </a:spcBef>
              <a:spcAft>
                <a:spcPct val="0"/>
              </a:spcAft>
              <a:buFont typeface="Arial" pitchFamily="34" charset="0"/>
              <a:buChar char="•"/>
            </a:pPr>
            <a:r>
              <a:rPr lang="en-US" sz="2000" dirty="0"/>
              <a:t>This integrated system enables real-time monitoring and decision-making, enhancing efficiency and resource management in both industries.</a:t>
            </a:r>
            <a:endParaRPr kumimoji="0" lang="en-US"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323528" y="692696"/>
            <a:ext cx="3159839" cy="523220"/>
          </a:xfrm>
          <a:prstGeom prst="rect">
            <a:avLst/>
          </a:prstGeom>
        </p:spPr>
        <p:txBody>
          <a:bodyPr wrap="none">
            <a:spAutoFit/>
          </a:bodyPr>
          <a:lstStyle/>
          <a:p>
            <a:pPr algn="just"/>
            <a:r>
              <a:rPr lang="en-US" sz="2800" b="1" dirty="0">
                <a:solidFill>
                  <a:srgbClr val="C00000"/>
                </a:solidFill>
                <a:latin typeface="Algerian" pitchFamily="82" charset="0"/>
              </a:rPr>
              <a:t>EXISTING SYSTEM</a:t>
            </a:r>
          </a:p>
        </p:txBody>
      </p:sp>
      <p:sp>
        <p:nvSpPr>
          <p:cNvPr id="6" name="Slide Number Placeholder 5"/>
          <p:cNvSpPr>
            <a:spLocks noGrp="1"/>
          </p:cNvSpPr>
          <p:nvPr>
            <p:ph type="sldNum" sz="quarter" idx="12"/>
          </p:nvPr>
        </p:nvSpPr>
        <p:spPr/>
        <p:txBody>
          <a:bodyPr/>
          <a:lstStyle/>
          <a:p>
            <a:fld id="{82410A39-D0F2-482D-A3BC-29E0A838FBD1}" type="slidenum">
              <a:rPr lang="en-IN" smtClean="0"/>
              <a:t>8</a:t>
            </a:fld>
            <a:endParaRPr lang="en-IN"/>
          </a:p>
        </p:txBody>
      </p:sp>
    </p:spTree>
    <p:extLst>
      <p:ext uri="{BB962C8B-B14F-4D97-AF65-F5344CB8AC3E}">
        <p14:creationId xmlns:p14="http://schemas.microsoft.com/office/powerpoint/2010/main" val="390041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10783" y="1484784"/>
            <a:ext cx="8892480" cy="3847207"/>
          </a:xfrm>
          <a:prstGeom prst="rect">
            <a:avLst/>
          </a:prstGeom>
        </p:spPr>
        <p:txBody>
          <a:bodyPr wrap="square">
            <a:spAutoFit/>
          </a:bodyPr>
          <a:lstStyle/>
          <a:p>
            <a:pPr algn="just"/>
            <a:r>
              <a:rPr lang="en-IN" sz="2400" b="1" dirty="0">
                <a:solidFill>
                  <a:srgbClr val="FF0000"/>
                </a:solidFill>
              </a:rPr>
              <a:t>JUPYTER NOTEBOOK (FORMELY IPYTHON NOTEBOOK):</a:t>
            </a:r>
          </a:p>
          <a:p>
            <a:pPr algn="just"/>
            <a:r>
              <a:rPr lang="en-IN" sz="2000" b="1" dirty="0">
                <a:solidFill>
                  <a:srgbClr val="FF0000"/>
                </a:solidFill>
              </a:rPr>
              <a:t>     </a:t>
            </a:r>
            <a:r>
              <a:rPr lang="en-IN" sz="2000" b="1" dirty="0"/>
              <a:t>   </a:t>
            </a:r>
          </a:p>
          <a:p>
            <a:pPr marL="800100" lvl="1" indent="-342900" algn="just">
              <a:buFont typeface="Arial" pitchFamily="34" charset="0"/>
              <a:buChar char="•"/>
            </a:pPr>
            <a:r>
              <a:rPr lang="en-IN" sz="2000" b="1" dirty="0"/>
              <a:t> </a:t>
            </a:r>
            <a:r>
              <a:rPr lang="en-IN" sz="2000" dirty="0"/>
              <a:t>It is a web-based interactive computational environment for   </a:t>
            </a:r>
          </a:p>
          <a:p>
            <a:pPr algn="just"/>
            <a:r>
              <a:rPr lang="en-IN" sz="2000" dirty="0"/>
              <a:t>               creating notebook documents.</a:t>
            </a:r>
          </a:p>
          <a:p>
            <a:pPr algn="just"/>
            <a:r>
              <a:rPr lang="en-IN" sz="2000" dirty="0"/>
              <a:t>               </a:t>
            </a:r>
          </a:p>
          <a:p>
            <a:pPr marL="800100" lvl="1" indent="-342900" algn="just">
              <a:buFont typeface="Arial" pitchFamily="34" charset="0"/>
              <a:buChar char="•"/>
            </a:pPr>
            <a:r>
              <a:rPr lang="en-IN" sz="2000" dirty="0"/>
              <a:t> </a:t>
            </a:r>
            <a:r>
              <a:rPr lang="en-IN" sz="2000" dirty="0" err="1"/>
              <a:t>Jupyter</a:t>
            </a:r>
            <a:r>
              <a:rPr lang="en-IN" sz="2000" dirty="0"/>
              <a:t> Notebook is similar to the notebook interface of other ordered   </a:t>
            </a:r>
          </a:p>
          <a:p>
            <a:pPr algn="just"/>
            <a:r>
              <a:rPr lang="en-IN" sz="2000" dirty="0"/>
              <a:t>               list of input/output cells which can contain code, text (using </a:t>
            </a:r>
          </a:p>
          <a:p>
            <a:pPr algn="just"/>
            <a:r>
              <a:rPr lang="en-IN" sz="2000" dirty="0"/>
              <a:t>               </a:t>
            </a:r>
            <a:r>
              <a:rPr lang="en-IN" sz="2000" dirty="0" err="1"/>
              <a:t>Github</a:t>
            </a:r>
            <a:r>
              <a:rPr lang="en-IN" sz="2000" dirty="0"/>
              <a:t> </a:t>
            </a:r>
            <a:r>
              <a:rPr lang="en-IN" sz="2000" dirty="0" err="1"/>
              <a:t>Flavored</a:t>
            </a:r>
            <a:r>
              <a:rPr lang="en-IN" sz="2000" dirty="0"/>
              <a:t> Markdown), mathematics, plots and rich media.</a:t>
            </a:r>
          </a:p>
          <a:p>
            <a:pPr algn="just"/>
            <a:r>
              <a:rPr lang="en-IN" sz="2000" dirty="0"/>
              <a:t>    </a:t>
            </a:r>
          </a:p>
          <a:p>
            <a:pPr marL="800100" lvl="1" indent="-342900" algn="just">
              <a:buFont typeface="Arial" pitchFamily="34" charset="0"/>
              <a:buChar char="•"/>
            </a:pPr>
            <a:r>
              <a:rPr lang="en-IN" sz="2000" dirty="0"/>
              <a:t> A </a:t>
            </a:r>
            <a:r>
              <a:rPr lang="en-IN" sz="2000" dirty="0" err="1"/>
              <a:t>Jupyter</a:t>
            </a:r>
            <a:r>
              <a:rPr lang="en-IN" sz="2000" dirty="0"/>
              <a:t> Notebook application is a browser-based REPL containing an </a:t>
            </a:r>
          </a:p>
          <a:p>
            <a:pPr algn="just"/>
            <a:r>
              <a:rPr lang="en-IN" sz="2000" dirty="0"/>
              <a:t>              programs such as Maple, </a:t>
            </a:r>
            <a:r>
              <a:rPr lang="en-IN" sz="2000" dirty="0" err="1"/>
              <a:t>Mathematica</a:t>
            </a:r>
            <a:r>
              <a:rPr lang="en-IN" sz="2000" dirty="0"/>
              <a:t>, and </a:t>
            </a:r>
            <a:r>
              <a:rPr lang="en-IN" sz="2000" dirty="0" err="1"/>
              <a:t>SageMath</a:t>
            </a:r>
            <a:r>
              <a:rPr lang="en-IN" sz="2000" dirty="0"/>
              <a:t>, a computational </a:t>
            </a:r>
          </a:p>
          <a:p>
            <a:pPr algn="just"/>
            <a:r>
              <a:rPr lang="en-IN" sz="2000" dirty="0"/>
              <a:t>              interface style that originated with mathematics.</a:t>
            </a:r>
          </a:p>
        </p:txBody>
      </p:sp>
      <p:sp>
        <p:nvSpPr>
          <p:cNvPr id="5" name="Rectangle 4"/>
          <p:cNvSpPr/>
          <p:nvPr/>
        </p:nvSpPr>
        <p:spPr>
          <a:xfrm>
            <a:off x="237566" y="548680"/>
            <a:ext cx="4374232" cy="584775"/>
          </a:xfrm>
          <a:prstGeom prst="rect">
            <a:avLst/>
          </a:prstGeom>
        </p:spPr>
        <p:txBody>
          <a:bodyPr wrap="square">
            <a:spAutoFit/>
          </a:bodyPr>
          <a:lstStyle/>
          <a:p>
            <a:r>
              <a:rPr lang="en-IN" sz="3200" b="1" dirty="0">
                <a:solidFill>
                  <a:srgbClr val="C00000"/>
                </a:solidFill>
                <a:latin typeface="Algerian" pitchFamily="82" charset="0"/>
              </a:rPr>
              <a:t>Proposed system</a:t>
            </a:r>
          </a:p>
        </p:txBody>
      </p:sp>
      <p:sp>
        <p:nvSpPr>
          <p:cNvPr id="6" name="Slide Number Placeholder 5"/>
          <p:cNvSpPr>
            <a:spLocks noGrp="1"/>
          </p:cNvSpPr>
          <p:nvPr>
            <p:ph type="sldNum" sz="quarter" idx="12"/>
          </p:nvPr>
        </p:nvSpPr>
        <p:spPr/>
        <p:txBody>
          <a:bodyPr/>
          <a:lstStyle/>
          <a:p>
            <a:fld id="{82410A39-D0F2-482D-A3BC-29E0A838FBD1}" type="slidenum">
              <a:rPr lang="en-IN" smtClean="0"/>
              <a:t>9</a:t>
            </a:fld>
            <a:endParaRPr lang="en-IN"/>
          </a:p>
        </p:txBody>
      </p:sp>
      <p:sp>
        <p:nvSpPr>
          <p:cNvPr id="3" name="Rectangle 2"/>
          <p:cNvSpPr/>
          <p:nvPr/>
        </p:nvSpPr>
        <p:spPr>
          <a:xfrm>
            <a:off x="0" y="4564450"/>
            <a:ext cx="237566" cy="369332"/>
          </a:xfrm>
          <a:prstGeom prst="rect">
            <a:avLst/>
          </a:prstGeom>
        </p:spPr>
        <p:txBody>
          <a:bodyPr wrap="none">
            <a:spAutoFit/>
          </a:bodyPr>
          <a:lstStyle/>
          <a:p>
            <a:r>
              <a:rPr lang="en-US" b="1" dirty="0"/>
              <a:t> </a:t>
            </a:r>
            <a:endParaRPr lang="en-IN" dirty="0">
              <a:solidFill>
                <a:srgbClr val="FF0000"/>
              </a:solidFill>
            </a:endParaRPr>
          </a:p>
        </p:txBody>
      </p:sp>
    </p:spTree>
    <p:extLst>
      <p:ext uri="{BB962C8B-B14F-4D97-AF65-F5344CB8AC3E}">
        <p14:creationId xmlns:p14="http://schemas.microsoft.com/office/powerpoint/2010/main" val="3514274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301</TotalTime>
  <Words>786</Words>
  <Application>Microsoft Office PowerPoint</Application>
  <PresentationFormat>On-screen Show (4:3)</PresentationFormat>
  <Paragraphs>151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26</cp:revision>
  <dcterms:created xsi:type="dcterms:W3CDTF">2024-04-26T15:20:59Z</dcterms:created>
  <dcterms:modified xsi:type="dcterms:W3CDTF">2024-05-22T04:18:34Z</dcterms:modified>
</cp:coreProperties>
</file>