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61" r:id="rId7"/>
    <p:sldId id="264" r:id="rId8"/>
    <p:sldId id="265" r:id="rId9"/>
    <p:sldId id="266" r:id="rId10"/>
    <p:sldId id="287" r:id="rId11"/>
    <p:sldId id="288" r:id="rId12"/>
    <p:sldId id="289" r:id="rId13"/>
    <p:sldId id="290" r:id="rId14"/>
    <p:sldId id="274" r:id="rId15"/>
    <p:sldId id="267" r:id="rId16"/>
    <p:sldId id="291" r:id="rId17"/>
    <p:sldId id="284" r:id="rId18"/>
    <p:sldId id="282" r:id="rId19"/>
    <p:sldId id="283" r:id="rId20"/>
    <p:sldId id="285" r:id="rId21"/>
    <p:sldId id="275" r:id="rId22"/>
    <p:sldId id="276" r:id="rId23"/>
    <p:sldId id="277" r:id="rId24"/>
    <p:sldId id="278" r:id="rId25"/>
    <p:sldId id="279" r:id="rId2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p:cViewPr>
        <p:scale>
          <a:sx n="75" d="100"/>
          <a:sy n="75" d="100"/>
        </p:scale>
        <p:origin x="1242"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5429D3B-9B9E-454E-8E04-7D47DF539CFF}" type="datetimeFigureOut">
              <a:rPr lang="en-IN" smtClean="0"/>
              <a:t>01-06-2021</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F1EB7DC-94C6-4908-8250-C778F3B687CA}" type="slidenum">
              <a:rPr lang="en-IN" smtClean="0"/>
              <a:t>‹#›</a:t>
            </a:fld>
            <a:endParaRPr lang="en-IN"/>
          </a:p>
        </p:txBody>
      </p:sp>
    </p:spTree>
    <p:extLst>
      <p:ext uri="{BB962C8B-B14F-4D97-AF65-F5344CB8AC3E}">
        <p14:creationId xmlns:p14="http://schemas.microsoft.com/office/powerpoint/2010/main" val="3294249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550" b="0" i="0">
                <a:solidFill>
                  <a:schemeClr val="tx1"/>
                </a:solidFill>
                <a:latin typeface="Times New Roman"/>
                <a:cs typeface="Times New Roman"/>
              </a:defRPr>
            </a:lvl1pPr>
          </a:lstStyle>
          <a:p>
            <a:pPr marL="12700">
              <a:lnSpc>
                <a:spcPts val="1814"/>
              </a:lnSpc>
            </a:pPr>
            <a:r>
              <a:rPr spc="-5" dirty="0"/>
              <a:t>CSE </a:t>
            </a:r>
            <a:r>
              <a:rPr spc="-10" dirty="0"/>
              <a:t>Department,</a:t>
            </a:r>
            <a:r>
              <a:rPr dirty="0"/>
              <a:t> </a:t>
            </a:r>
            <a:r>
              <a:rPr spc="10" dirty="0"/>
              <a:t>JECC</a:t>
            </a:r>
          </a:p>
        </p:txBody>
      </p:sp>
      <p:sp>
        <p:nvSpPr>
          <p:cNvPr id="5" name="Holder 5"/>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r>
              <a:rPr lang="en-US" spc="-10"/>
              <a:t>20/01/21</a:t>
            </a:r>
            <a:endParaRPr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C0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550" b="0" i="0">
                <a:solidFill>
                  <a:schemeClr val="tx1"/>
                </a:solidFill>
                <a:latin typeface="Times New Roman"/>
                <a:cs typeface="Times New Roman"/>
              </a:defRPr>
            </a:lvl1pPr>
          </a:lstStyle>
          <a:p>
            <a:pPr marL="12700">
              <a:lnSpc>
                <a:spcPts val="1814"/>
              </a:lnSpc>
            </a:pPr>
            <a:r>
              <a:rPr spc="-5" dirty="0"/>
              <a:t>CSE </a:t>
            </a:r>
            <a:r>
              <a:rPr spc="-10" dirty="0"/>
              <a:t>Department,</a:t>
            </a:r>
            <a:r>
              <a:rPr dirty="0"/>
              <a:t> </a:t>
            </a:r>
            <a:r>
              <a:rPr spc="10" dirty="0"/>
              <a:t>JECC</a:t>
            </a:r>
          </a:p>
        </p:txBody>
      </p:sp>
      <p:sp>
        <p:nvSpPr>
          <p:cNvPr id="5" name="Holder 5"/>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r>
              <a:rPr lang="en-US" spc="-10"/>
              <a:t>20/01/21</a:t>
            </a:r>
            <a:endParaRPr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C00000"/>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550" b="0" i="0">
                <a:solidFill>
                  <a:schemeClr val="tx1"/>
                </a:solidFill>
                <a:latin typeface="Times New Roman"/>
                <a:cs typeface="Times New Roman"/>
              </a:defRPr>
            </a:lvl1pPr>
          </a:lstStyle>
          <a:p>
            <a:pPr marL="12700">
              <a:lnSpc>
                <a:spcPts val="1814"/>
              </a:lnSpc>
            </a:pPr>
            <a:r>
              <a:rPr spc="-5" dirty="0"/>
              <a:t>CSE </a:t>
            </a:r>
            <a:r>
              <a:rPr spc="-10" dirty="0"/>
              <a:t>Department,</a:t>
            </a:r>
            <a:r>
              <a:rPr dirty="0"/>
              <a:t> </a:t>
            </a:r>
            <a:r>
              <a:rPr spc="10" dirty="0"/>
              <a:t>JECC</a:t>
            </a:r>
          </a:p>
        </p:txBody>
      </p:sp>
      <p:sp>
        <p:nvSpPr>
          <p:cNvPr id="6" name="Holder 6"/>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r>
              <a:rPr lang="en-US" spc="-10"/>
              <a:t>20/01/21</a:t>
            </a:r>
            <a:endParaRPr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1" i="0">
                <a:solidFill>
                  <a:srgbClr val="C0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550" b="0" i="0">
                <a:solidFill>
                  <a:schemeClr val="tx1"/>
                </a:solidFill>
                <a:latin typeface="Times New Roman"/>
                <a:cs typeface="Times New Roman"/>
              </a:defRPr>
            </a:lvl1pPr>
          </a:lstStyle>
          <a:p>
            <a:pPr marL="12700">
              <a:lnSpc>
                <a:spcPts val="1814"/>
              </a:lnSpc>
            </a:pPr>
            <a:r>
              <a:rPr spc="-5" dirty="0"/>
              <a:t>CSE </a:t>
            </a:r>
            <a:r>
              <a:rPr spc="-10" dirty="0"/>
              <a:t>Department,</a:t>
            </a:r>
            <a:r>
              <a:rPr dirty="0"/>
              <a:t> </a:t>
            </a:r>
            <a:r>
              <a:rPr spc="10" dirty="0"/>
              <a:t>JECC</a:t>
            </a:r>
          </a:p>
        </p:txBody>
      </p:sp>
      <p:sp>
        <p:nvSpPr>
          <p:cNvPr id="4" name="Holder 4"/>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r>
              <a:rPr lang="en-US" spc="-10"/>
              <a:t>20/01/21</a:t>
            </a:r>
            <a:endParaRPr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550" b="0" i="0">
                <a:solidFill>
                  <a:schemeClr val="tx1"/>
                </a:solidFill>
                <a:latin typeface="Times New Roman"/>
                <a:cs typeface="Times New Roman"/>
              </a:defRPr>
            </a:lvl1pPr>
          </a:lstStyle>
          <a:p>
            <a:pPr marL="12700">
              <a:lnSpc>
                <a:spcPts val="1814"/>
              </a:lnSpc>
            </a:pPr>
            <a:r>
              <a:rPr spc="-5" dirty="0"/>
              <a:t>CSE </a:t>
            </a:r>
            <a:r>
              <a:rPr spc="-10" dirty="0"/>
              <a:t>Department,</a:t>
            </a:r>
            <a:r>
              <a:rPr dirty="0"/>
              <a:t> </a:t>
            </a:r>
            <a:r>
              <a:rPr spc="10" dirty="0"/>
              <a:t>JECC</a:t>
            </a:r>
          </a:p>
        </p:txBody>
      </p:sp>
      <p:sp>
        <p:nvSpPr>
          <p:cNvPr id="3" name="Holder 3"/>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r>
              <a:rPr lang="en-US" spc="-10"/>
              <a:t>20/01/21</a:t>
            </a:r>
            <a:endParaRPr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56610" y="1635760"/>
            <a:ext cx="2430779" cy="701039"/>
          </a:xfrm>
          <a:prstGeom prst="rect">
            <a:avLst/>
          </a:prstGeom>
        </p:spPr>
        <p:txBody>
          <a:bodyPr wrap="square" lIns="0" tIns="0" rIns="0" bIns="0">
            <a:spAutoFit/>
          </a:bodyPr>
          <a:lstStyle>
            <a:lvl1pPr>
              <a:defRPr sz="4400" b="1" i="0">
                <a:solidFill>
                  <a:srgbClr val="C00000"/>
                </a:solidFill>
                <a:latin typeface="Times New Roman"/>
                <a:cs typeface="Times New Roman"/>
              </a:defRPr>
            </a:lvl1pPr>
          </a:lstStyle>
          <a:p>
            <a:endParaRPr/>
          </a:p>
        </p:txBody>
      </p:sp>
      <p:sp>
        <p:nvSpPr>
          <p:cNvPr id="3" name="Holder 3"/>
          <p:cNvSpPr>
            <a:spLocks noGrp="1"/>
          </p:cNvSpPr>
          <p:nvPr>
            <p:ph type="body" idx="1"/>
          </p:nvPr>
        </p:nvSpPr>
        <p:spPr>
          <a:xfrm>
            <a:off x="350520" y="2517838"/>
            <a:ext cx="8442960" cy="3211195"/>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738879" y="6398802"/>
            <a:ext cx="1977389" cy="247650"/>
          </a:xfrm>
          <a:prstGeom prst="rect">
            <a:avLst/>
          </a:prstGeom>
        </p:spPr>
        <p:txBody>
          <a:bodyPr wrap="square" lIns="0" tIns="0" rIns="0" bIns="0">
            <a:spAutoFit/>
          </a:bodyPr>
          <a:lstStyle>
            <a:lvl1pPr>
              <a:defRPr sz="1550" b="0" i="0">
                <a:solidFill>
                  <a:schemeClr val="tx1"/>
                </a:solidFill>
                <a:latin typeface="Times New Roman"/>
                <a:cs typeface="Times New Roman"/>
              </a:defRPr>
            </a:lvl1pPr>
          </a:lstStyle>
          <a:p>
            <a:pPr marL="12700">
              <a:lnSpc>
                <a:spcPts val="1814"/>
              </a:lnSpc>
            </a:pPr>
            <a:r>
              <a:rPr spc="-5" dirty="0"/>
              <a:t>CSE </a:t>
            </a:r>
            <a:r>
              <a:rPr spc="-10" dirty="0"/>
              <a:t>Department,</a:t>
            </a:r>
            <a:r>
              <a:rPr dirty="0"/>
              <a:t> </a:t>
            </a:r>
            <a:r>
              <a:rPr spc="10" dirty="0"/>
              <a:t>JECC</a:t>
            </a:r>
          </a:p>
        </p:txBody>
      </p:sp>
      <p:sp>
        <p:nvSpPr>
          <p:cNvPr id="5" name="Holder 5"/>
          <p:cNvSpPr>
            <a:spLocks noGrp="1"/>
          </p:cNvSpPr>
          <p:nvPr>
            <p:ph type="dt" sz="half" idx="6"/>
          </p:nvPr>
        </p:nvSpPr>
        <p:spPr>
          <a:xfrm>
            <a:off x="534987" y="6472554"/>
            <a:ext cx="600075"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12700">
              <a:lnSpc>
                <a:spcPts val="1240"/>
              </a:lnSpc>
            </a:pPr>
            <a:r>
              <a:rPr lang="en-US" spc="-10"/>
              <a:t>20/01/21</a:t>
            </a:r>
            <a:endParaRPr dirty="0"/>
          </a:p>
        </p:txBody>
      </p:sp>
      <p:sp>
        <p:nvSpPr>
          <p:cNvPr id="6" name="Holder 6"/>
          <p:cNvSpPr>
            <a:spLocks noGrp="1"/>
          </p:cNvSpPr>
          <p:nvPr>
            <p:ph type="sldNum" sz="quarter" idx="7"/>
          </p:nvPr>
        </p:nvSpPr>
        <p:spPr>
          <a:xfrm>
            <a:off x="8414004" y="6472554"/>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13735" y="4072445"/>
            <a:ext cx="3700145" cy="2273956"/>
          </a:xfrm>
          <a:prstGeom prst="rect">
            <a:avLst/>
          </a:prstGeom>
        </p:spPr>
        <p:txBody>
          <a:bodyPr vert="horz" wrap="square" lIns="0" tIns="12700" rIns="0" bIns="0" rtlCol="0">
            <a:spAutoFit/>
            <a:scene3d>
              <a:camera prst="orthographicFront"/>
              <a:lightRig rig="harsh" dir="t"/>
            </a:scene3d>
            <a:sp3d extrusionH="57150" prstMaterial="matte">
              <a:bevelT w="63500" h="12700" prst="angle"/>
              <a:contourClr>
                <a:schemeClr val="bg1">
                  <a:lumMod val="65000"/>
                </a:schemeClr>
              </a:contourClr>
            </a:sp3d>
          </a:bodyPr>
          <a:lstStyle/>
          <a:p>
            <a:pPr marL="12700" marR="5080" indent="504825">
              <a:lnSpc>
                <a:spcPct val="120000"/>
              </a:lnSpc>
              <a:spcBef>
                <a:spcPts val="100"/>
              </a:spcBef>
              <a:tabLst>
                <a:tab pos="975360" algn="l"/>
                <a:tab pos="2575560" algn="l"/>
                <a:tab pos="2720975" algn="l"/>
              </a:tabLst>
            </a:pPr>
            <a:r>
              <a:rPr sz="2400" dirty="0">
                <a:ln w="0"/>
                <a:effectLst>
                  <a:outerShdw blurRad="38100" dist="19050" dir="2700000" algn="tl" rotWithShape="0">
                    <a:schemeClr val="dk1">
                      <a:alpha val="40000"/>
                    </a:schemeClr>
                  </a:outerShdw>
                </a:effectLst>
                <a:latin typeface="Times New Roman"/>
                <a:cs typeface="Times New Roman"/>
              </a:rPr>
              <a:t>Department of</a:t>
            </a:r>
            <a:r>
              <a:rPr lang="en-US" sz="2400" dirty="0">
                <a:ln w="0"/>
                <a:effectLst>
                  <a:outerShdw blurRad="38100" dist="19050" dir="2700000" algn="tl" rotWithShape="0">
                    <a:schemeClr val="dk1">
                      <a:alpha val="40000"/>
                    </a:schemeClr>
                  </a:outerShdw>
                </a:effectLst>
                <a:latin typeface="Times New Roman"/>
                <a:cs typeface="Times New Roman"/>
              </a:rPr>
              <a:t> </a:t>
            </a:r>
            <a:r>
              <a:rPr sz="2400" dirty="0">
                <a:ln w="0"/>
                <a:effectLst>
                  <a:outerShdw blurRad="38100" dist="19050" dir="2700000" algn="tl" rotWithShape="0">
                    <a:schemeClr val="dk1">
                      <a:alpha val="40000"/>
                    </a:schemeClr>
                  </a:outerShdw>
                </a:effectLst>
                <a:latin typeface="Times New Roman"/>
                <a:cs typeface="Times New Roman"/>
              </a:rPr>
              <a:t>CSE  Jyothi	Engineering</a:t>
            </a:r>
            <a:r>
              <a:rPr lang="en-US" sz="2400" dirty="0">
                <a:ln w="0"/>
                <a:effectLst>
                  <a:outerShdw blurRad="38100" dist="19050" dir="2700000" algn="tl" rotWithShape="0">
                    <a:schemeClr val="dk1">
                      <a:alpha val="40000"/>
                    </a:schemeClr>
                  </a:outerShdw>
                </a:effectLst>
                <a:latin typeface="Times New Roman"/>
                <a:cs typeface="Times New Roman"/>
              </a:rPr>
              <a:t> </a:t>
            </a:r>
            <a:r>
              <a:rPr sz="2400" dirty="0">
                <a:ln w="0"/>
                <a:effectLst>
                  <a:outerShdw blurRad="38100" dist="19050" dir="2700000" algn="tl" rotWithShape="0">
                    <a:schemeClr val="dk1">
                      <a:alpha val="40000"/>
                    </a:schemeClr>
                  </a:outerShdw>
                </a:effectLst>
                <a:latin typeface="Times New Roman"/>
                <a:cs typeface="Times New Roman"/>
              </a:rPr>
              <a:t>College</a:t>
            </a:r>
          </a:p>
          <a:p>
            <a:pPr marL="1280160">
              <a:lnSpc>
                <a:spcPct val="100000"/>
              </a:lnSpc>
              <a:spcBef>
                <a:spcPts val="650"/>
              </a:spcBef>
            </a:pPr>
            <a:r>
              <a:rPr sz="2400" dirty="0">
                <a:ln w="0"/>
                <a:effectLst>
                  <a:outerShdw blurRad="38100" dist="19050" dir="2700000" algn="tl" rotWithShape="0">
                    <a:schemeClr val="dk1">
                      <a:alpha val="40000"/>
                    </a:schemeClr>
                  </a:outerShdw>
                </a:effectLst>
                <a:latin typeface="Times New Roman"/>
                <a:cs typeface="Times New Roman"/>
              </a:rPr>
              <a:t>Thrissur</a:t>
            </a:r>
          </a:p>
          <a:p>
            <a:pPr>
              <a:lnSpc>
                <a:spcPct val="100000"/>
              </a:lnSpc>
              <a:spcBef>
                <a:spcPts val="20"/>
              </a:spcBef>
            </a:pPr>
            <a:endParaRPr sz="3550" b="1" dirty="0">
              <a:ln/>
              <a:solidFill>
                <a:schemeClr val="accent3"/>
              </a:solidFill>
              <a:latin typeface="Times New Roman"/>
              <a:cs typeface="Times New Roman"/>
            </a:endParaRPr>
          </a:p>
          <a:p>
            <a:pPr marL="803910">
              <a:lnSpc>
                <a:spcPct val="100000"/>
              </a:lnSpc>
            </a:pPr>
            <a:r>
              <a:rPr sz="2400" b="1" dirty="0">
                <a:ln/>
                <a:solidFill>
                  <a:schemeClr val="accent2"/>
                </a:solidFill>
                <a:latin typeface="Times New Roman"/>
                <a:cs typeface="Times New Roman"/>
              </a:rPr>
              <a:t>January 2</a:t>
            </a:r>
            <a:r>
              <a:rPr lang="en-IN" sz="2400" b="1" dirty="0">
                <a:ln/>
                <a:solidFill>
                  <a:schemeClr val="accent2"/>
                </a:solidFill>
                <a:latin typeface="Times New Roman"/>
                <a:cs typeface="Times New Roman"/>
              </a:rPr>
              <a:t>1</a:t>
            </a:r>
            <a:r>
              <a:rPr sz="2400" b="1" dirty="0">
                <a:ln/>
                <a:solidFill>
                  <a:schemeClr val="accent2"/>
                </a:solidFill>
                <a:latin typeface="Times New Roman"/>
                <a:cs typeface="Times New Roman"/>
              </a:rPr>
              <a:t>, 2021</a:t>
            </a:r>
          </a:p>
        </p:txBody>
      </p:sp>
      <p:sp>
        <p:nvSpPr>
          <p:cNvPr id="4" name="object 4"/>
          <p:cNvSpPr txBox="1">
            <a:spLocks noGrp="1"/>
          </p:cNvSpPr>
          <p:nvPr>
            <p:ph type="title"/>
          </p:nvPr>
        </p:nvSpPr>
        <p:spPr>
          <a:xfrm>
            <a:off x="457200" y="2209800"/>
            <a:ext cx="8575412" cy="447558"/>
          </a:xfrm>
          <a:prstGeom prst="rect">
            <a:avLst/>
          </a:prstGeom>
        </p:spPr>
        <p:txBody>
          <a:bodyPr vert="horz" wrap="square" lIns="0" tIns="16510" rIns="0" bIns="0" rtlCol="0">
            <a:spAutoFit/>
            <a:scene3d>
              <a:camera prst="orthographicFront"/>
              <a:lightRig rig="harsh" dir="t"/>
            </a:scene3d>
            <a:sp3d extrusionH="57150" prstMaterial="matte">
              <a:bevelT w="63500" h="12700" prst="angle"/>
              <a:contourClr>
                <a:schemeClr val="bg1">
                  <a:lumMod val="65000"/>
                </a:schemeClr>
              </a:contourClr>
            </a:sp3d>
          </a:bodyPr>
          <a:lstStyle/>
          <a:p>
            <a:pPr marL="12700" algn="ctr">
              <a:lnSpc>
                <a:spcPct val="100000"/>
              </a:lnSpc>
              <a:spcBef>
                <a:spcPts val="130"/>
              </a:spcBef>
            </a:pPr>
            <a:r>
              <a:rPr lang="en-IN" sz="2800" u="sng" dirty="0">
                <a:ln/>
                <a:solidFill>
                  <a:schemeClr val="accent2"/>
                </a:solidFill>
              </a:rPr>
              <a:t>FACE MASK DETECTION SYSTEM FOR COVID 19</a:t>
            </a:r>
            <a:endParaRPr sz="2800" u="sng" dirty="0">
              <a:ln/>
              <a:solidFill>
                <a:schemeClr val="accent2"/>
              </a:solidFill>
            </a:endParaRPr>
          </a:p>
        </p:txBody>
      </p:sp>
      <p:sp>
        <p:nvSpPr>
          <p:cNvPr id="5" name="object 5"/>
          <p:cNvSpPr/>
          <p:nvPr/>
        </p:nvSpPr>
        <p:spPr>
          <a:xfrm>
            <a:off x="212639" y="0"/>
            <a:ext cx="8902529" cy="1568196"/>
          </a:xfrm>
          <a:prstGeom prst="rect">
            <a:avLst/>
          </a:prstGeom>
          <a:blipFill>
            <a:blip r:embed="rId2" cstate="print"/>
            <a:stretch>
              <a:fillRect/>
            </a:stretch>
          </a:blipFill>
        </p:spPr>
        <p:txBody>
          <a:bodyPr wrap="square" lIns="0" tIns="0" rIns="0" bIns="0" rtlCol="0"/>
          <a:lstStyle/>
          <a:p>
            <a:endParaRPr/>
          </a:p>
        </p:txBody>
      </p:sp>
      <p:sp>
        <p:nvSpPr>
          <p:cNvPr id="6" name="Date Placeholder 5">
            <a:extLst>
              <a:ext uri="{FF2B5EF4-FFF2-40B4-BE49-F238E27FC236}">
                <a16:creationId xmlns:a16="http://schemas.microsoft.com/office/drawing/2014/main" id="{684A36DC-D801-4B0B-B0DD-78A88337EAD3}"/>
              </a:ext>
            </a:extLst>
          </p:cNvPr>
          <p:cNvSpPr>
            <a:spLocks noGrp="1"/>
          </p:cNvSpPr>
          <p:nvPr>
            <p:ph type="dt" sz="half" idx="6"/>
          </p:nvPr>
        </p:nvSpPr>
        <p:spPr>
          <a:xfrm>
            <a:off x="534987" y="6472554"/>
            <a:ext cx="600075" cy="156068"/>
          </a:xfrm>
        </p:spPr>
        <p:txBody>
          <a:bodyPr/>
          <a:lstStyle/>
          <a:p>
            <a:pPr marL="12700">
              <a:lnSpc>
                <a:spcPts val="1240"/>
              </a:lnSpc>
            </a:pPr>
            <a:r>
              <a:rPr lang="en-US" spc="-10" dirty="0"/>
              <a:t>01/06/21</a:t>
            </a:r>
            <a:endParaRPr lang="en-US" dirty="0"/>
          </a:p>
        </p:txBody>
      </p:sp>
      <p:sp>
        <p:nvSpPr>
          <p:cNvPr id="7" name="Footer Placeholder 6">
            <a:extLst>
              <a:ext uri="{FF2B5EF4-FFF2-40B4-BE49-F238E27FC236}">
                <a16:creationId xmlns:a16="http://schemas.microsoft.com/office/drawing/2014/main" id="{42C52406-C7D9-4CCF-82B8-FF3596FBCD12}"/>
              </a:ext>
            </a:extLst>
          </p:cNvPr>
          <p:cNvSpPr>
            <a:spLocks noGrp="1"/>
          </p:cNvSpPr>
          <p:nvPr>
            <p:ph type="ftr" sz="quarter" idx="5"/>
          </p:nvPr>
        </p:nvSpPr>
        <p:spPr/>
        <p:txBody>
          <a:bodyPr/>
          <a:lstStyle/>
          <a:p>
            <a:pPr marL="12700">
              <a:lnSpc>
                <a:spcPts val="1814"/>
              </a:lnSpc>
            </a:pPr>
            <a:r>
              <a:rPr lang="en-IN" spc="-5"/>
              <a:t>CSE </a:t>
            </a:r>
            <a:r>
              <a:rPr lang="en-IN" spc="-10"/>
              <a:t>Department,</a:t>
            </a:r>
            <a:r>
              <a:rPr lang="en-IN"/>
              <a:t> </a:t>
            </a:r>
            <a:r>
              <a:rPr lang="en-IN" spc="10"/>
              <a:t>JECC</a:t>
            </a:r>
            <a:endParaRPr lang="en-IN" spc="10" dirty="0"/>
          </a:p>
        </p:txBody>
      </p:sp>
      <p:sp>
        <p:nvSpPr>
          <p:cNvPr id="8" name="Slide Number Placeholder 7">
            <a:extLst>
              <a:ext uri="{FF2B5EF4-FFF2-40B4-BE49-F238E27FC236}">
                <a16:creationId xmlns:a16="http://schemas.microsoft.com/office/drawing/2014/main" id="{B14BB3F3-BDE7-4605-AF70-A0AC59925E66}"/>
              </a:ext>
            </a:extLst>
          </p:cNvPr>
          <p:cNvSpPr>
            <a:spLocks noGrp="1"/>
          </p:cNvSpPr>
          <p:nvPr>
            <p:ph type="sldNum" sz="quarter" idx="7"/>
          </p:nvPr>
        </p:nvSpPr>
        <p:spPr/>
        <p:txBody>
          <a:bodyPr/>
          <a:lstStyle/>
          <a:p>
            <a:pPr marL="38100">
              <a:lnSpc>
                <a:spcPts val="1240"/>
              </a:lnSpc>
            </a:pPr>
            <a:fld id="{81D60167-4931-47E6-BA6A-407CBD079E47}" type="slidenum">
              <a:rPr lang="en-IN" smtClean="0"/>
              <a:t>1</a:t>
            </a:fld>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987" y="5122675"/>
            <a:ext cx="8380413" cy="570669"/>
          </a:xfrm>
          <a:prstGeom prst="rect">
            <a:avLst/>
          </a:prstGeom>
        </p:spPr>
        <p:txBody>
          <a:bodyPr vert="horz" wrap="square" lIns="0" tIns="16510" rIns="0" bIns="0" rtlCol="0">
            <a:spAutoFit/>
          </a:bodyPr>
          <a:lstStyle/>
          <a:p>
            <a:pPr marL="12700">
              <a:lnSpc>
                <a:spcPct val="100000"/>
              </a:lnSpc>
              <a:spcBef>
                <a:spcPts val="130"/>
              </a:spcBef>
            </a:pPr>
            <a:r>
              <a:rPr lang="en-US" sz="1800" b="0" dirty="0">
                <a:solidFill>
                  <a:schemeClr val="tx1"/>
                </a:solidFill>
              </a:rPr>
              <a:t>Fig. 1  Image or live video stream is given as an input to the Face mask detector model. Classification of an image takes place as with mask and without a mask. </a:t>
            </a:r>
            <a:endParaRPr lang="en-IN" sz="1800" b="0" u="sng" spc="10" dirty="0">
              <a:solidFill>
                <a:schemeClr val="tx1"/>
              </a:solidFill>
            </a:endParaRPr>
          </a:p>
        </p:txBody>
      </p:sp>
      <p:sp>
        <p:nvSpPr>
          <p:cNvPr id="4" name="object 4"/>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6" name="object 6"/>
          <p:cNvSpPr txBox="1">
            <a:spLocks noGrp="1"/>
          </p:cNvSpPr>
          <p:nvPr>
            <p:ph type="dt" sz="half" idx="6"/>
          </p:nvPr>
        </p:nvSpPr>
        <p:spPr>
          <a:xfrm>
            <a:off x="534987" y="6472554"/>
            <a:ext cx="600075" cy="153888"/>
          </a:xfrm>
          <a:prstGeom prst="rect">
            <a:avLst/>
          </a:prstGeom>
        </p:spPr>
        <p:txBody>
          <a:bodyPr vert="horz" wrap="square" lIns="0" tIns="0" rIns="0" bIns="0" rtlCol="0">
            <a:spAutoFit/>
          </a:bodyPr>
          <a:lstStyle/>
          <a:p>
            <a:pPr marL="12700">
              <a:lnSpc>
                <a:spcPts val="1240"/>
              </a:lnSpc>
            </a:pPr>
            <a:r>
              <a:rPr lang="en-US" spc="-5" dirty="0"/>
              <a:t>1/06/21</a:t>
            </a:r>
            <a:endParaRPr dirty="0"/>
          </a:p>
        </p:txBody>
      </p:sp>
      <p:sp>
        <p:nvSpPr>
          <p:cNvPr id="7" name="object 7"/>
          <p:cNvSpPr txBox="1"/>
          <p:nvPr/>
        </p:nvSpPr>
        <p:spPr>
          <a:xfrm>
            <a:off x="8414004" y="6472554"/>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10</a:t>
            </a:fld>
            <a:endParaRPr sz="1200">
              <a:latin typeface="Carlito"/>
              <a:cs typeface="Carlito"/>
            </a:endParaRPr>
          </a:p>
        </p:txBody>
      </p:sp>
      <p:sp>
        <p:nvSpPr>
          <p:cNvPr id="8" name="Slide Number Placeholder 7">
            <a:extLst>
              <a:ext uri="{FF2B5EF4-FFF2-40B4-BE49-F238E27FC236}">
                <a16:creationId xmlns:a16="http://schemas.microsoft.com/office/drawing/2014/main" id="{9EB62F36-1CD2-4678-92FB-CFA45F7CB7AD}"/>
              </a:ext>
            </a:extLst>
          </p:cNvPr>
          <p:cNvSpPr>
            <a:spLocks noGrp="1"/>
          </p:cNvSpPr>
          <p:nvPr>
            <p:ph type="sldNum" sz="quarter" idx="7"/>
          </p:nvPr>
        </p:nvSpPr>
        <p:spPr/>
        <p:txBody>
          <a:bodyPr/>
          <a:lstStyle/>
          <a:p>
            <a:pPr marL="38100">
              <a:lnSpc>
                <a:spcPts val="1240"/>
              </a:lnSpc>
            </a:pPr>
            <a:fld id="{81D60167-4931-47E6-BA6A-407CBD079E47}" type="slidenum">
              <a:rPr lang="en-IN" smtClean="0"/>
              <a:t>10</a:t>
            </a:fld>
            <a:endParaRPr lang="en-IN" dirty="0"/>
          </a:p>
        </p:txBody>
      </p:sp>
      <p:pic>
        <p:nvPicPr>
          <p:cNvPr id="10" name="Picture 9">
            <a:extLst>
              <a:ext uri="{FF2B5EF4-FFF2-40B4-BE49-F238E27FC236}">
                <a16:creationId xmlns:a16="http://schemas.microsoft.com/office/drawing/2014/main" id="{746DE007-0D50-47D4-957D-923331FD9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25" y="2057208"/>
            <a:ext cx="8902528" cy="2743583"/>
          </a:xfrm>
          <a:prstGeom prst="rect">
            <a:avLst/>
          </a:prstGeom>
        </p:spPr>
      </p:pic>
      <p:sp>
        <p:nvSpPr>
          <p:cNvPr id="11" name="Rectangle 10">
            <a:extLst>
              <a:ext uri="{FF2B5EF4-FFF2-40B4-BE49-F238E27FC236}">
                <a16:creationId xmlns:a16="http://schemas.microsoft.com/office/drawing/2014/main" id="{E263B816-8376-4B01-B9D1-544B4748786A}"/>
              </a:ext>
            </a:extLst>
          </p:cNvPr>
          <p:cNvSpPr/>
          <p:nvPr/>
        </p:nvSpPr>
        <p:spPr>
          <a:xfrm>
            <a:off x="3352800" y="2743200"/>
            <a:ext cx="1600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9A0DF15-2E8E-4F65-8A5F-0CC4725FA2C5}"/>
              </a:ext>
            </a:extLst>
          </p:cNvPr>
          <p:cNvSpPr/>
          <p:nvPr/>
        </p:nvSpPr>
        <p:spPr>
          <a:xfrm>
            <a:off x="7045589" y="3047999"/>
            <a:ext cx="2012864"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186856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pPr marL="12700">
              <a:lnSpc>
                <a:spcPts val="1814"/>
              </a:lnSpc>
            </a:pPr>
            <a:r>
              <a:rPr lang="en-US" spc="-5"/>
              <a:t>CSE </a:t>
            </a:r>
            <a:r>
              <a:rPr lang="en-US" spc="-10"/>
              <a:t>Department,</a:t>
            </a:r>
            <a:r>
              <a:rPr lang="en-US"/>
              <a:t> </a:t>
            </a:r>
            <a:r>
              <a:rPr lang="en-US" spc="10"/>
              <a:t>JECC</a:t>
            </a:r>
            <a:endParaRPr lang="en-US" spc="10" dirty="0"/>
          </a:p>
        </p:txBody>
      </p:sp>
      <p:sp>
        <p:nvSpPr>
          <p:cNvPr id="3" name="Date Placeholder 2"/>
          <p:cNvSpPr>
            <a:spLocks noGrp="1"/>
          </p:cNvSpPr>
          <p:nvPr>
            <p:ph type="dt" sz="half" idx="6"/>
          </p:nvPr>
        </p:nvSpPr>
        <p:spPr>
          <a:xfrm>
            <a:off x="534987" y="6472554"/>
            <a:ext cx="600075" cy="153888"/>
          </a:xfrm>
        </p:spPr>
        <p:txBody>
          <a:bodyPr/>
          <a:lstStyle/>
          <a:p>
            <a:pPr marL="12700">
              <a:lnSpc>
                <a:spcPts val="1240"/>
              </a:lnSpc>
            </a:pPr>
            <a:r>
              <a:rPr lang="en-US" spc="-5" dirty="0"/>
              <a:t>1/06/21 </a:t>
            </a:r>
            <a:endParaRPr lang="en-US" dirty="0"/>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US" smtClean="0"/>
              <a:t>11</a:t>
            </a:fld>
            <a:endParaRPr lang="en-US" dirty="0"/>
          </a:p>
        </p:txBody>
      </p:sp>
      <p:sp>
        <p:nvSpPr>
          <p:cNvPr id="5" name="object 4"/>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6" name="Rectangle 5"/>
          <p:cNvSpPr/>
          <p:nvPr/>
        </p:nvSpPr>
        <p:spPr>
          <a:xfrm>
            <a:off x="1219200" y="3429000"/>
            <a:ext cx="1543685" cy="100901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a:cs typeface="Times New Roman"/>
              </a:rPr>
              <a:t>Input images/videos</a:t>
            </a:r>
          </a:p>
        </p:txBody>
      </p:sp>
      <p:cxnSp>
        <p:nvCxnSpPr>
          <p:cNvPr id="7" name="Straight Arrow Connector 6"/>
          <p:cNvCxnSpPr/>
          <p:nvPr/>
        </p:nvCxnSpPr>
        <p:spPr>
          <a:xfrm>
            <a:off x="2780716" y="3865752"/>
            <a:ext cx="819785"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581400" y="3236151"/>
            <a:ext cx="1569720" cy="127571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a:cs typeface="Times New Roman"/>
              </a:rPr>
              <a:t>Face mask detector</a:t>
            </a:r>
          </a:p>
        </p:txBody>
      </p:sp>
      <p:cxnSp>
        <p:nvCxnSpPr>
          <p:cNvPr id="9" name="Straight Arrow Connector 8"/>
          <p:cNvCxnSpPr/>
          <p:nvPr/>
        </p:nvCxnSpPr>
        <p:spPr>
          <a:xfrm>
            <a:off x="5181600" y="3874007"/>
            <a:ext cx="8108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000115" y="3429000"/>
            <a:ext cx="1543685" cy="100901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a:cs typeface="Times New Roman"/>
              </a:rPr>
              <a:t>Output </a:t>
            </a:r>
            <a:endParaRPr lang="en-US" sz="1100" dirty="0">
              <a:ea typeface="Calibri"/>
              <a:cs typeface="Times New Roman"/>
            </a:endParaRPr>
          </a:p>
          <a:p>
            <a:pPr marL="0" marR="0" algn="ctr">
              <a:lnSpc>
                <a:spcPct val="115000"/>
              </a:lnSpc>
              <a:spcBef>
                <a:spcPts val="0"/>
              </a:spcBef>
              <a:spcAft>
                <a:spcPts val="1000"/>
              </a:spcAft>
            </a:pPr>
            <a:r>
              <a:rPr lang="en-US" sz="1100" dirty="0">
                <a:effectLst/>
                <a:ea typeface="Calibri"/>
                <a:cs typeface="Times New Roman"/>
              </a:rPr>
              <a:t> mask or no mask</a:t>
            </a:r>
          </a:p>
        </p:txBody>
      </p:sp>
      <p:sp>
        <p:nvSpPr>
          <p:cNvPr id="18"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TextBox 19"/>
          <p:cNvSpPr txBox="1"/>
          <p:nvPr/>
        </p:nvSpPr>
        <p:spPr>
          <a:xfrm>
            <a:off x="155923" y="1810863"/>
            <a:ext cx="8902529" cy="461665"/>
          </a:xfrm>
          <a:prstGeom prst="rect">
            <a:avLst/>
          </a:prstGeom>
          <a:noFill/>
        </p:spPr>
        <p:txBody>
          <a:bodyPr wrap="square" rtlCol="0">
            <a:spAutoFit/>
          </a:bodyPr>
          <a:lstStyle/>
          <a:p>
            <a:pPr algn="ctr"/>
            <a:r>
              <a:rPr lang="en-US" sz="2400" b="1" u="sng" dirty="0">
                <a:solidFill>
                  <a:srgbClr val="C00000"/>
                </a:solidFill>
              </a:rPr>
              <a:t>DATA FLOW DIAGRAM</a:t>
            </a:r>
          </a:p>
        </p:txBody>
      </p:sp>
      <p:sp>
        <p:nvSpPr>
          <p:cNvPr id="21" name="TextBox 20"/>
          <p:cNvSpPr txBox="1"/>
          <p:nvPr/>
        </p:nvSpPr>
        <p:spPr>
          <a:xfrm>
            <a:off x="672230" y="2540882"/>
            <a:ext cx="906017" cy="369332"/>
          </a:xfrm>
          <a:prstGeom prst="rect">
            <a:avLst/>
          </a:prstGeom>
          <a:noFill/>
        </p:spPr>
        <p:txBody>
          <a:bodyPr wrap="none" rtlCol="0">
            <a:spAutoFit/>
          </a:bodyPr>
          <a:lstStyle/>
          <a:p>
            <a:r>
              <a:rPr lang="en-US" dirty="0"/>
              <a:t>LEVEL 0</a:t>
            </a:r>
          </a:p>
        </p:txBody>
      </p:sp>
    </p:spTree>
    <p:extLst>
      <p:ext uri="{BB962C8B-B14F-4D97-AF65-F5344CB8AC3E}">
        <p14:creationId xmlns:p14="http://schemas.microsoft.com/office/powerpoint/2010/main" val="998385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5"/>
          </p:nvPr>
        </p:nvSpPr>
        <p:spPr/>
        <p:txBody>
          <a:bodyPr/>
          <a:lstStyle/>
          <a:p>
            <a:pPr marL="12700">
              <a:lnSpc>
                <a:spcPts val="1814"/>
              </a:lnSpc>
            </a:pPr>
            <a:r>
              <a:rPr lang="en-US" spc="-5"/>
              <a:t>CSE </a:t>
            </a:r>
            <a:r>
              <a:rPr lang="en-US" spc="-10"/>
              <a:t>Department,</a:t>
            </a:r>
            <a:r>
              <a:rPr lang="en-US"/>
              <a:t> </a:t>
            </a:r>
            <a:r>
              <a:rPr lang="en-US" spc="10"/>
              <a:t>JECC</a:t>
            </a:r>
            <a:endParaRPr lang="en-US" spc="10" dirty="0"/>
          </a:p>
        </p:txBody>
      </p:sp>
      <p:sp>
        <p:nvSpPr>
          <p:cNvPr id="4" name="Date Placeholder 3"/>
          <p:cNvSpPr>
            <a:spLocks noGrp="1"/>
          </p:cNvSpPr>
          <p:nvPr>
            <p:ph type="dt" sz="half" idx="6"/>
          </p:nvPr>
        </p:nvSpPr>
        <p:spPr>
          <a:xfrm>
            <a:off x="534987" y="6472554"/>
            <a:ext cx="600075" cy="153888"/>
          </a:xfrm>
        </p:spPr>
        <p:txBody>
          <a:bodyPr/>
          <a:lstStyle/>
          <a:p>
            <a:pPr marL="12700">
              <a:lnSpc>
                <a:spcPts val="1240"/>
              </a:lnSpc>
            </a:pPr>
            <a:r>
              <a:rPr lang="en-US" spc="-5" dirty="0"/>
              <a:t>1/06/21</a:t>
            </a:r>
            <a:endParaRPr lang="en-US" dirty="0"/>
          </a:p>
        </p:txBody>
      </p:sp>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12</a:t>
            </a:fld>
            <a:endParaRPr lang="en-US" dirty="0"/>
          </a:p>
        </p:txBody>
      </p:sp>
      <p:cxnSp>
        <p:nvCxnSpPr>
          <p:cNvPr id="6" name="Straight Arrow Connector 5"/>
          <p:cNvCxnSpPr/>
          <p:nvPr/>
        </p:nvCxnSpPr>
        <p:spPr>
          <a:xfrm>
            <a:off x="7794966" y="3810000"/>
            <a:ext cx="11213" cy="8423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685096" y="2994043"/>
            <a:ext cx="1449070" cy="7848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a:cs typeface="Times New Roman"/>
              </a:rPr>
              <a:t>Load face detection model</a:t>
            </a:r>
          </a:p>
        </p:txBody>
      </p:sp>
      <p:sp>
        <p:nvSpPr>
          <p:cNvPr id="9" name="Oval 8"/>
          <p:cNvSpPr/>
          <p:nvPr/>
        </p:nvSpPr>
        <p:spPr>
          <a:xfrm>
            <a:off x="4925184" y="2911456"/>
            <a:ext cx="1345565" cy="91440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Detect faces in image</a:t>
            </a:r>
          </a:p>
        </p:txBody>
      </p:sp>
      <p:sp>
        <p:nvSpPr>
          <p:cNvPr id="10" name="Rectangle 9"/>
          <p:cNvSpPr/>
          <p:nvPr/>
        </p:nvSpPr>
        <p:spPr>
          <a:xfrm>
            <a:off x="7081644" y="4670353"/>
            <a:ext cx="1449070" cy="7848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a:cs typeface="Times New Roman"/>
              </a:rPr>
              <a:t>Output</a:t>
            </a:r>
          </a:p>
          <a:p>
            <a:pPr marL="0" marR="0" algn="ctr">
              <a:lnSpc>
                <a:spcPct val="115000"/>
              </a:lnSpc>
              <a:spcBef>
                <a:spcPts val="0"/>
              </a:spcBef>
              <a:spcAft>
                <a:spcPts val="1000"/>
              </a:spcAft>
            </a:pPr>
            <a:r>
              <a:rPr lang="en-US" sz="1100" dirty="0">
                <a:ea typeface="Calibri"/>
                <a:cs typeface="Times New Roman"/>
              </a:rPr>
              <a:t>Mask / No mask</a:t>
            </a:r>
            <a:r>
              <a:rPr lang="en-US" sz="1100" dirty="0">
                <a:effectLst/>
                <a:ea typeface="Calibri"/>
                <a:cs typeface="Times New Roman"/>
              </a:rPr>
              <a:t> </a:t>
            </a:r>
          </a:p>
        </p:txBody>
      </p:sp>
      <p:sp>
        <p:nvSpPr>
          <p:cNvPr id="11" name="Rectangle 10"/>
          <p:cNvSpPr/>
          <p:nvPr/>
        </p:nvSpPr>
        <p:spPr>
          <a:xfrm>
            <a:off x="7081644" y="2988066"/>
            <a:ext cx="1449070" cy="7848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a:cs typeface="Times New Roman"/>
              </a:rPr>
              <a:t>Apply mask detection  model</a:t>
            </a:r>
          </a:p>
        </p:txBody>
      </p:sp>
      <p:cxnSp>
        <p:nvCxnSpPr>
          <p:cNvPr id="13" name="Straight Arrow Connector 12"/>
          <p:cNvCxnSpPr>
            <a:stCxn id="8" idx="3"/>
          </p:cNvCxnSpPr>
          <p:nvPr/>
        </p:nvCxnSpPr>
        <p:spPr>
          <a:xfrm flipV="1">
            <a:off x="4134166" y="3374519"/>
            <a:ext cx="770700" cy="11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270749" y="3368656"/>
            <a:ext cx="8108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TextBox 43"/>
          <p:cNvSpPr txBox="1"/>
          <p:nvPr/>
        </p:nvSpPr>
        <p:spPr>
          <a:xfrm>
            <a:off x="685800" y="2286000"/>
            <a:ext cx="906017" cy="369332"/>
          </a:xfrm>
          <a:prstGeom prst="rect">
            <a:avLst/>
          </a:prstGeom>
          <a:noFill/>
        </p:spPr>
        <p:txBody>
          <a:bodyPr wrap="none" rtlCol="0">
            <a:spAutoFit/>
          </a:bodyPr>
          <a:lstStyle/>
          <a:p>
            <a:r>
              <a:rPr lang="en-US" dirty="0"/>
              <a:t>LEVEL 1</a:t>
            </a:r>
          </a:p>
        </p:txBody>
      </p:sp>
      <p:sp>
        <p:nvSpPr>
          <p:cNvPr id="19" name="Rectangle 18">
            <a:extLst>
              <a:ext uri="{FF2B5EF4-FFF2-40B4-BE49-F238E27FC236}">
                <a16:creationId xmlns:a16="http://schemas.microsoft.com/office/drawing/2014/main" id="{FC2D9E11-31D9-4F36-9BC6-F527B8C2DCB3}"/>
              </a:ext>
            </a:extLst>
          </p:cNvPr>
          <p:cNvSpPr/>
          <p:nvPr/>
        </p:nvSpPr>
        <p:spPr>
          <a:xfrm>
            <a:off x="410527" y="2998696"/>
            <a:ext cx="1449070" cy="7848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a:cs typeface="Times New Roman"/>
              </a:rPr>
              <a:t>Input images/videos</a:t>
            </a:r>
          </a:p>
        </p:txBody>
      </p:sp>
      <p:cxnSp>
        <p:nvCxnSpPr>
          <p:cNvPr id="20" name="Straight Arrow Connector 19">
            <a:extLst>
              <a:ext uri="{FF2B5EF4-FFF2-40B4-BE49-F238E27FC236}">
                <a16:creationId xmlns:a16="http://schemas.microsoft.com/office/drawing/2014/main" id="{5CD940A0-9705-4CF7-BD12-16BC8DAD4547}"/>
              </a:ext>
            </a:extLst>
          </p:cNvPr>
          <p:cNvCxnSpPr/>
          <p:nvPr/>
        </p:nvCxnSpPr>
        <p:spPr>
          <a:xfrm>
            <a:off x="1859597" y="3386473"/>
            <a:ext cx="8108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654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5"/>
          </p:nvPr>
        </p:nvSpPr>
        <p:spPr/>
        <p:txBody>
          <a:bodyPr/>
          <a:lstStyle/>
          <a:p>
            <a:pPr marL="12700">
              <a:lnSpc>
                <a:spcPts val="1814"/>
              </a:lnSpc>
            </a:pPr>
            <a:r>
              <a:rPr lang="en-US" spc="-5"/>
              <a:t>CSE </a:t>
            </a:r>
            <a:r>
              <a:rPr lang="en-US" spc="-10"/>
              <a:t>Department,</a:t>
            </a:r>
            <a:r>
              <a:rPr lang="en-US"/>
              <a:t> </a:t>
            </a:r>
            <a:r>
              <a:rPr lang="en-US" spc="10"/>
              <a:t>JECC</a:t>
            </a:r>
            <a:endParaRPr lang="en-US" spc="10" dirty="0"/>
          </a:p>
        </p:txBody>
      </p:sp>
      <p:sp>
        <p:nvSpPr>
          <p:cNvPr id="4" name="Date Placeholder 3"/>
          <p:cNvSpPr>
            <a:spLocks noGrp="1"/>
          </p:cNvSpPr>
          <p:nvPr>
            <p:ph type="dt" sz="half" idx="6"/>
          </p:nvPr>
        </p:nvSpPr>
        <p:spPr>
          <a:xfrm>
            <a:off x="534987" y="6472554"/>
            <a:ext cx="600075" cy="153888"/>
          </a:xfrm>
        </p:spPr>
        <p:txBody>
          <a:bodyPr/>
          <a:lstStyle/>
          <a:p>
            <a:pPr marL="12700">
              <a:lnSpc>
                <a:spcPts val="1240"/>
              </a:lnSpc>
            </a:pPr>
            <a:r>
              <a:rPr lang="en-US" spc="-5" dirty="0"/>
              <a:t>1/06/21</a:t>
            </a:r>
            <a:endParaRPr lang="en-US" dirty="0"/>
          </a:p>
        </p:txBody>
      </p:sp>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13</a:t>
            </a:fld>
            <a:endParaRPr lang="en-US" dirty="0"/>
          </a:p>
        </p:txBody>
      </p:sp>
      <p:cxnSp>
        <p:nvCxnSpPr>
          <p:cNvPr id="10" name="Straight Arrow Connector 9"/>
          <p:cNvCxnSpPr>
            <a:cxnSpLocks/>
          </p:cNvCxnSpPr>
          <p:nvPr/>
        </p:nvCxnSpPr>
        <p:spPr>
          <a:xfrm>
            <a:off x="7750746" y="3189192"/>
            <a:ext cx="0" cy="928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flipH="1">
            <a:off x="3950960" y="4615925"/>
            <a:ext cx="9472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90800" y="2339562"/>
            <a:ext cx="1449070" cy="7848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a:cs typeface="Times New Roman"/>
              </a:rPr>
              <a:t>Image to Array conversion</a:t>
            </a:r>
          </a:p>
        </p:txBody>
      </p:sp>
      <p:sp>
        <p:nvSpPr>
          <p:cNvPr id="13" name="Oval 12"/>
          <p:cNvSpPr/>
          <p:nvPr/>
        </p:nvSpPr>
        <p:spPr>
          <a:xfrm>
            <a:off x="7077964" y="2274792"/>
            <a:ext cx="1345565" cy="91440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a:cs typeface="Times New Roman"/>
              </a:rPr>
              <a:t>Detect faces </a:t>
            </a:r>
          </a:p>
        </p:txBody>
      </p:sp>
      <p:sp>
        <p:nvSpPr>
          <p:cNvPr id="14" name="Rectangle 13"/>
          <p:cNvSpPr/>
          <p:nvPr/>
        </p:nvSpPr>
        <p:spPr>
          <a:xfrm>
            <a:off x="1752600" y="3581621"/>
            <a:ext cx="1449070" cy="7848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a:cs typeface="Times New Roman"/>
              </a:rPr>
              <a:t>Output with mask </a:t>
            </a:r>
          </a:p>
        </p:txBody>
      </p:sp>
      <p:cxnSp>
        <p:nvCxnSpPr>
          <p:cNvPr id="17" name="Straight Arrow Connector 16"/>
          <p:cNvCxnSpPr>
            <a:stCxn id="12" idx="3"/>
          </p:cNvCxnSpPr>
          <p:nvPr/>
        </p:nvCxnSpPr>
        <p:spPr>
          <a:xfrm flipV="1">
            <a:off x="4039870" y="2720038"/>
            <a:ext cx="770700" cy="11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272076" y="2690665"/>
            <a:ext cx="8108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139740" y="4117413"/>
            <a:ext cx="1345565" cy="91440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a:cs typeface="Times New Roman"/>
              </a:rPr>
              <a:t>Extract ROI</a:t>
            </a:r>
          </a:p>
        </p:txBody>
      </p:sp>
      <p:sp>
        <p:nvSpPr>
          <p:cNvPr id="20" name="Oval 19"/>
          <p:cNvSpPr/>
          <p:nvPr/>
        </p:nvSpPr>
        <p:spPr>
          <a:xfrm>
            <a:off x="4920977" y="4158725"/>
            <a:ext cx="1345565" cy="91440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ea typeface="Calibri"/>
                <a:cs typeface="Times New Roman"/>
              </a:rPr>
              <a:t>Apply  mask detector</a:t>
            </a:r>
          </a:p>
        </p:txBody>
      </p:sp>
      <p:cxnSp>
        <p:nvCxnSpPr>
          <p:cNvPr id="31" name="Straight Connector 30"/>
          <p:cNvCxnSpPr/>
          <p:nvPr/>
        </p:nvCxnSpPr>
        <p:spPr>
          <a:xfrm>
            <a:off x="3950960" y="3974051"/>
            <a:ext cx="0" cy="1283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4" idx="3"/>
          </p:cNvCxnSpPr>
          <p:nvPr/>
        </p:nvCxnSpPr>
        <p:spPr>
          <a:xfrm flipH="1">
            <a:off x="3201670" y="3974051"/>
            <a:ext cx="760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3211830" y="5257800"/>
            <a:ext cx="760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752600" y="4758911"/>
            <a:ext cx="1449070" cy="7848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a:cs typeface="Times New Roman"/>
              </a:rPr>
              <a:t>Output with </a:t>
            </a:r>
            <a:r>
              <a:rPr lang="en-US" sz="1100" dirty="0">
                <a:ea typeface="Calibri"/>
                <a:cs typeface="Times New Roman"/>
              </a:rPr>
              <a:t>no mask </a:t>
            </a:r>
            <a:r>
              <a:rPr lang="en-US" sz="1100" dirty="0">
                <a:effectLst/>
                <a:ea typeface="Calibri"/>
                <a:cs typeface="Times New Roman"/>
              </a:rPr>
              <a:t> </a:t>
            </a:r>
          </a:p>
        </p:txBody>
      </p:sp>
      <p:sp>
        <p:nvSpPr>
          <p:cNvPr id="41" name="TextBox 40"/>
          <p:cNvSpPr txBox="1"/>
          <p:nvPr/>
        </p:nvSpPr>
        <p:spPr>
          <a:xfrm>
            <a:off x="1546543" y="2338585"/>
            <a:ext cx="1044257" cy="253916"/>
          </a:xfrm>
          <a:prstGeom prst="rect">
            <a:avLst/>
          </a:prstGeom>
          <a:noFill/>
        </p:spPr>
        <p:txBody>
          <a:bodyPr wrap="square" rtlCol="0">
            <a:spAutoFit/>
          </a:bodyPr>
          <a:lstStyle/>
          <a:p>
            <a:r>
              <a:rPr lang="en-US" sz="1050" dirty="0"/>
              <a:t>Videos/images</a:t>
            </a:r>
          </a:p>
        </p:txBody>
      </p:sp>
      <p:sp>
        <p:nvSpPr>
          <p:cNvPr id="42" name="TextBox 41"/>
          <p:cNvSpPr txBox="1"/>
          <p:nvPr/>
        </p:nvSpPr>
        <p:spPr>
          <a:xfrm>
            <a:off x="4061831" y="2392379"/>
            <a:ext cx="534121" cy="253916"/>
          </a:xfrm>
          <a:prstGeom prst="rect">
            <a:avLst/>
          </a:prstGeom>
          <a:noFill/>
        </p:spPr>
        <p:txBody>
          <a:bodyPr wrap="none" rtlCol="0">
            <a:spAutoFit/>
          </a:bodyPr>
          <a:lstStyle/>
          <a:p>
            <a:r>
              <a:rPr lang="en-US" sz="1050" dirty="0"/>
              <a:t>Arrays</a:t>
            </a:r>
          </a:p>
        </p:txBody>
      </p:sp>
      <p:sp>
        <p:nvSpPr>
          <p:cNvPr id="43" name="TextBox 42"/>
          <p:cNvSpPr txBox="1"/>
          <p:nvPr/>
        </p:nvSpPr>
        <p:spPr>
          <a:xfrm>
            <a:off x="533400" y="1828800"/>
            <a:ext cx="836896" cy="369332"/>
          </a:xfrm>
          <a:prstGeom prst="rect">
            <a:avLst/>
          </a:prstGeom>
          <a:noFill/>
        </p:spPr>
        <p:txBody>
          <a:bodyPr wrap="none" rtlCol="0">
            <a:spAutoFit/>
          </a:bodyPr>
          <a:lstStyle/>
          <a:p>
            <a:r>
              <a:rPr lang="en-US" dirty="0"/>
              <a:t>Level 2</a:t>
            </a:r>
          </a:p>
        </p:txBody>
      </p:sp>
      <p:sp>
        <p:nvSpPr>
          <p:cNvPr id="21" name="Rectangle 20">
            <a:extLst>
              <a:ext uri="{FF2B5EF4-FFF2-40B4-BE49-F238E27FC236}">
                <a16:creationId xmlns:a16="http://schemas.microsoft.com/office/drawing/2014/main" id="{82EF5157-83B2-422D-A50A-0AA2266D0742}"/>
              </a:ext>
            </a:extLst>
          </p:cNvPr>
          <p:cNvSpPr/>
          <p:nvPr/>
        </p:nvSpPr>
        <p:spPr>
          <a:xfrm>
            <a:off x="200977" y="2320733"/>
            <a:ext cx="1345566" cy="7848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a:cs typeface="Times New Roman"/>
              </a:rPr>
              <a:t>Input images/videos</a:t>
            </a:r>
          </a:p>
        </p:txBody>
      </p:sp>
      <p:cxnSp>
        <p:nvCxnSpPr>
          <p:cNvPr id="22" name="Straight Arrow Connector 21">
            <a:extLst>
              <a:ext uri="{FF2B5EF4-FFF2-40B4-BE49-F238E27FC236}">
                <a16:creationId xmlns:a16="http://schemas.microsoft.com/office/drawing/2014/main" id="{D8D03F1B-ECC1-4D64-AB71-C085B0FDF3CB}"/>
              </a:ext>
            </a:extLst>
          </p:cNvPr>
          <p:cNvCxnSpPr>
            <a:cxnSpLocks/>
          </p:cNvCxnSpPr>
          <p:nvPr/>
        </p:nvCxnSpPr>
        <p:spPr>
          <a:xfrm>
            <a:off x="1546543" y="2682602"/>
            <a:ext cx="10442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DFED4F8-9484-41CF-A694-41C096F29B8E}"/>
              </a:ext>
            </a:extLst>
          </p:cNvPr>
          <p:cNvSpPr/>
          <p:nvPr/>
        </p:nvSpPr>
        <p:spPr>
          <a:xfrm>
            <a:off x="4823006" y="2327608"/>
            <a:ext cx="1449070" cy="7848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a:cs typeface="Times New Roman"/>
              </a:rPr>
              <a:t>Comparison with face detection model</a:t>
            </a:r>
          </a:p>
        </p:txBody>
      </p:sp>
      <p:cxnSp>
        <p:nvCxnSpPr>
          <p:cNvPr id="30" name="Straight Arrow Connector 29">
            <a:extLst>
              <a:ext uri="{FF2B5EF4-FFF2-40B4-BE49-F238E27FC236}">
                <a16:creationId xmlns:a16="http://schemas.microsoft.com/office/drawing/2014/main" id="{C9792870-12CB-427A-9047-856C6BFD008B}"/>
              </a:ext>
            </a:extLst>
          </p:cNvPr>
          <p:cNvCxnSpPr>
            <a:cxnSpLocks/>
          </p:cNvCxnSpPr>
          <p:nvPr/>
        </p:nvCxnSpPr>
        <p:spPr>
          <a:xfrm flipH="1">
            <a:off x="6243755" y="4574613"/>
            <a:ext cx="8769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886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dt" sz="half" idx="6"/>
          </p:nvPr>
        </p:nvSpPr>
        <p:spPr>
          <a:xfrm>
            <a:off x="534987" y="6472554"/>
            <a:ext cx="600075" cy="156068"/>
          </a:xfrm>
          <a:prstGeom prst="rect">
            <a:avLst/>
          </a:prstGeom>
        </p:spPr>
        <p:txBody>
          <a:bodyPr vert="horz" wrap="square" lIns="0" tIns="0" rIns="0" bIns="0" rtlCol="0">
            <a:spAutoFit/>
          </a:bodyPr>
          <a:lstStyle/>
          <a:p>
            <a:pPr marL="12700">
              <a:lnSpc>
                <a:spcPts val="1240"/>
              </a:lnSpc>
            </a:pPr>
            <a:r>
              <a:rPr lang="en-US" spc="-5" dirty="0"/>
              <a:t>1/06/21  </a:t>
            </a:r>
            <a:endParaRPr dirty="0"/>
          </a:p>
        </p:txBody>
      </p:sp>
      <p:sp>
        <p:nvSpPr>
          <p:cNvPr id="6" name="object 6"/>
          <p:cNvSpPr txBox="1">
            <a:spLocks noGrp="1"/>
          </p:cNvSpPr>
          <p:nvPr>
            <p:ph type="sldNum" sz="quarter" idx="7"/>
          </p:nvPr>
        </p:nvSpPr>
        <p:spPr>
          <a:xfrm>
            <a:off x="8414004" y="6472554"/>
            <a:ext cx="228600" cy="156068"/>
          </a:xfrm>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
        <p:nvSpPr>
          <p:cNvPr id="2" name="object 2"/>
          <p:cNvSpPr txBox="1">
            <a:spLocks noGrp="1"/>
          </p:cNvSpPr>
          <p:nvPr>
            <p:ph type="title"/>
          </p:nvPr>
        </p:nvSpPr>
        <p:spPr>
          <a:xfrm>
            <a:off x="0" y="1503046"/>
            <a:ext cx="9144000" cy="386003"/>
          </a:xfrm>
          <a:prstGeom prst="rect">
            <a:avLst/>
          </a:prstGeom>
        </p:spPr>
        <p:txBody>
          <a:bodyPr vert="horz" wrap="square" lIns="0" tIns="16510" rIns="0" bIns="0" rtlCol="0">
            <a:spAutoFit/>
          </a:bodyPr>
          <a:lstStyle/>
          <a:p>
            <a:pPr marL="12700" algn="ctr">
              <a:lnSpc>
                <a:spcPct val="100000"/>
              </a:lnSpc>
              <a:spcBef>
                <a:spcPts val="130"/>
              </a:spcBef>
            </a:pPr>
            <a:r>
              <a:rPr lang="en-IN" sz="1800" u="sng" dirty="0"/>
              <a:t>ARCHITECTURAL</a:t>
            </a:r>
            <a:r>
              <a:rPr lang="en-IN" sz="2400" u="sng" spc="-160" dirty="0"/>
              <a:t> </a:t>
            </a:r>
            <a:r>
              <a:rPr lang="en-IN" sz="2000" u="sng" spc="15" dirty="0"/>
              <a:t>DIAGRAM</a:t>
            </a:r>
            <a:endParaRPr lang="en-IN" sz="2000" u="sng" dirty="0"/>
          </a:p>
        </p:txBody>
      </p:sp>
      <p:sp>
        <p:nvSpPr>
          <p:cNvPr id="3" name="Footer Placeholder 2">
            <a:extLst>
              <a:ext uri="{FF2B5EF4-FFF2-40B4-BE49-F238E27FC236}">
                <a16:creationId xmlns:a16="http://schemas.microsoft.com/office/drawing/2014/main" id="{1D4A742D-DE65-44C3-AC8B-CF7CAF378ED2}"/>
              </a:ext>
            </a:extLst>
          </p:cNvPr>
          <p:cNvSpPr>
            <a:spLocks noGrp="1"/>
          </p:cNvSpPr>
          <p:nvPr>
            <p:ph type="ftr" sz="quarter" idx="5"/>
          </p:nvPr>
        </p:nvSpPr>
        <p:spPr>
          <a:xfrm>
            <a:off x="3657601" y="6553200"/>
            <a:ext cx="2133600" cy="304800"/>
          </a:xfrm>
        </p:spPr>
        <p:txBody>
          <a:bodyPr/>
          <a:lstStyle/>
          <a:p>
            <a:pPr marL="12700">
              <a:lnSpc>
                <a:spcPts val="1814"/>
              </a:lnSpc>
            </a:pPr>
            <a:r>
              <a:rPr lang="en-IN" spc="-5" dirty="0"/>
              <a:t>CSE </a:t>
            </a:r>
            <a:r>
              <a:rPr lang="en-IN" spc="-10" dirty="0"/>
              <a:t>Department,</a:t>
            </a:r>
            <a:r>
              <a:rPr lang="en-IN" dirty="0"/>
              <a:t> </a:t>
            </a:r>
            <a:r>
              <a:rPr lang="en-IN" spc="10" dirty="0"/>
              <a:t>JECC</a:t>
            </a:r>
          </a:p>
        </p:txBody>
      </p:sp>
      <p:sp>
        <p:nvSpPr>
          <p:cNvPr id="9" name="Rectangle 8">
            <a:extLst>
              <a:ext uri="{FF2B5EF4-FFF2-40B4-BE49-F238E27FC236}">
                <a16:creationId xmlns:a16="http://schemas.microsoft.com/office/drawing/2014/main" id="{0350BF2A-7B96-481E-88AB-6120427DC0EF}"/>
              </a:ext>
            </a:extLst>
          </p:cNvPr>
          <p:cNvSpPr/>
          <p:nvPr/>
        </p:nvSpPr>
        <p:spPr>
          <a:xfrm>
            <a:off x="7086600" y="4282401"/>
            <a:ext cx="1441704"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B01A73F-40B3-47EB-8974-7214CF8566A4}"/>
              </a:ext>
            </a:extLst>
          </p:cNvPr>
          <p:cNvSpPr/>
          <p:nvPr/>
        </p:nvSpPr>
        <p:spPr>
          <a:xfrm>
            <a:off x="278860" y="1937626"/>
            <a:ext cx="5664740" cy="1491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64836BEB-F848-4F61-8AD2-DE1D2656FDAB}"/>
              </a:ext>
            </a:extLst>
          </p:cNvPr>
          <p:cNvSpPr/>
          <p:nvPr/>
        </p:nvSpPr>
        <p:spPr>
          <a:xfrm>
            <a:off x="762000" y="4282401"/>
            <a:ext cx="304800" cy="650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2EAE9E29-9409-4F14-A106-9D2523039C81}"/>
              </a:ext>
            </a:extLst>
          </p:cNvPr>
          <p:cNvSpPr/>
          <p:nvPr/>
        </p:nvSpPr>
        <p:spPr>
          <a:xfrm>
            <a:off x="5410200" y="3352800"/>
            <a:ext cx="76200" cy="124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4A275395-EDFA-4E9F-9290-003185FB7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29" y="2198894"/>
            <a:ext cx="9078571" cy="3592306"/>
          </a:xfrm>
          <a:prstGeom prst="rect">
            <a:avLst/>
          </a:prstGeom>
        </p:spPr>
      </p:pic>
      <p:sp>
        <p:nvSpPr>
          <p:cNvPr id="16" name="Rectangle 15">
            <a:extLst>
              <a:ext uri="{FF2B5EF4-FFF2-40B4-BE49-F238E27FC236}">
                <a16:creationId xmlns:a16="http://schemas.microsoft.com/office/drawing/2014/main" id="{826D93EE-46F9-4CB6-847D-773C583600A8}"/>
              </a:ext>
            </a:extLst>
          </p:cNvPr>
          <p:cNvSpPr/>
          <p:nvPr/>
        </p:nvSpPr>
        <p:spPr>
          <a:xfrm>
            <a:off x="7162800" y="3581400"/>
            <a:ext cx="76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1400" y="1828800"/>
            <a:ext cx="4801235" cy="385362"/>
          </a:xfrm>
          <a:prstGeom prst="rect">
            <a:avLst/>
          </a:prstGeom>
        </p:spPr>
        <p:txBody>
          <a:bodyPr vert="horz" wrap="square" lIns="0" tIns="15875" rIns="0" bIns="0" rtlCol="0">
            <a:spAutoFit/>
          </a:bodyPr>
          <a:lstStyle/>
          <a:p>
            <a:pPr marL="12700">
              <a:lnSpc>
                <a:spcPct val="100000"/>
              </a:lnSpc>
              <a:spcBef>
                <a:spcPts val="125"/>
              </a:spcBef>
            </a:pPr>
            <a:r>
              <a:rPr sz="2400" u="sng" spc="50" dirty="0"/>
              <a:t>M</a:t>
            </a:r>
            <a:r>
              <a:rPr sz="2400" u="sng" spc="-30" dirty="0"/>
              <a:t>o</a:t>
            </a:r>
            <a:r>
              <a:rPr sz="2400" u="sng" spc="10" dirty="0"/>
              <a:t>d</a:t>
            </a:r>
            <a:r>
              <a:rPr sz="2400" u="sng" spc="15" dirty="0"/>
              <a:t>u</a:t>
            </a:r>
            <a:r>
              <a:rPr sz="2400" u="sng" spc="10" dirty="0"/>
              <a:t>les</a:t>
            </a:r>
            <a:endParaRPr sz="2400" u="sng" dirty="0"/>
          </a:p>
        </p:txBody>
      </p:sp>
      <p:sp>
        <p:nvSpPr>
          <p:cNvPr id="3" name="object 3"/>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6" name="object 6"/>
          <p:cNvSpPr txBox="1">
            <a:spLocks noGrp="1"/>
          </p:cNvSpPr>
          <p:nvPr>
            <p:ph type="dt" sz="half" idx="6"/>
          </p:nvPr>
        </p:nvSpPr>
        <p:spPr>
          <a:xfrm>
            <a:off x="534987" y="6472554"/>
            <a:ext cx="600075" cy="153888"/>
          </a:xfrm>
          <a:prstGeom prst="rect">
            <a:avLst/>
          </a:prstGeom>
        </p:spPr>
        <p:txBody>
          <a:bodyPr vert="horz" wrap="square" lIns="0" tIns="0" rIns="0" bIns="0" rtlCol="0">
            <a:spAutoFit/>
          </a:bodyPr>
          <a:lstStyle/>
          <a:p>
            <a:pPr marL="12700">
              <a:lnSpc>
                <a:spcPts val="1240"/>
              </a:lnSpc>
            </a:pPr>
            <a:r>
              <a:rPr lang="en-US" spc="-5" dirty="0"/>
              <a:t>1/06/21</a:t>
            </a:r>
            <a:endParaRPr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
        <p:nvSpPr>
          <p:cNvPr id="4" name="TextBox 3"/>
          <p:cNvSpPr txBox="1"/>
          <p:nvPr/>
        </p:nvSpPr>
        <p:spPr>
          <a:xfrm>
            <a:off x="304800" y="2517108"/>
            <a:ext cx="8534400" cy="5355312"/>
          </a:xfrm>
          <a:prstGeom prst="rect">
            <a:avLst/>
          </a:prstGeom>
          <a:noFill/>
        </p:spPr>
        <p:txBody>
          <a:bodyPr wrap="square" rtlCol="0">
            <a:spAutoFit/>
          </a:bodyPr>
          <a:lstStyle/>
          <a:p>
            <a:r>
              <a:rPr lang="en-IN" dirty="0">
                <a:solidFill>
                  <a:srgbClr val="C00000"/>
                </a:solidFill>
                <a:latin typeface="Times New Roman" panose="02020603050405020304" pitchFamily="18" charset="0"/>
                <a:cs typeface="Times New Roman" panose="02020603050405020304" pitchFamily="18" charset="0"/>
              </a:rPr>
              <a:t>Module  1 </a:t>
            </a:r>
            <a:r>
              <a:rPr lang="en-IN" u="sng" dirty="0">
                <a:solidFill>
                  <a:srgbClr val="C00000"/>
                </a:solidFill>
                <a:latin typeface="Times New Roman" panose="02020603050405020304" pitchFamily="18" charset="0"/>
                <a:cs typeface="Times New Roman" panose="02020603050405020304" pitchFamily="18" charset="0"/>
              </a:rPr>
              <a:t> </a:t>
            </a:r>
          </a:p>
          <a:p>
            <a:endParaRPr lang="en-IN" u="sng" dirty="0">
              <a:solidFill>
                <a:srgbClr val="C00000"/>
              </a:solidFill>
              <a:latin typeface="Times New Roman" panose="02020603050405020304" pitchFamily="18" charset="0"/>
              <a:cs typeface="Times New Roman" panose="02020603050405020304" pitchFamily="18" charset="0"/>
            </a:endParaRPr>
          </a:p>
          <a:p>
            <a:pPr marL="285750" indent="-285750">
              <a:buFont typeface="Arial" charset="0"/>
              <a:buChar char="•"/>
            </a:pPr>
            <a:r>
              <a:rPr lang="en-IN" dirty="0">
                <a:latin typeface="Times New Roman" panose="02020603050405020304" pitchFamily="18" charset="0"/>
                <a:cs typeface="Times New Roman" panose="02020603050405020304" pitchFamily="18" charset="0"/>
              </a:rPr>
              <a:t>Load pretrained CNN models to the system</a:t>
            </a:r>
          </a:p>
          <a:p>
            <a:pPr marL="285750" indent="-285750">
              <a:buFont typeface="Arial" charset="0"/>
              <a:buChar char="•"/>
            </a:pPr>
            <a:r>
              <a:rPr lang="en-IN" dirty="0">
                <a:latin typeface="Times New Roman" panose="02020603050405020304" pitchFamily="18" charset="0"/>
                <a:cs typeface="Times New Roman" panose="02020603050405020304" pitchFamily="18" charset="0"/>
              </a:rPr>
              <a:t>MobileNetv2</a:t>
            </a:r>
          </a:p>
          <a:p>
            <a:pPr marL="285750" indent="-285750">
              <a:buFont typeface="Arial" charset="0"/>
              <a:buChar char="•"/>
            </a:pPr>
            <a:r>
              <a:rPr lang="en-IN" dirty="0">
                <a:latin typeface="Times New Roman" panose="02020603050405020304" pitchFamily="18" charset="0"/>
                <a:cs typeface="Times New Roman" panose="02020603050405020304" pitchFamily="18" charset="0"/>
              </a:rPr>
              <a:t>Mask </a:t>
            </a:r>
            <a:r>
              <a:rPr lang="en-IN" dirty="0" err="1">
                <a:latin typeface="Times New Roman" panose="02020603050405020304" pitchFamily="18" charset="0"/>
                <a:cs typeface="Times New Roman" panose="02020603050405020304" pitchFamily="18" charset="0"/>
              </a:rPr>
              <a:t>detection.model</a:t>
            </a:r>
            <a:endParaRPr lang="en-IN" dirty="0">
              <a:latin typeface="Times New Roman" panose="02020603050405020304" pitchFamily="18" charset="0"/>
              <a:cs typeface="Times New Roman" panose="02020603050405020304" pitchFamily="18" charset="0"/>
            </a:endParaRPr>
          </a:p>
          <a:p>
            <a:pPr marL="285750" indent="-285750">
              <a:buFont typeface="Arial" charset="0"/>
              <a:buChar char="•"/>
            </a:pPr>
            <a:r>
              <a:rPr lang="en-IN" dirty="0">
                <a:latin typeface="Times New Roman" panose="02020603050405020304" pitchFamily="18" charset="0"/>
                <a:cs typeface="Times New Roman" panose="02020603050405020304" pitchFamily="18" charset="0"/>
              </a:rPr>
              <a:t>ResNet101</a:t>
            </a:r>
          </a:p>
          <a:p>
            <a:pPr marL="285750" indent="-285750">
              <a:buFont typeface="Arial" charset="0"/>
              <a:buChar char="•"/>
            </a:pPr>
            <a:endParaRPr lang="en-IN" dirty="0">
              <a:latin typeface="Times New Roman" panose="02020603050405020304" pitchFamily="18" charset="0"/>
              <a:cs typeface="Times New Roman" panose="02020603050405020304" pitchFamily="18" charset="0"/>
            </a:endParaRPr>
          </a:p>
          <a:p>
            <a:r>
              <a:rPr lang="en-IN" dirty="0">
                <a:solidFill>
                  <a:srgbClr val="C00000"/>
                </a:solidFill>
                <a:latin typeface="Times New Roman" panose="02020603050405020304" pitchFamily="18" charset="0"/>
                <a:cs typeface="Times New Roman" panose="02020603050405020304" pitchFamily="18" charset="0"/>
              </a:rPr>
              <a:t>Module 2</a:t>
            </a:r>
          </a:p>
          <a:p>
            <a:endParaRPr lang="en-IN"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Real time video stream is given to webcam as input</a:t>
            </a:r>
          </a:p>
          <a:p>
            <a:pPr marL="285750" indent="-285750">
              <a:buFont typeface="Arial" charset="0"/>
              <a:buChar char="•"/>
            </a:pPr>
            <a:r>
              <a:rPr lang="en-IN" dirty="0">
                <a:latin typeface="Times New Roman" panose="02020603050405020304" pitchFamily="18" charset="0"/>
                <a:cs typeface="Times New Roman" panose="02020603050405020304" pitchFamily="18" charset="0"/>
              </a:rPr>
              <a:t>Image to array conversion is performed  to obtain pixel values as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arrays</a:t>
            </a:r>
          </a:p>
          <a:p>
            <a:pPr marL="285750" indent="-285750">
              <a:buFont typeface="Arial" charset="0"/>
              <a:buChar char="•"/>
            </a:pPr>
            <a:r>
              <a:rPr lang="en-IN" dirty="0">
                <a:latin typeface="Times New Roman" panose="02020603050405020304" pitchFamily="18" charset="0"/>
                <a:cs typeface="Times New Roman" panose="02020603050405020304" pitchFamily="18" charset="0"/>
              </a:rPr>
              <a:t>Loop over the frames to detect face and mask</a:t>
            </a:r>
          </a:p>
          <a:p>
            <a:pPr marL="285750" indent="-285750">
              <a:buFont typeface="Arial"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u="sng" dirty="0">
              <a:solidFill>
                <a:srgbClr val="C00000"/>
              </a:solidFill>
              <a:latin typeface="Times New Roman" panose="02020603050405020304" pitchFamily="18" charset="0"/>
              <a:cs typeface="Times New Roman" panose="02020603050405020304" pitchFamily="18" charset="0"/>
            </a:endParaRPr>
          </a:p>
          <a:p>
            <a:pPr marL="285750" indent="-285750">
              <a:buFont typeface="Arial" charset="0"/>
              <a:buChar char="•"/>
            </a:pPr>
            <a:endParaRPr lang="en-IN" u="sng" dirty="0">
              <a:solidFill>
                <a:srgbClr val="C00000"/>
              </a:solidFill>
              <a:latin typeface="Times New Roman" panose="02020603050405020304" pitchFamily="18" charset="0"/>
              <a:cs typeface="Times New Roman" panose="02020603050405020304" pitchFamily="18" charset="0"/>
            </a:endParaRPr>
          </a:p>
          <a:p>
            <a:endParaRPr lang="en-IN" u="sng" dirty="0">
              <a:solidFill>
                <a:srgbClr val="C00000"/>
              </a:solidFill>
              <a:latin typeface="Times New Roman" panose="02020603050405020304" pitchFamily="18" charset="0"/>
              <a:cs typeface="Times New Roman" panose="02020603050405020304" pitchFamily="18" charset="0"/>
            </a:endParaRPr>
          </a:p>
          <a:p>
            <a:pPr marL="285750" indent="-285750">
              <a:buFont typeface="Arial" charset="0"/>
              <a:buChar cha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5"/>
          </p:nvPr>
        </p:nvSpPr>
        <p:spPr/>
        <p:txBody>
          <a:bodyPr/>
          <a:lstStyle/>
          <a:p>
            <a:pPr marL="12700">
              <a:lnSpc>
                <a:spcPts val="1814"/>
              </a:lnSpc>
            </a:pPr>
            <a:r>
              <a:rPr lang="en-US" spc="-5"/>
              <a:t>CSE </a:t>
            </a:r>
            <a:r>
              <a:rPr lang="en-US" spc="-10"/>
              <a:t>Department,</a:t>
            </a:r>
            <a:r>
              <a:rPr lang="en-US"/>
              <a:t> </a:t>
            </a:r>
            <a:r>
              <a:rPr lang="en-US" spc="10"/>
              <a:t>JECC</a:t>
            </a:r>
            <a:endParaRPr lang="en-US" spc="10" dirty="0"/>
          </a:p>
        </p:txBody>
      </p:sp>
      <p:sp>
        <p:nvSpPr>
          <p:cNvPr id="4" name="Date Placeholder 3"/>
          <p:cNvSpPr>
            <a:spLocks noGrp="1"/>
          </p:cNvSpPr>
          <p:nvPr>
            <p:ph type="dt" sz="half" idx="6"/>
          </p:nvPr>
        </p:nvSpPr>
        <p:spPr>
          <a:xfrm>
            <a:off x="534987" y="6472554"/>
            <a:ext cx="600075" cy="153888"/>
          </a:xfrm>
        </p:spPr>
        <p:txBody>
          <a:bodyPr/>
          <a:lstStyle/>
          <a:p>
            <a:pPr marL="12700">
              <a:lnSpc>
                <a:spcPts val="1240"/>
              </a:lnSpc>
            </a:pPr>
            <a:r>
              <a:rPr lang="en-US" spc="-5" dirty="0"/>
              <a:t>1/06/21</a:t>
            </a:r>
            <a:endParaRPr lang="en-US" dirty="0"/>
          </a:p>
        </p:txBody>
      </p:sp>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16</a:t>
            </a:fld>
            <a:endParaRPr lang="en-US" dirty="0"/>
          </a:p>
        </p:txBody>
      </p:sp>
      <p:sp>
        <p:nvSpPr>
          <p:cNvPr id="6" name="Rectangle 5"/>
          <p:cNvSpPr/>
          <p:nvPr/>
        </p:nvSpPr>
        <p:spPr>
          <a:xfrm>
            <a:off x="304800" y="2231261"/>
            <a:ext cx="8610600" cy="1477328"/>
          </a:xfrm>
          <a:prstGeom prst="rect">
            <a:avLst/>
          </a:prstGeom>
        </p:spPr>
        <p:txBody>
          <a:bodyPr wrap="square">
            <a:spAutoFit/>
          </a:bodyPr>
          <a:lstStyle/>
          <a:p>
            <a:r>
              <a:rPr lang="en-IN" dirty="0">
                <a:solidFill>
                  <a:srgbClr val="C00000"/>
                </a:solidFill>
                <a:latin typeface="Times New Roman" panose="02020603050405020304" pitchFamily="18" charset="0"/>
                <a:cs typeface="Times New Roman" panose="02020603050405020304" pitchFamily="18" charset="0"/>
              </a:rPr>
              <a:t>Module 3   </a:t>
            </a:r>
            <a:endParaRPr lang="en-IN" u="sng" dirty="0">
              <a:solidFill>
                <a:srgbClr val="C00000"/>
              </a:solidFill>
              <a:latin typeface="Times New Roman" panose="02020603050405020304" pitchFamily="18" charset="0"/>
              <a:cs typeface="Times New Roman" panose="02020603050405020304" pitchFamily="18" charset="0"/>
            </a:endParaRPr>
          </a:p>
          <a:p>
            <a:endParaRPr lang="en-IN" u="sng"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tx1">
                    <a:lumMod val="75000"/>
                    <a:lumOff val="25000"/>
                  </a:schemeClr>
                </a:solidFill>
                <a:latin typeface="Times New Roman" panose="02020603050405020304" pitchFamily="18" charset="0"/>
                <a:cs typeface="Times New Roman" panose="02020603050405020304" pitchFamily="18" charset="0"/>
              </a:rPr>
              <a:t>Generate bounding boxes around the face with Green and Red frames</a:t>
            </a:r>
          </a:p>
          <a:p>
            <a:pPr marL="285750" indent="-285750">
              <a:buFont typeface="Arial" panose="020B0604020202020204" pitchFamily="34" charset="0"/>
              <a:buChar char="•"/>
            </a:pPr>
            <a:r>
              <a:rPr lang="en-IN" dirty="0">
                <a:solidFill>
                  <a:schemeClr val="tx1">
                    <a:lumMod val="75000"/>
                    <a:lumOff val="25000"/>
                  </a:schemeClr>
                </a:solidFill>
                <a:latin typeface="Times New Roman" panose="02020603050405020304" pitchFamily="18" charset="0"/>
                <a:cs typeface="Times New Roman" panose="02020603050405020304" pitchFamily="18" charset="0"/>
              </a:rPr>
              <a:t>Display probability of  prediction</a:t>
            </a:r>
            <a:r>
              <a:rPr lang="en-IN" dirty="0">
                <a:solidFill>
                  <a:srgbClr val="C00000"/>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Send alert / notification to local authority if mask is not detected</a:t>
            </a:r>
          </a:p>
        </p:txBody>
      </p:sp>
    </p:spTree>
    <p:extLst>
      <p:ext uri="{BB962C8B-B14F-4D97-AF65-F5344CB8AC3E}">
        <p14:creationId xmlns:p14="http://schemas.microsoft.com/office/powerpoint/2010/main" val="2390832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5924" y="-46746"/>
            <a:ext cx="8902529" cy="156819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97764" y="1581150"/>
            <a:ext cx="8016240" cy="4560864"/>
          </a:xfrm>
          <a:prstGeom prst="rect">
            <a:avLst/>
          </a:prstGeom>
        </p:spPr>
        <p:txBody>
          <a:bodyPr vert="horz" wrap="square" lIns="0" tIns="15875" rIns="0" bIns="0" rtlCol="0">
            <a:spAutoFit/>
          </a:bodyPr>
          <a:lstStyle/>
          <a:p>
            <a:pPr marL="241300" algn="ctr">
              <a:lnSpc>
                <a:spcPct val="100000"/>
              </a:lnSpc>
              <a:spcBef>
                <a:spcPts val="125"/>
              </a:spcBef>
            </a:pPr>
            <a:r>
              <a:rPr lang="en-US" sz="2400" b="1" u="sng" dirty="0">
                <a:solidFill>
                  <a:srgbClr val="C00000"/>
                </a:solidFill>
              </a:rPr>
              <a:t>Implementation</a:t>
            </a:r>
          </a:p>
          <a:p>
            <a:pPr marL="241300" algn="ctr">
              <a:lnSpc>
                <a:spcPct val="100000"/>
              </a:lnSpc>
              <a:spcBef>
                <a:spcPts val="125"/>
              </a:spcBef>
            </a:pPr>
            <a:endParaRPr lang="en-US" sz="2400" b="1" dirty="0">
              <a:solidFill>
                <a:srgbClr val="C00000"/>
              </a:solidFill>
            </a:endParaRPr>
          </a:p>
          <a:p>
            <a:pPr marL="584200" indent="-342900">
              <a:lnSpc>
                <a:spcPct val="100000"/>
              </a:lnSpc>
              <a:spcBef>
                <a:spcPts val="125"/>
              </a:spcBef>
              <a:buFont typeface="+mj-lt"/>
              <a:buAutoNum type="arabicPeriod"/>
            </a:pPr>
            <a:r>
              <a:rPr lang="en-US" dirty="0">
                <a:latin typeface="Times New Roman" panose="02020603050405020304" pitchFamily="18" charset="0"/>
                <a:cs typeface="Times New Roman" panose="02020603050405020304" pitchFamily="18" charset="0"/>
              </a:rPr>
              <a:t>Load libraries </a:t>
            </a:r>
          </a:p>
          <a:p>
            <a:pPr marL="584200" indent="-342900">
              <a:lnSpc>
                <a:spcPct val="100000"/>
              </a:lnSpc>
              <a:spcBef>
                <a:spcPts val="125"/>
              </a:spcBef>
              <a:buFont typeface="+mj-lt"/>
              <a:buAutoNum type="arabicPeriod"/>
            </a:pPr>
            <a:r>
              <a:rPr lang="en-US" dirty="0">
                <a:latin typeface="Times New Roman" panose="02020603050405020304" pitchFamily="18" charset="0"/>
                <a:cs typeface="Times New Roman" panose="02020603050405020304" pitchFamily="18" charset="0"/>
              </a:rPr>
              <a:t>Specify the path of </a:t>
            </a:r>
            <a:r>
              <a:rPr lang="en-US" dirty="0" err="1">
                <a:latin typeface="Times New Roman" panose="02020603050405020304" pitchFamily="18" charset="0"/>
                <a:cs typeface="Times New Roman" panose="02020603050405020304" pitchFamily="18" charset="0"/>
              </a:rPr>
              <a:t>face_detector</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mask_detector</a:t>
            </a:r>
            <a:r>
              <a:rPr lang="en-US" dirty="0">
                <a:latin typeface="Times New Roman" panose="02020603050405020304" pitchFamily="18" charset="0"/>
                <a:cs typeface="Times New Roman" panose="02020603050405020304" pitchFamily="18" charset="0"/>
              </a:rPr>
              <a:t> model</a:t>
            </a:r>
          </a:p>
          <a:p>
            <a:pPr marL="584200" indent="-342900">
              <a:lnSpc>
                <a:spcPct val="100000"/>
              </a:lnSpc>
              <a:spcBef>
                <a:spcPts val="125"/>
              </a:spcBef>
              <a:buFont typeface="+mj-lt"/>
              <a:buAutoNum type="arabicPeriod"/>
            </a:pPr>
            <a:r>
              <a:rPr lang="en-US" dirty="0">
                <a:latin typeface="Times New Roman" panose="02020603050405020304" pitchFamily="18" charset="0"/>
                <a:cs typeface="Times New Roman" panose="02020603050405020304" pitchFamily="18" charset="0"/>
              </a:rPr>
              <a:t>Load the face detector model from disk (MobileNetv2)</a:t>
            </a:r>
          </a:p>
          <a:p>
            <a:pPr marL="584200" indent="-342900">
              <a:lnSpc>
                <a:spcPct val="100000"/>
              </a:lnSpc>
              <a:spcBef>
                <a:spcPts val="125"/>
              </a:spcBef>
              <a:buFont typeface="+mj-lt"/>
              <a:buAutoNum type="arabicPeriod"/>
            </a:pPr>
            <a:endParaRPr lang="en-US" dirty="0">
              <a:latin typeface="Times New Roman" panose="02020603050405020304" pitchFamily="18" charset="0"/>
              <a:cs typeface="Times New Roman" panose="02020603050405020304" pitchFamily="18" charset="0"/>
            </a:endParaRPr>
          </a:p>
          <a:p>
            <a:pPr marL="584200" indent="-342900">
              <a:lnSpc>
                <a:spcPct val="100000"/>
              </a:lnSpc>
              <a:spcBef>
                <a:spcPts val="125"/>
              </a:spcBef>
              <a:buFont typeface="+mj-lt"/>
              <a:buAutoNum type="arabicPeriod"/>
            </a:pPr>
            <a:endParaRPr lang="en-US" dirty="0">
              <a:latin typeface="Times New Roman" panose="02020603050405020304" pitchFamily="18" charset="0"/>
              <a:cs typeface="Times New Roman" panose="02020603050405020304" pitchFamily="18" charset="0"/>
            </a:endParaRPr>
          </a:p>
          <a:p>
            <a:pPr marL="584200" indent="-342900">
              <a:lnSpc>
                <a:spcPct val="100000"/>
              </a:lnSpc>
              <a:spcBef>
                <a:spcPts val="125"/>
              </a:spcBef>
              <a:buFont typeface="+mj-lt"/>
              <a:buAutoNum type="arabicPeriod"/>
            </a:pPr>
            <a:endParaRPr lang="en-US" dirty="0">
              <a:latin typeface="Times New Roman" panose="02020603050405020304" pitchFamily="18" charset="0"/>
              <a:cs typeface="Times New Roman" panose="02020603050405020304" pitchFamily="18" charset="0"/>
            </a:endParaRPr>
          </a:p>
          <a:p>
            <a:pPr marL="584200" indent="-342900">
              <a:lnSpc>
                <a:spcPct val="100000"/>
              </a:lnSpc>
              <a:spcBef>
                <a:spcPts val="125"/>
              </a:spcBef>
              <a:buFont typeface="+mj-lt"/>
              <a:buAutoNum type="arabicPeriod"/>
            </a:pPr>
            <a:endParaRPr lang="en-US" dirty="0">
              <a:latin typeface="Times New Roman" panose="02020603050405020304" pitchFamily="18" charset="0"/>
              <a:cs typeface="Times New Roman" panose="02020603050405020304" pitchFamily="18" charset="0"/>
            </a:endParaRPr>
          </a:p>
          <a:p>
            <a:pPr marL="584200" indent="-342900">
              <a:lnSpc>
                <a:spcPct val="100000"/>
              </a:lnSpc>
              <a:spcBef>
                <a:spcPts val="125"/>
              </a:spcBef>
              <a:buFont typeface="+mj-lt"/>
              <a:buAutoNum type="arabicPeriod"/>
            </a:pPr>
            <a:r>
              <a:rPr lang="en-US" dirty="0">
                <a:latin typeface="Times New Roman" panose="02020603050405020304" pitchFamily="18" charset="0"/>
                <a:cs typeface="Times New Roman" panose="02020603050405020304" pitchFamily="18" charset="0"/>
              </a:rPr>
              <a:t>Load OpenCV to take live video streams</a:t>
            </a:r>
          </a:p>
          <a:p>
            <a:pPr marL="584200" indent="-342900">
              <a:lnSpc>
                <a:spcPct val="100000"/>
              </a:lnSpc>
              <a:spcBef>
                <a:spcPts val="125"/>
              </a:spcBef>
              <a:buFont typeface="+mj-lt"/>
              <a:buAutoNum type="arabicPeriod"/>
            </a:pPr>
            <a:r>
              <a:rPr lang="en-US" dirty="0">
                <a:latin typeface="Times New Roman" panose="02020603050405020304" pitchFamily="18" charset="0"/>
                <a:cs typeface="Times New Roman" panose="02020603050405020304" pitchFamily="18" charset="0"/>
              </a:rPr>
              <a:t>Load the  mask detector model from disk</a:t>
            </a:r>
          </a:p>
          <a:p>
            <a:pPr marL="584200" indent="-342900">
              <a:lnSpc>
                <a:spcPct val="100000"/>
              </a:lnSpc>
              <a:spcBef>
                <a:spcPts val="125"/>
              </a:spcBef>
              <a:buFont typeface="+mj-lt"/>
              <a:buAutoNum type="arabicPeriod"/>
            </a:pPr>
            <a:r>
              <a:rPr lang="en-US" dirty="0">
                <a:latin typeface="Times New Roman" panose="02020603050405020304" pitchFamily="18" charset="0"/>
                <a:cs typeface="Times New Roman" panose="02020603050405020304" pitchFamily="18" charset="0"/>
              </a:rPr>
              <a:t>Loop over the frames from the video stream and detect faces in the frame to determine if they are wearing a face mask or not</a:t>
            </a:r>
          </a:p>
          <a:p>
            <a:pPr marL="584200" indent="-342900">
              <a:lnSpc>
                <a:spcPct val="100000"/>
              </a:lnSpc>
              <a:spcBef>
                <a:spcPts val="125"/>
              </a:spcBef>
              <a:buFont typeface="+mj-lt"/>
              <a:buAutoNum type="arabicPeriod"/>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51460" marR="5080" indent="-251460">
              <a:lnSpc>
                <a:spcPct val="100000"/>
              </a:lnSpc>
              <a:spcBef>
                <a:spcPts val="80"/>
              </a:spcBef>
              <a:buFont typeface="Wingdings"/>
              <a:buChar char=""/>
              <a:tabLst>
                <a:tab pos="251460" algn="l"/>
              </a:tabLst>
            </a:pPr>
            <a:endParaRPr sz="2050" dirty="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5" name="object 5"/>
          <p:cNvSpPr txBox="1">
            <a:spLocks noGrp="1"/>
          </p:cNvSpPr>
          <p:nvPr>
            <p:ph type="dt" sz="half" idx="6"/>
          </p:nvPr>
        </p:nvSpPr>
        <p:spPr>
          <a:xfrm>
            <a:off x="534987" y="6472554"/>
            <a:ext cx="600075" cy="153888"/>
          </a:xfrm>
          <a:prstGeom prst="rect">
            <a:avLst/>
          </a:prstGeom>
        </p:spPr>
        <p:txBody>
          <a:bodyPr vert="horz" wrap="square" lIns="0" tIns="0" rIns="0" bIns="0" rtlCol="0">
            <a:spAutoFit/>
          </a:bodyPr>
          <a:lstStyle/>
          <a:p>
            <a:pPr marL="12700">
              <a:lnSpc>
                <a:spcPts val="1240"/>
              </a:lnSpc>
            </a:pPr>
            <a:r>
              <a:rPr lang="en-US" spc="-5" dirty="0"/>
              <a:t>1/06/21</a:t>
            </a:r>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pic>
        <p:nvPicPr>
          <p:cNvPr id="8" name="Picture 7">
            <a:extLst>
              <a:ext uri="{FF2B5EF4-FFF2-40B4-BE49-F238E27FC236}">
                <a16:creationId xmlns:a16="http://schemas.microsoft.com/office/drawing/2014/main" id="{970B6412-4C30-412C-B0D9-CBFBB9EFC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193" y="3512270"/>
            <a:ext cx="6858000" cy="685800"/>
          </a:xfrm>
          <a:prstGeom prst="rect">
            <a:avLst/>
          </a:prstGeom>
        </p:spPr>
      </p:pic>
      <p:pic>
        <p:nvPicPr>
          <p:cNvPr id="10" name="Picture 9">
            <a:extLst>
              <a:ext uri="{FF2B5EF4-FFF2-40B4-BE49-F238E27FC236}">
                <a16:creationId xmlns:a16="http://schemas.microsoft.com/office/drawing/2014/main" id="{ECE10AF5-94A7-4FF8-ACA6-E2BBB05E6F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193" y="5640955"/>
            <a:ext cx="5563376" cy="352474"/>
          </a:xfrm>
          <a:prstGeom prst="rect">
            <a:avLst/>
          </a:prstGeom>
        </p:spPr>
      </p:pic>
    </p:spTree>
    <p:extLst>
      <p:ext uri="{BB962C8B-B14F-4D97-AF65-F5344CB8AC3E}">
        <p14:creationId xmlns:p14="http://schemas.microsoft.com/office/powerpoint/2010/main" val="1126695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5924" y="-46746"/>
            <a:ext cx="8902529" cy="156819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85661" y="1828800"/>
            <a:ext cx="8016240" cy="3929922"/>
          </a:xfrm>
          <a:prstGeom prst="rect">
            <a:avLst/>
          </a:prstGeom>
        </p:spPr>
        <p:txBody>
          <a:bodyPr vert="horz" wrap="square" lIns="0" tIns="15875" rIns="0" bIns="0" rtlCol="0">
            <a:spAutoFit/>
          </a:bodyPr>
          <a:lstStyle/>
          <a:p>
            <a:pPr marL="241300" algn="ctr">
              <a:lnSpc>
                <a:spcPct val="100000"/>
              </a:lnSpc>
              <a:spcBef>
                <a:spcPts val="125"/>
              </a:spcBef>
            </a:pPr>
            <a:r>
              <a:rPr lang="en-IN" sz="2400" b="1" spc="15" dirty="0">
                <a:solidFill>
                  <a:srgbClr val="C00000"/>
                </a:solidFill>
                <a:effectLst/>
                <a:latin typeface="Times New Roman"/>
                <a:ea typeface="Times New Roman" panose="02020603050405020304" pitchFamily="18" charset="0"/>
                <a:cs typeface="Times New Roman"/>
              </a:rPr>
              <a:t>Face Mask Detection with TensorFlow</a:t>
            </a:r>
          </a:p>
          <a:p>
            <a:pPr marL="241300" algn="ctr">
              <a:lnSpc>
                <a:spcPct val="100000"/>
              </a:lnSpc>
              <a:spcBef>
                <a:spcPts val="125"/>
              </a:spcBef>
            </a:pPr>
            <a:endParaRPr lang="en-IN" sz="2400" b="1" spc="15" dirty="0">
              <a:solidFill>
                <a:srgbClr val="FF0000"/>
              </a:solidFill>
              <a:effectLst/>
              <a:latin typeface="Times New Roman"/>
              <a:ea typeface="Times New Roman" panose="02020603050405020304" pitchFamily="18" charset="0"/>
              <a:cs typeface="Times New Roman"/>
            </a:endParaRPr>
          </a:p>
          <a:p>
            <a:pPr marL="527050" indent="-285750">
              <a:lnSpc>
                <a:spcPct val="100000"/>
              </a:lnSpc>
              <a:spcBef>
                <a:spcPts val="125"/>
              </a:spcBef>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Face detection is a computer vision problem that involves finding faces in photos</a:t>
            </a:r>
          </a:p>
          <a:p>
            <a:pPr marL="241300">
              <a:lnSpc>
                <a:spcPct val="100000"/>
              </a:lnSpc>
              <a:spcBef>
                <a:spcPts val="125"/>
              </a:spcBef>
            </a:pPr>
            <a:endParaRPr lang="en-US" sz="2000" b="0" i="0" dirty="0">
              <a:effectLst/>
              <a:latin typeface="Times New Roman" panose="02020603050405020304" pitchFamily="18" charset="0"/>
              <a:cs typeface="Times New Roman" panose="02020603050405020304" pitchFamily="18" charset="0"/>
            </a:endParaRPr>
          </a:p>
          <a:p>
            <a:pPr marL="527050" indent="-285750">
              <a:lnSpc>
                <a:spcPct val="100000"/>
              </a:lnSpc>
              <a:spcBef>
                <a:spcPts val="125"/>
              </a:spcBef>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Locating a face in a photograph refers to finding the coordinate of the face in the image, whereas </a:t>
            </a:r>
            <a:r>
              <a:rPr lang="en-US" sz="2000" b="1" i="0" dirty="0">
                <a:effectLst/>
                <a:latin typeface="Times New Roman" panose="02020603050405020304" pitchFamily="18" charset="0"/>
                <a:cs typeface="Times New Roman" panose="02020603050405020304" pitchFamily="18" charset="0"/>
              </a:rPr>
              <a:t>localization </a:t>
            </a:r>
            <a:r>
              <a:rPr lang="en-US" sz="2000" b="0" i="0" dirty="0">
                <a:effectLst/>
                <a:latin typeface="Times New Roman" panose="02020603050405020304" pitchFamily="18" charset="0"/>
                <a:cs typeface="Times New Roman" panose="02020603050405020304" pitchFamily="18" charset="0"/>
              </a:rPr>
              <a:t>refers to demarcating the extent of the face, often via a bounding box around the face.</a:t>
            </a:r>
          </a:p>
          <a:p>
            <a:pPr marL="527050" indent="-285750">
              <a:lnSpc>
                <a:spcPct val="100000"/>
              </a:lnSpc>
              <a:spcBef>
                <a:spcPts val="125"/>
              </a:spcBef>
              <a:buFont typeface="Arial" panose="020B0604020202020204" pitchFamily="34" charset="0"/>
              <a:buChar char="•"/>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527050" indent="-285750">
              <a:lnSpc>
                <a:spcPct val="100000"/>
              </a:lnSpc>
              <a:spcBef>
                <a:spcPts val="125"/>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OpenCV uses machine learning algorithms to search for faces within a picture.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5080">
              <a:lnSpc>
                <a:spcPct val="100000"/>
              </a:lnSpc>
              <a:spcBef>
                <a:spcPts val="80"/>
              </a:spcBef>
              <a:tabLst>
                <a:tab pos="251460" algn="l"/>
              </a:tabLst>
            </a:pPr>
            <a:endParaRPr sz="2050" dirty="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5" name="object 5"/>
          <p:cNvSpPr txBox="1">
            <a:spLocks noGrp="1"/>
          </p:cNvSpPr>
          <p:nvPr>
            <p:ph type="dt" sz="half" idx="6"/>
          </p:nvPr>
        </p:nvSpPr>
        <p:spPr>
          <a:xfrm>
            <a:off x="534987" y="6472554"/>
            <a:ext cx="600075" cy="153888"/>
          </a:xfrm>
          <a:prstGeom prst="rect">
            <a:avLst/>
          </a:prstGeom>
        </p:spPr>
        <p:txBody>
          <a:bodyPr vert="horz" wrap="square" lIns="0" tIns="0" rIns="0" bIns="0" rtlCol="0">
            <a:spAutoFit/>
          </a:bodyPr>
          <a:lstStyle/>
          <a:p>
            <a:pPr marL="12700">
              <a:lnSpc>
                <a:spcPts val="1240"/>
              </a:lnSpc>
            </a:pPr>
            <a:r>
              <a:rPr lang="en-US" spc="-5" dirty="0"/>
              <a:t>1/06/21 </a:t>
            </a:r>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spTree>
    <p:extLst>
      <p:ext uri="{BB962C8B-B14F-4D97-AF65-F5344CB8AC3E}">
        <p14:creationId xmlns:p14="http://schemas.microsoft.com/office/powerpoint/2010/main" val="1446071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5924" y="-46746"/>
            <a:ext cx="8902529" cy="156819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71806" y="2286000"/>
            <a:ext cx="8016240" cy="2506455"/>
          </a:xfrm>
          <a:prstGeom prst="rect">
            <a:avLst/>
          </a:prstGeom>
        </p:spPr>
        <p:txBody>
          <a:bodyPr vert="horz" wrap="square" lIns="0" tIns="15875" rIns="0" bIns="0" rtlCol="0">
            <a:spAutoFit/>
          </a:bodyPr>
          <a:lstStyle/>
          <a:p>
            <a:pPr marL="527050" indent="-285750">
              <a:lnSpc>
                <a:spcPct val="100000"/>
              </a:lnSpc>
              <a:spcBef>
                <a:spcPts val="125"/>
              </a:spcBef>
              <a:buFont typeface="Arial" panose="020B0604020202020204" pitchFamily="34" charset="0"/>
              <a:buChar char="•"/>
            </a:pPr>
            <a:r>
              <a:rPr lang="en-US" sz="2000" b="1" dirty="0" err="1"/>
              <a:t>Keras</a:t>
            </a:r>
            <a:r>
              <a:rPr lang="en-US" sz="2000" b="1" dirty="0"/>
              <a:t> Preprocessing </a:t>
            </a:r>
            <a:r>
              <a:rPr lang="en-US" sz="2000" dirty="0"/>
              <a:t>provides utilities for working with image data, text data, and sequence data</a:t>
            </a:r>
          </a:p>
          <a:p>
            <a:pPr marL="241300">
              <a:lnSpc>
                <a:spcPct val="100000"/>
              </a:lnSpc>
              <a:spcBef>
                <a:spcPts val="125"/>
              </a:spcBef>
            </a:pPr>
            <a:endParaRPr lang="en-US" sz="2000" dirty="0"/>
          </a:p>
          <a:p>
            <a:pPr marL="527050" indent="-285750">
              <a:lnSpc>
                <a:spcPct val="100000"/>
              </a:lnSpc>
              <a:spcBef>
                <a:spcPts val="125"/>
              </a:spcBef>
              <a:buFont typeface="Arial" panose="020B0604020202020204" pitchFamily="34" charset="0"/>
              <a:buChar char="•"/>
            </a:pPr>
            <a:r>
              <a:rPr lang="en-US" sz="2000" b="1" dirty="0"/>
              <a:t>MobileNetV2</a:t>
            </a:r>
            <a:r>
              <a:rPr lang="en-US" sz="2000" dirty="0"/>
              <a:t> is a convolutional neural network architecture that seeks to perform well on mobile devices. It is a very effective feature extractor for object detection and segmentation</a:t>
            </a:r>
            <a:endParaRPr sz="2000" dirty="0">
              <a:latin typeface="Times New Roman"/>
              <a:cs typeface="Times New Roman"/>
            </a:endParaRPr>
          </a:p>
          <a:p>
            <a:pPr marL="285750" marR="5080" indent="-285750">
              <a:spcBef>
                <a:spcPts val="80"/>
              </a:spcBef>
              <a:buFont typeface="Arial" panose="020B0604020202020204" pitchFamily="34" charset="0"/>
              <a:buChar char="•"/>
              <a:tabLst>
                <a:tab pos="251460" algn="l"/>
              </a:tabLs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5080">
              <a:lnSpc>
                <a:spcPct val="100000"/>
              </a:lnSpc>
              <a:spcBef>
                <a:spcPts val="80"/>
              </a:spcBef>
              <a:tabLst>
                <a:tab pos="251460" algn="l"/>
              </a:tabLst>
            </a:pPr>
            <a:endParaRPr sz="2050" dirty="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5" name="object 5"/>
          <p:cNvSpPr txBox="1">
            <a:spLocks noGrp="1"/>
          </p:cNvSpPr>
          <p:nvPr>
            <p:ph type="dt" sz="half" idx="6"/>
          </p:nvPr>
        </p:nvSpPr>
        <p:spPr>
          <a:xfrm>
            <a:off x="534987" y="6472554"/>
            <a:ext cx="600075" cy="153888"/>
          </a:xfrm>
          <a:prstGeom prst="rect">
            <a:avLst/>
          </a:prstGeom>
        </p:spPr>
        <p:txBody>
          <a:bodyPr vert="horz" wrap="square" lIns="0" tIns="0" rIns="0" bIns="0" rtlCol="0">
            <a:spAutoFit/>
          </a:bodyPr>
          <a:lstStyle/>
          <a:p>
            <a:pPr marL="12700">
              <a:lnSpc>
                <a:spcPts val="1240"/>
              </a:lnSpc>
            </a:pPr>
            <a:r>
              <a:rPr lang="en-US" spc="-5" dirty="0"/>
              <a:t>1/06/21</a:t>
            </a:r>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spTree>
    <p:extLst>
      <p:ext uri="{BB962C8B-B14F-4D97-AF65-F5344CB8AC3E}">
        <p14:creationId xmlns:p14="http://schemas.microsoft.com/office/powerpoint/2010/main" val="1978630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8515731" y="6434454"/>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2</a:t>
            </a:r>
            <a:endParaRPr sz="1200">
              <a:latin typeface="Carlito"/>
              <a:cs typeface="Carlito"/>
            </a:endParaRPr>
          </a:p>
        </p:txBody>
      </p:sp>
      <p:sp>
        <p:nvSpPr>
          <p:cNvPr id="4" name="object 4"/>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483228" y="6337617"/>
            <a:ext cx="1983105" cy="266065"/>
          </a:xfrm>
          <a:prstGeom prst="rect">
            <a:avLst/>
          </a:prstGeom>
        </p:spPr>
        <p:txBody>
          <a:bodyPr vert="horz" wrap="square" lIns="0" tIns="15875" rIns="0" bIns="0" rtlCol="0">
            <a:spAutoFit/>
          </a:bodyPr>
          <a:lstStyle/>
          <a:p>
            <a:pPr marL="12700">
              <a:lnSpc>
                <a:spcPct val="100000"/>
              </a:lnSpc>
              <a:spcBef>
                <a:spcPts val="125"/>
              </a:spcBef>
            </a:pPr>
            <a:r>
              <a:rPr sz="1550" dirty="0">
                <a:latin typeface="Times New Roman"/>
                <a:cs typeface="Times New Roman"/>
              </a:rPr>
              <a:t>CSE </a:t>
            </a:r>
            <a:r>
              <a:rPr sz="1550" spc="-5" dirty="0">
                <a:latin typeface="Times New Roman"/>
                <a:cs typeface="Times New Roman"/>
              </a:rPr>
              <a:t>Department,</a:t>
            </a:r>
            <a:r>
              <a:rPr sz="1550" spc="355" dirty="0">
                <a:latin typeface="Times New Roman"/>
                <a:cs typeface="Times New Roman"/>
              </a:rPr>
              <a:t> </a:t>
            </a:r>
            <a:r>
              <a:rPr sz="1550" spc="10" dirty="0">
                <a:latin typeface="Times New Roman"/>
                <a:cs typeface="Times New Roman"/>
              </a:rPr>
              <a:t>JECC</a:t>
            </a:r>
            <a:endParaRPr sz="1550">
              <a:latin typeface="Times New Roman"/>
              <a:cs typeface="Times New Roman"/>
            </a:endParaRPr>
          </a:p>
        </p:txBody>
      </p:sp>
      <p:sp>
        <p:nvSpPr>
          <p:cNvPr id="6" name="object 6"/>
          <p:cNvSpPr txBox="1"/>
          <p:nvPr/>
        </p:nvSpPr>
        <p:spPr>
          <a:xfrm>
            <a:off x="364807" y="6390640"/>
            <a:ext cx="600075" cy="197490"/>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88888"/>
                </a:solidFill>
                <a:latin typeface="Carlito"/>
                <a:cs typeface="Carlito"/>
              </a:rPr>
              <a:t>0</a:t>
            </a:r>
            <a:r>
              <a:rPr lang="en-US" sz="1200" spc="-10" dirty="0">
                <a:solidFill>
                  <a:srgbClr val="888888"/>
                </a:solidFill>
                <a:latin typeface="Carlito"/>
                <a:cs typeface="Carlito"/>
              </a:rPr>
              <a:t>1</a:t>
            </a:r>
            <a:r>
              <a:rPr sz="1200" spc="-15" dirty="0">
                <a:solidFill>
                  <a:srgbClr val="888888"/>
                </a:solidFill>
                <a:latin typeface="Carlito"/>
                <a:cs typeface="Carlito"/>
              </a:rPr>
              <a:t>/</a:t>
            </a:r>
            <a:r>
              <a:rPr sz="1200" spc="-10" dirty="0">
                <a:solidFill>
                  <a:srgbClr val="888888"/>
                </a:solidFill>
                <a:latin typeface="Carlito"/>
                <a:cs typeface="Carlito"/>
              </a:rPr>
              <a:t>0</a:t>
            </a:r>
            <a:r>
              <a:rPr lang="en-US" sz="1200" spc="-10" dirty="0">
                <a:solidFill>
                  <a:srgbClr val="888888"/>
                </a:solidFill>
                <a:latin typeface="Carlito"/>
                <a:cs typeface="Carlito"/>
              </a:rPr>
              <a:t>6</a:t>
            </a:r>
            <a:r>
              <a:rPr sz="1200" spc="-15" dirty="0">
                <a:solidFill>
                  <a:srgbClr val="888888"/>
                </a:solidFill>
                <a:latin typeface="Carlito"/>
                <a:cs typeface="Carlito"/>
              </a:rPr>
              <a:t>/</a:t>
            </a:r>
            <a:r>
              <a:rPr sz="1200" spc="-10" dirty="0">
                <a:solidFill>
                  <a:srgbClr val="888888"/>
                </a:solidFill>
                <a:latin typeface="Carlito"/>
                <a:cs typeface="Carlito"/>
              </a:rPr>
              <a:t>2</a:t>
            </a:r>
            <a:r>
              <a:rPr sz="1200" dirty="0">
                <a:solidFill>
                  <a:srgbClr val="888888"/>
                </a:solidFill>
                <a:latin typeface="Carlito"/>
                <a:cs typeface="Carlito"/>
              </a:rPr>
              <a:t>1</a:t>
            </a:r>
            <a:endParaRPr sz="1200" dirty="0">
              <a:latin typeface="Carlito"/>
              <a:cs typeface="Carlito"/>
            </a:endParaRPr>
          </a:p>
        </p:txBody>
      </p:sp>
      <p:graphicFrame>
        <p:nvGraphicFramePr>
          <p:cNvPr id="9" name="Table 9">
            <a:extLst>
              <a:ext uri="{FF2B5EF4-FFF2-40B4-BE49-F238E27FC236}">
                <a16:creationId xmlns:a16="http://schemas.microsoft.com/office/drawing/2014/main" id="{AD36A9E8-1E29-4138-817C-53EEBD584A47}"/>
              </a:ext>
            </a:extLst>
          </p:cNvPr>
          <p:cNvGraphicFramePr>
            <a:graphicFrameLocks noGrp="1"/>
          </p:cNvGraphicFramePr>
          <p:nvPr>
            <p:extLst>
              <p:ext uri="{D42A27DB-BD31-4B8C-83A1-F6EECF244321}">
                <p14:modId xmlns:p14="http://schemas.microsoft.com/office/powerpoint/2010/main" val="1704882667"/>
              </p:ext>
            </p:extLst>
          </p:nvPr>
        </p:nvGraphicFramePr>
        <p:xfrm>
          <a:off x="560071" y="1905001"/>
          <a:ext cx="8100059" cy="4191000"/>
        </p:xfrm>
        <a:graphic>
          <a:graphicData uri="http://schemas.openxmlformats.org/drawingml/2006/table">
            <a:tbl>
              <a:tblPr firstRow="1" bandRow="1">
                <a:effectLst>
                  <a:innerShdw blurRad="63500" dist="50800" dir="13500000">
                    <a:prstClr val="black">
                      <a:alpha val="50000"/>
                    </a:prstClr>
                  </a:innerShdw>
                </a:effectLst>
                <a:tableStyleId>{F5AB1C69-6EDB-4FF4-983F-18BD219EF322}</a:tableStyleId>
              </a:tblPr>
              <a:tblGrid>
                <a:gridCol w="3802070">
                  <a:extLst>
                    <a:ext uri="{9D8B030D-6E8A-4147-A177-3AD203B41FA5}">
                      <a16:colId xmlns:a16="http://schemas.microsoft.com/office/drawing/2014/main" val="4022072957"/>
                    </a:ext>
                  </a:extLst>
                </a:gridCol>
                <a:gridCol w="4297989">
                  <a:extLst>
                    <a:ext uri="{9D8B030D-6E8A-4147-A177-3AD203B41FA5}">
                      <a16:colId xmlns:a16="http://schemas.microsoft.com/office/drawing/2014/main" val="494142336"/>
                    </a:ext>
                  </a:extLst>
                </a:gridCol>
              </a:tblGrid>
              <a:tr h="790048">
                <a:tc>
                  <a:txBody>
                    <a:bodyPr/>
                    <a:lstStyle/>
                    <a:p>
                      <a:r>
                        <a:rPr lang="en-IN" dirty="0"/>
                        <a:t>PROJECT TITLE</a:t>
                      </a:r>
                    </a:p>
                  </a:txBody>
                  <a:tcPr/>
                </a:tc>
                <a:tc>
                  <a:txBody>
                    <a:bodyPr/>
                    <a:lstStyle/>
                    <a:p>
                      <a:r>
                        <a:rPr lang="en-IN" dirty="0"/>
                        <a:t>FACE MASK DETECTION SYSTEM FOR COVID 19</a:t>
                      </a:r>
                    </a:p>
                  </a:txBody>
                  <a:tcPr/>
                </a:tc>
                <a:extLst>
                  <a:ext uri="{0D108BD9-81ED-4DB2-BD59-A6C34878D82A}">
                    <a16:rowId xmlns:a16="http://schemas.microsoft.com/office/drawing/2014/main" val="216683925"/>
                  </a:ext>
                </a:extLst>
              </a:tr>
              <a:tr h="661296">
                <a:tc>
                  <a:txBody>
                    <a:bodyPr/>
                    <a:lstStyle/>
                    <a:p>
                      <a:r>
                        <a:rPr lang="en-IN" dirty="0"/>
                        <a:t>PROJECT GUIDE</a:t>
                      </a:r>
                    </a:p>
                  </a:txBody>
                  <a:tcPr/>
                </a:tc>
                <a:tc>
                  <a:txBody>
                    <a:bodyPr/>
                    <a:lstStyle/>
                    <a:p>
                      <a:pPr algn="just"/>
                      <a:r>
                        <a:rPr lang="en-IN" b="1" dirty="0"/>
                        <a:t>Dr. SWAPNA B SASI</a:t>
                      </a:r>
                    </a:p>
                    <a:p>
                      <a:pPr algn="just"/>
                      <a:r>
                        <a:rPr lang="en-IN" b="1" dirty="0"/>
                        <a:t>ASSOCIATE PROFESSOR, JEC</a:t>
                      </a:r>
                    </a:p>
                  </a:txBody>
                  <a:tcPr/>
                </a:tc>
                <a:extLst>
                  <a:ext uri="{0D108BD9-81ED-4DB2-BD59-A6C34878D82A}">
                    <a16:rowId xmlns:a16="http://schemas.microsoft.com/office/drawing/2014/main" val="2650698433"/>
                  </a:ext>
                </a:extLst>
              </a:tr>
              <a:tr h="377884">
                <a:tc>
                  <a:txBody>
                    <a:bodyPr/>
                    <a:lstStyle/>
                    <a:p>
                      <a:r>
                        <a:rPr lang="en-IN" dirty="0"/>
                        <a:t>TEENA JOY P J</a:t>
                      </a:r>
                    </a:p>
                  </a:txBody>
                  <a:tcPr/>
                </a:tc>
                <a:tc>
                  <a:txBody>
                    <a:bodyPr/>
                    <a:lstStyle/>
                    <a:p>
                      <a:pPr algn="just"/>
                      <a:r>
                        <a:rPr lang="en-IN" b="1" dirty="0"/>
                        <a:t>JEC17CS101</a:t>
                      </a:r>
                    </a:p>
                  </a:txBody>
                  <a:tcPr/>
                </a:tc>
                <a:extLst>
                  <a:ext uri="{0D108BD9-81ED-4DB2-BD59-A6C34878D82A}">
                    <a16:rowId xmlns:a16="http://schemas.microsoft.com/office/drawing/2014/main" val="4118869357"/>
                  </a:ext>
                </a:extLst>
              </a:tr>
              <a:tr h="661296">
                <a:tc>
                  <a:txBody>
                    <a:bodyPr/>
                    <a:lstStyle/>
                    <a:p>
                      <a:r>
                        <a:rPr lang="en-IN" dirty="0"/>
                        <a:t>RESHMA R</a:t>
                      </a: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IN" sz="1800" b="1" spc="-30" dirty="0"/>
                        <a:t>J</a:t>
                      </a:r>
                      <a:r>
                        <a:rPr lang="en-IN" sz="1800" b="1" spc="20" dirty="0"/>
                        <a:t>E</a:t>
                      </a:r>
                      <a:r>
                        <a:rPr lang="en-IN" sz="1800" b="1" dirty="0"/>
                        <a:t>C17</a:t>
                      </a:r>
                      <a:r>
                        <a:rPr lang="en-IN" sz="1800" b="1" spc="-10" dirty="0"/>
                        <a:t>C</a:t>
                      </a:r>
                      <a:r>
                        <a:rPr lang="en-IN" sz="1800" b="1" spc="-105" dirty="0"/>
                        <a:t>S081</a:t>
                      </a:r>
                      <a:endParaRPr lang="en-IN" sz="1800" b="1" dirty="0"/>
                    </a:p>
                    <a:p>
                      <a:pPr algn="just"/>
                      <a:endParaRPr lang="en-IN" b="1" dirty="0"/>
                    </a:p>
                  </a:txBody>
                  <a:tcPr/>
                </a:tc>
                <a:extLst>
                  <a:ext uri="{0D108BD9-81ED-4DB2-BD59-A6C34878D82A}">
                    <a16:rowId xmlns:a16="http://schemas.microsoft.com/office/drawing/2014/main" val="2729553974"/>
                  </a:ext>
                </a:extLst>
              </a:tr>
              <a:tr h="661296">
                <a:tc>
                  <a:txBody>
                    <a:bodyPr/>
                    <a:lstStyle/>
                    <a:p>
                      <a:r>
                        <a:rPr lang="en-IN" dirty="0"/>
                        <a:t>RONDY THOMAS</a:t>
                      </a: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IN" sz="1800" b="1" spc="-35" dirty="0"/>
                        <a:t>J</a:t>
                      </a:r>
                      <a:r>
                        <a:rPr lang="en-IN" sz="1800" b="1" spc="20" dirty="0"/>
                        <a:t>E</a:t>
                      </a:r>
                      <a:r>
                        <a:rPr lang="en-IN" sz="1800" b="1" dirty="0"/>
                        <a:t>C17</a:t>
                      </a:r>
                      <a:r>
                        <a:rPr lang="en-IN" sz="1800" b="1" spc="-10" dirty="0"/>
                        <a:t>C</a:t>
                      </a:r>
                      <a:r>
                        <a:rPr lang="en-IN" sz="1800" b="1" spc="-105" dirty="0"/>
                        <a:t>S083</a:t>
                      </a:r>
                      <a:endParaRPr lang="en-IN" sz="1800" b="1" dirty="0"/>
                    </a:p>
                    <a:p>
                      <a:pPr algn="just"/>
                      <a:endParaRPr lang="en-IN" b="1" dirty="0"/>
                    </a:p>
                  </a:txBody>
                  <a:tcPr/>
                </a:tc>
                <a:extLst>
                  <a:ext uri="{0D108BD9-81ED-4DB2-BD59-A6C34878D82A}">
                    <a16:rowId xmlns:a16="http://schemas.microsoft.com/office/drawing/2014/main" val="4190882449"/>
                  </a:ext>
                </a:extLst>
              </a:tr>
              <a:tr h="661296">
                <a:tc>
                  <a:txBody>
                    <a:bodyPr/>
                    <a:lstStyle/>
                    <a:p>
                      <a:r>
                        <a:rPr lang="en-IN" dirty="0"/>
                        <a:t>VISHNU V J</a:t>
                      </a: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IN" sz="1800" b="1" spc="-35" dirty="0"/>
                        <a:t>J</a:t>
                      </a:r>
                      <a:r>
                        <a:rPr lang="en-IN" sz="1800" b="1" spc="20" dirty="0"/>
                        <a:t>E</a:t>
                      </a:r>
                      <a:r>
                        <a:rPr lang="en-IN" sz="1800" b="1" dirty="0"/>
                        <a:t>C17</a:t>
                      </a:r>
                      <a:r>
                        <a:rPr lang="en-IN" sz="1800" b="1" spc="-10" dirty="0"/>
                        <a:t>C</a:t>
                      </a:r>
                      <a:r>
                        <a:rPr lang="en-IN" sz="1800" b="1" spc="-105" dirty="0"/>
                        <a:t>S105</a:t>
                      </a:r>
                      <a:endParaRPr lang="en-IN" sz="1800" b="1" dirty="0"/>
                    </a:p>
                    <a:p>
                      <a:pPr algn="just"/>
                      <a:endParaRPr lang="en-IN" b="1" dirty="0"/>
                    </a:p>
                  </a:txBody>
                  <a:tcPr/>
                </a:tc>
                <a:extLst>
                  <a:ext uri="{0D108BD9-81ED-4DB2-BD59-A6C34878D82A}">
                    <a16:rowId xmlns:a16="http://schemas.microsoft.com/office/drawing/2014/main" val="3546505490"/>
                  </a:ext>
                </a:extLst>
              </a:tr>
              <a:tr h="377884">
                <a:tc>
                  <a:txBody>
                    <a:bodyPr/>
                    <a:lstStyle/>
                    <a:p>
                      <a:r>
                        <a:rPr lang="en-IN" dirty="0"/>
                        <a:t>GROUP NUMBER</a:t>
                      </a:r>
                    </a:p>
                  </a:txBody>
                  <a:tcPr/>
                </a:tc>
                <a:tc>
                  <a:txBody>
                    <a:bodyPr/>
                    <a:lstStyle/>
                    <a:p>
                      <a:pPr algn="just"/>
                      <a:r>
                        <a:rPr lang="en-IN" b="1" dirty="0"/>
                        <a:t>26</a:t>
                      </a:r>
                    </a:p>
                  </a:txBody>
                  <a:tcPr/>
                </a:tc>
                <a:extLst>
                  <a:ext uri="{0D108BD9-81ED-4DB2-BD59-A6C34878D82A}">
                    <a16:rowId xmlns:a16="http://schemas.microsoft.com/office/drawing/2014/main" val="174630526"/>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5924" y="-46746"/>
            <a:ext cx="8902529" cy="156819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97764" y="1581150"/>
            <a:ext cx="8016240" cy="1385636"/>
          </a:xfrm>
          <a:prstGeom prst="rect">
            <a:avLst/>
          </a:prstGeom>
        </p:spPr>
        <p:txBody>
          <a:bodyPr vert="horz" wrap="square" lIns="0" tIns="15875" rIns="0" bIns="0" rtlCol="0">
            <a:spAutoFit/>
          </a:bodyPr>
          <a:lstStyle/>
          <a:p>
            <a:pPr marL="241300" algn="ctr">
              <a:lnSpc>
                <a:spcPct val="100000"/>
              </a:lnSpc>
              <a:spcBef>
                <a:spcPts val="125"/>
              </a:spcBef>
            </a:pPr>
            <a:r>
              <a:rPr lang="en-US" sz="2400" b="1" dirty="0">
                <a:solidFill>
                  <a:srgbClr val="C00000"/>
                </a:solidFill>
              </a:rPr>
              <a:t>Result</a:t>
            </a:r>
          </a:p>
          <a:p>
            <a:pPr marL="698500" indent="-457200" algn="ctr">
              <a:lnSpc>
                <a:spcPct val="100000"/>
              </a:lnSpc>
              <a:spcBef>
                <a:spcPts val="125"/>
              </a:spcBef>
              <a:buFont typeface="+mj-lt"/>
              <a:buAutoNum type="arabicPeriod"/>
            </a:pPr>
            <a:endParaRPr lang="en-US" sz="2400" b="1" dirty="0">
              <a:solidFill>
                <a:srgbClr val="C00000"/>
              </a:solidFill>
            </a:endParaRPr>
          </a:p>
          <a:p>
            <a:pPr marL="584200" indent="-342900">
              <a:lnSpc>
                <a:spcPct val="100000"/>
              </a:lnSpc>
              <a:spcBef>
                <a:spcPts val="125"/>
              </a:spcBef>
              <a:buFont typeface="+mj-lt"/>
              <a:buAutoNum type="arabicPeriod"/>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5080" indent="-457200">
              <a:lnSpc>
                <a:spcPct val="100000"/>
              </a:lnSpc>
              <a:spcBef>
                <a:spcPts val="80"/>
              </a:spcBef>
              <a:buFont typeface="+mj-lt"/>
              <a:buAutoNum type="arabicPeriod"/>
              <a:tabLst>
                <a:tab pos="251460" algn="l"/>
              </a:tabLst>
            </a:pPr>
            <a:endParaRPr sz="2050" dirty="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5" name="object 5"/>
          <p:cNvSpPr txBox="1">
            <a:spLocks noGrp="1"/>
          </p:cNvSpPr>
          <p:nvPr>
            <p:ph type="dt" sz="half" idx="6"/>
          </p:nvPr>
        </p:nvSpPr>
        <p:spPr>
          <a:xfrm>
            <a:off x="534987" y="6472554"/>
            <a:ext cx="600075" cy="153888"/>
          </a:xfrm>
          <a:prstGeom prst="rect">
            <a:avLst/>
          </a:prstGeom>
        </p:spPr>
        <p:txBody>
          <a:bodyPr vert="horz" wrap="square" lIns="0" tIns="0" rIns="0" bIns="0" rtlCol="0">
            <a:spAutoFit/>
          </a:bodyPr>
          <a:lstStyle/>
          <a:p>
            <a:pPr marL="12700">
              <a:lnSpc>
                <a:spcPts val="1240"/>
              </a:lnSpc>
            </a:pPr>
            <a:r>
              <a:rPr lang="en-US" spc="-5" dirty="0"/>
              <a:t>1/06/21</a:t>
            </a:r>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pic>
        <p:nvPicPr>
          <p:cNvPr id="20" name="Picture 19">
            <a:extLst>
              <a:ext uri="{FF2B5EF4-FFF2-40B4-BE49-F238E27FC236}">
                <a16:creationId xmlns:a16="http://schemas.microsoft.com/office/drawing/2014/main" id="{661CCB47-5330-47E5-96D2-91ED44C7C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996" y="2060031"/>
            <a:ext cx="2667896" cy="2178138"/>
          </a:xfrm>
          <a:prstGeom prst="rect">
            <a:avLst/>
          </a:prstGeom>
        </p:spPr>
      </p:pic>
      <p:pic>
        <p:nvPicPr>
          <p:cNvPr id="22" name="Picture 21">
            <a:extLst>
              <a:ext uri="{FF2B5EF4-FFF2-40B4-BE49-F238E27FC236}">
                <a16:creationId xmlns:a16="http://schemas.microsoft.com/office/drawing/2014/main" id="{084D3792-CAEA-4737-B634-19A36CB955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1970894"/>
            <a:ext cx="2657345" cy="2267275"/>
          </a:xfrm>
          <a:prstGeom prst="rect">
            <a:avLst/>
          </a:prstGeom>
        </p:spPr>
      </p:pic>
      <p:pic>
        <p:nvPicPr>
          <p:cNvPr id="24" name="Picture 23">
            <a:extLst>
              <a:ext uri="{FF2B5EF4-FFF2-40B4-BE49-F238E27FC236}">
                <a16:creationId xmlns:a16="http://schemas.microsoft.com/office/drawing/2014/main" id="{77037C5B-75FC-4589-A2FD-8686339917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5239" y="4430941"/>
            <a:ext cx="2761289" cy="2273247"/>
          </a:xfrm>
          <a:prstGeom prst="rect">
            <a:avLst/>
          </a:prstGeom>
        </p:spPr>
      </p:pic>
    </p:spTree>
    <p:extLst>
      <p:ext uri="{BB962C8B-B14F-4D97-AF65-F5344CB8AC3E}">
        <p14:creationId xmlns:p14="http://schemas.microsoft.com/office/powerpoint/2010/main" val="1751194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1828800"/>
            <a:ext cx="3505200" cy="386003"/>
          </a:xfrm>
          <a:prstGeom prst="rect">
            <a:avLst/>
          </a:prstGeom>
        </p:spPr>
        <p:txBody>
          <a:bodyPr vert="horz" wrap="square" lIns="0" tIns="16510" rIns="0" bIns="0" rtlCol="0">
            <a:spAutoFit/>
          </a:bodyPr>
          <a:lstStyle/>
          <a:p>
            <a:pPr marL="12700">
              <a:lnSpc>
                <a:spcPct val="100000"/>
              </a:lnSpc>
              <a:spcBef>
                <a:spcPts val="130"/>
              </a:spcBef>
            </a:pPr>
            <a:r>
              <a:rPr lang="en-IN" sz="2400" u="sng" spc="40" dirty="0"/>
              <a:t>A</a:t>
            </a:r>
            <a:r>
              <a:rPr lang="en-IN" sz="2400" u="sng" spc="-50" dirty="0"/>
              <a:t>PP</a:t>
            </a:r>
            <a:r>
              <a:rPr lang="en-IN" sz="2400" u="sng" spc="-30" dirty="0"/>
              <a:t>LI</a:t>
            </a:r>
            <a:r>
              <a:rPr lang="en-IN" sz="2400" u="sng" spc="-10" dirty="0"/>
              <a:t>C</a:t>
            </a:r>
            <a:r>
              <a:rPr lang="en-IN" sz="2400" u="sng" spc="45" dirty="0"/>
              <a:t>A</a:t>
            </a:r>
            <a:r>
              <a:rPr lang="en-IN" sz="2400" u="sng" spc="30" dirty="0"/>
              <a:t>T</a:t>
            </a:r>
            <a:r>
              <a:rPr lang="en-IN" sz="2400" u="sng" spc="-30" dirty="0"/>
              <a:t>I</a:t>
            </a:r>
            <a:r>
              <a:rPr lang="en-IN" sz="2400" u="sng" spc="-25" dirty="0"/>
              <a:t>O</a:t>
            </a:r>
            <a:r>
              <a:rPr lang="en-IN" sz="2400" u="sng" spc="10" dirty="0"/>
              <a:t>NS</a:t>
            </a:r>
          </a:p>
        </p:txBody>
      </p:sp>
      <p:sp>
        <p:nvSpPr>
          <p:cNvPr id="3" name="object 3"/>
          <p:cNvSpPr txBox="1"/>
          <p:nvPr/>
        </p:nvSpPr>
        <p:spPr>
          <a:xfrm>
            <a:off x="534987" y="2667000"/>
            <a:ext cx="7879017" cy="1823961"/>
          </a:xfrm>
          <a:prstGeom prst="rect">
            <a:avLst/>
          </a:prstGeom>
        </p:spPr>
        <p:txBody>
          <a:bodyPr vert="horz" wrap="square" lIns="0" tIns="12065" rIns="0" bIns="0" rtlCol="0">
            <a:spAutoFit/>
          </a:bodyPr>
          <a:lstStyle/>
          <a:p>
            <a:pPr marL="346075" marR="5080" indent="-334010">
              <a:lnSpc>
                <a:spcPct val="150200"/>
              </a:lnSpc>
              <a:spcBef>
                <a:spcPts val="95"/>
              </a:spcBef>
              <a:buFont typeface="Wingdings"/>
              <a:buChar char=""/>
              <a:tabLst>
                <a:tab pos="346075" algn="l"/>
                <a:tab pos="346710" algn="l"/>
              </a:tabLst>
            </a:pPr>
            <a:r>
              <a:rPr lang="en-US" sz="2000" dirty="0"/>
              <a:t>This system can be adopted by colleges and universities to conduct safe classes and exams</a:t>
            </a:r>
          </a:p>
          <a:p>
            <a:pPr marL="346075" marR="5080" indent="-334010">
              <a:lnSpc>
                <a:spcPct val="150200"/>
              </a:lnSpc>
              <a:spcBef>
                <a:spcPts val="95"/>
              </a:spcBef>
              <a:buFont typeface="Wingdings"/>
              <a:buChar char=""/>
              <a:tabLst>
                <a:tab pos="346075" algn="l"/>
                <a:tab pos="346710" algn="l"/>
              </a:tabLst>
            </a:pPr>
            <a:r>
              <a:rPr lang="en-US" sz="2000" dirty="0"/>
              <a:t>Installations in each and every public places like supermarkets, religious places, cross roads  etc. are possible to detect face mask</a:t>
            </a:r>
          </a:p>
        </p:txBody>
      </p:sp>
      <p:sp>
        <p:nvSpPr>
          <p:cNvPr id="4" name="object 4"/>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xfrm>
            <a:off x="3442317" y="6439991"/>
            <a:ext cx="1977389" cy="247650"/>
          </a:xfrm>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6" name="object 6"/>
          <p:cNvSpPr txBox="1">
            <a:spLocks noGrp="1"/>
          </p:cNvSpPr>
          <p:nvPr>
            <p:ph type="dt" sz="half" idx="6"/>
          </p:nvPr>
        </p:nvSpPr>
        <p:spPr>
          <a:xfrm>
            <a:off x="534987" y="6472554"/>
            <a:ext cx="600075" cy="153888"/>
          </a:xfrm>
          <a:prstGeom prst="rect">
            <a:avLst/>
          </a:prstGeom>
        </p:spPr>
        <p:txBody>
          <a:bodyPr vert="horz" wrap="square" lIns="0" tIns="0" rIns="0" bIns="0" rtlCol="0">
            <a:spAutoFit/>
          </a:bodyPr>
          <a:lstStyle/>
          <a:p>
            <a:pPr marL="12700">
              <a:lnSpc>
                <a:spcPts val="1240"/>
              </a:lnSpc>
            </a:pPr>
            <a:r>
              <a:rPr lang="en-US" spc="-5" dirty="0"/>
              <a:t>1/06/21</a:t>
            </a:r>
            <a:endParaRPr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1752600"/>
            <a:ext cx="3505200" cy="386003"/>
          </a:xfrm>
          <a:prstGeom prst="rect">
            <a:avLst/>
          </a:prstGeom>
        </p:spPr>
        <p:txBody>
          <a:bodyPr vert="horz" wrap="square" lIns="0" tIns="16510" rIns="0" bIns="0" rtlCol="0">
            <a:spAutoFit/>
          </a:bodyPr>
          <a:lstStyle/>
          <a:p>
            <a:pPr marL="12700">
              <a:lnSpc>
                <a:spcPct val="100000"/>
              </a:lnSpc>
              <a:spcBef>
                <a:spcPts val="130"/>
              </a:spcBef>
            </a:pPr>
            <a:r>
              <a:rPr lang="en-IN" sz="2400" u="sng" dirty="0"/>
              <a:t>CONCLUSIONS</a:t>
            </a:r>
          </a:p>
        </p:txBody>
      </p:sp>
      <p:sp>
        <p:nvSpPr>
          <p:cNvPr id="3" name="object 3"/>
          <p:cNvSpPr txBox="1">
            <a:spLocks noGrp="1"/>
          </p:cNvSpPr>
          <p:nvPr>
            <p:ph type="body" idx="1"/>
          </p:nvPr>
        </p:nvSpPr>
        <p:spPr>
          <a:xfrm>
            <a:off x="304800" y="2362200"/>
            <a:ext cx="8458200" cy="2138406"/>
          </a:xfrm>
          <a:prstGeom prst="rect">
            <a:avLst/>
          </a:prstGeom>
        </p:spPr>
        <p:txBody>
          <a:bodyPr vert="horz" wrap="square" lIns="0" tIns="98425" rIns="0" bIns="0" rtlCol="0">
            <a:spAutoFit/>
          </a:bodyPr>
          <a:lstStyle/>
          <a:p>
            <a:pPr marL="429895" indent="-334010">
              <a:lnSpc>
                <a:spcPct val="100000"/>
              </a:lnSpc>
              <a:spcBef>
                <a:spcPts val="775"/>
              </a:spcBef>
              <a:buFont typeface="Wingdings"/>
              <a:buChar char=""/>
              <a:tabLst>
                <a:tab pos="430530" algn="l"/>
                <a:tab pos="431165" algn="l"/>
              </a:tabLst>
            </a:pPr>
            <a:r>
              <a:rPr lang="en-US" dirty="0"/>
              <a:t>Thus a real time Face Mask Detection System has been made with Open CV</a:t>
            </a:r>
            <a:endParaRPr dirty="0"/>
          </a:p>
          <a:p>
            <a:pPr marL="429895" marR="5080" indent="-334010">
              <a:lnSpc>
                <a:spcPct val="100000"/>
              </a:lnSpc>
              <a:spcBef>
                <a:spcPts val="680"/>
              </a:spcBef>
              <a:buFont typeface="Wingdings"/>
              <a:buChar char=""/>
              <a:tabLst>
                <a:tab pos="430530" algn="l"/>
                <a:tab pos="431165" algn="l"/>
              </a:tabLst>
            </a:pPr>
            <a:r>
              <a:rPr lang="en-US" dirty="0"/>
              <a:t>In this dangerous pandemic situation of COVID 19 and it’s mutated strains, this project is of great help to police and local authorities</a:t>
            </a:r>
            <a:r>
              <a:rPr lang="en-US" spc="10" dirty="0"/>
              <a:t>.</a:t>
            </a:r>
            <a:endParaRPr spc="-35" dirty="0"/>
          </a:p>
          <a:p>
            <a:pPr marL="429895" marR="13970" indent="-334010">
              <a:lnSpc>
                <a:spcPct val="100000"/>
              </a:lnSpc>
              <a:spcBef>
                <a:spcPts val="760"/>
              </a:spcBef>
              <a:buFont typeface="Wingdings"/>
              <a:buChar char=""/>
              <a:tabLst>
                <a:tab pos="430530" algn="l"/>
                <a:tab pos="431165" algn="l"/>
              </a:tabLst>
            </a:pPr>
            <a:r>
              <a:rPr lang="en-US" dirty="0"/>
              <a:t>In future this system can be integrated in each and every street cameras in public places such as religious halls, supermarkets, colleges  in large scale for public safety</a:t>
            </a:r>
            <a:endParaRPr lang="en-US" spc="-15" dirty="0"/>
          </a:p>
        </p:txBody>
      </p:sp>
      <p:sp>
        <p:nvSpPr>
          <p:cNvPr id="4" name="object 4"/>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6" name="object 6"/>
          <p:cNvSpPr txBox="1">
            <a:spLocks noGrp="1"/>
          </p:cNvSpPr>
          <p:nvPr>
            <p:ph type="dt" sz="half" idx="6"/>
          </p:nvPr>
        </p:nvSpPr>
        <p:spPr>
          <a:xfrm>
            <a:off x="534987" y="6472554"/>
            <a:ext cx="600075" cy="153888"/>
          </a:xfrm>
          <a:prstGeom prst="rect">
            <a:avLst/>
          </a:prstGeom>
        </p:spPr>
        <p:txBody>
          <a:bodyPr vert="horz" wrap="square" lIns="0" tIns="0" rIns="0" bIns="0" rtlCol="0">
            <a:spAutoFit/>
          </a:bodyPr>
          <a:lstStyle/>
          <a:p>
            <a:pPr marL="12700">
              <a:lnSpc>
                <a:spcPts val="1240"/>
              </a:lnSpc>
            </a:pPr>
            <a:r>
              <a:rPr lang="en-US" spc="-5" dirty="0"/>
              <a:t>1/06/21</a:t>
            </a:r>
            <a:endParaRPr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399" y="1752601"/>
            <a:ext cx="5105401" cy="386003"/>
          </a:xfrm>
          <a:prstGeom prst="rect">
            <a:avLst/>
          </a:prstGeom>
        </p:spPr>
        <p:txBody>
          <a:bodyPr vert="horz" wrap="square" lIns="0" tIns="16510" rIns="0" bIns="0" rtlCol="0">
            <a:spAutoFit/>
          </a:bodyPr>
          <a:lstStyle/>
          <a:p>
            <a:pPr marL="12700">
              <a:lnSpc>
                <a:spcPct val="100000"/>
              </a:lnSpc>
              <a:spcBef>
                <a:spcPts val="130"/>
              </a:spcBef>
            </a:pPr>
            <a:r>
              <a:rPr lang="en-IN" sz="2400" u="sng" spc="10" dirty="0"/>
              <a:t>COURSE</a:t>
            </a:r>
            <a:r>
              <a:rPr lang="en-IN" sz="2400" u="sng" spc="-135" dirty="0"/>
              <a:t> </a:t>
            </a:r>
            <a:r>
              <a:rPr lang="en-IN" sz="2400" u="sng" dirty="0"/>
              <a:t>OUTCOME</a:t>
            </a:r>
          </a:p>
        </p:txBody>
      </p:sp>
      <p:sp>
        <p:nvSpPr>
          <p:cNvPr id="3" name="object 3"/>
          <p:cNvSpPr txBox="1"/>
          <p:nvPr/>
        </p:nvSpPr>
        <p:spPr>
          <a:xfrm>
            <a:off x="434975" y="2277935"/>
            <a:ext cx="7924800" cy="1484630"/>
          </a:xfrm>
          <a:prstGeom prst="rect">
            <a:avLst/>
          </a:prstGeom>
        </p:spPr>
        <p:txBody>
          <a:bodyPr vert="horz" wrap="square" lIns="0" tIns="137795" rIns="0" bIns="0" rtlCol="0">
            <a:spAutoFit/>
          </a:bodyPr>
          <a:lstStyle/>
          <a:p>
            <a:pPr marL="355600" indent="-343535">
              <a:lnSpc>
                <a:spcPct val="100000"/>
              </a:lnSpc>
              <a:spcBef>
                <a:spcPts val="1085"/>
              </a:spcBef>
              <a:buAutoNum type="arabicPeriod"/>
              <a:tabLst>
                <a:tab pos="355600" algn="l"/>
                <a:tab pos="356235" algn="l"/>
              </a:tabLst>
            </a:pPr>
            <a:r>
              <a:rPr sz="1550" spc="-20" dirty="0">
                <a:latin typeface="Times New Roman"/>
                <a:cs typeface="Times New Roman"/>
              </a:rPr>
              <a:t>Able </a:t>
            </a:r>
            <a:r>
              <a:rPr sz="1550" spc="10" dirty="0">
                <a:latin typeface="Times New Roman"/>
                <a:cs typeface="Times New Roman"/>
              </a:rPr>
              <a:t>to </a:t>
            </a:r>
            <a:r>
              <a:rPr sz="1550" spc="-25" dirty="0">
                <a:latin typeface="Times New Roman"/>
                <a:cs typeface="Times New Roman"/>
              </a:rPr>
              <a:t>analyze </a:t>
            </a:r>
            <a:r>
              <a:rPr sz="1550" spc="10" dirty="0">
                <a:latin typeface="Times New Roman"/>
                <a:cs typeface="Times New Roman"/>
              </a:rPr>
              <a:t>a </a:t>
            </a:r>
            <a:r>
              <a:rPr sz="1550" dirty="0">
                <a:latin typeface="Times New Roman"/>
                <a:cs typeface="Times New Roman"/>
              </a:rPr>
              <a:t>current </a:t>
            </a:r>
            <a:r>
              <a:rPr sz="1550" spc="10" dirty="0">
                <a:latin typeface="Times New Roman"/>
                <a:cs typeface="Times New Roman"/>
              </a:rPr>
              <a:t>topic </a:t>
            </a:r>
            <a:r>
              <a:rPr sz="1550" spc="25" dirty="0">
                <a:latin typeface="Times New Roman"/>
                <a:cs typeface="Times New Roman"/>
              </a:rPr>
              <a:t>of </a:t>
            </a:r>
            <a:r>
              <a:rPr sz="1550" dirty="0">
                <a:latin typeface="Times New Roman"/>
                <a:cs typeface="Times New Roman"/>
              </a:rPr>
              <a:t>professional </a:t>
            </a:r>
            <a:r>
              <a:rPr sz="1550" spc="-5" dirty="0">
                <a:latin typeface="Times New Roman"/>
                <a:cs typeface="Times New Roman"/>
              </a:rPr>
              <a:t>interest </a:t>
            </a:r>
            <a:r>
              <a:rPr sz="1550" spc="-15" dirty="0">
                <a:latin typeface="Times New Roman"/>
                <a:cs typeface="Times New Roman"/>
              </a:rPr>
              <a:t>and present </a:t>
            </a:r>
            <a:r>
              <a:rPr sz="1550" spc="10" dirty="0">
                <a:latin typeface="Times New Roman"/>
                <a:cs typeface="Times New Roman"/>
              </a:rPr>
              <a:t>it </a:t>
            </a:r>
            <a:r>
              <a:rPr sz="1550" spc="5" dirty="0">
                <a:latin typeface="Times New Roman"/>
                <a:cs typeface="Times New Roman"/>
              </a:rPr>
              <a:t>before </a:t>
            </a:r>
            <a:r>
              <a:rPr sz="1550" spc="-5" dirty="0">
                <a:latin typeface="Times New Roman"/>
                <a:cs typeface="Times New Roman"/>
              </a:rPr>
              <a:t>an</a:t>
            </a:r>
            <a:r>
              <a:rPr sz="1550" spc="-215" dirty="0">
                <a:latin typeface="Times New Roman"/>
                <a:cs typeface="Times New Roman"/>
              </a:rPr>
              <a:t> </a:t>
            </a:r>
            <a:r>
              <a:rPr sz="1550" spc="-5" dirty="0">
                <a:latin typeface="Times New Roman"/>
                <a:cs typeface="Times New Roman"/>
              </a:rPr>
              <a:t>audience</a:t>
            </a:r>
            <a:endParaRPr sz="1550" dirty="0">
              <a:latin typeface="Times New Roman"/>
              <a:cs typeface="Times New Roman"/>
            </a:endParaRPr>
          </a:p>
          <a:p>
            <a:pPr marL="355600" indent="-343535">
              <a:lnSpc>
                <a:spcPct val="100000"/>
              </a:lnSpc>
              <a:spcBef>
                <a:spcPts val="990"/>
              </a:spcBef>
              <a:buAutoNum type="arabicPeriod"/>
              <a:tabLst>
                <a:tab pos="355600" algn="l"/>
                <a:tab pos="356235" algn="l"/>
              </a:tabLst>
            </a:pPr>
            <a:r>
              <a:rPr sz="1550" spc="-10" dirty="0">
                <a:latin typeface="Times New Roman"/>
                <a:cs typeface="Times New Roman"/>
              </a:rPr>
              <a:t>Gained </a:t>
            </a:r>
            <a:r>
              <a:rPr sz="1550" spc="10" dirty="0">
                <a:latin typeface="Times New Roman"/>
                <a:cs typeface="Times New Roman"/>
              </a:rPr>
              <a:t>thorough </a:t>
            </a:r>
            <a:r>
              <a:rPr sz="1550" spc="-10" dirty="0">
                <a:latin typeface="Times New Roman"/>
                <a:cs typeface="Times New Roman"/>
              </a:rPr>
              <a:t>knowledge </a:t>
            </a:r>
            <a:r>
              <a:rPr sz="1550" spc="10" dirty="0">
                <a:latin typeface="Times New Roman"/>
                <a:cs typeface="Times New Roman"/>
              </a:rPr>
              <a:t>in </a:t>
            </a:r>
            <a:r>
              <a:rPr sz="1550" spc="-15" dirty="0">
                <a:latin typeface="Times New Roman"/>
                <a:cs typeface="Times New Roman"/>
              </a:rPr>
              <a:t>design, </a:t>
            </a:r>
            <a:r>
              <a:rPr sz="1550" spc="-5" dirty="0">
                <a:latin typeface="Times New Roman"/>
                <a:cs typeface="Times New Roman"/>
              </a:rPr>
              <a:t>implementations </a:t>
            </a:r>
            <a:r>
              <a:rPr sz="1550" spc="-15" dirty="0">
                <a:latin typeface="Times New Roman"/>
                <a:cs typeface="Times New Roman"/>
              </a:rPr>
              <a:t>and </a:t>
            </a:r>
            <a:r>
              <a:rPr sz="1550" spc="5" dirty="0">
                <a:latin typeface="Times New Roman"/>
                <a:cs typeface="Times New Roman"/>
              </a:rPr>
              <a:t>execution </a:t>
            </a:r>
            <a:r>
              <a:rPr sz="1550" spc="25" dirty="0">
                <a:latin typeface="Times New Roman"/>
                <a:cs typeface="Times New Roman"/>
              </a:rPr>
              <a:t>of </a:t>
            </a:r>
            <a:r>
              <a:rPr sz="1550" spc="15" dirty="0">
                <a:latin typeface="Times New Roman"/>
                <a:cs typeface="Times New Roman"/>
              </a:rPr>
              <a:t>CS </a:t>
            </a:r>
            <a:r>
              <a:rPr sz="1550" spc="-5" dirty="0">
                <a:latin typeface="Times New Roman"/>
                <a:cs typeface="Times New Roman"/>
              </a:rPr>
              <a:t>related</a:t>
            </a:r>
            <a:r>
              <a:rPr sz="1550" spc="120" dirty="0">
                <a:latin typeface="Times New Roman"/>
                <a:cs typeface="Times New Roman"/>
              </a:rPr>
              <a:t> </a:t>
            </a:r>
            <a:r>
              <a:rPr sz="1550" dirty="0">
                <a:latin typeface="Times New Roman"/>
                <a:cs typeface="Times New Roman"/>
              </a:rPr>
              <a:t>projects</a:t>
            </a:r>
          </a:p>
          <a:p>
            <a:pPr marL="355600" indent="-343535">
              <a:lnSpc>
                <a:spcPct val="100000"/>
              </a:lnSpc>
              <a:spcBef>
                <a:spcPts val="1070"/>
              </a:spcBef>
              <a:buAutoNum type="arabicPeriod"/>
              <a:tabLst>
                <a:tab pos="355600" algn="l"/>
                <a:tab pos="356235" algn="l"/>
              </a:tabLst>
            </a:pPr>
            <a:r>
              <a:rPr sz="1550" spc="-10" dirty="0">
                <a:latin typeface="Times New Roman"/>
                <a:cs typeface="Times New Roman"/>
              </a:rPr>
              <a:t>Became </a:t>
            </a:r>
            <a:r>
              <a:rPr sz="1550" dirty="0">
                <a:latin typeface="Times New Roman"/>
                <a:cs typeface="Times New Roman"/>
              </a:rPr>
              <a:t>familiar </a:t>
            </a:r>
            <a:r>
              <a:rPr sz="1550" spc="10" dirty="0">
                <a:latin typeface="Times New Roman"/>
                <a:cs typeface="Times New Roman"/>
              </a:rPr>
              <a:t>with </a:t>
            </a:r>
            <a:r>
              <a:rPr sz="1550" dirty="0">
                <a:latin typeface="Times New Roman"/>
                <a:cs typeface="Times New Roman"/>
              </a:rPr>
              <a:t>usage </a:t>
            </a:r>
            <a:r>
              <a:rPr sz="1550" spc="25" dirty="0">
                <a:latin typeface="Times New Roman"/>
                <a:cs typeface="Times New Roman"/>
              </a:rPr>
              <a:t>of </a:t>
            </a:r>
            <a:r>
              <a:rPr sz="1550" spc="-5" dirty="0">
                <a:latin typeface="Times New Roman"/>
                <a:cs typeface="Times New Roman"/>
              </a:rPr>
              <a:t>latest</a:t>
            </a:r>
            <a:r>
              <a:rPr sz="1550" spc="-140" dirty="0">
                <a:latin typeface="Times New Roman"/>
                <a:cs typeface="Times New Roman"/>
              </a:rPr>
              <a:t> </a:t>
            </a:r>
            <a:r>
              <a:rPr sz="1550" dirty="0">
                <a:latin typeface="Times New Roman"/>
                <a:cs typeface="Times New Roman"/>
              </a:rPr>
              <a:t>technologies</a:t>
            </a:r>
          </a:p>
          <a:p>
            <a:pPr marL="355600" indent="-343535">
              <a:lnSpc>
                <a:spcPct val="100000"/>
              </a:lnSpc>
              <a:spcBef>
                <a:spcPts val="994"/>
              </a:spcBef>
              <a:buAutoNum type="arabicPeriod"/>
              <a:tabLst>
                <a:tab pos="355600" algn="l"/>
                <a:tab pos="356235" algn="l"/>
              </a:tabLst>
            </a:pPr>
            <a:r>
              <a:rPr sz="1550" spc="-5" dirty="0">
                <a:latin typeface="Times New Roman"/>
                <a:cs typeface="Times New Roman"/>
              </a:rPr>
              <a:t>Students </a:t>
            </a:r>
            <a:r>
              <a:rPr sz="1550" spc="10" dirty="0">
                <a:latin typeface="Times New Roman"/>
                <a:cs typeface="Times New Roman"/>
              </a:rPr>
              <a:t>will </a:t>
            </a:r>
            <a:r>
              <a:rPr sz="1550" spc="-15" dirty="0">
                <a:latin typeface="Times New Roman"/>
                <a:cs typeface="Times New Roman"/>
              </a:rPr>
              <a:t>have </a:t>
            </a:r>
            <a:r>
              <a:rPr sz="1550" spc="5" dirty="0">
                <a:latin typeface="Times New Roman"/>
                <a:cs typeface="Times New Roman"/>
              </a:rPr>
              <a:t>ability </a:t>
            </a:r>
            <a:r>
              <a:rPr sz="1550" spc="10" dirty="0">
                <a:latin typeface="Times New Roman"/>
                <a:cs typeface="Times New Roman"/>
              </a:rPr>
              <a:t>to </a:t>
            </a:r>
            <a:r>
              <a:rPr sz="1550" spc="-5" dirty="0">
                <a:latin typeface="Times New Roman"/>
                <a:cs typeface="Times New Roman"/>
              </a:rPr>
              <a:t>plan </a:t>
            </a:r>
            <a:r>
              <a:rPr sz="1550" spc="-10" dirty="0">
                <a:latin typeface="Times New Roman"/>
                <a:cs typeface="Times New Roman"/>
              </a:rPr>
              <a:t>and </a:t>
            </a:r>
            <a:r>
              <a:rPr sz="1550" spc="15" dirty="0">
                <a:latin typeface="Times New Roman"/>
                <a:cs typeface="Times New Roman"/>
              </a:rPr>
              <a:t>work </a:t>
            </a:r>
            <a:r>
              <a:rPr sz="1550" spc="10" dirty="0">
                <a:latin typeface="Times New Roman"/>
                <a:cs typeface="Times New Roman"/>
              </a:rPr>
              <a:t>in a</a:t>
            </a:r>
            <a:r>
              <a:rPr sz="1550" spc="55" dirty="0">
                <a:latin typeface="Times New Roman"/>
                <a:cs typeface="Times New Roman"/>
              </a:rPr>
              <a:t> </a:t>
            </a:r>
            <a:r>
              <a:rPr sz="1550" dirty="0">
                <a:latin typeface="Times New Roman"/>
                <a:cs typeface="Times New Roman"/>
              </a:rPr>
              <a:t>team</a:t>
            </a:r>
          </a:p>
        </p:txBody>
      </p:sp>
      <p:sp>
        <p:nvSpPr>
          <p:cNvPr id="4" name="object 4"/>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62000" y="4572000"/>
            <a:ext cx="5676900" cy="155584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985319" y="4020065"/>
            <a:ext cx="6091881" cy="385362"/>
          </a:xfrm>
          <a:prstGeom prst="rect">
            <a:avLst/>
          </a:prstGeom>
        </p:spPr>
        <p:txBody>
          <a:bodyPr vert="horz" wrap="square" lIns="0" tIns="15875" rIns="0" bIns="0" rtlCol="0">
            <a:spAutoFit/>
          </a:bodyPr>
          <a:lstStyle/>
          <a:p>
            <a:pPr marL="12700">
              <a:lnSpc>
                <a:spcPct val="100000"/>
              </a:lnSpc>
              <a:spcBef>
                <a:spcPts val="125"/>
              </a:spcBef>
            </a:pPr>
            <a:r>
              <a:rPr lang="en-US" sz="2400" b="1" u="sng" spc="35" dirty="0">
                <a:solidFill>
                  <a:srgbClr val="C00000"/>
                </a:solidFill>
                <a:latin typeface="Times New Roman"/>
                <a:cs typeface="Times New Roman"/>
              </a:rPr>
              <a:t>MAPPING </a:t>
            </a:r>
            <a:r>
              <a:rPr lang="en-US" sz="2400" b="1" u="sng" spc="-10" dirty="0">
                <a:solidFill>
                  <a:srgbClr val="C00000"/>
                </a:solidFill>
                <a:latin typeface="Times New Roman"/>
                <a:cs typeface="Times New Roman"/>
              </a:rPr>
              <a:t>OF </a:t>
            </a:r>
            <a:r>
              <a:rPr lang="en-US" sz="2400" b="1" u="sng" spc="25" dirty="0">
                <a:solidFill>
                  <a:srgbClr val="C00000"/>
                </a:solidFill>
                <a:latin typeface="Times New Roman"/>
                <a:cs typeface="Times New Roman"/>
              </a:rPr>
              <a:t>CO </a:t>
            </a:r>
            <a:r>
              <a:rPr lang="en-US" sz="2400" b="1" u="sng" spc="-5" dirty="0">
                <a:solidFill>
                  <a:srgbClr val="C00000"/>
                </a:solidFill>
                <a:latin typeface="Times New Roman"/>
                <a:cs typeface="Times New Roman"/>
              </a:rPr>
              <a:t>TO</a:t>
            </a:r>
            <a:r>
              <a:rPr lang="en-US" sz="2400" b="1" u="sng" spc="-45" dirty="0">
                <a:solidFill>
                  <a:srgbClr val="C00000"/>
                </a:solidFill>
                <a:latin typeface="Times New Roman"/>
                <a:cs typeface="Times New Roman"/>
              </a:rPr>
              <a:t> </a:t>
            </a:r>
            <a:r>
              <a:rPr lang="en-US" sz="2400" b="1" u="sng" spc="30" dirty="0">
                <a:solidFill>
                  <a:srgbClr val="C00000"/>
                </a:solidFill>
                <a:latin typeface="Times New Roman"/>
                <a:cs typeface="Times New Roman"/>
              </a:rPr>
              <a:t>PO</a:t>
            </a:r>
            <a:endParaRPr lang="en-US" sz="2400" u="sng" dirty="0">
              <a:latin typeface="Times New Roman"/>
              <a:cs typeface="Times New Roman"/>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8" name="object 8"/>
          <p:cNvSpPr txBox="1">
            <a:spLocks noGrp="1"/>
          </p:cNvSpPr>
          <p:nvPr>
            <p:ph type="dt" sz="half" idx="6"/>
          </p:nvPr>
        </p:nvSpPr>
        <p:spPr>
          <a:xfrm>
            <a:off x="534987" y="6472554"/>
            <a:ext cx="600075" cy="153888"/>
          </a:xfrm>
          <a:prstGeom prst="rect">
            <a:avLst/>
          </a:prstGeom>
        </p:spPr>
        <p:txBody>
          <a:bodyPr vert="horz" wrap="square" lIns="0" tIns="0" rIns="0" bIns="0" rtlCol="0">
            <a:spAutoFit/>
          </a:bodyPr>
          <a:lstStyle/>
          <a:p>
            <a:pPr marL="12700">
              <a:lnSpc>
                <a:spcPts val="1240"/>
              </a:lnSpc>
            </a:pPr>
            <a:r>
              <a:rPr lang="en-US" spc="-5" dirty="0"/>
              <a:t>1/06/21</a:t>
            </a:r>
            <a:endParaRPr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1600200"/>
            <a:ext cx="2362200" cy="386003"/>
          </a:xfrm>
          <a:prstGeom prst="rect">
            <a:avLst/>
          </a:prstGeom>
        </p:spPr>
        <p:txBody>
          <a:bodyPr vert="horz" wrap="square" lIns="0" tIns="16510" rIns="0" bIns="0" rtlCol="0">
            <a:spAutoFit/>
          </a:bodyPr>
          <a:lstStyle/>
          <a:p>
            <a:pPr marL="22860">
              <a:lnSpc>
                <a:spcPct val="100000"/>
              </a:lnSpc>
              <a:spcBef>
                <a:spcPts val="130"/>
              </a:spcBef>
            </a:pPr>
            <a:r>
              <a:rPr lang="en-IN" sz="2400" u="sng" dirty="0"/>
              <a:t>REFERENCE</a:t>
            </a:r>
          </a:p>
        </p:txBody>
      </p:sp>
      <p:sp>
        <p:nvSpPr>
          <p:cNvPr id="3" name="object 3"/>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57200" y="2209800"/>
            <a:ext cx="8153400" cy="4196020"/>
          </a:xfrm>
          <a:prstGeom prst="rect">
            <a:avLst/>
          </a:prstGeom>
        </p:spPr>
        <p:txBody>
          <a:bodyPr vert="horz" wrap="square" lIns="0" tIns="12700" rIns="0" bIns="0" rtlCol="0">
            <a:spAutoFit/>
          </a:bodyPr>
          <a:lstStyle/>
          <a:p>
            <a:pPr marL="355600" indent="-342900">
              <a:lnSpc>
                <a:spcPct val="100000"/>
              </a:lnSpc>
              <a:spcBef>
                <a:spcPts val="100"/>
              </a:spcBef>
              <a:buSzPct val="103333"/>
              <a:buFont typeface="+mj-lt"/>
              <a:buAutoNum type="arabicPeriod"/>
              <a:tabLst>
                <a:tab pos="155575" algn="l"/>
              </a:tabLst>
            </a:pPr>
            <a:r>
              <a:rPr lang="en-IN" sz="1400" dirty="0"/>
              <a:t> Mehul K Dabhi and Bhavna K Pancholi. Face detection system based on viola-jones algorithm. International Journal of Science and Research (IJSR), 5(4):62–64, 2016.</a:t>
            </a:r>
          </a:p>
          <a:p>
            <a:pPr marL="355600" indent="-342900">
              <a:lnSpc>
                <a:spcPct val="100000"/>
              </a:lnSpc>
              <a:spcBef>
                <a:spcPts val="100"/>
              </a:spcBef>
              <a:buSzPct val="103333"/>
              <a:buFont typeface="+mj-lt"/>
              <a:buAutoNum type="arabicPeriod"/>
              <a:tabLst>
                <a:tab pos="155575" algn="l"/>
              </a:tabLst>
            </a:pPr>
            <a:r>
              <a:rPr lang="en-IN" sz="1400" dirty="0"/>
              <a:t>Bin Yu, Lisheng Xu, and Yongxu Li. Bluetooth low energy (</a:t>
            </a:r>
            <a:r>
              <a:rPr lang="en-IN" sz="1400" dirty="0" err="1"/>
              <a:t>ble</a:t>
            </a:r>
            <a:r>
              <a:rPr lang="en-IN" sz="1400" dirty="0"/>
              <a:t>) based mobile electrocardiogram monitoring system. In 2012 IEEE International Conference on Information and Automation, pages 763–767. IEEE, 2012.</a:t>
            </a:r>
          </a:p>
          <a:p>
            <a:pPr marL="355600" indent="-342900">
              <a:lnSpc>
                <a:spcPct val="100000"/>
              </a:lnSpc>
              <a:spcBef>
                <a:spcPts val="100"/>
              </a:spcBef>
              <a:buSzPct val="103333"/>
              <a:buFont typeface="+mj-lt"/>
              <a:buAutoNum type="arabicPeriod"/>
              <a:tabLst>
                <a:tab pos="155575" algn="l"/>
              </a:tabLst>
            </a:pPr>
            <a:r>
              <a:rPr lang="en-IN" sz="1400" dirty="0"/>
              <a:t>Social Distance Monitor with a Wearable Magnetic Field Proximity Sensor Sizhen </a:t>
            </a:r>
            <a:r>
              <a:rPr lang="en-IN" sz="1400" dirty="0" err="1"/>
              <a:t>Bian</a:t>
            </a:r>
            <a:r>
              <a:rPr lang="en-IN" sz="1400" dirty="0"/>
              <a:t> , Bo Zhou and Paul </a:t>
            </a:r>
            <a:r>
              <a:rPr lang="en-IN" sz="1400" dirty="0" err="1"/>
              <a:t>Lukowicz</a:t>
            </a:r>
            <a:r>
              <a:rPr lang="en-IN" sz="1400" dirty="0"/>
              <a:t> ,German Research </a:t>
            </a:r>
            <a:r>
              <a:rPr lang="en-IN" sz="1400" dirty="0" err="1"/>
              <a:t>Center</a:t>
            </a:r>
            <a:r>
              <a:rPr lang="en-IN" sz="1400" dirty="0"/>
              <a:t> for Artificial Intelligence (DFKI), 67663 Kaiserslautern, Germany; bo.zhou@dfki.de (B.Z.); paul.lukowicz@dfki.de (P.L.)</a:t>
            </a:r>
          </a:p>
          <a:p>
            <a:pPr marL="355600" indent="-342900">
              <a:lnSpc>
                <a:spcPct val="100000"/>
              </a:lnSpc>
              <a:spcBef>
                <a:spcPts val="100"/>
              </a:spcBef>
              <a:buSzPct val="103333"/>
              <a:buFont typeface="+mj-lt"/>
              <a:buAutoNum type="arabicPeriod"/>
              <a:tabLst>
                <a:tab pos="155575" algn="l"/>
              </a:tabLst>
            </a:pPr>
            <a:r>
              <a:rPr lang="en-IN" sz="1400" dirty="0"/>
              <a:t> Marti A. Hearst, Susan T </a:t>
            </a:r>
            <a:r>
              <a:rPr lang="en-IN" sz="1400" dirty="0" err="1"/>
              <a:t>Dumais</a:t>
            </a:r>
            <a:r>
              <a:rPr lang="en-IN" sz="1400" dirty="0"/>
              <a:t>, Edgar Osuna, John Platt, and Bernhard </a:t>
            </a:r>
            <a:r>
              <a:rPr lang="en-IN" sz="1400" dirty="0" err="1"/>
              <a:t>Scholkopf</a:t>
            </a:r>
            <a:r>
              <a:rPr lang="en-IN" sz="1400" dirty="0"/>
              <a:t>. Support vector machines. IEEE Intelligent Systems and their applications, 13(4):18–28, 2015. </a:t>
            </a:r>
          </a:p>
          <a:p>
            <a:pPr marL="355600" indent="-342900">
              <a:lnSpc>
                <a:spcPct val="100000"/>
              </a:lnSpc>
              <a:spcBef>
                <a:spcPts val="100"/>
              </a:spcBef>
              <a:buSzPct val="103333"/>
              <a:buFont typeface="+mj-lt"/>
              <a:buAutoNum type="arabicPeriod"/>
              <a:tabLst>
                <a:tab pos="155575" algn="l"/>
              </a:tabLst>
            </a:pPr>
            <a:r>
              <a:rPr lang="en-IN" sz="1400" dirty="0"/>
              <a:t>monitoring-social-distancing-by-smart-phone-app-in-the-effect-of-covid-19-IJERTV9IS090469%20 by </a:t>
            </a:r>
            <a:r>
              <a:rPr lang="en-IN" sz="1400" dirty="0" err="1"/>
              <a:t>Dr.</a:t>
            </a:r>
            <a:r>
              <a:rPr lang="en-IN" sz="1400" dirty="0"/>
              <a:t> </a:t>
            </a:r>
            <a:r>
              <a:rPr lang="en-IN" sz="1400" dirty="0" err="1"/>
              <a:t>Neelavathy</a:t>
            </a:r>
            <a:r>
              <a:rPr lang="en-IN" sz="1400" dirty="0"/>
              <a:t> Pari S  and Balaji Vasu Department of Computer Technology Madras Institute of Technology Chennai, India.</a:t>
            </a:r>
          </a:p>
          <a:p>
            <a:pPr marL="355600" indent="-342900">
              <a:lnSpc>
                <a:spcPct val="100000"/>
              </a:lnSpc>
              <a:spcBef>
                <a:spcPts val="100"/>
              </a:spcBef>
              <a:buSzPct val="103333"/>
              <a:buFont typeface="+mj-lt"/>
              <a:buAutoNum type="arabicPeriod"/>
              <a:tabLst>
                <a:tab pos="155575" algn="l"/>
              </a:tabLst>
            </a:pPr>
            <a:r>
              <a:rPr lang="en-IN" sz="1400" dirty="0"/>
              <a:t> Pai Chet Ng, Petros </a:t>
            </a:r>
            <a:r>
              <a:rPr lang="en-IN" sz="1400" dirty="0" err="1"/>
              <a:t>Spachos</a:t>
            </a:r>
            <a:r>
              <a:rPr lang="en-IN" sz="1400" dirty="0"/>
              <a:t>, and Konstantinos N. </a:t>
            </a:r>
            <a:r>
              <a:rPr lang="en-IN" sz="1400" dirty="0" err="1"/>
              <a:t>Plataniotis</a:t>
            </a:r>
            <a:r>
              <a:rPr lang="en-IN" sz="1400" dirty="0"/>
              <a:t>. COVID-19 and your smartphone: </a:t>
            </a:r>
            <a:r>
              <a:rPr lang="en-IN" sz="1400" dirty="0" err="1"/>
              <a:t>Ble</a:t>
            </a:r>
            <a:r>
              <a:rPr lang="en-IN" sz="1400" dirty="0"/>
              <a:t>-based smart contact tracing. </a:t>
            </a:r>
            <a:r>
              <a:rPr lang="en-IN" sz="1400" dirty="0" err="1"/>
              <a:t>CoRR</a:t>
            </a:r>
            <a:r>
              <a:rPr lang="en-IN" sz="1400" dirty="0"/>
              <a:t>, abs/2005.13754, 2020. </a:t>
            </a:r>
          </a:p>
          <a:p>
            <a:pPr marL="355600" indent="-342900">
              <a:lnSpc>
                <a:spcPct val="100000"/>
              </a:lnSpc>
              <a:spcBef>
                <a:spcPts val="100"/>
              </a:spcBef>
              <a:buSzPct val="103333"/>
              <a:buFont typeface="+mj-lt"/>
              <a:buAutoNum type="arabicPeriod"/>
              <a:tabLst>
                <a:tab pos="155575" algn="l"/>
              </a:tabLst>
            </a:pPr>
            <a:r>
              <a:rPr lang="en-IN" sz="1400" dirty="0"/>
              <a:t> Deepak Sharma, Amol P </a:t>
            </a:r>
            <a:r>
              <a:rPr lang="en-IN" sz="1400" dirty="0" err="1"/>
              <a:t>Bhondekar</a:t>
            </a:r>
            <a:r>
              <a:rPr lang="en-IN" sz="1400" dirty="0"/>
              <a:t>, AK Shukla, and C Ghanshyam. A review on technological advancements in crowd management. Journal of Ambient Intelligence and Humanized Computing, 9(3):485–495, 2018. </a:t>
            </a:r>
          </a:p>
          <a:p>
            <a:pPr marL="355600" indent="-342900">
              <a:lnSpc>
                <a:spcPct val="100000"/>
              </a:lnSpc>
              <a:spcBef>
                <a:spcPts val="100"/>
              </a:spcBef>
              <a:buSzPct val="103333"/>
              <a:buFont typeface="+mj-lt"/>
              <a:buAutoNum type="arabicPeriod"/>
              <a:tabLst>
                <a:tab pos="155575" algn="l"/>
              </a:tabLst>
            </a:pPr>
            <a:r>
              <a:rPr lang="en-IN" sz="1400" dirty="0"/>
              <a:t> </a:t>
            </a:r>
            <a:r>
              <a:rPr lang="en-IN" sz="1400" dirty="0" err="1"/>
              <a:t>Dongfang</a:t>
            </a:r>
            <a:r>
              <a:rPr lang="en-IN" sz="1400" dirty="0"/>
              <a:t> Yang, </a:t>
            </a:r>
            <a:r>
              <a:rPr lang="en-IN" sz="1400" dirty="0" err="1"/>
              <a:t>Ekim</a:t>
            </a:r>
            <a:r>
              <a:rPr lang="en-IN" sz="1400" dirty="0"/>
              <a:t> </a:t>
            </a:r>
            <a:r>
              <a:rPr lang="en-IN" sz="1400" dirty="0" err="1"/>
              <a:t>Yurtsever</a:t>
            </a:r>
            <a:r>
              <a:rPr lang="en-IN" sz="1400" dirty="0"/>
              <a:t>, Vishnu </a:t>
            </a:r>
            <a:r>
              <a:rPr lang="en-IN" sz="1400" dirty="0" err="1"/>
              <a:t>Renganathan</a:t>
            </a:r>
            <a:r>
              <a:rPr lang="en-IN" sz="1400" dirty="0"/>
              <a:t>, Keith A </a:t>
            </a:r>
            <a:r>
              <a:rPr lang="en-IN" sz="1400" dirty="0" err="1"/>
              <a:t>Redmill</a:t>
            </a:r>
            <a:r>
              <a:rPr lang="en-IN" sz="1400" dirty="0"/>
              <a:t>, and </a:t>
            </a:r>
            <a:r>
              <a:rPr lang="en-IN" sz="1400" dirty="0" err="1"/>
              <a:t>Ümit</a:t>
            </a:r>
            <a:r>
              <a:rPr lang="en-IN" sz="1400" dirty="0"/>
              <a:t> </a:t>
            </a:r>
            <a:r>
              <a:rPr lang="en-IN" sz="1400" dirty="0" err="1"/>
              <a:t>Özgüner</a:t>
            </a:r>
            <a:r>
              <a:rPr lang="en-IN" sz="1400" dirty="0"/>
              <a:t>. A vision-based social distancing and critical density detection system for covid19. </a:t>
            </a:r>
            <a:r>
              <a:rPr lang="en-IN" sz="1400" dirty="0" err="1"/>
              <a:t>arXiv</a:t>
            </a:r>
            <a:r>
              <a:rPr lang="en-IN" sz="1400" dirty="0"/>
              <a:t> preprint arXiv:2007.03578, pages 24–25, 2020.  </a:t>
            </a:r>
            <a:endParaRPr sz="1400" dirty="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6" name="object 6"/>
          <p:cNvSpPr txBox="1">
            <a:spLocks noGrp="1"/>
          </p:cNvSpPr>
          <p:nvPr>
            <p:ph type="dt" sz="half" idx="6"/>
          </p:nvPr>
        </p:nvSpPr>
        <p:spPr>
          <a:xfrm>
            <a:off x="534987" y="6472554"/>
            <a:ext cx="600075" cy="153888"/>
          </a:xfrm>
          <a:prstGeom prst="rect">
            <a:avLst/>
          </a:prstGeom>
        </p:spPr>
        <p:txBody>
          <a:bodyPr vert="horz" wrap="square" lIns="0" tIns="0" rIns="0" bIns="0" rtlCol="0">
            <a:spAutoFit/>
          </a:bodyPr>
          <a:lstStyle/>
          <a:p>
            <a:pPr marL="12700">
              <a:lnSpc>
                <a:spcPts val="1240"/>
              </a:lnSpc>
            </a:pPr>
            <a:r>
              <a:rPr lang="en-US" spc="-5" dirty="0"/>
              <a:t>1/06/21</a:t>
            </a:r>
            <a:endParaRPr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86000" y="3229997"/>
            <a:ext cx="5111115" cy="849630"/>
          </a:xfrm>
          <a:prstGeom prst="rect">
            <a:avLst/>
          </a:prstGeom>
        </p:spPr>
        <p:txBody>
          <a:bodyPr vert="horz" wrap="square" lIns="0" tIns="13335" rIns="0" bIns="0" rtlCol="0">
            <a:spAutoFit/>
          </a:bodyPr>
          <a:lstStyle/>
          <a:p>
            <a:pPr marL="12700">
              <a:lnSpc>
                <a:spcPct val="100000"/>
              </a:lnSpc>
              <a:spcBef>
                <a:spcPts val="105"/>
              </a:spcBef>
            </a:pPr>
            <a:r>
              <a:rPr sz="5400" b="1" spc="-5" dirty="0">
                <a:solidFill>
                  <a:srgbClr val="C00000"/>
                </a:solidFill>
                <a:latin typeface="Caladea"/>
                <a:cs typeface="Caladea"/>
              </a:rPr>
              <a:t>Thank</a:t>
            </a:r>
            <a:r>
              <a:rPr sz="5400" b="1" spc="-55" dirty="0">
                <a:solidFill>
                  <a:srgbClr val="C00000"/>
                </a:solidFill>
                <a:latin typeface="Caladea"/>
                <a:cs typeface="Caladea"/>
              </a:rPr>
              <a:t> </a:t>
            </a:r>
            <a:r>
              <a:rPr sz="5400" b="1" spc="-135" dirty="0">
                <a:solidFill>
                  <a:srgbClr val="C00000"/>
                </a:solidFill>
                <a:latin typeface="Caladea"/>
                <a:cs typeface="Caladea"/>
              </a:rPr>
              <a:t>You</a:t>
            </a:r>
            <a:endParaRPr sz="5400" dirty="0">
              <a:latin typeface="Caladea"/>
              <a:cs typeface="Caladea"/>
            </a:endParaRPr>
          </a:p>
        </p:txBody>
      </p:sp>
      <p:sp>
        <p:nvSpPr>
          <p:cNvPr id="3" name="object 3"/>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5" name="object 5"/>
          <p:cNvSpPr txBox="1">
            <a:spLocks noGrp="1"/>
          </p:cNvSpPr>
          <p:nvPr>
            <p:ph type="dt" sz="half" idx="6"/>
          </p:nvPr>
        </p:nvSpPr>
        <p:spPr>
          <a:xfrm>
            <a:off x="534987" y="6472554"/>
            <a:ext cx="600075" cy="153888"/>
          </a:xfrm>
          <a:prstGeom prst="rect">
            <a:avLst/>
          </a:prstGeom>
        </p:spPr>
        <p:txBody>
          <a:bodyPr vert="horz" wrap="square" lIns="0" tIns="0" rIns="0" bIns="0" rtlCol="0">
            <a:spAutoFit/>
          </a:bodyPr>
          <a:lstStyle/>
          <a:p>
            <a:pPr marL="12700">
              <a:lnSpc>
                <a:spcPts val="1240"/>
              </a:lnSpc>
            </a:pPr>
            <a:r>
              <a:rPr lang="en-US" spc="-5" dirty="0"/>
              <a:t>1/06/21</a:t>
            </a:r>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25</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1752600"/>
            <a:ext cx="4113213" cy="386003"/>
          </a:xfrm>
          <a:prstGeom prst="rect">
            <a:avLst/>
          </a:prstGeom>
        </p:spPr>
        <p:txBody>
          <a:bodyPr vert="horz" wrap="square" lIns="0" tIns="16510" rIns="0" bIns="0" rtlCol="0">
            <a:spAutoFit/>
          </a:bodyPr>
          <a:lstStyle/>
          <a:p>
            <a:pPr marL="12700">
              <a:lnSpc>
                <a:spcPct val="100000"/>
              </a:lnSpc>
              <a:spcBef>
                <a:spcPts val="130"/>
              </a:spcBef>
            </a:pPr>
            <a:r>
              <a:rPr sz="2400" u="sng" spc="15" dirty="0">
                <a:uFill>
                  <a:solidFill>
                    <a:srgbClr val="000000"/>
                  </a:solidFill>
                </a:uFill>
              </a:rPr>
              <a:t>Vision</a:t>
            </a:r>
            <a:r>
              <a:rPr sz="2400" u="sng" spc="-409" dirty="0">
                <a:uFill>
                  <a:solidFill>
                    <a:srgbClr val="000000"/>
                  </a:solidFill>
                </a:uFill>
              </a:rPr>
              <a:t> </a:t>
            </a:r>
            <a:r>
              <a:rPr sz="2400" u="sng" spc="30" dirty="0">
                <a:uFill>
                  <a:solidFill>
                    <a:srgbClr val="000000"/>
                  </a:solidFill>
                </a:uFill>
              </a:rPr>
              <a:t>of </a:t>
            </a:r>
            <a:r>
              <a:rPr sz="2400" u="sng" spc="10" dirty="0">
                <a:uFill>
                  <a:solidFill>
                    <a:srgbClr val="000000"/>
                  </a:solidFill>
                </a:uFill>
              </a:rPr>
              <a:t>the </a:t>
            </a:r>
            <a:r>
              <a:rPr sz="2400" u="sng" spc="15" dirty="0">
                <a:uFill>
                  <a:solidFill>
                    <a:srgbClr val="000000"/>
                  </a:solidFill>
                </a:uFill>
              </a:rPr>
              <a:t>Department</a:t>
            </a:r>
            <a:endParaRPr sz="2400" u="sng" dirty="0"/>
          </a:p>
        </p:txBody>
      </p:sp>
      <p:sp>
        <p:nvSpPr>
          <p:cNvPr id="3" name="object 3"/>
          <p:cNvSpPr txBox="1"/>
          <p:nvPr/>
        </p:nvSpPr>
        <p:spPr>
          <a:xfrm>
            <a:off x="544512" y="2382898"/>
            <a:ext cx="8370888" cy="3670877"/>
          </a:xfrm>
          <a:prstGeom prst="rect">
            <a:avLst/>
          </a:prstGeom>
        </p:spPr>
        <p:txBody>
          <a:bodyPr vert="horz" wrap="square" lIns="0" tIns="15875" rIns="0" bIns="0" rtlCol="0">
            <a:spAutoFit/>
          </a:bodyPr>
          <a:lstStyle/>
          <a:p>
            <a:pPr marL="346075" marR="5715" indent="-334010" algn="just">
              <a:lnSpc>
                <a:spcPct val="100000"/>
              </a:lnSpc>
              <a:spcBef>
                <a:spcPts val="125"/>
              </a:spcBef>
              <a:buFont typeface="Arial"/>
              <a:buChar char="•"/>
              <a:tabLst>
                <a:tab pos="346710" algn="l"/>
              </a:tabLst>
            </a:pPr>
            <a:r>
              <a:rPr sz="2000" spc="5" dirty="0">
                <a:latin typeface="Times New Roman"/>
                <a:cs typeface="Times New Roman"/>
              </a:rPr>
              <a:t>Creating </a:t>
            </a:r>
            <a:r>
              <a:rPr sz="2000" dirty="0">
                <a:latin typeface="Times New Roman"/>
                <a:cs typeface="Times New Roman"/>
              </a:rPr>
              <a:t>eminent </a:t>
            </a:r>
            <a:r>
              <a:rPr sz="2000" spc="-5" dirty="0">
                <a:latin typeface="Times New Roman"/>
                <a:cs typeface="Times New Roman"/>
              </a:rPr>
              <a:t>and </a:t>
            </a:r>
            <a:r>
              <a:rPr sz="2000" spc="-10" dirty="0">
                <a:latin typeface="Times New Roman"/>
                <a:cs typeface="Times New Roman"/>
              </a:rPr>
              <a:t>ethical </a:t>
            </a:r>
            <a:r>
              <a:rPr sz="2000" dirty="0">
                <a:latin typeface="Times New Roman"/>
                <a:cs typeface="Times New Roman"/>
              </a:rPr>
              <a:t>leaders </a:t>
            </a:r>
            <a:r>
              <a:rPr sz="2000" spc="-10" dirty="0">
                <a:latin typeface="Times New Roman"/>
                <a:cs typeface="Times New Roman"/>
              </a:rPr>
              <a:t>in </a:t>
            </a:r>
            <a:r>
              <a:rPr sz="2000" spc="30" dirty="0">
                <a:latin typeface="Times New Roman"/>
                <a:cs typeface="Times New Roman"/>
              </a:rPr>
              <a:t>the </a:t>
            </a:r>
            <a:r>
              <a:rPr sz="2000" spc="-10" dirty="0">
                <a:latin typeface="Times New Roman"/>
                <a:cs typeface="Times New Roman"/>
              </a:rPr>
              <a:t>domain </a:t>
            </a:r>
            <a:r>
              <a:rPr sz="2000" spc="25" dirty="0">
                <a:latin typeface="Times New Roman"/>
                <a:cs typeface="Times New Roman"/>
              </a:rPr>
              <a:t>of </a:t>
            </a:r>
            <a:r>
              <a:rPr sz="2000" spc="-5" dirty="0">
                <a:latin typeface="Times New Roman"/>
                <a:cs typeface="Times New Roman"/>
              </a:rPr>
              <a:t>Computational  </a:t>
            </a:r>
            <a:r>
              <a:rPr sz="2000" spc="10" dirty="0">
                <a:latin typeface="Times New Roman"/>
                <a:cs typeface="Times New Roman"/>
              </a:rPr>
              <a:t>Sciences </a:t>
            </a:r>
            <a:r>
              <a:rPr sz="2000" spc="-10" dirty="0">
                <a:latin typeface="Times New Roman"/>
                <a:cs typeface="Times New Roman"/>
              </a:rPr>
              <a:t>through </a:t>
            </a:r>
            <a:r>
              <a:rPr sz="2000" dirty="0">
                <a:latin typeface="Times New Roman"/>
                <a:cs typeface="Times New Roman"/>
              </a:rPr>
              <a:t>quality </a:t>
            </a:r>
            <a:r>
              <a:rPr sz="2000" spc="-5" dirty="0">
                <a:latin typeface="Times New Roman"/>
                <a:cs typeface="Times New Roman"/>
              </a:rPr>
              <a:t>professional education </a:t>
            </a:r>
            <a:r>
              <a:rPr sz="2000" dirty="0">
                <a:latin typeface="Times New Roman"/>
                <a:cs typeface="Times New Roman"/>
              </a:rPr>
              <a:t>with </a:t>
            </a:r>
            <a:r>
              <a:rPr sz="2000" spc="10" dirty="0">
                <a:latin typeface="Times New Roman"/>
                <a:cs typeface="Times New Roman"/>
              </a:rPr>
              <a:t>a </a:t>
            </a:r>
            <a:r>
              <a:rPr sz="2000" spc="-10" dirty="0">
                <a:latin typeface="Times New Roman"/>
                <a:cs typeface="Times New Roman"/>
              </a:rPr>
              <a:t>focus </a:t>
            </a:r>
            <a:r>
              <a:rPr sz="2000" spc="30" dirty="0">
                <a:latin typeface="Times New Roman"/>
                <a:cs typeface="Times New Roman"/>
              </a:rPr>
              <a:t>on </a:t>
            </a:r>
            <a:r>
              <a:rPr sz="2000" dirty="0">
                <a:latin typeface="Times New Roman"/>
                <a:cs typeface="Times New Roman"/>
              </a:rPr>
              <a:t>holistic  </a:t>
            </a:r>
            <a:r>
              <a:rPr sz="2000" spc="15" dirty="0">
                <a:latin typeface="Times New Roman"/>
                <a:cs typeface="Times New Roman"/>
              </a:rPr>
              <a:t>learning </a:t>
            </a:r>
            <a:r>
              <a:rPr sz="2000" spc="20" dirty="0">
                <a:latin typeface="Times New Roman"/>
                <a:cs typeface="Times New Roman"/>
              </a:rPr>
              <a:t>and</a:t>
            </a:r>
            <a:r>
              <a:rPr sz="2000" spc="-275" dirty="0">
                <a:latin typeface="Times New Roman"/>
                <a:cs typeface="Times New Roman"/>
              </a:rPr>
              <a:t> </a:t>
            </a:r>
            <a:r>
              <a:rPr sz="2000" spc="15" dirty="0">
                <a:latin typeface="Times New Roman"/>
                <a:cs typeface="Times New Roman"/>
              </a:rPr>
              <a:t>excellence.</a:t>
            </a:r>
            <a:endParaRPr lang="en-IN" sz="2000" spc="15" dirty="0">
              <a:latin typeface="Times New Roman"/>
              <a:cs typeface="Times New Roman"/>
            </a:endParaRPr>
          </a:p>
          <a:p>
            <a:pPr marL="346075" marR="5715" indent="-334010" algn="just">
              <a:lnSpc>
                <a:spcPct val="100000"/>
              </a:lnSpc>
              <a:spcBef>
                <a:spcPts val="125"/>
              </a:spcBef>
              <a:buFont typeface="Arial"/>
              <a:buChar char="•"/>
              <a:tabLst>
                <a:tab pos="346710" algn="l"/>
              </a:tabLst>
            </a:pPr>
            <a:endParaRPr sz="2000" dirty="0">
              <a:latin typeface="Times New Roman"/>
              <a:cs typeface="Times New Roman"/>
            </a:endParaRPr>
          </a:p>
          <a:p>
            <a:pPr marL="346075" marR="5080" indent="-334010" algn="just">
              <a:lnSpc>
                <a:spcPct val="100000"/>
              </a:lnSpc>
              <a:spcBef>
                <a:spcPts val="530"/>
              </a:spcBef>
              <a:buFont typeface="Arial"/>
              <a:buChar char="•"/>
              <a:tabLst>
                <a:tab pos="346710" algn="l"/>
              </a:tabLst>
            </a:pPr>
            <a:endParaRPr lang="en-IN" sz="2000" spc="-80" dirty="0">
              <a:latin typeface="Times New Roman"/>
              <a:cs typeface="Times New Roman"/>
            </a:endParaRPr>
          </a:p>
          <a:p>
            <a:pPr marL="346075" marR="5080" indent="-334010" algn="just">
              <a:lnSpc>
                <a:spcPct val="100000"/>
              </a:lnSpc>
              <a:spcBef>
                <a:spcPts val="530"/>
              </a:spcBef>
              <a:buFont typeface="Arial"/>
              <a:buChar char="•"/>
              <a:tabLst>
                <a:tab pos="346710" algn="l"/>
              </a:tabLst>
            </a:pPr>
            <a:r>
              <a:rPr sz="2000" spc="-80" dirty="0">
                <a:latin typeface="Times New Roman"/>
                <a:cs typeface="Times New Roman"/>
              </a:rPr>
              <a:t>To </a:t>
            </a:r>
            <a:r>
              <a:rPr sz="2000" dirty="0">
                <a:latin typeface="Times New Roman"/>
                <a:cs typeface="Times New Roman"/>
              </a:rPr>
              <a:t>create technically </a:t>
            </a:r>
            <a:r>
              <a:rPr sz="2000" spc="-10" dirty="0">
                <a:latin typeface="Times New Roman"/>
                <a:cs typeface="Times New Roman"/>
              </a:rPr>
              <a:t>competent </a:t>
            </a:r>
            <a:r>
              <a:rPr sz="2000" spc="-5" dirty="0">
                <a:latin typeface="Times New Roman"/>
                <a:cs typeface="Times New Roman"/>
              </a:rPr>
              <a:t>and ethically </a:t>
            </a:r>
            <a:r>
              <a:rPr sz="2000" dirty="0">
                <a:latin typeface="Times New Roman"/>
                <a:cs typeface="Times New Roman"/>
              </a:rPr>
              <a:t>conscious </a:t>
            </a:r>
            <a:r>
              <a:rPr sz="2000" spc="5" dirty="0">
                <a:latin typeface="Times New Roman"/>
                <a:cs typeface="Times New Roman"/>
              </a:rPr>
              <a:t>graduates </a:t>
            </a:r>
            <a:r>
              <a:rPr sz="2000" spc="-10" dirty="0">
                <a:latin typeface="Times New Roman"/>
                <a:cs typeface="Times New Roman"/>
              </a:rPr>
              <a:t>in </a:t>
            </a:r>
            <a:r>
              <a:rPr sz="2000" spc="5" dirty="0">
                <a:latin typeface="Times New Roman"/>
                <a:cs typeface="Times New Roman"/>
              </a:rPr>
              <a:t>the  </a:t>
            </a:r>
            <a:r>
              <a:rPr sz="2000" spc="-10" dirty="0">
                <a:latin typeface="Times New Roman"/>
                <a:cs typeface="Times New Roman"/>
              </a:rPr>
              <a:t>field </a:t>
            </a:r>
            <a:r>
              <a:rPr sz="2000" spc="25" dirty="0">
                <a:latin typeface="Times New Roman"/>
                <a:cs typeface="Times New Roman"/>
              </a:rPr>
              <a:t>of </a:t>
            </a:r>
            <a:r>
              <a:rPr sz="2000" dirty="0">
                <a:latin typeface="Times New Roman"/>
                <a:cs typeface="Times New Roman"/>
              </a:rPr>
              <a:t>Computer </a:t>
            </a:r>
            <a:r>
              <a:rPr sz="2000" spc="-5" dirty="0">
                <a:latin typeface="Times New Roman"/>
                <a:cs typeface="Times New Roman"/>
              </a:rPr>
              <a:t>Science and </a:t>
            </a:r>
            <a:r>
              <a:rPr sz="2000" dirty="0">
                <a:latin typeface="Times New Roman"/>
                <a:cs typeface="Times New Roman"/>
              </a:rPr>
              <a:t>Engineering </a:t>
            </a:r>
            <a:r>
              <a:rPr sz="2000" spc="30" dirty="0">
                <a:latin typeface="Times New Roman"/>
                <a:cs typeface="Times New Roman"/>
              </a:rPr>
              <a:t>by </a:t>
            </a:r>
            <a:r>
              <a:rPr sz="2000" spc="5" dirty="0">
                <a:latin typeface="Times New Roman"/>
                <a:cs typeface="Times New Roman"/>
              </a:rPr>
              <a:t>encouraging </a:t>
            </a:r>
            <a:r>
              <a:rPr sz="2000" spc="10" dirty="0">
                <a:latin typeface="Times New Roman"/>
                <a:cs typeface="Times New Roman"/>
              </a:rPr>
              <a:t>holistic  </a:t>
            </a:r>
            <a:r>
              <a:rPr sz="2000" spc="15" dirty="0">
                <a:latin typeface="Times New Roman"/>
                <a:cs typeface="Times New Roman"/>
              </a:rPr>
              <a:t>learning </a:t>
            </a:r>
            <a:r>
              <a:rPr sz="2000" spc="20" dirty="0">
                <a:latin typeface="Times New Roman"/>
                <a:cs typeface="Times New Roman"/>
              </a:rPr>
              <a:t>and</a:t>
            </a:r>
            <a:r>
              <a:rPr sz="2000" spc="-275" dirty="0">
                <a:latin typeface="Times New Roman"/>
                <a:cs typeface="Times New Roman"/>
              </a:rPr>
              <a:t> </a:t>
            </a:r>
            <a:r>
              <a:rPr sz="2000" spc="15" dirty="0">
                <a:latin typeface="Times New Roman"/>
                <a:cs typeface="Times New Roman"/>
              </a:rPr>
              <a:t>excellence.</a:t>
            </a:r>
            <a:endParaRPr sz="2000" dirty="0">
              <a:latin typeface="Times New Roman"/>
              <a:cs typeface="Times New Roman"/>
            </a:endParaRPr>
          </a:p>
          <a:p>
            <a:pPr marL="346075" indent="-334010" algn="just">
              <a:lnSpc>
                <a:spcPct val="100000"/>
              </a:lnSpc>
              <a:spcBef>
                <a:spcPts val="459"/>
              </a:spcBef>
              <a:buFont typeface="Arial"/>
              <a:buChar char="•"/>
              <a:tabLst>
                <a:tab pos="346710" algn="l"/>
              </a:tabLst>
            </a:pPr>
            <a:r>
              <a:rPr sz="2000" spc="-80" dirty="0">
                <a:latin typeface="Times New Roman"/>
                <a:cs typeface="Times New Roman"/>
              </a:rPr>
              <a:t>To</a:t>
            </a:r>
            <a:r>
              <a:rPr sz="2000" spc="-15" dirty="0">
                <a:latin typeface="Times New Roman"/>
                <a:cs typeface="Times New Roman"/>
              </a:rPr>
              <a:t> </a:t>
            </a:r>
            <a:r>
              <a:rPr sz="2000" spc="20" dirty="0">
                <a:latin typeface="Times New Roman"/>
                <a:cs typeface="Times New Roman"/>
              </a:rPr>
              <a:t>prepare</a:t>
            </a:r>
            <a:r>
              <a:rPr sz="2000" spc="-120" dirty="0">
                <a:latin typeface="Times New Roman"/>
                <a:cs typeface="Times New Roman"/>
              </a:rPr>
              <a:t> </a:t>
            </a:r>
            <a:r>
              <a:rPr sz="2000" spc="25" dirty="0">
                <a:latin typeface="Times New Roman"/>
                <a:cs typeface="Times New Roman"/>
              </a:rPr>
              <a:t>students</a:t>
            </a:r>
            <a:r>
              <a:rPr sz="2000" spc="-225" dirty="0">
                <a:latin typeface="Times New Roman"/>
                <a:cs typeface="Times New Roman"/>
              </a:rPr>
              <a:t> </a:t>
            </a:r>
            <a:r>
              <a:rPr sz="2000" spc="-5" dirty="0">
                <a:latin typeface="Times New Roman"/>
                <a:cs typeface="Times New Roman"/>
              </a:rPr>
              <a:t>for</a:t>
            </a:r>
            <a:r>
              <a:rPr sz="2000" spc="-45" dirty="0">
                <a:latin typeface="Times New Roman"/>
                <a:cs typeface="Times New Roman"/>
              </a:rPr>
              <a:t> </a:t>
            </a:r>
            <a:r>
              <a:rPr sz="2000" spc="10" dirty="0">
                <a:latin typeface="Times New Roman"/>
                <a:cs typeface="Times New Roman"/>
              </a:rPr>
              <a:t>careers</a:t>
            </a:r>
            <a:r>
              <a:rPr sz="2000" spc="-90" dirty="0">
                <a:latin typeface="Times New Roman"/>
                <a:cs typeface="Times New Roman"/>
              </a:rPr>
              <a:t> </a:t>
            </a:r>
            <a:r>
              <a:rPr sz="2000" spc="-10" dirty="0">
                <a:latin typeface="Times New Roman"/>
                <a:cs typeface="Times New Roman"/>
              </a:rPr>
              <a:t>in</a:t>
            </a:r>
            <a:r>
              <a:rPr sz="2000" spc="65" dirty="0">
                <a:latin typeface="Times New Roman"/>
                <a:cs typeface="Times New Roman"/>
              </a:rPr>
              <a:t> </a:t>
            </a:r>
            <a:r>
              <a:rPr sz="2000" spc="-10" dirty="0">
                <a:latin typeface="Times New Roman"/>
                <a:cs typeface="Times New Roman"/>
              </a:rPr>
              <a:t>Industry,</a:t>
            </a:r>
            <a:r>
              <a:rPr sz="2000" spc="-165" dirty="0">
                <a:latin typeface="Times New Roman"/>
                <a:cs typeface="Times New Roman"/>
              </a:rPr>
              <a:t> </a:t>
            </a:r>
            <a:r>
              <a:rPr sz="2000" spc="-5" dirty="0">
                <a:latin typeface="Times New Roman"/>
                <a:cs typeface="Times New Roman"/>
              </a:rPr>
              <a:t>Academia</a:t>
            </a:r>
            <a:r>
              <a:rPr sz="2000" spc="-40" dirty="0">
                <a:latin typeface="Times New Roman"/>
                <a:cs typeface="Times New Roman"/>
              </a:rPr>
              <a:t> </a:t>
            </a:r>
            <a:r>
              <a:rPr sz="2000" spc="20" dirty="0">
                <a:latin typeface="Times New Roman"/>
                <a:cs typeface="Times New Roman"/>
              </a:rPr>
              <a:t>and</a:t>
            </a:r>
            <a:r>
              <a:rPr sz="2000" spc="-85" dirty="0">
                <a:latin typeface="Times New Roman"/>
                <a:cs typeface="Times New Roman"/>
              </a:rPr>
              <a:t> </a:t>
            </a:r>
            <a:r>
              <a:rPr sz="2000" spc="30" dirty="0">
                <a:latin typeface="Times New Roman"/>
                <a:cs typeface="Times New Roman"/>
              </a:rPr>
              <a:t>the</a:t>
            </a:r>
            <a:r>
              <a:rPr sz="2000" spc="-45" dirty="0">
                <a:latin typeface="Times New Roman"/>
                <a:cs typeface="Times New Roman"/>
              </a:rPr>
              <a:t> </a:t>
            </a:r>
            <a:r>
              <a:rPr sz="2000" dirty="0">
                <a:latin typeface="Times New Roman"/>
                <a:cs typeface="Times New Roman"/>
              </a:rPr>
              <a:t>Government.</a:t>
            </a:r>
          </a:p>
          <a:p>
            <a:pPr marL="346075" marR="5080" indent="-334010" algn="just">
              <a:lnSpc>
                <a:spcPct val="100000"/>
              </a:lnSpc>
              <a:spcBef>
                <a:spcPts val="530"/>
              </a:spcBef>
              <a:buFont typeface="Arial"/>
              <a:buChar char="•"/>
              <a:tabLst>
                <a:tab pos="346710" algn="l"/>
              </a:tabLst>
            </a:pPr>
            <a:r>
              <a:rPr sz="2000" spc="-80" dirty="0">
                <a:latin typeface="Times New Roman"/>
                <a:cs typeface="Times New Roman"/>
              </a:rPr>
              <a:t>To </a:t>
            </a:r>
            <a:r>
              <a:rPr sz="2000" spc="-10" dirty="0">
                <a:latin typeface="Times New Roman"/>
                <a:cs typeface="Times New Roman"/>
              </a:rPr>
              <a:t>instill </a:t>
            </a:r>
            <a:r>
              <a:rPr sz="2000" spc="-5" dirty="0">
                <a:latin typeface="Times New Roman"/>
                <a:cs typeface="Times New Roman"/>
              </a:rPr>
              <a:t>Entrepreneurial </a:t>
            </a:r>
            <a:r>
              <a:rPr sz="2000" spc="-10" dirty="0">
                <a:latin typeface="Times New Roman"/>
                <a:cs typeface="Times New Roman"/>
              </a:rPr>
              <a:t>Orientation </a:t>
            </a:r>
            <a:r>
              <a:rPr sz="2000" dirty="0">
                <a:latin typeface="Times New Roman"/>
                <a:cs typeface="Times New Roman"/>
              </a:rPr>
              <a:t>and </a:t>
            </a:r>
            <a:r>
              <a:rPr sz="2000" spc="-15" dirty="0">
                <a:latin typeface="Times New Roman"/>
                <a:cs typeface="Times New Roman"/>
              </a:rPr>
              <a:t>research </a:t>
            </a:r>
            <a:r>
              <a:rPr sz="2000" spc="-5" dirty="0">
                <a:latin typeface="Times New Roman"/>
                <a:cs typeface="Times New Roman"/>
              </a:rPr>
              <a:t>motivation </a:t>
            </a:r>
            <a:r>
              <a:rPr sz="2000" spc="10" dirty="0">
                <a:latin typeface="Times New Roman"/>
                <a:cs typeface="Times New Roman"/>
              </a:rPr>
              <a:t>among </a:t>
            </a:r>
            <a:r>
              <a:rPr sz="2000" spc="5" dirty="0">
                <a:latin typeface="Times New Roman"/>
                <a:cs typeface="Times New Roman"/>
              </a:rPr>
              <a:t>the  </a:t>
            </a:r>
            <a:r>
              <a:rPr sz="2000" spc="25" dirty="0">
                <a:latin typeface="Times New Roman"/>
                <a:cs typeface="Times New Roman"/>
              </a:rPr>
              <a:t>students</a:t>
            </a:r>
            <a:r>
              <a:rPr sz="2000" spc="-245" dirty="0">
                <a:latin typeface="Times New Roman"/>
                <a:cs typeface="Times New Roman"/>
              </a:rPr>
              <a:t> </a:t>
            </a:r>
            <a:r>
              <a:rPr sz="2000" spc="25" dirty="0">
                <a:latin typeface="Times New Roman"/>
                <a:cs typeface="Times New Roman"/>
              </a:rPr>
              <a:t>of</a:t>
            </a:r>
            <a:r>
              <a:rPr sz="2000" spc="-55" dirty="0">
                <a:latin typeface="Times New Roman"/>
                <a:cs typeface="Times New Roman"/>
              </a:rPr>
              <a:t> </a:t>
            </a:r>
            <a:r>
              <a:rPr sz="2000" spc="30" dirty="0">
                <a:latin typeface="Times New Roman"/>
                <a:cs typeface="Times New Roman"/>
              </a:rPr>
              <a:t>the</a:t>
            </a:r>
            <a:r>
              <a:rPr sz="2000" spc="-125" dirty="0">
                <a:latin typeface="Times New Roman"/>
                <a:cs typeface="Times New Roman"/>
              </a:rPr>
              <a:t> </a:t>
            </a:r>
            <a:r>
              <a:rPr sz="2000" spc="10" dirty="0">
                <a:latin typeface="Times New Roman"/>
                <a:cs typeface="Times New Roman"/>
              </a:rPr>
              <a:t>department.</a:t>
            </a:r>
            <a:endParaRPr sz="2000" dirty="0">
              <a:latin typeface="Times New Roman"/>
              <a:cs typeface="Times New Roman"/>
            </a:endParaRPr>
          </a:p>
        </p:txBody>
      </p:sp>
      <p:sp>
        <p:nvSpPr>
          <p:cNvPr id="4" name="object 4"/>
          <p:cNvSpPr txBox="1"/>
          <p:nvPr/>
        </p:nvSpPr>
        <p:spPr>
          <a:xfrm>
            <a:off x="534987" y="6434454"/>
            <a:ext cx="8083550" cy="197490"/>
          </a:xfrm>
          <a:prstGeom prst="rect">
            <a:avLst/>
          </a:prstGeom>
        </p:spPr>
        <p:txBody>
          <a:bodyPr vert="horz" wrap="square" lIns="0" tIns="12700" rIns="0" bIns="0" rtlCol="0">
            <a:spAutoFit/>
          </a:bodyPr>
          <a:lstStyle/>
          <a:p>
            <a:pPr marL="12700">
              <a:lnSpc>
                <a:spcPct val="100000"/>
              </a:lnSpc>
              <a:spcBef>
                <a:spcPts val="100"/>
              </a:spcBef>
              <a:tabLst>
                <a:tab pos="7993380" algn="l"/>
              </a:tabLst>
            </a:pPr>
            <a:r>
              <a:rPr sz="1200" dirty="0">
                <a:solidFill>
                  <a:srgbClr val="888888"/>
                </a:solidFill>
                <a:latin typeface="Carlito"/>
                <a:cs typeface="Carlito"/>
              </a:rPr>
              <a:t>	3</a:t>
            </a:r>
            <a:endParaRPr sz="1200" dirty="0">
              <a:latin typeface="Carlito"/>
              <a:cs typeface="Carlito"/>
            </a:endParaRPr>
          </a:p>
        </p:txBody>
      </p:sp>
      <p:sp>
        <p:nvSpPr>
          <p:cNvPr id="5" name="object 5"/>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6" name="Date Placeholder 5">
            <a:extLst>
              <a:ext uri="{FF2B5EF4-FFF2-40B4-BE49-F238E27FC236}">
                <a16:creationId xmlns:a16="http://schemas.microsoft.com/office/drawing/2014/main" id="{F44E5134-CFBA-4FED-9E55-78C72F0E1E9C}"/>
              </a:ext>
            </a:extLst>
          </p:cNvPr>
          <p:cNvSpPr>
            <a:spLocks noGrp="1"/>
          </p:cNvSpPr>
          <p:nvPr>
            <p:ph type="dt" sz="half" idx="6"/>
          </p:nvPr>
        </p:nvSpPr>
        <p:spPr>
          <a:xfrm>
            <a:off x="534987" y="6472554"/>
            <a:ext cx="600075" cy="153888"/>
          </a:xfrm>
        </p:spPr>
        <p:txBody>
          <a:bodyPr/>
          <a:lstStyle/>
          <a:p>
            <a:pPr marL="12700">
              <a:lnSpc>
                <a:spcPts val="1240"/>
              </a:lnSpc>
            </a:pPr>
            <a:r>
              <a:rPr lang="en-US" dirty="0"/>
              <a:t>1/06/21</a:t>
            </a:r>
          </a:p>
        </p:txBody>
      </p:sp>
      <p:sp>
        <p:nvSpPr>
          <p:cNvPr id="7" name="Footer Placeholder 6">
            <a:extLst>
              <a:ext uri="{FF2B5EF4-FFF2-40B4-BE49-F238E27FC236}">
                <a16:creationId xmlns:a16="http://schemas.microsoft.com/office/drawing/2014/main" id="{7C67B46D-5AA1-436D-9568-EF8AA1D94936}"/>
              </a:ext>
            </a:extLst>
          </p:cNvPr>
          <p:cNvSpPr>
            <a:spLocks noGrp="1"/>
          </p:cNvSpPr>
          <p:nvPr>
            <p:ph type="ftr" sz="quarter" idx="5"/>
          </p:nvPr>
        </p:nvSpPr>
        <p:spPr/>
        <p:txBody>
          <a:bodyPr/>
          <a:lstStyle/>
          <a:p>
            <a:pPr marL="12700">
              <a:lnSpc>
                <a:spcPts val="1814"/>
              </a:lnSpc>
            </a:pPr>
            <a:r>
              <a:rPr lang="en-IN" spc="-5"/>
              <a:t>CSE </a:t>
            </a:r>
            <a:r>
              <a:rPr lang="en-IN" spc="-10"/>
              <a:t>Department,</a:t>
            </a:r>
            <a:r>
              <a:rPr lang="en-IN"/>
              <a:t> </a:t>
            </a:r>
            <a:r>
              <a:rPr lang="en-IN" spc="10"/>
              <a:t>JECC</a:t>
            </a:r>
            <a:endParaRPr lang="en-IN" spc="10" dirty="0"/>
          </a:p>
        </p:txBody>
      </p:sp>
      <p:sp>
        <p:nvSpPr>
          <p:cNvPr id="9" name="TextBox 8">
            <a:extLst>
              <a:ext uri="{FF2B5EF4-FFF2-40B4-BE49-F238E27FC236}">
                <a16:creationId xmlns:a16="http://schemas.microsoft.com/office/drawing/2014/main" id="{73B661AB-FA20-4119-95D6-E0E7A7C031D0}"/>
              </a:ext>
            </a:extLst>
          </p:cNvPr>
          <p:cNvSpPr txBox="1"/>
          <p:nvPr/>
        </p:nvSpPr>
        <p:spPr>
          <a:xfrm>
            <a:off x="2362200" y="3276599"/>
            <a:ext cx="6019800" cy="738664"/>
          </a:xfrm>
          <a:prstGeom prst="rect">
            <a:avLst/>
          </a:prstGeom>
          <a:noFill/>
        </p:spPr>
        <p:txBody>
          <a:bodyPr wrap="square" rtlCol="0">
            <a:spAutoFit/>
          </a:bodyPr>
          <a:lstStyle/>
          <a:p>
            <a:r>
              <a:rPr lang="en-IN" sz="2400" b="1" u="sng" spc="30" dirty="0">
                <a:solidFill>
                  <a:srgbClr val="C00000"/>
                </a:solidFill>
                <a:uFill>
                  <a:solidFill>
                    <a:srgbClr val="000000"/>
                  </a:solidFill>
                </a:uFill>
                <a:latin typeface="Times New Roman"/>
                <a:cs typeface="Times New Roman"/>
              </a:rPr>
              <a:t>Mission</a:t>
            </a:r>
            <a:r>
              <a:rPr lang="en-IN" sz="2400" b="1" u="sng" spc="-409" dirty="0">
                <a:solidFill>
                  <a:srgbClr val="C00000"/>
                </a:solidFill>
                <a:uFill>
                  <a:solidFill>
                    <a:srgbClr val="000000"/>
                  </a:solidFill>
                </a:uFill>
                <a:latin typeface="Times New Roman"/>
                <a:cs typeface="Times New Roman"/>
              </a:rPr>
              <a:t> </a:t>
            </a:r>
            <a:r>
              <a:rPr lang="en-IN" sz="2400" b="1" u="sng" spc="25" dirty="0">
                <a:solidFill>
                  <a:srgbClr val="C00000"/>
                </a:solidFill>
                <a:uFill>
                  <a:solidFill>
                    <a:srgbClr val="000000"/>
                  </a:solidFill>
                </a:uFill>
                <a:latin typeface="Times New Roman"/>
                <a:cs typeface="Times New Roman"/>
              </a:rPr>
              <a:t>of </a:t>
            </a:r>
            <a:r>
              <a:rPr lang="en-IN" sz="2400" b="1" u="sng" spc="5" dirty="0">
                <a:solidFill>
                  <a:srgbClr val="C00000"/>
                </a:solidFill>
                <a:uFill>
                  <a:solidFill>
                    <a:srgbClr val="000000"/>
                  </a:solidFill>
                </a:uFill>
                <a:latin typeface="Times New Roman"/>
                <a:cs typeface="Times New Roman"/>
              </a:rPr>
              <a:t>the </a:t>
            </a:r>
            <a:r>
              <a:rPr lang="en-IN" sz="2400" b="1" u="sng" spc="15" dirty="0">
                <a:solidFill>
                  <a:srgbClr val="C00000"/>
                </a:solidFill>
                <a:uFill>
                  <a:solidFill>
                    <a:srgbClr val="000000"/>
                  </a:solidFill>
                </a:uFill>
                <a:latin typeface="Times New Roman"/>
                <a:cs typeface="Times New Roman"/>
              </a:rPr>
              <a:t>Department</a:t>
            </a:r>
            <a:endParaRPr lang="en-IN" sz="2400" u="sng" dirty="0">
              <a:solidFill>
                <a:srgbClr val="C00000"/>
              </a:solidFill>
              <a:latin typeface="Times New Roman"/>
              <a:cs typeface="Times New Roman"/>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6" name="object 6"/>
          <p:cNvSpPr txBox="1">
            <a:spLocks noGrp="1"/>
          </p:cNvSpPr>
          <p:nvPr>
            <p:ph type="dt" sz="half" idx="6"/>
          </p:nvPr>
        </p:nvSpPr>
        <p:spPr>
          <a:xfrm>
            <a:off x="534987" y="6472554"/>
            <a:ext cx="600075" cy="153888"/>
          </a:xfrm>
          <a:prstGeom prst="rect">
            <a:avLst/>
          </a:prstGeom>
        </p:spPr>
        <p:txBody>
          <a:bodyPr vert="horz" wrap="square" lIns="0" tIns="0" rIns="0" bIns="0" rtlCol="0">
            <a:spAutoFit/>
          </a:bodyPr>
          <a:lstStyle/>
          <a:p>
            <a:pPr marL="12700">
              <a:lnSpc>
                <a:spcPts val="1240"/>
              </a:lnSpc>
            </a:pPr>
            <a:r>
              <a:rPr lang="en-US" spc="-10" dirty="0"/>
              <a:t>1/06/21</a:t>
            </a:r>
            <a:endParaRPr dirty="0"/>
          </a:p>
        </p:txBody>
      </p:sp>
      <p:sp>
        <p:nvSpPr>
          <p:cNvPr id="7" name="object 7"/>
          <p:cNvSpPr txBox="1"/>
          <p:nvPr/>
        </p:nvSpPr>
        <p:spPr>
          <a:xfrm>
            <a:off x="8414004" y="6472554"/>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4</a:t>
            </a:fld>
            <a:endParaRPr sz="1200">
              <a:latin typeface="Carlito"/>
              <a:cs typeface="Carlito"/>
            </a:endParaRPr>
          </a:p>
        </p:txBody>
      </p:sp>
      <p:graphicFrame>
        <p:nvGraphicFramePr>
          <p:cNvPr id="10" name="Table 10">
            <a:extLst>
              <a:ext uri="{FF2B5EF4-FFF2-40B4-BE49-F238E27FC236}">
                <a16:creationId xmlns:a16="http://schemas.microsoft.com/office/drawing/2014/main" id="{2F88E998-861A-4955-BD1F-61ACD5854654}"/>
              </a:ext>
            </a:extLst>
          </p:cNvPr>
          <p:cNvGraphicFramePr>
            <a:graphicFrameLocks noGrp="1"/>
          </p:cNvGraphicFramePr>
          <p:nvPr>
            <p:extLst>
              <p:ext uri="{D42A27DB-BD31-4B8C-83A1-F6EECF244321}">
                <p14:modId xmlns:p14="http://schemas.microsoft.com/office/powerpoint/2010/main" val="1076983580"/>
              </p:ext>
            </p:extLst>
          </p:nvPr>
        </p:nvGraphicFramePr>
        <p:xfrm>
          <a:off x="914400" y="1828801"/>
          <a:ext cx="7162800" cy="4190994"/>
        </p:xfrm>
        <a:graphic>
          <a:graphicData uri="http://schemas.openxmlformats.org/drawingml/2006/table">
            <a:tbl>
              <a:tblPr firstRow="1" bandRow="1">
                <a:tableStyleId>{00A15C55-8517-42AA-B614-E9B94910E393}</a:tableStyleId>
              </a:tblPr>
              <a:tblGrid>
                <a:gridCol w="7162800">
                  <a:extLst>
                    <a:ext uri="{9D8B030D-6E8A-4147-A177-3AD203B41FA5}">
                      <a16:colId xmlns:a16="http://schemas.microsoft.com/office/drawing/2014/main" val="3610015747"/>
                    </a:ext>
                  </a:extLst>
                </a:gridCol>
              </a:tblGrid>
              <a:tr h="465666">
                <a:tc>
                  <a:txBody>
                    <a:bodyPr/>
                    <a:lstStyle/>
                    <a:p>
                      <a:pPr algn="ctr"/>
                      <a:r>
                        <a:rPr lang="en-IN" sz="2400" dirty="0"/>
                        <a:t>CONTENTS</a:t>
                      </a:r>
                    </a:p>
                  </a:txBody>
                  <a:tcPr/>
                </a:tc>
                <a:extLst>
                  <a:ext uri="{0D108BD9-81ED-4DB2-BD59-A6C34878D82A}">
                    <a16:rowId xmlns:a16="http://schemas.microsoft.com/office/drawing/2014/main" val="2289541953"/>
                  </a:ext>
                </a:extLst>
              </a:tr>
              <a:tr h="465666">
                <a:tc>
                  <a:txBody>
                    <a:bodyPr/>
                    <a:lstStyle/>
                    <a:p>
                      <a:pPr algn="ctr"/>
                      <a:r>
                        <a:rPr lang="en-IN" b="0" dirty="0"/>
                        <a:t>INTRODUCTION</a:t>
                      </a:r>
                    </a:p>
                  </a:txBody>
                  <a:tcPr/>
                </a:tc>
                <a:extLst>
                  <a:ext uri="{0D108BD9-81ED-4DB2-BD59-A6C34878D82A}">
                    <a16:rowId xmlns:a16="http://schemas.microsoft.com/office/drawing/2014/main" val="487012694"/>
                  </a:ext>
                </a:extLst>
              </a:tr>
              <a:tr h="465666">
                <a:tc>
                  <a:txBody>
                    <a:bodyPr/>
                    <a:lstStyle/>
                    <a:p>
                      <a:pPr algn="ctr"/>
                      <a:r>
                        <a:rPr lang="en-IN" b="0" dirty="0"/>
                        <a:t>ABSTRACT</a:t>
                      </a:r>
                    </a:p>
                  </a:txBody>
                  <a:tcPr/>
                </a:tc>
                <a:extLst>
                  <a:ext uri="{0D108BD9-81ED-4DB2-BD59-A6C34878D82A}">
                    <a16:rowId xmlns:a16="http://schemas.microsoft.com/office/drawing/2014/main" val="1678130055"/>
                  </a:ext>
                </a:extLst>
              </a:tr>
              <a:tr h="465666">
                <a:tc>
                  <a:txBody>
                    <a:bodyPr/>
                    <a:lstStyle/>
                    <a:p>
                      <a:pPr algn="ctr"/>
                      <a:r>
                        <a:rPr lang="en-IN" b="0" dirty="0"/>
                        <a:t>EXISTING SYSTEM</a:t>
                      </a:r>
                    </a:p>
                  </a:txBody>
                  <a:tcPr/>
                </a:tc>
                <a:extLst>
                  <a:ext uri="{0D108BD9-81ED-4DB2-BD59-A6C34878D82A}">
                    <a16:rowId xmlns:a16="http://schemas.microsoft.com/office/drawing/2014/main" val="4077394521"/>
                  </a:ext>
                </a:extLst>
              </a:tr>
              <a:tr h="465666">
                <a:tc>
                  <a:txBody>
                    <a:bodyPr/>
                    <a:lstStyle/>
                    <a:p>
                      <a:pPr algn="ctr"/>
                      <a:r>
                        <a:rPr lang="en-IN" b="0" dirty="0"/>
                        <a:t>LITERATURE SURVEY</a:t>
                      </a:r>
                    </a:p>
                  </a:txBody>
                  <a:tcPr/>
                </a:tc>
                <a:extLst>
                  <a:ext uri="{0D108BD9-81ED-4DB2-BD59-A6C34878D82A}">
                    <a16:rowId xmlns:a16="http://schemas.microsoft.com/office/drawing/2014/main" val="3907524690"/>
                  </a:ext>
                </a:extLst>
              </a:tr>
              <a:tr h="465666">
                <a:tc>
                  <a:txBody>
                    <a:bodyPr/>
                    <a:lstStyle/>
                    <a:p>
                      <a:pPr algn="ctr"/>
                      <a:r>
                        <a:rPr lang="en-IN" b="0" dirty="0"/>
                        <a:t>PROPOSED SYSTEM</a:t>
                      </a:r>
                    </a:p>
                  </a:txBody>
                  <a:tcPr/>
                </a:tc>
                <a:extLst>
                  <a:ext uri="{0D108BD9-81ED-4DB2-BD59-A6C34878D82A}">
                    <a16:rowId xmlns:a16="http://schemas.microsoft.com/office/drawing/2014/main" val="1451679332"/>
                  </a:ext>
                </a:extLst>
              </a:tr>
              <a:tr h="465666">
                <a:tc>
                  <a:txBody>
                    <a:bodyPr/>
                    <a:lstStyle/>
                    <a:p>
                      <a:pPr algn="ctr"/>
                      <a:r>
                        <a:rPr lang="en-IN" b="0" dirty="0"/>
                        <a:t>APPLICATIONS</a:t>
                      </a:r>
                    </a:p>
                  </a:txBody>
                  <a:tcPr/>
                </a:tc>
                <a:extLst>
                  <a:ext uri="{0D108BD9-81ED-4DB2-BD59-A6C34878D82A}">
                    <a16:rowId xmlns:a16="http://schemas.microsoft.com/office/drawing/2014/main" val="1239725090"/>
                  </a:ext>
                </a:extLst>
              </a:tr>
              <a:tr h="465666">
                <a:tc>
                  <a:txBody>
                    <a:bodyPr/>
                    <a:lstStyle/>
                    <a:p>
                      <a:pPr algn="ctr"/>
                      <a:r>
                        <a:rPr lang="en-IN" b="0" dirty="0"/>
                        <a:t>CONCLUSION</a:t>
                      </a:r>
                    </a:p>
                  </a:txBody>
                  <a:tcPr/>
                </a:tc>
                <a:extLst>
                  <a:ext uri="{0D108BD9-81ED-4DB2-BD59-A6C34878D82A}">
                    <a16:rowId xmlns:a16="http://schemas.microsoft.com/office/drawing/2014/main" val="147082617"/>
                  </a:ext>
                </a:extLst>
              </a:tr>
              <a:tr h="465666">
                <a:tc>
                  <a:txBody>
                    <a:bodyPr/>
                    <a:lstStyle/>
                    <a:p>
                      <a:pPr algn="ctr"/>
                      <a:r>
                        <a:rPr lang="en-IN" b="0" dirty="0"/>
                        <a:t>REFERENCE</a:t>
                      </a:r>
                    </a:p>
                  </a:txBody>
                  <a:tcPr/>
                </a:tc>
                <a:extLst>
                  <a:ext uri="{0D108BD9-81ED-4DB2-BD59-A6C34878D82A}">
                    <a16:rowId xmlns:a16="http://schemas.microsoft.com/office/drawing/2014/main" val="570323469"/>
                  </a:ext>
                </a:extLst>
              </a:tr>
            </a:tbl>
          </a:graphicData>
        </a:graphic>
      </p:graphicFrame>
      <p:sp>
        <p:nvSpPr>
          <p:cNvPr id="2" name="Slide Number Placeholder 1">
            <a:extLst>
              <a:ext uri="{FF2B5EF4-FFF2-40B4-BE49-F238E27FC236}">
                <a16:creationId xmlns:a16="http://schemas.microsoft.com/office/drawing/2014/main" id="{62E12F23-CB6E-4E73-9507-D7A2F63C4284}"/>
              </a:ext>
            </a:extLst>
          </p:cNvPr>
          <p:cNvSpPr>
            <a:spLocks noGrp="1"/>
          </p:cNvSpPr>
          <p:nvPr>
            <p:ph type="sldNum" sz="quarter" idx="7"/>
          </p:nvPr>
        </p:nvSpPr>
        <p:spPr/>
        <p:txBody>
          <a:bodyPr/>
          <a:lstStyle/>
          <a:p>
            <a:pPr marL="38100">
              <a:lnSpc>
                <a:spcPts val="1240"/>
              </a:lnSpc>
            </a:pPr>
            <a:fld id="{81D60167-4931-47E6-BA6A-407CBD079E47}" type="slidenum">
              <a:rPr lang="en-IN" smtClean="0"/>
              <a:t>4</a:t>
            </a:fld>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1905000"/>
            <a:ext cx="2983611" cy="386003"/>
          </a:xfrm>
          <a:prstGeom prst="rect">
            <a:avLst/>
          </a:prstGeom>
        </p:spPr>
        <p:txBody>
          <a:bodyPr vert="horz" wrap="square" lIns="0" tIns="16510" rIns="0" bIns="0" rtlCol="0">
            <a:spAutoFit/>
          </a:bodyPr>
          <a:lstStyle/>
          <a:p>
            <a:pPr marL="12700" algn="l">
              <a:lnSpc>
                <a:spcPct val="100000"/>
              </a:lnSpc>
              <a:spcBef>
                <a:spcPts val="130"/>
              </a:spcBef>
            </a:pPr>
            <a:r>
              <a:rPr lang="en-IN" sz="2400" u="sng" spc="10" dirty="0"/>
              <a:t>I</a:t>
            </a:r>
            <a:r>
              <a:rPr lang="en-IN" sz="2400" u="sng" spc="25" dirty="0"/>
              <a:t>N</a:t>
            </a:r>
            <a:r>
              <a:rPr lang="en-IN" sz="2400" u="sng" spc="30" dirty="0"/>
              <a:t>T</a:t>
            </a:r>
            <a:r>
              <a:rPr lang="en-IN" sz="2400" u="sng" spc="-80" dirty="0"/>
              <a:t>R</a:t>
            </a:r>
            <a:r>
              <a:rPr lang="en-IN" sz="2400" u="sng" spc="-25" dirty="0"/>
              <a:t>O</a:t>
            </a:r>
            <a:r>
              <a:rPr lang="en-IN" sz="2400" u="sng" spc="-50" dirty="0"/>
              <a:t>D</a:t>
            </a:r>
            <a:r>
              <a:rPr lang="en-IN" sz="2400" u="sng" spc="15" dirty="0"/>
              <a:t>UC</a:t>
            </a:r>
            <a:r>
              <a:rPr lang="en-IN" sz="2400" u="sng" spc="25" dirty="0"/>
              <a:t>T</a:t>
            </a:r>
            <a:r>
              <a:rPr lang="en-IN" sz="2400" u="sng" spc="-30" dirty="0"/>
              <a:t>I</a:t>
            </a:r>
            <a:r>
              <a:rPr lang="en-IN" sz="2400" u="sng" spc="-25" dirty="0"/>
              <a:t>O</a:t>
            </a:r>
            <a:r>
              <a:rPr lang="en-IN" sz="2400" u="sng" spc="15" dirty="0"/>
              <a:t>N</a:t>
            </a:r>
          </a:p>
        </p:txBody>
      </p:sp>
      <p:sp>
        <p:nvSpPr>
          <p:cNvPr id="3" name="object 3"/>
          <p:cNvSpPr txBox="1"/>
          <p:nvPr/>
        </p:nvSpPr>
        <p:spPr>
          <a:xfrm>
            <a:off x="434975" y="2589212"/>
            <a:ext cx="8359140" cy="2459006"/>
          </a:xfrm>
          <a:prstGeom prst="rect">
            <a:avLst/>
          </a:prstGeom>
        </p:spPr>
        <p:txBody>
          <a:bodyPr vert="horz" wrap="square" lIns="0" tIns="98425" rIns="0" bIns="0" rtlCol="0">
            <a:spAutoFit/>
          </a:bodyPr>
          <a:lstStyle/>
          <a:p>
            <a:pPr marL="346075" indent="-334010">
              <a:spcBef>
                <a:spcPts val="775"/>
              </a:spcBef>
              <a:buFont typeface="Wingdings"/>
              <a:buChar char=""/>
              <a:tabLst>
                <a:tab pos="346075" algn="l"/>
                <a:tab pos="346710" algn="l"/>
              </a:tabLst>
            </a:pPr>
            <a:r>
              <a:rPr lang="en-US" sz="2000" dirty="0"/>
              <a:t>Recently, the outbreak of Coronavirus Disease (COVID-19) has spread rapidly across the world and thus wearing face mask has become one of mandatory preventive measures to control the virus spread</a:t>
            </a:r>
            <a:endParaRPr lang="en-US" sz="2000" dirty="0">
              <a:latin typeface="Times New Roman"/>
              <a:cs typeface="Times New Roman"/>
            </a:endParaRPr>
          </a:p>
          <a:p>
            <a:pPr marL="346075" indent="-334010">
              <a:spcBef>
                <a:spcPts val="775"/>
              </a:spcBef>
              <a:buFont typeface="Wingdings"/>
              <a:buChar char=""/>
              <a:tabLst>
                <a:tab pos="346075" algn="l"/>
                <a:tab pos="346710" algn="l"/>
              </a:tabLst>
            </a:pPr>
            <a:endParaRPr lang="en-US" sz="2000" dirty="0"/>
          </a:p>
          <a:p>
            <a:pPr marL="346075" indent="-334010">
              <a:lnSpc>
                <a:spcPct val="100000"/>
              </a:lnSpc>
              <a:spcBef>
                <a:spcPts val="775"/>
              </a:spcBef>
              <a:buFont typeface="Wingdings"/>
              <a:buChar char=""/>
              <a:tabLst>
                <a:tab pos="346075" algn="l"/>
                <a:tab pos="346710" algn="l"/>
              </a:tabLst>
            </a:pPr>
            <a:r>
              <a:rPr lang="en-US" sz="2000" dirty="0"/>
              <a:t>Putting on a face mask can restrict the spread of the virus. As it is rightly said, prevention is better than cure, one should wear a face mask while coming in contact with people.</a:t>
            </a:r>
          </a:p>
        </p:txBody>
      </p:sp>
      <p:sp>
        <p:nvSpPr>
          <p:cNvPr id="4" name="object 4"/>
          <p:cNvSpPr/>
          <p:nvPr/>
        </p:nvSpPr>
        <p:spPr>
          <a:xfrm>
            <a:off x="20782" y="55003"/>
            <a:ext cx="9123218"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6" name="object 6"/>
          <p:cNvSpPr txBox="1">
            <a:spLocks noGrp="1"/>
          </p:cNvSpPr>
          <p:nvPr>
            <p:ph type="dt" sz="half" idx="6"/>
          </p:nvPr>
        </p:nvSpPr>
        <p:spPr>
          <a:xfrm>
            <a:off x="534987" y="6472554"/>
            <a:ext cx="600075" cy="153888"/>
          </a:xfrm>
          <a:prstGeom prst="rect">
            <a:avLst/>
          </a:prstGeom>
        </p:spPr>
        <p:txBody>
          <a:bodyPr vert="horz" wrap="square" lIns="0" tIns="0" rIns="0" bIns="0" rtlCol="0">
            <a:spAutoFit/>
          </a:bodyPr>
          <a:lstStyle/>
          <a:p>
            <a:pPr marL="12700">
              <a:lnSpc>
                <a:spcPts val="1240"/>
              </a:lnSpc>
            </a:pPr>
            <a:r>
              <a:rPr lang="en-US" spc="-10" dirty="0"/>
              <a:t>1/06/21</a:t>
            </a:r>
            <a:endParaRPr dirty="0"/>
          </a:p>
        </p:txBody>
      </p:sp>
      <p:sp>
        <p:nvSpPr>
          <p:cNvPr id="7" name="object 7"/>
          <p:cNvSpPr txBox="1"/>
          <p:nvPr/>
        </p:nvSpPr>
        <p:spPr>
          <a:xfrm>
            <a:off x="8414004" y="6472554"/>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5</a:t>
            </a:fld>
            <a:endParaRPr sz="1200">
              <a:latin typeface="Carlito"/>
              <a:cs typeface="Carlito"/>
            </a:endParaRPr>
          </a:p>
        </p:txBody>
      </p:sp>
      <p:sp>
        <p:nvSpPr>
          <p:cNvPr id="8" name="Slide Number Placeholder 7">
            <a:extLst>
              <a:ext uri="{FF2B5EF4-FFF2-40B4-BE49-F238E27FC236}">
                <a16:creationId xmlns:a16="http://schemas.microsoft.com/office/drawing/2014/main" id="{58A64FBF-4513-4B53-9320-B289DF35DD1D}"/>
              </a:ext>
            </a:extLst>
          </p:cNvPr>
          <p:cNvSpPr>
            <a:spLocks noGrp="1"/>
          </p:cNvSpPr>
          <p:nvPr>
            <p:ph type="sldNum" sz="quarter" idx="7"/>
          </p:nvPr>
        </p:nvSpPr>
        <p:spPr/>
        <p:txBody>
          <a:bodyPr/>
          <a:lstStyle/>
          <a:p>
            <a:pPr marL="38100">
              <a:lnSpc>
                <a:spcPts val="1240"/>
              </a:lnSpc>
            </a:pPr>
            <a:fld id="{81D60167-4931-47E6-BA6A-407CBD079E47}" type="slidenum">
              <a:rPr lang="en-IN" smtClean="0"/>
              <a:t>5</a:t>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304800" y="1981200"/>
            <a:ext cx="8686800" cy="3188692"/>
          </a:xfrm>
          <a:prstGeom prst="rect">
            <a:avLst/>
          </a:prstGeom>
        </p:spPr>
        <p:txBody>
          <a:bodyPr vert="horz" wrap="square" lIns="0" tIns="313054" rIns="0" bIns="0" rtlCol="0">
            <a:spAutoFit/>
          </a:bodyPr>
          <a:lstStyle/>
          <a:p>
            <a:pPr marL="95885">
              <a:spcBef>
                <a:spcPts val="775"/>
              </a:spcBef>
              <a:tabLst>
                <a:tab pos="430530" algn="l"/>
                <a:tab pos="431165" algn="l"/>
              </a:tabLst>
            </a:pPr>
            <a:endParaRPr lang="en-US" u="sng" dirty="0">
              <a:solidFill>
                <a:srgbClr val="C00000"/>
              </a:solidFill>
            </a:endParaRPr>
          </a:p>
          <a:p>
            <a:pPr marL="95885">
              <a:spcBef>
                <a:spcPts val="775"/>
              </a:spcBef>
              <a:tabLst>
                <a:tab pos="430530" algn="l"/>
                <a:tab pos="431165" algn="l"/>
              </a:tabLst>
            </a:pPr>
            <a:r>
              <a:rPr lang="en-US" dirty="0"/>
              <a:t>     The COVID - 19 pandemic is devastating mankind irrespective of caste, creed, gender, and religion. . Using a face mask can undoubtedly help in managing the spread of the virus. COVID - 19 face mask detector uses deep learning techniques to successfully test whether a person is with wearing a face mask or not. This real time face mask detector can be used in CCTV footages to detect whether a person is wearing a mask perfectly so that he does not pose any danger to others. Mass screening is possible and hence can be used in crowded places like railway stations, bus stops, markets, streets, mall entrances, schools, colleges, etc. </a:t>
            </a:r>
          </a:p>
        </p:txBody>
      </p:sp>
      <p:sp>
        <p:nvSpPr>
          <p:cNvPr id="5" name="object 5"/>
          <p:cNvSpPr txBox="1">
            <a:spLocks noGrp="1"/>
          </p:cNvSpPr>
          <p:nvPr>
            <p:ph type="ftr" sz="quarter" idx="5"/>
          </p:nvPr>
        </p:nvSpPr>
        <p:spPr>
          <a:xfrm>
            <a:off x="304800" y="6472554"/>
            <a:ext cx="7239000" cy="230832"/>
          </a:xfrm>
          <a:prstGeom prst="rect">
            <a:avLst/>
          </a:prstGeom>
        </p:spPr>
        <p:txBody>
          <a:bodyPr vert="horz" wrap="square" lIns="0" tIns="0" rIns="0" bIns="0" rtlCol="0">
            <a:spAutoFit/>
          </a:bodyPr>
          <a:lstStyle/>
          <a:p>
            <a:pPr marL="12700">
              <a:lnSpc>
                <a:spcPts val="1814"/>
              </a:lnSpc>
            </a:pPr>
            <a:r>
              <a:rPr lang="en-US" spc="-5" dirty="0"/>
              <a:t>    1/06/21                                                    </a:t>
            </a:r>
            <a:r>
              <a:rPr spc="-5" dirty="0"/>
              <a:t>CSE </a:t>
            </a:r>
            <a:r>
              <a:rPr spc="-10" dirty="0"/>
              <a:t>Department,</a:t>
            </a:r>
            <a:r>
              <a:rPr dirty="0"/>
              <a:t> </a:t>
            </a:r>
            <a:r>
              <a:rPr spc="10" dirty="0"/>
              <a:t>JECC</a:t>
            </a:r>
          </a:p>
        </p:txBody>
      </p:sp>
      <p:sp>
        <p:nvSpPr>
          <p:cNvPr id="7" name="object 7"/>
          <p:cNvSpPr txBox="1"/>
          <p:nvPr/>
        </p:nvSpPr>
        <p:spPr>
          <a:xfrm>
            <a:off x="8414004" y="6472554"/>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6</a:t>
            </a:fld>
            <a:endParaRPr sz="1200">
              <a:latin typeface="Carlito"/>
              <a:cs typeface="Carlito"/>
            </a:endParaRPr>
          </a:p>
        </p:txBody>
      </p:sp>
      <p:sp>
        <p:nvSpPr>
          <p:cNvPr id="8" name="object 4"/>
          <p:cNvSpPr/>
          <p:nvPr/>
        </p:nvSpPr>
        <p:spPr>
          <a:xfrm>
            <a:off x="155924" y="-46746"/>
            <a:ext cx="8902529" cy="1568196"/>
          </a:xfrm>
          <a:prstGeom prst="rect">
            <a:avLst/>
          </a:prstGeom>
          <a:blipFill>
            <a:blip r:embed="rId2" cstate="print"/>
            <a:stretch>
              <a:fillRect/>
            </a:stretch>
          </a:blipFill>
        </p:spPr>
        <p:txBody>
          <a:bodyPr wrap="square" lIns="0" tIns="0" rIns="0" bIns="0" rtlCol="0"/>
          <a:lstStyle/>
          <a:p>
            <a:endParaRPr/>
          </a:p>
        </p:txBody>
      </p:sp>
      <p:sp>
        <p:nvSpPr>
          <p:cNvPr id="2" name="TextBox 1">
            <a:extLst>
              <a:ext uri="{FF2B5EF4-FFF2-40B4-BE49-F238E27FC236}">
                <a16:creationId xmlns:a16="http://schemas.microsoft.com/office/drawing/2014/main" id="{960024E1-9016-4FE6-9EBC-E090F30AEB5F}"/>
              </a:ext>
            </a:extLst>
          </p:cNvPr>
          <p:cNvSpPr txBox="1"/>
          <p:nvPr/>
        </p:nvSpPr>
        <p:spPr>
          <a:xfrm>
            <a:off x="304800" y="1752600"/>
            <a:ext cx="8610600" cy="461665"/>
          </a:xfrm>
          <a:prstGeom prst="rect">
            <a:avLst/>
          </a:prstGeom>
          <a:noFill/>
        </p:spPr>
        <p:txBody>
          <a:bodyPr wrap="square" rtlCol="0">
            <a:spAutoFit/>
          </a:bodyPr>
          <a:lstStyle/>
          <a:p>
            <a:pPr algn="ctr"/>
            <a:r>
              <a:rPr lang="en-IN" sz="2400" b="1" u="sng" dirty="0">
                <a:solidFill>
                  <a:srgbClr val="C00000"/>
                </a:solidFill>
                <a:latin typeface="Times New Roman" panose="02020603050405020304" pitchFamily="18" charset="0"/>
                <a:cs typeface="Times New Roman" panose="02020603050405020304" pitchFamily="18" charset="0"/>
              </a:rPr>
              <a:t>ABSTRACT</a:t>
            </a:r>
          </a:p>
        </p:txBody>
      </p:sp>
      <p:sp>
        <p:nvSpPr>
          <p:cNvPr id="4" name="Slide Number Placeholder 3">
            <a:extLst>
              <a:ext uri="{FF2B5EF4-FFF2-40B4-BE49-F238E27FC236}">
                <a16:creationId xmlns:a16="http://schemas.microsoft.com/office/drawing/2014/main" id="{58820F34-C1B4-4B03-B4F1-895BF229228C}"/>
              </a:ext>
            </a:extLst>
          </p:cNvPr>
          <p:cNvSpPr>
            <a:spLocks noGrp="1"/>
          </p:cNvSpPr>
          <p:nvPr>
            <p:ph type="sldNum" sz="quarter" idx="7"/>
          </p:nvPr>
        </p:nvSpPr>
        <p:spPr/>
        <p:txBody>
          <a:bodyPr/>
          <a:lstStyle/>
          <a:p>
            <a:pPr marL="38100">
              <a:lnSpc>
                <a:spcPts val="1240"/>
              </a:lnSpc>
            </a:pPr>
            <a:fld id="{81D60167-4931-47E6-BA6A-407CBD079E47}" type="slidenum">
              <a:rPr lang="en-IN" smtClean="0"/>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1707261"/>
            <a:ext cx="3988816" cy="386003"/>
          </a:xfrm>
          <a:prstGeom prst="rect">
            <a:avLst/>
          </a:prstGeom>
        </p:spPr>
        <p:txBody>
          <a:bodyPr vert="horz" wrap="square" lIns="0" tIns="16510" rIns="0" bIns="0" rtlCol="0">
            <a:spAutoFit/>
          </a:bodyPr>
          <a:lstStyle/>
          <a:p>
            <a:pPr marL="12700">
              <a:lnSpc>
                <a:spcPct val="100000"/>
              </a:lnSpc>
              <a:spcBef>
                <a:spcPts val="130"/>
              </a:spcBef>
            </a:pPr>
            <a:r>
              <a:rPr sz="2400" u="sng" dirty="0"/>
              <a:t>Literature</a:t>
            </a:r>
            <a:r>
              <a:rPr sz="2400" u="sng" spc="-185" dirty="0"/>
              <a:t> </a:t>
            </a:r>
            <a:r>
              <a:rPr sz="2400" u="sng" dirty="0"/>
              <a:t>Survey</a:t>
            </a:r>
          </a:p>
        </p:txBody>
      </p:sp>
      <p:sp>
        <p:nvSpPr>
          <p:cNvPr id="4" name="object 4"/>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10"/>
              <a:t>20/01/21</a:t>
            </a:r>
            <a:endParaRPr dirty="0"/>
          </a:p>
        </p:txBody>
      </p:sp>
      <p:sp>
        <p:nvSpPr>
          <p:cNvPr id="7" name="object 7"/>
          <p:cNvSpPr txBox="1"/>
          <p:nvPr/>
        </p:nvSpPr>
        <p:spPr>
          <a:xfrm>
            <a:off x="8414004" y="6472554"/>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7</a:t>
            </a:fld>
            <a:endParaRPr sz="1200">
              <a:latin typeface="Carlito"/>
              <a:cs typeface="Carlito"/>
            </a:endParaRPr>
          </a:p>
        </p:txBody>
      </p:sp>
      <p:graphicFrame>
        <p:nvGraphicFramePr>
          <p:cNvPr id="10" name="Table 10">
            <a:extLst>
              <a:ext uri="{FF2B5EF4-FFF2-40B4-BE49-F238E27FC236}">
                <a16:creationId xmlns:a16="http://schemas.microsoft.com/office/drawing/2014/main" id="{DD61F477-79B8-4860-B98D-86A87E9CFDA2}"/>
              </a:ext>
            </a:extLst>
          </p:cNvPr>
          <p:cNvGraphicFramePr>
            <a:graphicFrameLocks noGrp="1"/>
          </p:cNvGraphicFramePr>
          <p:nvPr>
            <p:extLst>
              <p:ext uri="{D42A27DB-BD31-4B8C-83A1-F6EECF244321}">
                <p14:modId xmlns:p14="http://schemas.microsoft.com/office/powerpoint/2010/main" val="1194525665"/>
              </p:ext>
            </p:extLst>
          </p:nvPr>
        </p:nvGraphicFramePr>
        <p:xfrm>
          <a:off x="381000" y="2400604"/>
          <a:ext cx="8458199" cy="4126691"/>
        </p:xfrm>
        <a:graphic>
          <a:graphicData uri="http://schemas.openxmlformats.org/drawingml/2006/table">
            <a:tbl>
              <a:tblPr firstRow="1" bandRow="1">
                <a:tableStyleId>{5C22544A-7EE6-4342-B048-85BDC9FD1C3A}</a:tableStyleId>
              </a:tblPr>
              <a:tblGrid>
                <a:gridCol w="2300037">
                  <a:extLst>
                    <a:ext uri="{9D8B030D-6E8A-4147-A177-3AD203B41FA5}">
                      <a16:colId xmlns:a16="http://schemas.microsoft.com/office/drawing/2014/main" val="3600973406"/>
                    </a:ext>
                  </a:extLst>
                </a:gridCol>
                <a:gridCol w="816142">
                  <a:extLst>
                    <a:ext uri="{9D8B030D-6E8A-4147-A177-3AD203B41FA5}">
                      <a16:colId xmlns:a16="http://schemas.microsoft.com/office/drawing/2014/main" val="1278406185"/>
                    </a:ext>
                  </a:extLst>
                </a:gridCol>
                <a:gridCol w="1632284">
                  <a:extLst>
                    <a:ext uri="{9D8B030D-6E8A-4147-A177-3AD203B41FA5}">
                      <a16:colId xmlns:a16="http://schemas.microsoft.com/office/drawing/2014/main" val="650039953"/>
                    </a:ext>
                  </a:extLst>
                </a:gridCol>
                <a:gridCol w="2077452">
                  <a:extLst>
                    <a:ext uri="{9D8B030D-6E8A-4147-A177-3AD203B41FA5}">
                      <a16:colId xmlns:a16="http://schemas.microsoft.com/office/drawing/2014/main" val="3850137174"/>
                    </a:ext>
                  </a:extLst>
                </a:gridCol>
                <a:gridCol w="1632284">
                  <a:extLst>
                    <a:ext uri="{9D8B030D-6E8A-4147-A177-3AD203B41FA5}">
                      <a16:colId xmlns:a16="http://schemas.microsoft.com/office/drawing/2014/main" val="749588287"/>
                    </a:ext>
                  </a:extLst>
                </a:gridCol>
              </a:tblGrid>
              <a:tr h="461176">
                <a:tc>
                  <a:txBody>
                    <a:bodyPr/>
                    <a:lstStyle/>
                    <a:p>
                      <a:r>
                        <a:rPr lang="en-IN" sz="2000" dirty="0"/>
                        <a:t>Title</a:t>
                      </a:r>
                    </a:p>
                  </a:txBody>
                  <a:tcPr/>
                </a:tc>
                <a:tc>
                  <a:txBody>
                    <a:bodyPr/>
                    <a:lstStyle/>
                    <a:p>
                      <a:r>
                        <a:rPr lang="en-IN" sz="2000" dirty="0"/>
                        <a:t>Year</a:t>
                      </a:r>
                    </a:p>
                  </a:txBody>
                  <a:tcPr/>
                </a:tc>
                <a:tc>
                  <a:txBody>
                    <a:bodyPr/>
                    <a:lstStyle/>
                    <a:p>
                      <a:r>
                        <a:rPr lang="en-IN" sz="2000" dirty="0"/>
                        <a:t>Author</a:t>
                      </a:r>
                    </a:p>
                  </a:txBody>
                  <a:tcPr/>
                </a:tc>
                <a:tc>
                  <a:txBody>
                    <a:bodyPr/>
                    <a:lstStyle/>
                    <a:p>
                      <a:r>
                        <a:rPr lang="en-IN" sz="2000" dirty="0"/>
                        <a:t>Concepts</a:t>
                      </a:r>
                    </a:p>
                  </a:txBody>
                  <a:tcPr/>
                </a:tc>
                <a:tc>
                  <a:txBody>
                    <a:bodyPr/>
                    <a:lstStyle/>
                    <a:p>
                      <a:r>
                        <a:rPr lang="en-IN" sz="2000" dirty="0"/>
                        <a:t>Objective</a:t>
                      </a:r>
                    </a:p>
                  </a:txBody>
                  <a:tcPr/>
                </a:tc>
                <a:extLst>
                  <a:ext uri="{0D108BD9-81ED-4DB2-BD59-A6C34878D82A}">
                    <a16:rowId xmlns:a16="http://schemas.microsoft.com/office/drawing/2014/main" val="3363589797"/>
                  </a:ext>
                </a:extLst>
              </a:tr>
              <a:tr h="986026">
                <a:tc>
                  <a:txBody>
                    <a:bodyPr/>
                    <a:lstStyle/>
                    <a:p>
                      <a:r>
                        <a:rPr lang="en-IN" sz="1800" dirty="0"/>
                        <a:t>Face detection system based on viola-jones algorithm</a:t>
                      </a:r>
                      <a:endParaRPr lang="en-IN" dirty="0"/>
                    </a:p>
                  </a:txBody>
                  <a:tcPr/>
                </a:tc>
                <a:tc>
                  <a:txBody>
                    <a:bodyPr/>
                    <a:lstStyle/>
                    <a:p>
                      <a:r>
                        <a:rPr lang="en-IN" dirty="0"/>
                        <a:t>2016</a:t>
                      </a:r>
                    </a:p>
                  </a:txBody>
                  <a:tcPr/>
                </a:tc>
                <a:tc>
                  <a:txBody>
                    <a:bodyPr/>
                    <a:lstStyle/>
                    <a:p>
                      <a:r>
                        <a:rPr lang="en-IN" sz="1800" dirty="0"/>
                        <a:t>Mehul K Dabhi and Bhavna K Pancholi</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Face detection, Haar features, cascading</a:t>
                      </a:r>
                    </a:p>
                    <a:p>
                      <a:endParaRPr lang="en-IN" dirty="0"/>
                    </a:p>
                  </a:txBody>
                  <a:tcPr/>
                </a:tc>
                <a:tc>
                  <a:txBody>
                    <a:bodyPr/>
                    <a:lstStyle/>
                    <a:p>
                      <a:r>
                        <a:rPr lang="en-IN" dirty="0"/>
                        <a:t>Object Detection Framework </a:t>
                      </a:r>
                    </a:p>
                  </a:txBody>
                  <a:tcPr/>
                </a:tc>
                <a:extLst>
                  <a:ext uri="{0D108BD9-81ED-4DB2-BD59-A6C34878D82A}">
                    <a16:rowId xmlns:a16="http://schemas.microsoft.com/office/drawing/2014/main" val="4192308850"/>
                  </a:ext>
                </a:extLst>
              </a:tr>
              <a:tr h="1100203">
                <a:tc>
                  <a:txBody>
                    <a:bodyPr/>
                    <a:lstStyle/>
                    <a:p>
                      <a:r>
                        <a:rPr lang="en-IN" sz="1800" dirty="0">
                          <a:solidFill>
                            <a:schemeClr val="dk1"/>
                          </a:solidFill>
                          <a:effectLst/>
                          <a:latin typeface="+mn-lt"/>
                          <a:ea typeface="+mn-ea"/>
                          <a:cs typeface="+mn-cs"/>
                        </a:rPr>
                        <a:t>Bluetooth Low Energy Technology(BLE)</a:t>
                      </a:r>
                      <a:endParaRPr lang="en-IN" dirty="0"/>
                    </a:p>
                  </a:txBody>
                  <a:tcPr/>
                </a:tc>
                <a:tc>
                  <a:txBody>
                    <a:bodyPr/>
                    <a:lstStyle/>
                    <a:p>
                      <a:r>
                        <a:rPr lang="en-IN" dirty="0"/>
                        <a:t>2012</a:t>
                      </a:r>
                    </a:p>
                  </a:txBody>
                  <a:tcPr/>
                </a:tc>
                <a:tc>
                  <a:txBody>
                    <a:bodyPr/>
                    <a:lstStyle/>
                    <a:p>
                      <a:r>
                        <a:rPr lang="en-IN" sz="1800" dirty="0"/>
                        <a:t>Bin Yu, Lisheng Xu, and Yongxu Li</a:t>
                      </a:r>
                      <a:endParaRPr lang="en-IN" dirty="0"/>
                    </a:p>
                  </a:txBody>
                  <a:tcPr/>
                </a:tc>
                <a:tc>
                  <a:txBody>
                    <a:bodyPr/>
                    <a:lstStyle/>
                    <a:p>
                      <a:r>
                        <a:rPr lang="en-US" dirty="0"/>
                        <a:t> Bluetooth Low Energy signals, Proximity sensing</a:t>
                      </a:r>
                      <a:endParaRPr lang="en-IN" dirty="0"/>
                    </a:p>
                  </a:txBody>
                  <a:tcPr/>
                </a:tc>
                <a:tc>
                  <a:txBody>
                    <a:bodyPr/>
                    <a:lstStyle/>
                    <a:p>
                      <a:r>
                        <a:rPr lang="en-IN" dirty="0"/>
                        <a:t>Contact tracing</a:t>
                      </a:r>
                    </a:p>
                  </a:txBody>
                  <a:tcPr/>
                </a:tc>
                <a:extLst>
                  <a:ext uri="{0D108BD9-81ED-4DB2-BD59-A6C34878D82A}">
                    <a16:rowId xmlns:a16="http://schemas.microsoft.com/office/drawing/2014/main" val="1001014886"/>
                  </a:ext>
                </a:extLst>
              </a:tr>
              <a:tr h="1376592">
                <a:tc>
                  <a:txBody>
                    <a:bodyPr/>
                    <a:lstStyle/>
                    <a:p>
                      <a:r>
                        <a:rPr lang="en-IN" sz="1800" dirty="0">
                          <a:solidFill>
                            <a:schemeClr val="dk1"/>
                          </a:solidFill>
                          <a:effectLst/>
                          <a:latin typeface="+mn-lt"/>
                          <a:ea typeface="+mn-ea"/>
                          <a:cs typeface="+mn-cs"/>
                        </a:rPr>
                        <a:t>Social Distance Monitor with a Wearable Magnetic Field Proximity Sensor</a:t>
                      </a:r>
                      <a:endParaRPr lang="en-IN" dirty="0"/>
                    </a:p>
                  </a:txBody>
                  <a:tcPr/>
                </a:tc>
                <a:tc>
                  <a:txBody>
                    <a:bodyPr/>
                    <a:lstStyle/>
                    <a:p>
                      <a:r>
                        <a:rPr lang="en-IN" dirty="0"/>
                        <a:t>2019</a:t>
                      </a:r>
                    </a:p>
                  </a:txBody>
                  <a:tcPr/>
                </a:tc>
                <a:tc>
                  <a:txBody>
                    <a:bodyPr/>
                    <a:lstStyle/>
                    <a:p>
                      <a:r>
                        <a:rPr lang="en-IN" dirty="0"/>
                        <a:t>Sizhen </a:t>
                      </a:r>
                      <a:r>
                        <a:rPr lang="en-IN" dirty="0" err="1"/>
                        <a:t>Bian</a:t>
                      </a:r>
                      <a:r>
                        <a:rPr lang="en-IN" dirty="0"/>
                        <a:t> , Bo Zhou  and Paul </a:t>
                      </a:r>
                      <a:r>
                        <a:rPr lang="en-IN" dirty="0" err="1"/>
                        <a:t>Lukowicz</a:t>
                      </a:r>
                      <a:r>
                        <a:rPr lang="en-IN" dirty="0"/>
                        <a:t> </a:t>
                      </a:r>
                    </a:p>
                  </a:txBody>
                  <a:tcPr/>
                </a:tc>
                <a:tc>
                  <a:txBody>
                    <a:bodyPr/>
                    <a:lstStyle/>
                    <a:p>
                      <a:r>
                        <a:rPr lang="en-IN" sz="1800" dirty="0">
                          <a:solidFill>
                            <a:schemeClr val="dk1"/>
                          </a:solidFill>
                          <a:effectLst/>
                          <a:latin typeface="+mn-lt"/>
                          <a:ea typeface="+mn-ea"/>
                          <a:cs typeface="+mn-cs"/>
                        </a:rPr>
                        <a:t>proximity sensing system based on an oscillating magnetic field </a:t>
                      </a:r>
                      <a:endParaRPr lang="en-IN" dirty="0"/>
                    </a:p>
                  </a:txBody>
                  <a:tcPr/>
                </a:tc>
                <a:tc>
                  <a:txBody>
                    <a:bodyPr/>
                    <a:lstStyle/>
                    <a:p>
                      <a:r>
                        <a:rPr lang="en-IN" sz="1800" dirty="0">
                          <a:solidFill>
                            <a:schemeClr val="dk1"/>
                          </a:solidFill>
                          <a:effectLst/>
                          <a:latin typeface="+mn-lt"/>
                          <a:ea typeface="+mn-ea"/>
                          <a:cs typeface="+mn-cs"/>
                        </a:rPr>
                        <a:t>Social distancing and contact tracing </a:t>
                      </a:r>
                      <a:endParaRPr lang="en-IN" dirty="0"/>
                    </a:p>
                  </a:txBody>
                  <a:tcPr/>
                </a:tc>
                <a:extLst>
                  <a:ext uri="{0D108BD9-81ED-4DB2-BD59-A6C34878D82A}">
                    <a16:rowId xmlns:a16="http://schemas.microsoft.com/office/drawing/2014/main" val="3472734885"/>
                  </a:ext>
                </a:extLst>
              </a:tr>
            </a:tbl>
          </a:graphicData>
        </a:graphic>
      </p:graphicFrame>
      <p:sp>
        <p:nvSpPr>
          <p:cNvPr id="11" name="Slide Number Placeholder 10">
            <a:extLst>
              <a:ext uri="{FF2B5EF4-FFF2-40B4-BE49-F238E27FC236}">
                <a16:creationId xmlns:a16="http://schemas.microsoft.com/office/drawing/2014/main" id="{14204F64-92E6-42C9-B3AF-CBF78CF06F05}"/>
              </a:ext>
            </a:extLst>
          </p:cNvPr>
          <p:cNvSpPr>
            <a:spLocks noGrp="1"/>
          </p:cNvSpPr>
          <p:nvPr>
            <p:ph type="sldNum" sz="quarter" idx="7"/>
          </p:nvPr>
        </p:nvSpPr>
        <p:spPr/>
        <p:txBody>
          <a:bodyPr/>
          <a:lstStyle/>
          <a:p>
            <a:pPr marL="38100">
              <a:lnSpc>
                <a:spcPts val="1240"/>
              </a:lnSpc>
            </a:pPr>
            <a:fld id="{81D60167-4931-47E6-BA6A-407CBD079E47}" type="slidenum">
              <a:rPr lang="en-IN" smtClean="0"/>
              <a:t>7</a:t>
            </a:fld>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5" name="object 5"/>
          <p:cNvSpPr txBox="1">
            <a:spLocks noGrp="1"/>
          </p:cNvSpPr>
          <p:nvPr>
            <p:ph type="dt" sz="half" idx="6"/>
          </p:nvPr>
        </p:nvSpPr>
        <p:spPr>
          <a:xfrm>
            <a:off x="534987" y="6472554"/>
            <a:ext cx="600075" cy="153888"/>
          </a:xfrm>
          <a:prstGeom prst="rect">
            <a:avLst/>
          </a:prstGeom>
        </p:spPr>
        <p:txBody>
          <a:bodyPr vert="horz" wrap="square" lIns="0" tIns="0" rIns="0" bIns="0" rtlCol="0">
            <a:spAutoFit/>
          </a:bodyPr>
          <a:lstStyle/>
          <a:p>
            <a:pPr marL="12700">
              <a:lnSpc>
                <a:spcPts val="1240"/>
              </a:lnSpc>
            </a:pPr>
            <a:r>
              <a:rPr lang="en-US" spc="-10" dirty="0"/>
              <a:t>./06/21</a:t>
            </a:r>
            <a:endParaRPr dirty="0"/>
          </a:p>
        </p:txBody>
      </p:sp>
      <p:sp>
        <p:nvSpPr>
          <p:cNvPr id="6" name="object 6"/>
          <p:cNvSpPr txBox="1"/>
          <p:nvPr/>
        </p:nvSpPr>
        <p:spPr>
          <a:xfrm>
            <a:off x="8414004" y="6472554"/>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8</a:t>
            </a:fld>
            <a:endParaRPr sz="1200">
              <a:latin typeface="Carlito"/>
              <a:cs typeface="Carlito"/>
            </a:endParaRPr>
          </a:p>
        </p:txBody>
      </p:sp>
      <p:graphicFrame>
        <p:nvGraphicFramePr>
          <p:cNvPr id="7" name="Table 7">
            <a:extLst>
              <a:ext uri="{FF2B5EF4-FFF2-40B4-BE49-F238E27FC236}">
                <a16:creationId xmlns:a16="http://schemas.microsoft.com/office/drawing/2014/main" id="{20C1CBD2-DA0C-430D-AB0D-1C4AC573332A}"/>
              </a:ext>
            </a:extLst>
          </p:cNvPr>
          <p:cNvGraphicFramePr>
            <a:graphicFrameLocks noGrp="1"/>
          </p:cNvGraphicFramePr>
          <p:nvPr>
            <p:extLst>
              <p:ext uri="{D42A27DB-BD31-4B8C-83A1-F6EECF244321}">
                <p14:modId xmlns:p14="http://schemas.microsoft.com/office/powerpoint/2010/main" val="295008614"/>
              </p:ext>
            </p:extLst>
          </p:nvPr>
        </p:nvGraphicFramePr>
        <p:xfrm>
          <a:off x="685800" y="2133600"/>
          <a:ext cx="7772400" cy="3813982"/>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1212359225"/>
                    </a:ext>
                  </a:extLst>
                </a:gridCol>
                <a:gridCol w="864577">
                  <a:extLst>
                    <a:ext uri="{9D8B030D-6E8A-4147-A177-3AD203B41FA5}">
                      <a16:colId xmlns:a16="http://schemas.microsoft.com/office/drawing/2014/main" val="3496244743"/>
                    </a:ext>
                  </a:extLst>
                </a:gridCol>
                <a:gridCol w="1494692">
                  <a:extLst>
                    <a:ext uri="{9D8B030D-6E8A-4147-A177-3AD203B41FA5}">
                      <a16:colId xmlns:a16="http://schemas.microsoft.com/office/drawing/2014/main" val="1036375275"/>
                    </a:ext>
                  </a:extLst>
                </a:gridCol>
                <a:gridCol w="1943100">
                  <a:extLst>
                    <a:ext uri="{9D8B030D-6E8A-4147-A177-3AD203B41FA5}">
                      <a16:colId xmlns:a16="http://schemas.microsoft.com/office/drawing/2014/main" val="3862382628"/>
                    </a:ext>
                  </a:extLst>
                </a:gridCol>
                <a:gridCol w="1793631">
                  <a:extLst>
                    <a:ext uri="{9D8B030D-6E8A-4147-A177-3AD203B41FA5}">
                      <a16:colId xmlns:a16="http://schemas.microsoft.com/office/drawing/2014/main" val="3605306959"/>
                    </a:ext>
                  </a:extLst>
                </a:gridCol>
              </a:tblGrid>
              <a:tr h="1162222">
                <a:tc>
                  <a:txBody>
                    <a:bodyPr/>
                    <a:lstStyle/>
                    <a:p>
                      <a:r>
                        <a:rPr lang="en-IN" sz="2000" dirty="0"/>
                        <a:t>Title</a:t>
                      </a:r>
                    </a:p>
                  </a:txBody>
                  <a:tcPr/>
                </a:tc>
                <a:tc>
                  <a:txBody>
                    <a:bodyPr/>
                    <a:lstStyle/>
                    <a:p>
                      <a:r>
                        <a:rPr lang="en-IN" sz="2000" dirty="0"/>
                        <a:t>Year</a:t>
                      </a:r>
                    </a:p>
                  </a:txBody>
                  <a:tcPr/>
                </a:tc>
                <a:tc>
                  <a:txBody>
                    <a:bodyPr/>
                    <a:lstStyle/>
                    <a:p>
                      <a:r>
                        <a:rPr lang="en-IN" sz="2000" dirty="0"/>
                        <a:t>Author</a:t>
                      </a:r>
                    </a:p>
                  </a:txBody>
                  <a:tcPr/>
                </a:tc>
                <a:tc>
                  <a:txBody>
                    <a:bodyPr/>
                    <a:lstStyle/>
                    <a:p>
                      <a:r>
                        <a:rPr lang="en-IN" sz="2000" dirty="0"/>
                        <a:t>Concepts</a:t>
                      </a:r>
                    </a:p>
                  </a:txBody>
                  <a:tcPr/>
                </a:tc>
                <a:tc>
                  <a:txBody>
                    <a:bodyPr/>
                    <a:lstStyle/>
                    <a:p>
                      <a:r>
                        <a:rPr lang="en-IN" sz="2000" dirty="0"/>
                        <a:t>Objective</a:t>
                      </a:r>
                    </a:p>
                  </a:txBody>
                  <a:tcPr/>
                </a:tc>
                <a:extLst>
                  <a:ext uri="{0D108BD9-81ED-4DB2-BD59-A6C34878D82A}">
                    <a16:rowId xmlns:a16="http://schemas.microsoft.com/office/drawing/2014/main" val="2892311742"/>
                  </a:ext>
                </a:extLst>
              </a:tr>
              <a:tr h="1162222">
                <a:tc>
                  <a:txBody>
                    <a:bodyPr/>
                    <a:lstStyle/>
                    <a:p>
                      <a:r>
                        <a:rPr lang="en-IN" sz="1800" dirty="0">
                          <a:solidFill>
                            <a:schemeClr val="dk1"/>
                          </a:solidFill>
                          <a:effectLst/>
                          <a:latin typeface="+mn-lt"/>
                          <a:ea typeface="+mn-ea"/>
                          <a:cs typeface="+mn-cs"/>
                        </a:rPr>
                        <a:t>Object Tracking using HOG and SVM</a:t>
                      </a:r>
                      <a:endParaRPr lang="en-IN" dirty="0"/>
                    </a:p>
                  </a:txBody>
                  <a:tcPr/>
                </a:tc>
                <a:tc>
                  <a:txBody>
                    <a:bodyPr/>
                    <a:lstStyle/>
                    <a:p>
                      <a:r>
                        <a:rPr lang="en-IN" dirty="0"/>
                        <a:t>2015</a:t>
                      </a:r>
                    </a:p>
                  </a:txBody>
                  <a:tcPr/>
                </a:tc>
                <a:tc>
                  <a:txBody>
                    <a:bodyPr/>
                    <a:lstStyle/>
                    <a:p>
                      <a:r>
                        <a:rPr lang="en-IN" sz="1800" dirty="0"/>
                        <a:t>Marti A. Hearst, Susan T </a:t>
                      </a:r>
                      <a:r>
                        <a:rPr lang="en-IN" sz="1800" dirty="0" err="1"/>
                        <a:t>Dumais</a:t>
                      </a:r>
                      <a:r>
                        <a:rPr lang="en-IN" sz="1800" dirty="0"/>
                        <a:t>, Edgar Osuna</a:t>
                      </a:r>
                      <a:endParaRPr lang="en-IN" dirty="0"/>
                    </a:p>
                  </a:txBody>
                  <a:tcPr/>
                </a:tc>
                <a:tc>
                  <a:txBody>
                    <a:bodyPr/>
                    <a:lstStyle/>
                    <a:p>
                      <a:r>
                        <a:rPr lang="en-IN" sz="1800" dirty="0">
                          <a:solidFill>
                            <a:schemeClr val="dk1"/>
                          </a:solidFill>
                          <a:effectLst/>
                          <a:latin typeface="+mn-lt"/>
                          <a:ea typeface="+mn-ea"/>
                          <a:cs typeface="+mn-cs"/>
                        </a:rPr>
                        <a:t>Histogram of Oriented Gradients , Support Vector Machine </a:t>
                      </a:r>
                      <a:endParaRPr lang="en-IN" dirty="0"/>
                    </a:p>
                  </a:txBody>
                  <a:tcPr/>
                </a:tc>
                <a:tc>
                  <a:txBody>
                    <a:bodyPr/>
                    <a:lstStyle/>
                    <a:p>
                      <a:r>
                        <a:rPr lang="en-IN" dirty="0"/>
                        <a:t>Object detection and tracking</a:t>
                      </a:r>
                    </a:p>
                  </a:txBody>
                  <a:tcPr/>
                </a:tc>
                <a:extLst>
                  <a:ext uri="{0D108BD9-81ED-4DB2-BD59-A6C34878D82A}">
                    <a16:rowId xmlns:a16="http://schemas.microsoft.com/office/drawing/2014/main" val="1135398083"/>
                  </a:ext>
                </a:extLst>
              </a:tr>
              <a:tr h="1162222">
                <a:tc>
                  <a:txBody>
                    <a:bodyPr/>
                    <a:lstStyle/>
                    <a:p>
                      <a:r>
                        <a:rPr lang="en-IN" sz="1800" dirty="0">
                          <a:solidFill>
                            <a:schemeClr val="dk1"/>
                          </a:solidFill>
                          <a:effectLst/>
                          <a:latin typeface="+mn-lt"/>
                          <a:ea typeface="+mn-ea"/>
                          <a:cs typeface="+mn-cs"/>
                        </a:rPr>
                        <a:t>Monitoring Social Distance by Smart Phone Application</a:t>
                      </a:r>
                      <a:endParaRPr lang="en-IN" dirty="0"/>
                    </a:p>
                  </a:txBody>
                  <a:tcPr/>
                </a:tc>
                <a:tc>
                  <a:txBody>
                    <a:bodyPr/>
                    <a:lstStyle/>
                    <a:p>
                      <a:r>
                        <a:rPr lang="en-IN" dirty="0"/>
                        <a:t>2020</a:t>
                      </a:r>
                    </a:p>
                  </a:txBody>
                  <a:tcPr/>
                </a:tc>
                <a:tc>
                  <a:txBody>
                    <a:bodyPr/>
                    <a:lstStyle/>
                    <a:p>
                      <a:r>
                        <a:rPr lang="en-IN" dirty="0" err="1"/>
                        <a:t>Dr.Neelavathy</a:t>
                      </a:r>
                      <a:r>
                        <a:rPr lang="en-IN" dirty="0"/>
                        <a:t> and Balaji Vasu</a:t>
                      </a:r>
                    </a:p>
                  </a:txBody>
                  <a:tcPr/>
                </a:tc>
                <a:tc>
                  <a:txBody>
                    <a:bodyPr/>
                    <a:lstStyle/>
                    <a:p>
                      <a:r>
                        <a:rPr lang="en-IN" sz="1800" dirty="0">
                          <a:solidFill>
                            <a:schemeClr val="dk1"/>
                          </a:solidFill>
                          <a:effectLst/>
                          <a:latin typeface="+mn-lt"/>
                          <a:ea typeface="+mn-ea"/>
                          <a:cs typeface="+mn-cs"/>
                        </a:rPr>
                        <a:t>Image </a:t>
                      </a:r>
                      <a:r>
                        <a:rPr lang="en-IN" sz="1800" dirty="0" err="1">
                          <a:solidFill>
                            <a:schemeClr val="dk1"/>
                          </a:solidFill>
                          <a:effectLst/>
                          <a:latin typeface="+mn-lt"/>
                          <a:ea typeface="+mn-ea"/>
                          <a:cs typeface="+mn-cs"/>
                        </a:rPr>
                        <a:t>processing,Open</a:t>
                      </a:r>
                      <a:r>
                        <a:rPr lang="en-IN" sz="1800" dirty="0">
                          <a:solidFill>
                            <a:schemeClr val="dk1"/>
                          </a:solidFill>
                          <a:effectLst/>
                          <a:latin typeface="+mn-lt"/>
                          <a:ea typeface="+mn-ea"/>
                          <a:cs typeface="+mn-cs"/>
                        </a:rPr>
                        <a:t>-CV</a:t>
                      </a:r>
                      <a:endParaRPr lang="en-IN" dirty="0"/>
                    </a:p>
                  </a:txBody>
                  <a:tcPr/>
                </a:tc>
                <a:tc>
                  <a:txBody>
                    <a:bodyPr/>
                    <a:lstStyle/>
                    <a:p>
                      <a:r>
                        <a:rPr lang="en-IN" dirty="0"/>
                        <a:t>Social Distance Monitoring</a:t>
                      </a:r>
                    </a:p>
                  </a:txBody>
                  <a:tcPr/>
                </a:tc>
                <a:extLst>
                  <a:ext uri="{0D108BD9-81ED-4DB2-BD59-A6C34878D82A}">
                    <a16:rowId xmlns:a16="http://schemas.microsoft.com/office/drawing/2014/main" val="3265990965"/>
                  </a:ext>
                </a:extLst>
              </a:tr>
            </a:tbl>
          </a:graphicData>
        </a:graphic>
      </p:graphicFrame>
      <p:sp>
        <p:nvSpPr>
          <p:cNvPr id="8" name="Slide Number Placeholder 7">
            <a:extLst>
              <a:ext uri="{FF2B5EF4-FFF2-40B4-BE49-F238E27FC236}">
                <a16:creationId xmlns:a16="http://schemas.microsoft.com/office/drawing/2014/main" id="{8CB29F12-D11E-4E57-8664-01C27FF1EBC5}"/>
              </a:ext>
            </a:extLst>
          </p:cNvPr>
          <p:cNvSpPr>
            <a:spLocks noGrp="1"/>
          </p:cNvSpPr>
          <p:nvPr>
            <p:ph type="sldNum" sz="quarter" idx="7"/>
          </p:nvPr>
        </p:nvSpPr>
        <p:spPr/>
        <p:txBody>
          <a:bodyPr/>
          <a:lstStyle/>
          <a:p>
            <a:pPr marL="38100">
              <a:lnSpc>
                <a:spcPts val="1240"/>
              </a:lnSpc>
            </a:pPr>
            <a:fld id="{81D60167-4931-47E6-BA6A-407CBD079E47}" type="slidenum">
              <a:rPr lang="en-IN" smtClean="0"/>
              <a:t>8</a:t>
            </a:fld>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1905000"/>
            <a:ext cx="6248400" cy="386003"/>
          </a:xfrm>
          <a:prstGeom prst="rect">
            <a:avLst/>
          </a:prstGeom>
        </p:spPr>
        <p:txBody>
          <a:bodyPr vert="horz" wrap="square" lIns="0" tIns="16510" rIns="0" bIns="0" rtlCol="0">
            <a:spAutoFit/>
          </a:bodyPr>
          <a:lstStyle/>
          <a:p>
            <a:pPr marL="12700">
              <a:lnSpc>
                <a:spcPct val="100000"/>
              </a:lnSpc>
              <a:spcBef>
                <a:spcPts val="130"/>
              </a:spcBef>
            </a:pPr>
            <a:r>
              <a:rPr lang="en-IN" sz="2400" u="sng" spc="-20" dirty="0"/>
              <a:t>PROPOSED</a:t>
            </a:r>
            <a:r>
              <a:rPr lang="en-IN" sz="2400" u="sng" spc="-30" dirty="0"/>
              <a:t> </a:t>
            </a:r>
            <a:r>
              <a:rPr lang="en-IN" sz="2400" u="sng" spc="10" dirty="0"/>
              <a:t>SYSTEM</a:t>
            </a:r>
          </a:p>
        </p:txBody>
      </p:sp>
      <p:sp>
        <p:nvSpPr>
          <p:cNvPr id="3" name="object 3"/>
          <p:cNvSpPr txBox="1"/>
          <p:nvPr/>
        </p:nvSpPr>
        <p:spPr>
          <a:xfrm>
            <a:off x="534987" y="2742890"/>
            <a:ext cx="7604125" cy="2747547"/>
          </a:xfrm>
          <a:prstGeom prst="rect">
            <a:avLst/>
          </a:prstGeom>
        </p:spPr>
        <p:txBody>
          <a:bodyPr vert="horz" wrap="square" lIns="0" tIns="15875" rIns="0" bIns="0" rtlCol="0">
            <a:spAutoFit/>
          </a:bodyPr>
          <a:lstStyle/>
          <a:p>
            <a:pPr marL="346075" marR="5080" indent="-334010">
              <a:lnSpc>
                <a:spcPct val="100000"/>
              </a:lnSpc>
              <a:spcBef>
                <a:spcPts val="125"/>
              </a:spcBef>
              <a:buFont typeface="Wingdings"/>
              <a:buChar char=""/>
              <a:tabLst>
                <a:tab pos="346075" algn="l"/>
                <a:tab pos="346710" algn="l"/>
              </a:tabLst>
            </a:pPr>
            <a:endParaRPr sz="2000" dirty="0">
              <a:latin typeface="Times New Roman"/>
              <a:cs typeface="Times New Roman"/>
            </a:endParaRPr>
          </a:p>
          <a:p>
            <a:pPr marL="346075" marR="47625" indent="-334010">
              <a:lnSpc>
                <a:spcPct val="100000"/>
              </a:lnSpc>
              <a:spcBef>
                <a:spcPts val="685"/>
              </a:spcBef>
              <a:buFont typeface="Wingdings"/>
              <a:buChar char=""/>
              <a:tabLst>
                <a:tab pos="346075" algn="l"/>
                <a:tab pos="346710" algn="l"/>
              </a:tabLst>
            </a:pPr>
            <a:r>
              <a:rPr lang="en-IN" sz="2000" spc="10" dirty="0">
                <a:latin typeface="Times New Roman"/>
                <a:cs typeface="Times New Roman"/>
              </a:rPr>
              <a:t>A real time face mask detection system which detects whether the person on the webcam is wearing a face mask or not</a:t>
            </a:r>
          </a:p>
          <a:p>
            <a:pPr marL="346075" marR="47625" indent="-334010">
              <a:lnSpc>
                <a:spcPct val="100000"/>
              </a:lnSpc>
              <a:spcBef>
                <a:spcPts val="685"/>
              </a:spcBef>
              <a:buFont typeface="Wingdings"/>
              <a:buChar char=""/>
              <a:tabLst>
                <a:tab pos="346075" algn="l"/>
                <a:tab pos="346710" algn="l"/>
              </a:tabLst>
            </a:pPr>
            <a:r>
              <a:rPr lang="en-US" sz="2000" dirty="0">
                <a:latin typeface="Times New Roman" panose="02020603050405020304" pitchFamily="18" charset="0"/>
                <a:cs typeface="Times New Roman" panose="02020603050405020304" pitchFamily="18" charset="0"/>
              </a:rPr>
              <a:t>The results are tested using a live  video stream as an input to the face mask detector </a:t>
            </a:r>
          </a:p>
          <a:p>
            <a:pPr marL="346075" marR="47625" indent="-334010">
              <a:lnSpc>
                <a:spcPct val="100000"/>
              </a:lnSpc>
              <a:spcBef>
                <a:spcPts val="685"/>
              </a:spcBef>
              <a:buFont typeface="Wingdings"/>
              <a:buChar char=""/>
              <a:tabLst>
                <a:tab pos="346075" algn="l"/>
                <a:tab pos="346710" algn="l"/>
              </a:tabLst>
            </a:pPr>
            <a:r>
              <a:rPr lang="en-US" sz="2000" dirty="0">
                <a:latin typeface="Times New Roman" panose="02020603050405020304" pitchFamily="18" charset="0"/>
                <a:cs typeface="Times New Roman" panose="02020603050405020304" pitchFamily="18" charset="0"/>
              </a:rPr>
              <a:t>By monitoring the placement of the face mask , we can make sure that an individual wears it  in the right way and helps to curb the scope of the virus</a:t>
            </a:r>
            <a:r>
              <a:rPr lang="en-US" sz="2000" dirty="0"/>
              <a:t>.</a:t>
            </a:r>
            <a:endParaRPr sz="2000" dirty="0">
              <a:latin typeface="Times New Roman" panose="02020603050405020304" pitchFamily="18" charset="0"/>
              <a:cs typeface="Times New Roman" panose="02020603050405020304" pitchFamily="18" charset="0"/>
            </a:endParaRPr>
          </a:p>
        </p:txBody>
      </p:sp>
      <p:sp>
        <p:nvSpPr>
          <p:cNvPr id="4" name="object 4"/>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6" name="object 6"/>
          <p:cNvSpPr txBox="1">
            <a:spLocks noGrp="1"/>
          </p:cNvSpPr>
          <p:nvPr>
            <p:ph type="dt" sz="half" idx="6"/>
          </p:nvPr>
        </p:nvSpPr>
        <p:spPr>
          <a:xfrm>
            <a:off x="534987" y="6472554"/>
            <a:ext cx="600075" cy="153888"/>
          </a:xfrm>
          <a:prstGeom prst="rect">
            <a:avLst/>
          </a:prstGeom>
        </p:spPr>
        <p:txBody>
          <a:bodyPr vert="horz" wrap="square" lIns="0" tIns="0" rIns="0" bIns="0" rtlCol="0">
            <a:spAutoFit/>
          </a:bodyPr>
          <a:lstStyle/>
          <a:p>
            <a:pPr marL="12700">
              <a:lnSpc>
                <a:spcPts val="1240"/>
              </a:lnSpc>
            </a:pPr>
            <a:r>
              <a:rPr lang="en-US" spc="-5" dirty="0"/>
              <a:t>1/06/21</a:t>
            </a:r>
            <a:endParaRPr dirty="0"/>
          </a:p>
        </p:txBody>
      </p:sp>
      <p:sp>
        <p:nvSpPr>
          <p:cNvPr id="7" name="object 7"/>
          <p:cNvSpPr txBox="1"/>
          <p:nvPr/>
        </p:nvSpPr>
        <p:spPr>
          <a:xfrm>
            <a:off x="8414004" y="6472554"/>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9</a:t>
            </a:fld>
            <a:endParaRPr sz="1200">
              <a:latin typeface="Carlito"/>
              <a:cs typeface="Carlito"/>
            </a:endParaRPr>
          </a:p>
        </p:txBody>
      </p:sp>
      <p:sp>
        <p:nvSpPr>
          <p:cNvPr id="8" name="Slide Number Placeholder 7">
            <a:extLst>
              <a:ext uri="{FF2B5EF4-FFF2-40B4-BE49-F238E27FC236}">
                <a16:creationId xmlns:a16="http://schemas.microsoft.com/office/drawing/2014/main" id="{9EB62F36-1CD2-4678-92FB-CFA45F7CB7AD}"/>
              </a:ext>
            </a:extLst>
          </p:cNvPr>
          <p:cNvSpPr>
            <a:spLocks noGrp="1"/>
          </p:cNvSpPr>
          <p:nvPr>
            <p:ph type="sldNum" sz="quarter" idx="7"/>
          </p:nvPr>
        </p:nvSpPr>
        <p:spPr/>
        <p:txBody>
          <a:bodyPr/>
          <a:lstStyle/>
          <a:p>
            <a:pPr marL="38100">
              <a:lnSpc>
                <a:spcPts val="1240"/>
              </a:lnSpc>
            </a:pPr>
            <a:fld id="{81D60167-4931-47E6-BA6A-407CBD079E47}" type="slidenum">
              <a:rPr lang="en-IN" smtClean="0"/>
              <a:t>9</a:t>
            </a:fld>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3191</TotalTime>
  <Words>1568</Words>
  <Application>Microsoft Office PowerPoint</Application>
  <PresentationFormat>On-screen Show (4:3)</PresentationFormat>
  <Paragraphs>266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Caladea</vt:lpstr>
      <vt:lpstr>Calibri</vt:lpstr>
      <vt:lpstr>Carlito</vt:lpstr>
      <vt:lpstr>Times New Roman</vt:lpstr>
      <vt:lpstr>Wingdings</vt:lpstr>
      <vt:lpstr>Office Theme</vt:lpstr>
      <vt:lpstr>FACE MASK DETECTION SYSTEM FOR COVID 19</vt:lpstr>
      <vt:lpstr>PowerPoint Presentation</vt:lpstr>
      <vt:lpstr>Vision of the Department</vt:lpstr>
      <vt:lpstr>PowerPoint Presentation</vt:lpstr>
      <vt:lpstr>INTRODUCTION</vt:lpstr>
      <vt:lpstr>PowerPoint Presentation</vt:lpstr>
      <vt:lpstr>Literature Survey</vt:lpstr>
      <vt:lpstr>PowerPoint Presentation</vt:lpstr>
      <vt:lpstr>PROPOSED SYSTEM</vt:lpstr>
      <vt:lpstr>Fig. 1  Image or live video stream is given as an input to the Face mask detector model. Classification of an image takes place as with mask and without a mask. </vt:lpstr>
      <vt:lpstr>PowerPoint Presentation</vt:lpstr>
      <vt:lpstr>PowerPoint Presentation</vt:lpstr>
      <vt:lpstr>PowerPoint Presentation</vt:lpstr>
      <vt:lpstr>ARCHITECTURAL DIAGRAM</vt:lpstr>
      <vt:lpstr>Modules</vt:lpstr>
      <vt:lpstr>PowerPoint Presentation</vt:lpstr>
      <vt:lpstr>PowerPoint Presentation</vt:lpstr>
      <vt:lpstr>PowerPoint Presentation</vt:lpstr>
      <vt:lpstr>PowerPoint Presentation</vt:lpstr>
      <vt:lpstr>PowerPoint Presentation</vt:lpstr>
      <vt:lpstr>APPLICATIONS</vt:lpstr>
      <vt:lpstr>CONCLUSIONS</vt:lpstr>
      <vt:lpstr>COURSE OUTCOME</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DISTANCE MONITORING SYSTEM</dc:title>
  <dc:creator>Vishnu</dc:creator>
  <cp:lastModifiedBy>teena joy</cp:lastModifiedBy>
  <cp:revision>163</cp:revision>
  <dcterms:created xsi:type="dcterms:W3CDTF">2021-01-18T07:04:57Z</dcterms:created>
  <dcterms:modified xsi:type="dcterms:W3CDTF">2021-06-01T09:46:14Z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2021-01-18T00:00:00Z</vt:filetime>
  </property>
  <property fmtid="{D5CDD505-2E9C-101B-9397-08002B2CF9AE}" pid="3" name="LastSaved">
    <vt:filetime>2021-01-18T00:00:00Z</vt:filetime>
  </property>
</Properties>
</file>