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4" r:id="rId20"/>
    <p:sldId id="275" r:id="rId21"/>
    <p:sldId id="276" r:id="rId22"/>
    <p:sldId id="277" r:id="rId23"/>
    <p:sldId id="278" r:id="rId24"/>
    <p:sldId id="279"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69" d="100"/>
          <a:sy n="69" d="100"/>
        </p:scale>
        <p:origin x="-142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5429D3B-9B9E-454E-8E04-7D47DF539CFF}" type="datetimeFigureOut">
              <a:rPr lang="en-IN" smtClean="0"/>
              <a:t>21-01-2021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1EB7DC-94C6-4908-8250-C778F3B687CA}" type="slidenum">
              <a:rPr lang="en-IN" smtClean="0"/>
              <a:t>‹#›</a:t>
            </a:fld>
            <a:endParaRPr lang="en-IN"/>
          </a:p>
        </p:txBody>
      </p:sp>
    </p:spTree>
    <p:extLst>
      <p:ext uri="{BB962C8B-B14F-4D97-AF65-F5344CB8AC3E}">
        <p14:creationId xmlns:p14="http://schemas.microsoft.com/office/powerpoint/2010/main" val="329424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6" name="Holder 6"/>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4" name="Holder 4"/>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3" name="Holder 3"/>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6610" y="1635760"/>
            <a:ext cx="2430779" cy="701039"/>
          </a:xfrm>
          <a:prstGeom prst="rect">
            <a:avLst/>
          </a:prstGeom>
        </p:spPr>
        <p:txBody>
          <a:bodyPr wrap="square" lIns="0" tIns="0" rIns="0" bIns="0">
            <a:spAutoFit/>
          </a:bodyPr>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350520" y="2517838"/>
            <a:ext cx="8442960" cy="321119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738879" y="6398802"/>
            <a:ext cx="1977389" cy="247650"/>
          </a:xfrm>
          <a:prstGeom prst="rect">
            <a:avLst/>
          </a:prstGeom>
        </p:spPr>
        <p:txBody>
          <a:bodyPr wrap="square" lIns="0" tIns="0" rIns="0" bIns="0">
            <a:spAutoFit/>
          </a:bodyPr>
          <a:lstStyle>
            <a:lvl1pPr>
              <a:defRPr sz="1550" b="0" i="0">
                <a:solidFill>
                  <a:schemeClr val="tx1"/>
                </a:solidFill>
                <a:latin typeface="Times New Roman"/>
                <a:cs typeface="Times New Roman"/>
              </a:defRPr>
            </a:lvl1pPr>
          </a:lstStyle>
          <a:p>
            <a:pPr marL="12700">
              <a:lnSpc>
                <a:spcPts val="1814"/>
              </a:lnSpc>
            </a:pPr>
            <a:r>
              <a:rPr spc="-5" dirty="0"/>
              <a:t>CSE </a:t>
            </a:r>
            <a:r>
              <a:rPr spc="-10" dirty="0"/>
              <a:t>Department,</a:t>
            </a:r>
            <a:r>
              <a:rPr dirty="0"/>
              <a:t> </a:t>
            </a:r>
            <a:r>
              <a:rPr spc="10" dirty="0"/>
              <a:t>JECC</a:t>
            </a:r>
          </a:p>
        </p:txBody>
      </p:sp>
      <p:sp>
        <p:nvSpPr>
          <p:cNvPr id="5" name="Holder 5"/>
          <p:cNvSpPr>
            <a:spLocks noGrp="1"/>
          </p:cNvSpPr>
          <p:nvPr>
            <p:ph type="dt" sz="half" idx="6"/>
          </p:nvPr>
        </p:nvSpPr>
        <p:spPr>
          <a:xfrm>
            <a:off x="534987" y="6472554"/>
            <a:ext cx="600075"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US" spc="-10"/>
              <a:t>20/01/21</a:t>
            </a:r>
            <a:endParaRPr dirty="0"/>
          </a:p>
        </p:txBody>
      </p:sp>
      <p:sp>
        <p:nvSpPr>
          <p:cNvPr id="6" name="Holder 6"/>
          <p:cNvSpPr>
            <a:spLocks noGrp="1"/>
          </p:cNvSpPr>
          <p:nvPr>
            <p:ph type="sldNum" sz="quarter" idx="7"/>
          </p:nvPr>
        </p:nvSpPr>
        <p:spPr>
          <a:xfrm>
            <a:off x="8414004" y="6472554"/>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13735" y="4072445"/>
            <a:ext cx="3700145" cy="2273956"/>
          </a:xfrm>
          <a:prstGeom prst="rect">
            <a:avLst/>
          </a:prstGeom>
        </p:spPr>
        <p:txBody>
          <a:bodyPr vert="horz" wrap="square" lIns="0" tIns="1270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marR="5080" indent="504825">
              <a:lnSpc>
                <a:spcPct val="120000"/>
              </a:lnSpc>
              <a:spcBef>
                <a:spcPts val="100"/>
              </a:spcBef>
              <a:tabLst>
                <a:tab pos="975360" algn="l"/>
                <a:tab pos="2575560" algn="l"/>
                <a:tab pos="2720975" algn="l"/>
              </a:tabLst>
            </a:pPr>
            <a:r>
              <a:rPr sz="2400" dirty="0">
                <a:ln w="0"/>
                <a:effectLst>
                  <a:outerShdw blurRad="38100" dist="19050" dir="2700000" algn="tl" rotWithShape="0">
                    <a:schemeClr val="dk1">
                      <a:alpha val="40000"/>
                    </a:schemeClr>
                  </a:outerShdw>
                </a:effectLst>
                <a:latin typeface="Times New Roman"/>
                <a:cs typeface="Times New Roman"/>
              </a:rPr>
              <a:t>Department </a:t>
            </a:r>
            <a:r>
              <a:rPr sz="2400" dirty="0" smtClean="0">
                <a:ln w="0"/>
                <a:effectLst>
                  <a:outerShdw blurRad="38100" dist="19050" dir="2700000" algn="tl" rotWithShape="0">
                    <a:schemeClr val="dk1">
                      <a:alpha val="40000"/>
                    </a:schemeClr>
                  </a:outerShdw>
                </a:effectLst>
                <a:latin typeface="Times New Roman"/>
                <a:cs typeface="Times New Roman"/>
              </a:rPr>
              <a:t>of</a:t>
            </a:r>
            <a:r>
              <a:rPr lang="en-US" sz="2400" dirty="0" smtClean="0">
                <a:ln w="0"/>
                <a:effectLst>
                  <a:outerShdw blurRad="38100" dist="19050" dir="2700000" algn="tl" rotWithShape="0">
                    <a:schemeClr val="dk1">
                      <a:alpha val="40000"/>
                    </a:schemeClr>
                  </a:outerShdw>
                </a:effectLst>
                <a:latin typeface="Times New Roman"/>
                <a:cs typeface="Times New Roman"/>
              </a:rPr>
              <a:t> </a:t>
            </a:r>
            <a:r>
              <a:rPr sz="2400" dirty="0" smtClean="0">
                <a:ln w="0"/>
                <a:effectLst>
                  <a:outerShdw blurRad="38100" dist="19050" dir="2700000" algn="tl" rotWithShape="0">
                    <a:schemeClr val="dk1">
                      <a:alpha val="40000"/>
                    </a:schemeClr>
                  </a:outerShdw>
                </a:effectLst>
                <a:latin typeface="Times New Roman"/>
                <a:cs typeface="Times New Roman"/>
              </a:rPr>
              <a:t>CSE  </a:t>
            </a:r>
            <a:r>
              <a:rPr sz="2400" dirty="0">
                <a:ln w="0"/>
                <a:effectLst>
                  <a:outerShdw blurRad="38100" dist="19050" dir="2700000" algn="tl" rotWithShape="0">
                    <a:schemeClr val="dk1">
                      <a:alpha val="40000"/>
                    </a:schemeClr>
                  </a:outerShdw>
                </a:effectLst>
                <a:latin typeface="Times New Roman"/>
                <a:cs typeface="Times New Roman"/>
              </a:rPr>
              <a:t>Jyothi	</a:t>
            </a:r>
            <a:r>
              <a:rPr sz="2400" dirty="0" smtClean="0">
                <a:ln w="0"/>
                <a:effectLst>
                  <a:outerShdw blurRad="38100" dist="19050" dir="2700000" algn="tl" rotWithShape="0">
                    <a:schemeClr val="dk1">
                      <a:alpha val="40000"/>
                    </a:schemeClr>
                  </a:outerShdw>
                </a:effectLst>
                <a:latin typeface="Times New Roman"/>
                <a:cs typeface="Times New Roman"/>
              </a:rPr>
              <a:t>Engineering</a:t>
            </a:r>
            <a:r>
              <a:rPr lang="en-US" sz="2400" dirty="0">
                <a:ln w="0"/>
                <a:effectLst>
                  <a:outerShdw blurRad="38100" dist="19050" dir="2700000" algn="tl" rotWithShape="0">
                    <a:schemeClr val="dk1">
                      <a:alpha val="40000"/>
                    </a:schemeClr>
                  </a:outerShdw>
                </a:effectLst>
                <a:latin typeface="Times New Roman"/>
                <a:cs typeface="Times New Roman"/>
              </a:rPr>
              <a:t> </a:t>
            </a:r>
            <a:r>
              <a:rPr sz="2400" dirty="0" smtClean="0">
                <a:ln w="0"/>
                <a:effectLst>
                  <a:outerShdw blurRad="38100" dist="19050" dir="2700000" algn="tl" rotWithShape="0">
                    <a:schemeClr val="dk1">
                      <a:alpha val="40000"/>
                    </a:schemeClr>
                  </a:outerShdw>
                </a:effectLst>
                <a:latin typeface="Times New Roman"/>
                <a:cs typeface="Times New Roman"/>
              </a:rPr>
              <a:t>College</a:t>
            </a:r>
            <a:endParaRPr sz="2400" dirty="0">
              <a:ln w="0"/>
              <a:effectLst>
                <a:outerShdw blurRad="38100" dist="19050" dir="2700000" algn="tl" rotWithShape="0">
                  <a:schemeClr val="dk1">
                    <a:alpha val="40000"/>
                  </a:schemeClr>
                </a:outerShdw>
              </a:effectLst>
              <a:latin typeface="Times New Roman"/>
              <a:cs typeface="Times New Roman"/>
            </a:endParaRPr>
          </a:p>
          <a:p>
            <a:pPr marL="1280160">
              <a:lnSpc>
                <a:spcPct val="100000"/>
              </a:lnSpc>
              <a:spcBef>
                <a:spcPts val="650"/>
              </a:spcBef>
            </a:pPr>
            <a:r>
              <a:rPr sz="2400" dirty="0">
                <a:ln w="0"/>
                <a:effectLst>
                  <a:outerShdw blurRad="38100" dist="19050" dir="2700000" algn="tl" rotWithShape="0">
                    <a:schemeClr val="dk1">
                      <a:alpha val="40000"/>
                    </a:schemeClr>
                  </a:outerShdw>
                </a:effectLst>
                <a:latin typeface="Times New Roman"/>
                <a:cs typeface="Times New Roman"/>
              </a:rPr>
              <a:t>Thrissur</a:t>
            </a:r>
          </a:p>
          <a:p>
            <a:pPr>
              <a:lnSpc>
                <a:spcPct val="100000"/>
              </a:lnSpc>
              <a:spcBef>
                <a:spcPts val="20"/>
              </a:spcBef>
            </a:pPr>
            <a:endParaRPr sz="3550" b="1" dirty="0">
              <a:ln/>
              <a:solidFill>
                <a:schemeClr val="accent3"/>
              </a:solidFill>
              <a:latin typeface="Times New Roman"/>
              <a:cs typeface="Times New Roman"/>
            </a:endParaRPr>
          </a:p>
          <a:p>
            <a:pPr marL="803910">
              <a:lnSpc>
                <a:spcPct val="100000"/>
              </a:lnSpc>
            </a:pPr>
            <a:r>
              <a:rPr sz="2400" b="1" dirty="0">
                <a:ln/>
                <a:solidFill>
                  <a:schemeClr val="accent2"/>
                </a:solidFill>
                <a:latin typeface="Times New Roman"/>
                <a:cs typeface="Times New Roman"/>
              </a:rPr>
              <a:t>January 2</a:t>
            </a:r>
            <a:r>
              <a:rPr lang="en-IN" sz="2400" b="1" dirty="0">
                <a:ln/>
                <a:solidFill>
                  <a:schemeClr val="accent2"/>
                </a:solidFill>
                <a:latin typeface="Times New Roman"/>
                <a:cs typeface="Times New Roman"/>
              </a:rPr>
              <a:t>1</a:t>
            </a:r>
            <a:r>
              <a:rPr sz="2400" b="1" dirty="0">
                <a:ln/>
                <a:solidFill>
                  <a:schemeClr val="accent2"/>
                </a:solidFill>
                <a:latin typeface="Times New Roman"/>
                <a:cs typeface="Times New Roman"/>
              </a:rPr>
              <a:t>, 2021</a:t>
            </a:r>
          </a:p>
        </p:txBody>
      </p:sp>
      <p:sp>
        <p:nvSpPr>
          <p:cNvPr id="4" name="object 4"/>
          <p:cNvSpPr txBox="1">
            <a:spLocks noGrp="1"/>
          </p:cNvSpPr>
          <p:nvPr>
            <p:ph type="title"/>
          </p:nvPr>
        </p:nvSpPr>
        <p:spPr>
          <a:xfrm>
            <a:off x="457200" y="2209800"/>
            <a:ext cx="8575412" cy="878446"/>
          </a:xfrm>
          <a:prstGeom prst="rect">
            <a:avLst/>
          </a:prstGeom>
        </p:spPr>
        <p:txBody>
          <a:bodyPr vert="horz" wrap="square" lIns="0" tIns="1651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gn="ctr">
              <a:lnSpc>
                <a:spcPct val="100000"/>
              </a:lnSpc>
              <a:spcBef>
                <a:spcPts val="130"/>
              </a:spcBef>
            </a:pPr>
            <a:r>
              <a:rPr lang="en-IN" sz="2800" u="sng" dirty="0">
                <a:ln/>
                <a:solidFill>
                  <a:schemeClr val="accent2"/>
                </a:solidFill>
              </a:rPr>
              <a:t>SOCIAL DISTANCE MONITORING SYSTEM FOR COVID 19</a:t>
            </a:r>
            <a:endParaRPr sz="2800" u="sng" dirty="0">
              <a:ln/>
              <a:solidFill>
                <a:schemeClr val="accent2"/>
              </a:solidFill>
            </a:endParaRPr>
          </a:p>
        </p:txBody>
      </p:sp>
      <p:sp>
        <p:nvSpPr>
          <p:cNvPr id="5" name="object 5"/>
          <p:cNvSpPr/>
          <p:nvPr/>
        </p:nvSpPr>
        <p:spPr>
          <a:xfrm>
            <a:off x="212639" y="0"/>
            <a:ext cx="8902529" cy="1568196"/>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xmlns="" id="{684A36DC-D801-4B0B-B0DD-78A88337EAD3}"/>
              </a:ext>
            </a:extLst>
          </p:cNvPr>
          <p:cNvSpPr>
            <a:spLocks noGrp="1"/>
          </p:cNvSpPr>
          <p:nvPr>
            <p:ph type="dt" sz="half" idx="6"/>
          </p:nvPr>
        </p:nvSpPr>
        <p:spPr/>
        <p:txBody>
          <a:bodyPr/>
          <a:lstStyle/>
          <a:p>
            <a:pPr marL="12700">
              <a:lnSpc>
                <a:spcPts val="1240"/>
              </a:lnSpc>
            </a:pPr>
            <a:r>
              <a:rPr lang="en-US" spc="-10"/>
              <a:t>20/01/21</a:t>
            </a:r>
            <a:endParaRPr lang="en-US" dirty="0"/>
          </a:p>
        </p:txBody>
      </p:sp>
      <p:sp>
        <p:nvSpPr>
          <p:cNvPr id="7" name="Footer Placeholder 6">
            <a:extLst>
              <a:ext uri="{FF2B5EF4-FFF2-40B4-BE49-F238E27FC236}">
                <a16:creationId xmlns:a16="http://schemas.microsoft.com/office/drawing/2014/main" xmlns="" id="{42C52406-C7D9-4CCF-82B8-FF3596FBCD12}"/>
              </a:ext>
            </a:extLst>
          </p:cNvPr>
          <p:cNvSpPr>
            <a:spLocks noGrp="1"/>
          </p:cNvSpPr>
          <p:nvPr>
            <p:ph type="ftr" sz="quarter" idx="5"/>
          </p:nvPr>
        </p:nvSpPr>
        <p:spPr/>
        <p:txBody>
          <a:bodyPr/>
          <a:lstStyle/>
          <a:p>
            <a:pPr marL="12700">
              <a:lnSpc>
                <a:spcPts val="1814"/>
              </a:lnSpc>
            </a:pPr>
            <a:r>
              <a:rPr lang="en-IN" spc="-5"/>
              <a:t>CSE </a:t>
            </a:r>
            <a:r>
              <a:rPr lang="en-IN" spc="-10"/>
              <a:t>Department,</a:t>
            </a:r>
            <a:r>
              <a:rPr lang="en-IN"/>
              <a:t> </a:t>
            </a:r>
            <a:r>
              <a:rPr lang="en-IN" spc="10"/>
              <a:t>JECC</a:t>
            </a:r>
            <a:endParaRPr lang="en-IN" spc="10" dirty="0"/>
          </a:p>
        </p:txBody>
      </p:sp>
      <p:sp>
        <p:nvSpPr>
          <p:cNvPr id="8" name="Slide Number Placeholder 7">
            <a:extLst>
              <a:ext uri="{FF2B5EF4-FFF2-40B4-BE49-F238E27FC236}">
                <a16:creationId xmlns:a16="http://schemas.microsoft.com/office/drawing/2014/main" xmlns="" id="{B14BB3F3-BDE7-4605-AF70-A0AC59925E66}"/>
              </a:ext>
            </a:extLst>
          </p:cNvPr>
          <p:cNvSpPr>
            <a:spLocks noGrp="1"/>
          </p:cNvSpPr>
          <p:nvPr>
            <p:ph type="sldNum" sz="quarter" idx="7"/>
          </p:nvPr>
        </p:nvSpPr>
        <p:spPr/>
        <p:txBody>
          <a:bodyPr/>
          <a:lstStyle/>
          <a:p>
            <a:pPr marL="38100">
              <a:lnSpc>
                <a:spcPts val="1240"/>
              </a:lnSpc>
            </a:pPr>
            <a:fld id="{81D60167-4931-47E6-BA6A-407CBD079E47}" type="slidenum">
              <a:rPr lang="en-IN" smtClean="0"/>
              <a:t>1</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6" name="object 6"/>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10</a:t>
            </a:fld>
            <a:endParaRPr sz="1200">
              <a:latin typeface="Carlito"/>
              <a:cs typeface="Carlito"/>
            </a:endParaRPr>
          </a:p>
        </p:txBody>
      </p:sp>
      <p:graphicFrame>
        <p:nvGraphicFramePr>
          <p:cNvPr id="7" name="Table 7">
            <a:extLst>
              <a:ext uri="{FF2B5EF4-FFF2-40B4-BE49-F238E27FC236}">
                <a16:creationId xmlns:a16="http://schemas.microsoft.com/office/drawing/2014/main" xmlns="" id="{20C1CBD2-DA0C-430D-AB0D-1C4AC573332A}"/>
              </a:ext>
            </a:extLst>
          </p:cNvPr>
          <p:cNvGraphicFramePr>
            <a:graphicFrameLocks noGrp="1"/>
          </p:cNvGraphicFramePr>
          <p:nvPr>
            <p:extLst>
              <p:ext uri="{D42A27DB-BD31-4B8C-83A1-F6EECF244321}">
                <p14:modId xmlns:p14="http://schemas.microsoft.com/office/powerpoint/2010/main" val="295008614"/>
              </p:ext>
            </p:extLst>
          </p:nvPr>
        </p:nvGraphicFramePr>
        <p:xfrm>
          <a:off x="685800" y="2133600"/>
          <a:ext cx="7772400" cy="381398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1212359225"/>
                    </a:ext>
                  </a:extLst>
                </a:gridCol>
                <a:gridCol w="864577">
                  <a:extLst>
                    <a:ext uri="{9D8B030D-6E8A-4147-A177-3AD203B41FA5}">
                      <a16:colId xmlns:a16="http://schemas.microsoft.com/office/drawing/2014/main" xmlns="" val="3496244743"/>
                    </a:ext>
                  </a:extLst>
                </a:gridCol>
                <a:gridCol w="1494692">
                  <a:extLst>
                    <a:ext uri="{9D8B030D-6E8A-4147-A177-3AD203B41FA5}">
                      <a16:colId xmlns:a16="http://schemas.microsoft.com/office/drawing/2014/main" xmlns="" val="1036375275"/>
                    </a:ext>
                  </a:extLst>
                </a:gridCol>
                <a:gridCol w="1943100">
                  <a:extLst>
                    <a:ext uri="{9D8B030D-6E8A-4147-A177-3AD203B41FA5}">
                      <a16:colId xmlns:a16="http://schemas.microsoft.com/office/drawing/2014/main" xmlns="" val="3862382628"/>
                    </a:ext>
                  </a:extLst>
                </a:gridCol>
                <a:gridCol w="1793631">
                  <a:extLst>
                    <a:ext uri="{9D8B030D-6E8A-4147-A177-3AD203B41FA5}">
                      <a16:colId xmlns:a16="http://schemas.microsoft.com/office/drawing/2014/main" xmlns="" val="3605306959"/>
                    </a:ext>
                  </a:extLst>
                </a:gridCol>
              </a:tblGrid>
              <a:tr h="1162222">
                <a:tc>
                  <a:txBody>
                    <a:bodyPr/>
                    <a:lstStyle/>
                    <a:p>
                      <a:r>
                        <a:rPr lang="en-IN" sz="2000" dirty="0"/>
                        <a:t>Title</a:t>
                      </a:r>
                    </a:p>
                  </a:txBody>
                  <a:tcPr/>
                </a:tc>
                <a:tc>
                  <a:txBody>
                    <a:bodyPr/>
                    <a:lstStyle/>
                    <a:p>
                      <a:r>
                        <a:rPr lang="en-IN" sz="2000" dirty="0"/>
                        <a:t>Year</a:t>
                      </a:r>
                    </a:p>
                  </a:txBody>
                  <a:tcPr/>
                </a:tc>
                <a:tc>
                  <a:txBody>
                    <a:bodyPr/>
                    <a:lstStyle/>
                    <a:p>
                      <a:r>
                        <a:rPr lang="en-IN" sz="2000" dirty="0"/>
                        <a:t>Author</a:t>
                      </a:r>
                    </a:p>
                  </a:txBody>
                  <a:tcPr/>
                </a:tc>
                <a:tc>
                  <a:txBody>
                    <a:bodyPr/>
                    <a:lstStyle/>
                    <a:p>
                      <a:r>
                        <a:rPr lang="en-IN" sz="2000" dirty="0"/>
                        <a:t>Concepts</a:t>
                      </a:r>
                    </a:p>
                  </a:txBody>
                  <a:tcPr/>
                </a:tc>
                <a:tc>
                  <a:txBody>
                    <a:bodyPr/>
                    <a:lstStyle/>
                    <a:p>
                      <a:r>
                        <a:rPr lang="en-IN" sz="2000" dirty="0"/>
                        <a:t>Objective</a:t>
                      </a:r>
                    </a:p>
                  </a:txBody>
                  <a:tcPr/>
                </a:tc>
                <a:extLst>
                  <a:ext uri="{0D108BD9-81ED-4DB2-BD59-A6C34878D82A}">
                    <a16:rowId xmlns:a16="http://schemas.microsoft.com/office/drawing/2014/main" xmlns="" val="2892311742"/>
                  </a:ext>
                </a:extLst>
              </a:tr>
              <a:tr h="1162222">
                <a:tc>
                  <a:txBody>
                    <a:bodyPr/>
                    <a:lstStyle/>
                    <a:p>
                      <a:r>
                        <a:rPr lang="en-IN" sz="1800" dirty="0">
                          <a:solidFill>
                            <a:schemeClr val="dk1"/>
                          </a:solidFill>
                          <a:effectLst/>
                          <a:latin typeface="+mn-lt"/>
                          <a:ea typeface="+mn-ea"/>
                          <a:cs typeface="+mn-cs"/>
                        </a:rPr>
                        <a:t>Object Tracking using HOG and SVM</a:t>
                      </a:r>
                      <a:endParaRPr lang="en-IN" dirty="0"/>
                    </a:p>
                  </a:txBody>
                  <a:tcPr/>
                </a:tc>
                <a:tc>
                  <a:txBody>
                    <a:bodyPr/>
                    <a:lstStyle/>
                    <a:p>
                      <a:r>
                        <a:rPr lang="en-IN" dirty="0"/>
                        <a:t>2015</a:t>
                      </a:r>
                    </a:p>
                  </a:txBody>
                  <a:tcPr/>
                </a:tc>
                <a:tc>
                  <a:txBody>
                    <a:bodyPr/>
                    <a:lstStyle/>
                    <a:p>
                      <a:r>
                        <a:rPr lang="en-IN" sz="1800" dirty="0"/>
                        <a:t>Marti A. Hearst, Susan T </a:t>
                      </a:r>
                      <a:r>
                        <a:rPr lang="en-IN" sz="1800" dirty="0" err="1"/>
                        <a:t>Dumais</a:t>
                      </a:r>
                      <a:r>
                        <a:rPr lang="en-IN" sz="1800" dirty="0"/>
                        <a:t>, Edgar Osuna</a:t>
                      </a:r>
                      <a:endParaRPr lang="en-IN" dirty="0"/>
                    </a:p>
                  </a:txBody>
                  <a:tcPr/>
                </a:tc>
                <a:tc>
                  <a:txBody>
                    <a:bodyPr/>
                    <a:lstStyle/>
                    <a:p>
                      <a:r>
                        <a:rPr lang="en-IN" sz="1800" dirty="0">
                          <a:solidFill>
                            <a:schemeClr val="dk1"/>
                          </a:solidFill>
                          <a:effectLst/>
                          <a:latin typeface="+mn-lt"/>
                          <a:ea typeface="+mn-ea"/>
                          <a:cs typeface="+mn-cs"/>
                        </a:rPr>
                        <a:t>Histogram of Oriented Gradients , Support Vector Machine </a:t>
                      </a:r>
                      <a:endParaRPr lang="en-IN" dirty="0"/>
                    </a:p>
                  </a:txBody>
                  <a:tcPr/>
                </a:tc>
                <a:tc>
                  <a:txBody>
                    <a:bodyPr/>
                    <a:lstStyle/>
                    <a:p>
                      <a:r>
                        <a:rPr lang="en-IN" dirty="0"/>
                        <a:t>Object detection and tracking</a:t>
                      </a:r>
                    </a:p>
                  </a:txBody>
                  <a:tcPr/>
                </a:tc>
                <a:extLst>
                  <a:ext uri="{0D108BD9-81ED-4DB2-BD59-A6C34878D82A}">
                    <a16:rowId xmlns:a16="http://schemas.microsoft.com/office/drawing/2014/main" xmlns="" val="1135398083"/>
                  </a:ext>
                </a:extLst>
              </a:tr>
              <a:tr h="1162222">
                <a:tc>
                  <a:txBody>
                    <a:bodyPr/>
                    <a:lstStyle/>
                    <a:p>
                      <a:r>
                        <a:rPr lang="en-IN" sz="1800" dirty="0">
                          <a:solidFill>
                            <a:schemeClr val="dk1"/>
                          </a:solidFill>
                          <a:effectLst/>
                          <a:latin typeface="+mn-lt"/>
                          <a:ea typeface="+mn-ea"/>
                          <a:cs typeface="+mn-cs"/>
                        </a:rPr>
                        <a:t>Monitoring Social Distance by Smart Phone Application</a:t>
                      </a:r>
                      <a:endParaRPr lang="en-IN" dirty="0"/>
                    </a:p>
                  </a:txBody>
                  <a:tcPr/>
                </a:tc>
                <a:tc>
                  <a:txBody>
                    <a:bodyPr/>
                    <a:lstStyle/>
                    <a:p>
                      <a:r>
                        <a:rPr lang="en-IN" dirty="0"/>
                        <a:t>2020</a:t>
                      </a:r>
                    </a:p>
                  </a:txBody>
                  <a:tcPr/>
                </a:tc>
                <a:tc>
                  <a:txBody>
                    <a:bodyPr/>
                    <a:lstStyle/>
                    <a:p>
                      <a:r>
                        <a:rPr lang="en-IN" dirty="0" err="1"/>
                        <a:t>Dr.Neelavathy</a:t>
                      </a:r>
                      <a:r>
                        <a:rPr lang="en-IN" dirty="0"/>
                        <a:t> and Balaji Vasu</a:t>
                      </a:r>
                    </a:p>
                  </a:txBody>
                  <a:tcPr/>
                </a:tc>
                <a:tc>
                  <a:txBody>
                    <a:bodyPr/>
                    <a:lstStyle/>
                    <a:p>
                      <a:r>
                        <a:rPr lang="en-IN" sz="1800" dirty="0">
                          <a:solidFill>
                            <a:schemeClr val="dk1"/>
                          </a:solidFill>
                          <a:effectLst/>
                          <a:latin typeface="+mn-lt"/>
                          <a:ea typeface="+mn-ea"/>
                          <a:cs typeface="+mn-cs"/>
                        </a:rPr>
                        <a:t>Image </a:t>
                      </a:r>
                      <a:r>
                        <a:rPr lang="en-IN" sz="1800" dirty="0" err="1">
                          <a:solidFill>
                            <a:schemeClr val="dk1"/>
                          </a:solidFill>
                          <a:effectLst/>
                          <a:latin typeface="+mn-lt"/>
                          <a:ea typeface="+mn-ea"/>
                          <a:cs typeface="+mn-cs"/>
                        </a:rPr>
                        <a:t>processing,Open</a:t>
                      </a:r>
                      <a:r>
                        <a:rPr lang="en-IN" sz="1800" dirty="0">
                          <a:solidFill>
                            <a:schemeClr val="dk1"/>
                          </a:solidFill>
                          <a:effectLst/>
                          <a:latin typeface="+mn-lt"/>
                          <a:ea typeface="+mn-ea"/>
                          <a:cs typeface="+mn-cs"/>
                        </a:rPr>
                        <a:t>-CV</a:t>
                      </a:r>
                      <a:endParaRPr lang="en-IN" dirty="0"/>
                    </a:p>
                  </a:txBody>
                  <a:tcPr/>
                </a:tc>
                <a:tc>
                  <a:txBody>
                    <a:bodyPr/>
                    <a:lstStyle/>
                    <a:p>
                      <a:r>
                        <a:rPr lang="en-IN" dirty="0"/>
                        <a:t>Social Distance Monitoring</a:t>
                      </a:r>
                    </a:p>
                  </a:txBody>
                  <a:tcPr/>
                </a:tc>
                <a:extLst>
                  <a:ext uri="{0D108BD9-81ED-4DB2-BD59-A6C34878D82A}">
                    <a16:rowId xmlns:a16="http://schemas.microsoft.com/office/drawing/2014/main" xmlns="" val="3265990965"/>
                  </a:ext>
                </a:extLst>
              </a:tr>
            </a:tbl>
          </a:graphicData>
        </a:graphic>
      </p:graphicFrame>
      <p:sp>
        <p:nvSpPr>
          <p:cNvPr id="8" name="Slide Number Placeholder 7">
            <a:extLst>
              <a:ext uri="{FF2B5EF4-FFF2-40B4-BE49-F238E27FC236}">
                <a16:creationId xmlns:a16="http://schemas.microsoft.com/office/drawing/2014/main" xmlns="" id="{8CB29F12-D11E-4E57-8664-01C27FF1EBC5}"/>
              </a:ext>
            </a:extLst>
          </p:cNvPr>
          <p:cNvSpPr>
            <a:spLocks noGrp="1"/>
          </p:cNvSpPr>
          <p:nvPr>
            <p:ph type="sldNum" sz="quarter" idx="7"/>
          </p:nvPr>
        </p:nvSpPr>
        <p:spPr/>
        <p:txBody>
          <a:bodyPr/>
          <a:lstStyle/>
          <a:p>
            <a:pPr marL="38100">
              <a:lnSpc>
                <a:spcPts val="1240"/>
              </a:lnSpc>
            </a:pPr>
            <a:fld id="{81D60167-4931-47E6-BA6A-407CBD079E47}" type="slidenum">
              <a:rPr lang="en-IN" smtClean="0"/>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905000"/>
            <a:ext cx="6248400" cy="386003"/>
          </a:xfrm>
          <a:prstGeom prst="rect">
            <a:avLst/>
          </a:prstGeom>
        </p:spPr>
        <p:txBody>
          <a:bodyPr vert="horz" wrap="square" lIns="0" tIns="16510" rIns="0" bIns="0" rtlCol="0">
            <a:spAutoFit/>
          </a:bodyPr>
          <a:lstStyle/>
          <a:p>
            <a:pPr marL="12700">
              <a:lnSpc>
                <a:spcPct val="100000"/>
              </a:lnSpc>
              <a:spcBef>
                <a:spcPts val="130"/>
              </a:spcBef>
            </a:pPr>
            <a:r>
              <a:rPr lang="en-IN" sz="2400" u="sng" spc="-20" dirty="0"/>
              <a:t>PROPOSED</a:t>
            </a:r>
            <a:r>
              <a:rPr lang="en-IN" sz="2400" u="sng" spc="-30" dirty="0"/>
              <a:t> </a:t>
            </a:r>
            <a:r>
              <a:rPr lang="en-IN" sz="2400" u="sng" spc="10" dirty="0"/>
              <a:t>SYSTEM</a:t>
            </a:r>
          </a:p>
        </p:txBody>
      </p:sp>
      <p:sp>
        <p:nvSpPr>
          <p:cNvPr id="3" name="object 3"/>
          <p:cNvSpPr txBox="1"/>
          <p:nvPr/>
        </p:nvSpPr>
        <p:spPr>
          <a:xfrm>
            <a:off x="534987" y="2742890"/>
            <a:ext cx="7604125" cy="3068148"/>
          </a:xfrm>
          <a:prstGeom prst="rect">
            <a:avLst/>
          </a:prstGeom>
        </p:spPr>
        <p:txBody>
          <a:bodyPr vert="horz" wrap="square" lIns="0" tIns="15875" rIns="0" bIns="0" rtlCol="0">
            <a:spAutoFit/>
          </a:bodyPr>
          <a:lstStyle/>
          <a:p>
            <a:pPr marL="346075" marR="5080" indent="-334010">
              <a:lnSpc>
                <a:spcPct val="100000"/>
              </a:lnSpc>
              <a:spcBef>
                <a:spcPts val="125"/>
              </a:spcBef>
              <a:buFont typeface="Wingdings"/>
              <a:buChar char=""/>
              <a:tabLst>
                <a:tab pos="346075" algn="l"/>
                <a:tab pos="346710" algn="l"/>
              </a:tabLst>
            </a:pPr>
            <a:r>
              <a:rPr sz="2000" spc="10" dirty="0">
                <a:latin typeface="Times New Roman"/>
                <a:cs typeface="Times New Roman"/>
              </a:rPr>
              <a:t>The</a:t>
            </a:r>
            <a:r>
              <a:rPr sz="2000" spc="-50" dirty="0">
                <a:latin typeface="Times New Roman"/>
                <a:cs typeface="Times New Roman"/>
              </a:rPr>
              <a:t> </a:t>
            </a:r>
            <a:r>
              <a:rPr sz="2000" spc="20" dirty="0">
                <a:latin typeface="Times New Roman"/>
                <a:cs typeface="Times New Roman"/>
              </a:rPr>
              <a:t>proposed</a:t>
            </a:r>
            <a:r>
              <a:rPr sz="2000" spc="-165" dirty="0">
                <a:latin typeface="Times New Roman"/>
                <a:cs typeface="Times New Roman"/>
              </a:rPr>
              <a:t> </a:t>
            </a:r>
            <a:r>
              <a:rPr sz="2000" spc="-5" dirty="0">
                <a:latin typeface="Times New Roman"/>
                <a:cs typeface="Times New Roman"/>
              </a:rPr>
              <a:t>system</a:t>
            </a:r>
            <a:r>
              <a:rPr lang="en-IN" sz="2000" spc="-50" dirty="0">
                <a:latin typeface="Times New Roman"/>
                <a:cs typeface="Times New Roman"/>
              </a:rPr>
              <a:t> monitors the social distance among people  and gives an alert  to the officials if they are not followed</a:t>
            </a:r>
          </a:p>
          <a:p>
            <a:pPr marL="346075" marR="5080" indent="-334010">
              <a:lnSpc>
                <a:spcPct val="100000"/>
              </a:lnSpc>
              <a:spcBef>
                <a:spcPts val="125"/>
              </a:spcBef>
              <a:buFont typeface="Wingdings"/>
              <a:buChar char=""/>
              <a:tabLst>
                <a:tab pos="346075" algn="l"/>
                <a:tab pos="346710" algn="l"/>
              </a:tabLst>
            </a:pPr>
            <a:endParaRPr sz="2000" dirty="0">
              <a:latin typeface="Times New Roman"/>
              <a:cs typeface="Times New Roman"/>
            </a:endParaRPr>
          </a:p>
          <a:p>
            <a:pPr marL="346075" marR="47625" indent="-334010">
              <a:lnSpc>
                <a:spcPct val="100000"/>
              </a:lnSpc>
              <a:spcBef>
                <a:spcPts val="685"/>
              </a:spcBef>
              <a:buFont typeface="Wingdings"/>
              <a:buChar char=""/>
              <a:tabLst>
                <a:tab pos="346075" algn="l"/>
                <a:tab pos="346710" algn="l"/>
              </a:tabLst>
            </a:pPr>
            <a:r>
              <a:rPr sz="2000" spc="10" dirty="0">
                <a:latin typeface="Times New Roman"/>
                <a:cs typeface="Times New Roman"/>
              </a:rPr>
              <a:t>The</a:t>
            </a:r>
            <a:r>
              <a:rPr lang="en-IN" sz="2000" spc="-50" dirty="0">
                <a:latin typeface="Times New Roman"/>
                <a:cs typeface="Times New Roman"/>
              </a:rPr>
              <a:t>re is also a Face mask Recognition system which helps the people and higher officials to follow Covid19 protocols </a:t>
            </a:r>
            <a:r>
              <a:rPr lang="en-IN" sz="2000" dirty="0">
                <a:latin typeface="Times New Roman" panose="02020603050405020304" pitchFamily="18" charset="0"/>
                <a:cs typeface="Times New Roman" panose="02020603050405020304" pitchFamily="18" charset="0"/>
              </a:rPr>
              <a:t>easily and efficiently</a:t>
            </a:r>
          </a:p>
          <a:p>
            <a:pPr marL="346075" marR="47625" indent="-334010">
              <a:lnSpc>
                <a:spcPct val="100000"/>
              </a:lnSpc>
              <a:spcBef>
                <a:spcPts val="685"/>
              </a:spcBef>
              <a:buFont typeface="Wingdings"/>
              <a:buChar char=""/>
              <a:tabLst>
                <a:tab pos="346075" algn="l"/>
                <a:tab pos="346710" algn="l"/>
              </a:tabLst>
            </a:pPr>
            <a:endParaRPr sz="2000" dirty="0">
              <a:latin typeface="Times New Roman" panose="02020603050405020304" pitchFamily="18" charset="0"/>
              <a:cs typeface="Times New Roman" panose="02020603050405020304" pitchFamily="18" charset="0"/>
            </a:endParaRPr>
          </a:p>
          <a:p>
            <a:pPr marL="346075" marR="299085" indent="-334010">
              <a:lnSpc>
                <a:spcPct val="100000"/>
              </a:lnSpc>
              <a:spcBef>
                <a:spcPts val="680"/>
              </a:spcBef>
              <a:buFont typeface="Wingdings"/>
              <a:buChar char=""/>
              <a:tabLst>
                <a:tab pos="346075" algn="l"/>
                <a:tab pos="346710" algn="l"/>
              </a:tabLst>
            </a:pPr>
            <a:r>
              <a:rPr sz="2000" spc="10" dirty="0">
                <a:latin typeface="Times New Roman"/>
                <a:cs typeface="Times New Roman"/>
              </a:rPr>
              <a:t>The</a:t>
            </a:r>
            <a:r>
              <a:rPr sz="2000" spc="-50" dirty="0">
                <a:latin typeface="Times New Roman"/>
                <a:cs typeface="Times New Roman"/>
              </a:rPr>
              <a:t> </a:t>
            </a:r>
            <a:r>
              <a:rPr sz="2000" spc="-10" dirty="0">
                <a:latin typeface="Times New Roman"/>
                <a:cs typeface="Times New Roman"/>
              </a:rPr>
              <a:t>goal</a:t>
            </a:r>
            <a:r>
              <a:rPr sz="2000" spc="55" dirty="0">
                <a:latin typeface="Times New Roman"/>
                <a:cs typeface="Times New Roman"/>
              </a:rPr>
              <a:t> </a:t>
            </a:r>
            <a:r>
              <a:rPr sz="2000" spc="-15" dirty="0">
                <a:latin typeface="Times New Roman"/>
                <a:cs typeface="Times New Roman"/>
              </a:rPr>
              <a:t>is</a:t>
            </a:r>
            <a:r>
              <a:rPr sz="2000" spc="-20" dirty="0">
                <a:latin typeface="Times New Roman"/>
                <a:cs typeface="Times New Roman"/>
              </a:rPr>
              <a:t> </a:t>
            </a:r>
            <a:r>
              <a:rPr sz="2000" spc="25" dirty="0">
                <a:latin typeface="Times New Roman"/>
                <a:cs typeface="Times New Roman"/>
              </a:rPr>
              <a:t>to</a:t>
            </a:r>
            <a:r>
              <a:rPr sz="2000" spc="-90" dirty="0">
                <a:latin typeface="Times New Roman"/>
                <a:cs typeface="Times New Roman"/>
              </a:rPr>
              <a:t> </a:t>
            </a:r>
            <a:r>
              <a:rPr lang="en-IN" sz="2000" spc="-90" dirty="0">
                <a:latin typeface="Times New Roman"/>
                <a:cs typeface="Times New Roman"/>
              </a:rPr>
              <a:t>help local authorities and police to reduce their ground efforts</a:t>
            </a:r>
            <a:endParaRPr sz="2000" dirty="0">
              <a:latin typeface="Times New Roman"/>
              <a:cs typeface="Times New Roman"/>
            </a:endParaRPr>
          </a:p>
          <a:p>
            <a:pPr marL="393065" lvl="1">
              <a:lnSpc>
                <a:spcPct val="100000"/>
              </a:lnSpc>
              <a:tabLst>
                <a:tab pos="651510" algn="l"/>
              </a:tabLst>
            </a:pPr>
            <a:endParaRPr sz="2000" dirty="0">
              <a:latin typeface="Times New Roman"/>
              <a:cs typeface="Times New Roman"/>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11</a:t>
            </a:fld>
            <a:endParaRPr sz="1200">
              <a:latin typeface="Carlito"/>
              <a:cs typeface="Carlito"/>
            </a:endParaRPr>
          </a:p>
        </p:txBody>
      </p:sp>
      <p:sp>
        <p:nvSpPr>
          <p:cNvPr id="8" name="Slide Number Placeholder 7">
            <a:extLst>
              <a:ext uri="{FF2B5EF4-FFF2-40B4-BE49-F238E27FC236}">
                <a16:creationId xmlns:a16="http://schemas.microsoft.com/office/drawing/2014/main" xmlns="" id="{9EB62F36-1CD2-4678-92FB-CFA45F7CB7AD}"/>
              </a:ext>
            </a:extLst>
          </p:cNvPr>
          <p:cNvSpPr>
            <a:spLocks noGrp="1"/>
          </p:cNvSpPr>
          <p:nvPr>
            <p:ph type="sldNum" sz="quarter" idx="7"/>
          </p:nvPr>
        </p:nvSpPr>
        <p:spPr/>
        <p:txBody>
          <a:bodyPr/>
          <a:lstStyle/>
          <a:p>
            <a:pPr marL="38100">
              <a:lnSpc>
                <a:spcPts val="1240"/>
              </a:lnSpc>
            </a:pPr>
            <a:fld id="{81D60167-4931-47E6-BA6A-407CBD079E47}" type="slidenum">
              <a:rPr lang="en-IN" smtClean="0"/>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1828800"/>
            <a:ext cx="4801235" cy="385362"/>
          </a:xfrm>
          <a:prstGeom prst="rect">
            <a:avLst/>
          </a:prstGeom>
        </p:spPr>
        <p:txBody>
          <a:bodyPr vert="horz" wrap="square" lIns="0" tIns="15875" rIns="0" bIns="0" rtlCol="0">
            <a:spAutoFit/>
          </a:bodyPr>
          <a:lstStyle/>
          <a:p>
            <a:pPr marL="12700">
              <a:lnSpc>
                <a:spcPct val="100000"/>
              </a:lnSpc>
              <a:spcBef>
                <a:spcPts val="125"/>
              </a:spcBef>
            </a:pPr>
            <a:r>
              <a:rPr sz="2400" u="sng" spc="50" dirty="0"/>
              <a:t>M</a:t>
            </a:r>
            <a:r>
              <a:rPr sz="2400" u="sng" spc="-30" dirty="0"/>
              <a:t>o</a:t>
            </a:r>
            <a:r>
              <a:rPr sz="2400" u="sng" spc="10" dirty="0"/>
              <a:t>d</a:t>
            </a:r>
            <a:r>
              <a:rPr sz="2400" u="sng" spc="15" dirty="0"/>
              <a:t>u</a:t>
            </a:r>
            <a:r>
              <a:rPr sz="2400" u="sng" spc="10" dirty="0"/>
              <a:t>les</a:t>
            </a:r>
            <a:endParaRPr sz="2400" u="sng" dirty="0"/>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9437" y="2455862"/>
            <a:ext cx="7830184" cy="4181658"/>
          </a:xfrm>
          <a:prstGeom prst="rect">
            <a:avLst/>
          </a:prstGeom>
        </p:spPr>
        <p:txBody>
          <a:bodyPr vert="horz" wrap="square" lIns="0" tIns="12700" rIns="0" bIns="0" rtlCol="0">
            <a:spAutoFit/>
          </a:bodyPr>
          <a:lstStyle/>
          <a:p>
            <a:pPr marL="12700">
              <a:lnSpc>
                <a:spcPts val="2880"/>
              </a:lnSpc>
              <a:spcBef>
                <a:spcPts val="100"/>
              </a:spcBef>
            </a:pPr>
            <a:r>
              <a:rPr b="1" spc="10" dirty="0">
                <a:latin typeface="Times New Roman"/>
                <a:cs typeface="Times New Roman"/>
              </a:rPr>
              <a:t>Module</a:t>
            </a:r>
            <a:r>
              <a:rPr lang="en-IN" b="1" spc="10" dirty="0">
                <a:latin typeface="Times New Roman"/>
                <a:cs typeface="Times New Roman"/>
              </a:rPr>
              <a:t> 1</a:t>
            </a:r>
            <a:r>
              <a:rPr b="1" spc="10" dirty="0">
                <a:latin typeface="Times New Roman"/>
                <a:cs typeface="Times New Roman"/>
              </a:rPr>
              <a:t>:</a:t>
            </a:r>
            <a:endParaRPr lang="en-IN" b="1" spc="10" dirty="0">
              <a:latin typeface="Times New Roman"/>
              <a:cs typeface="Times New Roman"/>
            </a:endParaRPr>
          </a:p>
          <a:p>
            <a:pPr marL="12700">
              <a:lnSpc>
                <a:spcPts val="2880"/>
              </a:lnSpc>
              <a:spcBef>
                <a:spcPts val="100"/>
              </a:spcBef>
            </a:pPr>
            <a:endParaRPr dirty="0">
              <a:latin typeface="Times New Roman"/>
              <a:cs typeface="Times New Roman"/>
            </a:endParaRPr>
          </a:p>
          <a:p>
            <a:pPr marL="354965" indent="-342900">
              <a:lnSpc>
                <a:spcPts val="2400"/>
              </a:lnSpc>
              <a:buFont typeface="Arial" panose="020B0604020202020204" pitchFamily="34" charset="0"/>
              <a:buChar char="•"/>
              <a:tabLst>
                <a:tab pos="251460" algn="l"/>
              </a:tabLst>
            </a:pPr>
            <a:r>
              <a:rPr lang="en-IN" sz="2000" spc="10" dirty="0">
                <a:latin typeface="Times New Roman"/>
                <a:cs typeface="Times New Roman"/>
              </a:rPr>
              <a:t>Video inputs are captured from public places via CCTV, street cams, web cams etc.</a:t>
            </a:r>
            <a:endParaRPr sz="2000" dirty="0">
              <a:latin typeface="Times New Roman"/>
              <a:cs typeface="Times New Roman"/>
            </a:endParaRPr>
          </a:p>
          <a:p>
            <a:pPr marL="354965" indent="-342900">
              <a:lnSpc>
                <a:spcPct val="100000"/>
              </a:lnSpc>
              <a:spcBef>
                <a:spcPts val="5"/>
              </a:spcBef>
              <a:buFont typeface="Arial" panose="020B0604020202020204" pitchFamily="34" charset="0"/>
              <a:buChar char="•"/>
              <a:tabLst>
                <a:tab pos="251460" algn="l"/>
              </a:tabLst>
            </a:pPr>
            <a:r>
              <a:rPr lang="en-IN" sz="2000" spc="10" dirty="0">
                <a:latin typeface="Times New Roman"/>
                <a:cs typeface="Times New Roman"/>
              </a:rPr>
              <a:t>These collected videos are used for both social distance monitoring and face mask detection</a:t>
            </a:r>
            <a:endParaRPr sz="2000" dirty="0">
              <a:latin typeface="Times New Roman"/>
              <a:cs typeface="Times New Roman"/>
            </a:endParaRPr>
          </a:p>
          <a:p>
            <a:pPr marL="12065">
              <a:lnSpc>
                <a:spcPct val="100000"/>
              </a:lnSpc>
              <a:spcBef>
                <a:spcPts val="5"/>
              </a:spcBef>
              <a:tabLst>
                <a:tab pos="317500" algn="l"/>
                <a:tab pos="318135" algn="l"/>
              </a:tabLst>
            </a:pPr>
            <a:endParaRPr sz="2050" dirty="0">
              <a:latin typeface="Times New Roman"/>
              <a:cs typeface="Times New Roman"/>
            </a:endParaRPr>
          </a:p>
          <a:p>
            <a:pPr marL="12700">
              <a:lnSpc>
                <a:spcPct val="100000"/>
              </a:lnSpc>
            </a:pPr>
            <a:r>
              <a:rPr lang="en-IN" b="1" spc="10" dirty="0">
                <a:latin typeface="Times New Roman"/>
                <a:cs typeface="Times New Roman"/>
              </a:rPr>
              <a:t>Module 2</a:t>
            </a:r>
            <a:r>
              <a:rPr b="1" spc="10" dirty="0">
                <a:latin typeface="Times New Roman"/>
                <a:cs typeface="Times New Roman"/>
              </a:rPr>
              <a:t>:</a:t>
            </a:r>
            <a:endParaRPr lang="en-IN" b="1" spc="10" dirty="0">
              <a:latin typeface="Times New Roman"/>
              <a:cs typeface="Times New Roman"/>
            </a:endParaRPr>
          </a:p>
          <a:p>
            <a:pPr marL="12700">
              <a:lnSpc>
                <a:spcPct val="100000"/>
              </a:lnSpc>
            </a:pPr>
            <a:endParaRPr dirty="0">
              <a:latin typeface="Times New Roman"/>
              <a:cs typeface="Times New Roman"/>
            </a:endParaRPr>
          </a:p>
          <a:p>
            <a:pPr marL="342900" lvl="0" indent="-342900">
              <a:lnSpc>
                <a:spcPct val="110000"/>
              </a:lnSpc>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Feeding output of module 1 to Open CV and applying HOG on it.</a:t>
            </a:r>
          </a:p>
          <a:p>
            <a:pPr marL="342900" lvl="0" indent="-342900">
              <a:lnSpc>
                <a:spcPct val="110000"/>
              </a:lnSpc>
              <a:spcAft>
                <a:spcPts val="6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Numpy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array obtained from HOG is given to SVM classifier to detect presence of humans and face masks in the frame </a:t>
            </a:r>
          </a:p>
          <a:p>
            <a:pPr marL="251460" marR="5080" indent="-251460">
              <a:lnSpc>
                <a:spcPct val="100000"/>
              </a:lnSpc>
              <a:spcBef>
                <a:spcPts val="70"/>
              </a:spcBef>
              <a:buFont typeface="Wingdings"/>
              <a:buChar char=""/>
              <a:tabLst>
                <a:tab pos="251460" algn="l"/>
              </a:tabLst>
            </a:pPr>
            <a:endParaRPr sz="20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1806" y="2286000"/>
            <a:ext cx="8016240" cy="2758832"/>
          </a:xfrm>
          <a:prstGeom prst="rect">
            <a:avLst/>
          </a:prstGeom>
        </p:spPr>
        <p:txBody>
          <a:bodyPr vert="horz" wrap="square" lIns="0" tIns="15875" rIns="0" bIns="0" rtlCol="0">
            <a:spAutoFit/>
          </a:bodyPr>
          <a:lstStyle/>
          <a:p>
            <a:pPr marL="241300">
              <a:lnSpc>
                <a:spcPct val="100000"/>
              </a:lnSpc>
              <a:spcBef>
                <a:spcPts val="125"/>
              </a:spcBef>
            </a:pPr>
            <a:r>
              <a:rPr lang="en-IN" b="1" spc="15" dirty="0">
                <a:latin typeface="Times New Roman"/>
                <a:cs typeface="Times New Roman"/>
              </a:rPr>
              <a:t>Module 3:</a:t>
            </a:r>
            <a:endParaRPr dirty="0">
              <a:latin typeface="Times New Roman"/>
              <a:cs typeface="Times New Roman"/>
            </a:endParaRPr>
          </a:p>
          <a:p>
            <a:pPr marL="251460" marR="5080" indent="-251460">
              <a:spcBef>
                <a:spcPts val="80"/>
              </a:spcBef>
              <a:buFont typeface="Wingdings"/>
              <a:buChar char=""/>
              <a:tabLst>
                <a:tab pos="25146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Calculating Euclidean distance ‘d’ between individuals to monitor the distance between them. </a:t>
            </a:r>
          </a:p>
          <a:p>
            <a:pPr marR="5080">
              <a:spcBef>
                <a:spcPts val="80"/>
              </a:spcBef>
              <a:tabLst>
                <a:tab pos="25146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d is less than 2 feet or face mask is absent, then give a notification/ alarm as warning signal and represent the corresponding person in Red frame on screen</a:t>
            </a:r>
          </a:p>
          <a:p>
            <a:pPr marL="342900" lvl="0" indent="-342900">
              <a:lnSpc>
                <a:spcPct val="110000"/>
              </a:lnSpc>
              <a:spcAft>
                <a:spcPts val="6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Else, represent the corresponding person in Green frame on screen</a:t>
            </a:r>
          </a:p>
          <a:p>
            <a:pPr marL="251460" marR="5080" indent="-251460">
              <a:spcBef>
                <a:spcPts val="80"/>
              </a:spcBef>
              <a:buFont typeface="Wingdings"/>
              <a:buChar char=""/>
              <a:tabLst>
                <a:tab pos="25146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51460" marR="5080" indent="-251460">
              <a:lnSpc>
                <a:spcPct val="100000"/>
              </a:lnSpc>
              <a:spcBef>
                <a:spcPts val="80"/>
              </a:spcBef>
              <a:buFont typeface="Wingdings"/>
              <a:buChar char=""/>
              <a:tabLst>
                <a:tab pos="251460" algn="l"/>
              </a:tabLst>
            </a:pPr>
            <a:endParaRPr sz="205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1752600"/>
            <a:ext cx="4279646" cy="386003"/>
          </a:xfrm>
          <a:prstGeom prst="rect">
            <a:avLst/>
          </a:prstGeom>
        </p:spPr>
        <p:txBody>
          <a:bodyPr vert="horz" wrap="square" lIns="0" tIns="16510" rIns="0" bIns="0" rtlCol="0">
            <a:spAutoFit/>
          </a:bodyPr>
          <a:lstStyle/>
          <a:p>
            <a:pPr marL="12700">
              <a:lnSpc>
                <a:spcPct val="100000"/>
              </a:lnSpc>
              <a:spcBef>
                <a:spcPts val="130"/>
              </a:spcBef>
            </a:pPr>
            <a:r>
              <a:rPr sz="2400" u="sng" spc="15" dirty="0"/>
              <a:t>SRS</a:t>
            </a:r>
            <a:endParaRPr sz="2400" u="sng" dirty="0"/>
          </a:p>
        </p:txBody>
      </p:sp>
      <p:sp>
        <p:nvSpPr>
          <p:cNvPr id="3" name="object 3"/>
          <p:cNvSpPr txBox="1"/>
          <p:nvPr/>
        </p:nvSpPr>
        <p:spPr>
          <a:xfrm>
            <a:off x="577850" y="2642488"/>
            <a:ext cx="7653020" cy="2980944"/>
          </a:xfrm>
          <a:prstGeom prst="rect">
            <a:avLst/>
          </a:prstGeom>
        </p:spPr>
        <p:txBody>
          <a:bodyPr vert="horz" wrap="square" lIns="0" tIns="13335" rIns="0" bIns="0" rtlCol="0">
            <a:spAutoFit/>
          </a:bodyPr>
          <a:lstStyle/>
          <a:p>
            <a:pPr marL="12700">
              <a:lnSpc>
                <a:spcPct val="100000"/>
              </a:lnSpc>
              <a:spcBef>
                <a:spcPts val="105"/>
              </a:spcBef>
            </a:pPr>
            <a:r>
              <a:rPr lang="en-IN" sz="1600" b="1" spc="5" dirty="0">
                <a:solidFill>
                  <a:schemeClr val="accent2"/>
                </a:solidFill>
                <a:latin typeface="Times New Roman"/>
                <a:cs typeface="Times New Roman"/>
              </a:rPr>
              <a:t>FUNCTIONAL</a:t>
            </a:r>
            <a:r>
              <a:rPr lang="en-IN" sz="1600" b="1" spc="-150" dirty="0">
                <a:solidFill>
                  <a:schemeClr val="accent2"/>
                </a:solidFill>
                <a:latin typeface="Times New Roman"/>
                <a:cs typeface="Times New Roman"/>
              </a:rPr>
              <a:t> </a:t>
            </a:r>
            <a:r>
              <a:rPr lang="en-IN" sz="1600" b="1" spc="-5" dirty="0">
                <a:solidFill>
                  <a:schemeClr val="accent2"/>
                </a:solidFill>
                <a:latin typeface="Times New Roman"/>
                <a:cs typeface="Times New Roman"/>
              </a:rPr>
              <a:t>REQUIREMENTS</a:t>
            </a:r>
            <a:endParaRPr lang="en-IN" sz="1600" dirty="0">
              <a:solidFill>
                <a:schemeClr val="accent2"/>
              </a:solidFill>
              <a:latin typeface="Times New Roman"/>
              <a:cs typeface="Times New Roman"/>
            </a:endParaRPr>
          </a:p>
          <a:p>
            <a:pPr marL="269875">
              <a:lnSpc>
                <a:spcPct val="100000"/>
              </a:lnSpc>
              <a:spcBef>
                <a:spcPts val="2025"/>
              </a:spcBef>
            </a:pPr>
            <a:r>
              <a:rPr b="1" spc="30" dirty="0">
                <a:latin typeface="Times New Roman"/>
                <a:cs typeface="Times New Roman"/>
              </a:rPr>
              <a:t>User</a:t>
            </a:r>
            <a:r>
              <a:rPr b="1" spc="-170" dirty="0">
                <a:latin typeface="Times New Roman"/>
                <a:cs typeface="Times New Roman"/>
              </a:rPr>
              <a:t> </a:t>
            </a:r>
            <a:r>
              <a:rPr b="1" spc="25" dirty="0">
                <a:latin typeface="Times New Roman"/>
                <a:cs typeface="Times New Roman"/>
              </a:rPr>
              <a:t>interface</a:t>
            </a:r>
            <a:endParaRPr dirty="0">
              <a:latin typeface="Times New Roman"/>
              <a:cs typeface="Times New Roman"/>
            </a:endParaRPr>
          </a:p>
          <a:p>
            <a:pPr marL="250825" indent="-238760">
              <a:lnSpc>
                <a:spcPct val="100000"/>
              </a:lnSpc>
              <a:spcBef>
                <a:spcPts val="455"/>
              </a:spcBef>
              <a:buFont typeface="Wingdings"/>
              <a:buChar char=""/>
              <a:tabLst>
                <a:tab pos="251460" algn="l"/>
              </a:tabLst>
            </a:pPr>
            <a:r>
              <a:rPr sz="2000" dirty="0">
                <a:latin typeface="Times New Roman"/>
                <a:cs typeface="Times New Roman"/>
              </a:rPr>
              <a:t>This</a:t>
            </a:r>
            <a:r>
              <a:rPr sz="2000" spc="-15" dirty="0">
                <a:latin typeface="Times New Roman"/>
                <a:cs typeface="Times New Roman"/>
              </a:rPr>
              <a:t> is </a:t>
            </a:r>
            <a:r>
              <a:rPr sz="2000" spc="30" dirty="0">
                <a:latin typeface="Times New Roman"/>
                <a:cs typeface="Times New Roman"/>
              </a:rPr>
              <a:t>the</a:t>
            </a:r>
            <a:r>
              <a:rPr sz="2000" spc="-125" dirty="0">
                <a:latin typeface="Times New Roman"/>
                <a:cs typeface="Times New Roman"/>
              </a:rPr>
              <a:t> </a:t>
            </a:r>
            <a:r>
              <a:rPr sz="2000" spc="10" dirty="0">
                <a:latin typeface="Times New Roman"/>
                <a:cs typeface="Times New Roman"/>
              </a:rPr>
              <a:t>user</a:t>
            </a:r>
            <a:r>
              <a:rPr sz="2000" spc="-50" dirty="0">
                <a:latin typeface="Times New Roman"/>
                <a:cs typeface="Times New Roman"/>
              </a:rPr>
              <a:t> </a:t>
            </a:r>
            <a:r>
              <a:rPr sz="2000" spc="5" dirty="0">
                <a:latin typeface="Times New Roman"/>
                <a:cs typeface="Times New Roman"/>
              </a:rPr>
              <a:t>interface</a:t>
            </a:r>
            <a:r>
              <a:rPr sz="2000" spc="-50" dirty="0">
                <a:latin typeface="Times New Roman"/>
                <a:cs typeface="Times New Roman"/>
              </a:rPr>
              <a:t> </a:t>
            </a:r>
            <a:r>
              <a:rPr sz="2000" spc="20" dirty="0">
                <a:latin typeface="Times New Roman"/>
                <a:cs typeface="Times New Roman"/>
              </a:rPr>
              <a:t>module</a:t>
            </a:r>
            <a:r>
              <a:rPr sz="2000" spc="-125" dirty="0">
                <a:latin typeface="Times New Roman"/>
                <a:cs typeface="Times New Roman"/>
              </a:rPr>
              <a:t> </a:t>
            </a:r>
            <a:r>
              <a:rPr sz="2000" spc="10" dirty="0">
                <a:latin typeface="Times New Roman"/>
                <a:cs typeface="Times New Roman"/>
              </a:rPr>
              <a:t>where</a:t>
            </a:r>
            <a:r>
              <a:rPr sz="2000" spc="-125" dirty="0">
                <a:latin typeface="Times New Roman"/>
                <a:cs typeface="Times New Roman"/>
              </a:rPr>
              <a:t> </a:t>
            </a:r>
            <a:r>
              <a:rPr sz="2000" spc="30" dirty="0">
                <a:latin typeface="Times New Roman"/>
                <a:cs typeface="Times New Roman"/>
              </a:rPr>
              <a:t>the</a:t>
            </a:r>
            <a:r>
              <a:rPr sz="2000" spc="-50" dirty="0">
                <a:latin typeface="Times New Roman"/>
                <a:cs typeface="Times New Roman"/>
              </a:rPr>
              <a:t> </a:t>
            </a:r>
            <a:r>
              <a:rPr sz="2000" spc="10" dirty="0">
                <a:latin typeface="Times New Roman"/>
                <a:cs typeface="Times New Roman"/>
              </a:rPr>
              <a:t>user</a:t>
            </a:r>
            <a:r>
              <a:rPr sz="2000" spc="-50" dirty="0">
                <a:latin typeface="Times New Roman"/>
                <a:cs typeface="Times New Roman"/>
              </a:rPr>
              <a:t> </a:t>
            </a:r>
            <a:r>
              <a:rPr sz="2000" spc="25" dirty="0">
                <a:latin typeface="Times New Roman"/>
                <a:cs typeface="Times New Roman"/>
              </a:rPr>
              <a:t>inputs</a:t>
            </a:r>
            <a:r>
              <a:rPr sz="2000" spc="-240" dirty="0">
                <a:latin typeface="Times New Roman"/>
                <a:cs typeface="Times New Roman"/>
              </a:rPr>
              <a:t> </a:t>
            </a:r>
            <a:r>
              <a:rPr sz="2000" spc="30" dirty="0">
                <a:latin typeface="Times New Roman"/>
                <a:cs typeface="Times New Roman"/>
              </a:rPr>
              <a:t>the</a:t>
            </a:r>
            <a:r>
              <a:rPr sz="2000" spc="-125" dirty="0">
                <a:latin typeface="Times New Roman"/>
                <a:cs typeface="Times New Roman"/>
              </a:rPr>
              <a:t> </a:t>
            </a:r>
            <a:r>
              <a:rPr sz="2000" spc="-15" dirty="0">
                <a:latin typeface="Times New Roman"/>
                <a:cs typeface="Times New Roman"/>
              </a:rPr>
              <a:t>video</a:t>
            </a:r>
            <a:endParaRPr sz="2000" dirty="0">
              <a:latin typeface="Times New Roman"/>
              <a:cs typeface="Times New Roman"/>
            </a:endParaRPr>
          </a:p>
          <a:p>
            <a:pPr marL="251460" marR="5080" indent="-251460">
              <a:lnSpc>
                <a:spcPct val="100000"/>
              </a:lnSpc>
              <a:spcBef>
                <a:spcPts val="5"/>
              </a:spcBef>
              <a:buFont typeface="Wingdings"/>
              <a:buChar char=""/>
              <a:tabLst>
                <a:tab pos="251460" algn="l"/>
              </a:tabLst>
            </a:pPr>
            <a:r>
              <a:rPr lang="en-IN" sz="2000" spc="10" dirty="0">
                <a:latin typeface="Times New Roman"/>
                <a:cs typeface="Times New Roman"/>
              </a:rPr>
              <a:t>Social distancing is monitored followed by face mask detection and the corresponding results are shown as output here</a:t>
            </a:r>
          </a:p>
          <a:p>
            <a:pPr marR="5080">
              <a:lnSpc>
                <a:spcPct val="100000"/>
              </a:lnSpc>
              <a:spcBef>
                <a:spcPts val="5"/>
              </a:spcBef>
              <a:tabLst>
                <a:tab pos="251460" algn="l"/>
              </a:tabLst>
            </a:pPr>
            <a:endParaRPr sz="2000" dirty="0">
              <a:latin typeface="Times New Roman"/>
              <a:cs typeface="Times New Roman"/>
            </a:endParaRPr>
          </a:p>
          <a:p>
            <a:pPr marL="269875">
              <a:lnSpc>
                <a:spcPct val="100000"/>
              </a:lnSpc>
              <a:spcBef>
                <a:spcPts val="5"/>
              </a:spcBef>
            </a:pPr>
            <a:r>
              <a:rPr lang="en-IN" b="1" spc="35" dirty="0">
                <a:latin typeface="Times New Roman"/>
                <a:cs typeface="Times New Roman"/>
              </a:rPr>
              <a:t>Alert system</a:t>
            </a:r>
            <a:endParaRPr dirty="0">
              <a:latin typeface="Times New Roman"/>
              <a:cs typeface="Times New Roman"/>
            </a:endParaRPr>
          </a:p>
          <a:p>
            <a:pPr marL="250825" indent="-238760">
              <a:lnSpc>
                <a:spcPct val="100000"/>
              </a:lnSpc>
              <a:spcBef>
                <a:spcPts val="5"/>
              </a:spcBef>
              <a:buFont typeface="Wingdings"/>
              <a:buChar char=""/>
              <a:tabLst>
                <a:tab pos="251460" algn="l"/>
              </a:tabLst>
            </a:pPr>
            <a:r>
              <a:rPr lang="en-IN" sz="2000" spc="10" dirty="0">
                <a:latin typeface="Times New Roman"/>
                <a:cs typeface="Times New Roman"/>
              </a:rPr>
              <a:t>A warning alert or signal is provided, if social distancing is violated or face mask is absent</a:t>
            </a:r>
            <a:endParaRPr sz="2000" dirty="0">
              <a:latin typeface="Times New Roman"/>
              <a:cs typeface="Times New Roman"/>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097676"/>
            <a:ext cx="3970654"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chemeClr val="accent2"/>
                </a:solidFill>
              </a:rPr>
              <a:t>Non-Functional</a:t>
            </a:r>
            <a:r>
              <a:rPr sz="1800" spc="-160" dirty="0">
                <a:solidFill>
                  <a:schemeClr val="accent2"/>
                </a:solidFill>
              </a:rPr>
              <a:t> </a:t>
            </a:r>
            <a:r>
              <a:rPr sz="1800" spc="-10" dirty="0">
                <a:solidFill>
                  <a:schemeClr val="accent2"/>
                </a:solidFill>
              </a:rPr>
              <a:t>Requirements</a:t>
            </a:r>
            <a:endParaRPr sz="1800" dirty="0">
              <a:solidFill>
                <a:schemeClr val="accent2"/>
              </a:solidFill>
            </a:endParaRPr>
          </a:p>
        </p:txBody>
      </p:sp>
      <p:sp>
        <p:nvSpPr>
          <p:cNvPr id="3" name="object 3"/>
          <p:cNvSpPr txBox="1"/>
          <p:nvPr/>
        </p:nvSpPr>
        <p:spPr>
          <a:xfrm>
            <a:off x="381000" y="2767230"/>
            <a:ext cx="7750809" cy="3157916"/>
          </a:xfrm>
          <a:prstGeom prst="rect">
            <a:avLst/>
          </a:prstGeom>
        </p:spPr>
        <p:txBody>
          <a:bodyPr vert="horz" wrap="square" lIns="0" tIns="15875" rIns="0" bIns="0" rtlCol="0">
            <a:spAutoFit/>
          </a:bodyPr>
          <a:lstStyle/>
          <a:p>
            <a:pPr marL="269875">
              <a:lnSpc>
                <a:spcPct val="100000"/>
              </a:lnSpc>
              <a:spcBef>
                <a:spcPts val="125"/>
              </a:spcBef>
            </a:pPr>
            <a:r>
              <a:rPr b="1" spc="20" dirty="0">
                <a:latin typeface="Times New Roman"/>
                <a:cs typeface="Times New Roman"/>
              </a:rPr>
              <a:t>Performance</a:t>
            </a:r>
            <a:r>
              <a:rPr b="1" spc="-204" dirty="0">
                <a:latin typeface="Times New Roman"/>
                <a:cs typeface="Times New Roman"/>
              </a:rPr>
              <a:t> </a:t>
            </a:r>
            <a:r>
              <a:rPr b="1" spc="10" dirty="0">
                <a:latin typeface="Times New Roman"/>
                <a:cs typeface="Times New Roman"/>
              </a:rPr>
              <a:t>Requirements</a:t>
            </a:r>
            <a:endParaRPr dirty="0">
              <a:latin typeface="Times New Roman"/>
              <a:cs typeface="Times New Roman"/>
            </a:endParaRPr>
          </a:p>
          <a:p>
            <a:pPr marL="250825" indent="-238760">
              <a:lnSpc>
                <a:spcPct val="100000"/>
              </a:lnSpc>
              <a:spcBef>
                <a:spcPts val="5"/>
              </a:spcBef>
              <a:buFont typeface="Wingdings"/>
              <a:buChar char=""/>
              <a:tabLst>
                <a:tab pos="251460" algn="l"/>
              </a:tabLst>
            </a:pPr>
            <a:r>
              <a:rPr lang="en-IN" sz="2000" spc="10" dirty="0">
                <a:latin typeface="Times New Roman"/>
                <a:cs typeface="Times New Roman"/>
              </a:rPr>
              <a:t>Better design to get efficiency at peak time</a:t>
            </a:r>
          </a:p>
          <a:p>
            <a:pPr marL="12065">
              <a:lnSpc>
                <a:spcPct val="100000"/>
              </a:lnSpc>
              <a:spcBef>
                <a:spcPts val="5"/>
              </a:spcBef>
              <a:tabLst>
                <a:tab pos="251460" algn="l"/>
              </a:tabLst>
            </a:pPr>
            <a:endParaRPr lang="en-IN" sz="2000" spc="10" dirty="0">
              <a:latin typeface="Times New Roman"/>
              <a:cs typeface="Times New Roman"/>
            </a:endParaRPr>
          </a:p>
          <a:p>
            <a:pPr marL="12065">
              <a:spcBef>
                <a:spcPts val="5"/>
              </a:spcBef>
              <a:tabLst>
                <a:tab pos="251460" algn="l"/>
              </a:tabLst>
            </a:pPr>
            <a:r>
              <a:rPr lang="en-IN" sz="2000" b="1" spc="20" dirty="0">
                <a:latin typeface="Times New Roman"/>
                <a:cs typeface="Times New Roman"/>
              </a:rPr>
              <a:t>   </a:t>
            </a:r>
            <a:r>
              <a:rPr lang="en-IN" b="1" spc="20" dirty="0">
                <a:latin typeface="Times New Roman"/>
                <a:cs typeface="Times New Roman"/>
              </a:rPr>
              <a:t>Security</a:t>
            </a:r>
            <a:r>
              <a:rPr lang="en-IN" b="1" spc="-204" dirty="0">
                <a:latin typeface="Times New Roman"/>
                <a:cs typeface="Times New Roman"/>
              </a:rPr>
              <a:t> </a:t>
            </a:r>
            <a:r>
              <a:rPr lang="en-IN" b="1" spc="10" dirty="0">
                <a:latin typeface="Times New Roman"/>
                <a:cs typeface="Times New Roman"/>
              </a:rPr>
              <a:t>Requirements</a:t>
            </a:r>
          </a:p>
          <a:p>
            <a:pPr marL="354965" indent="-342900">
              <a:spcBef>
                <a:spcPts val="5"/>
              </a:spcBef>
              <a:buFont typeface="Wingdings" panose="05000000000000000000" pitchFamily="2" charset="2"/>
              <a:buChar char="§"/>
              <a:tabLst>
                <a:tab pos="251460" algn="l"/>
              </a:tabLst>
            </a:pPr>
            <a:r>
              <a:rPr lang="en-IN" sz="2000" spc="10" dirty="0">
                <a:latin typeface="Times New Roman"/>
                <a:cs typeface="Times New Roman"/>
              </a:rPr>
              <a:t>Keeping the data including location  and privacy of people secure and confidential</a:t>
            </a:r>
          </a:p>
          <a:p>
            <a:pPr marL="354965" indent="-342900">
              <a:spcBef>
                <a:spcPts val="5"/>
              </a:spcBef>
              <a:buFont typeface="Wingdings" panose="05000000000000000000" pitchFamily="2" charset="2"/>
              <a:buChar char="§"/>
              <a:tabLst>
                <a:tab pos="251460" algn="l"/>
              </a:tabLst>
            </a:pPr>
            <a:endParaRPr sz="2000" dirty="0">
              <a:latin typeface="Times New Roman"/>
              <a:cs typeface="Times New Roman"/>
            </a:endParaRPr>
          </a:p>
          <a:p>
            <a:pPr marL="269875">
              <a:lnSpc>
                <a:spcPct val="100000"/>
              </a:lnSpc>
              <a:spcBef>
                <a:spcPts val="5"/>
              </a:spcBef>
            </a:pPr>
            <a:r>
              <a:rPr b="1" spc="15" dirty="0">
                <a:latin typeface="Times New Roman"/>
                <a:cs typeface="Times New Roman"/>
              </a:rPr>
              <a:t>Efficiency</a:t>
            </a:r>
            <a:endParaRPr dirty="0">
              <a:latin typeface="Times New Roman"/>
              <a:cs typeface="Times New Roman"/>
            </a:endParaRPr>
          </a:p>
          <a:p>
            <a:pPr marL="250825" indent="-238760">
              <a:lnSpc>
                <a:spcPct val="100000"/>
              </a:lnSpc>
              <a:spcBef>
                <a:spcPts val="5"/>
              </a:spcBef>
              <a:buFont typeface="Wingdings"/>
              <a:buChar char=""/>
              <a:tabLst>
                <a:tab pos="251460" algn="l"/>
              </a:tabLst>
            </a:pPr>
            <a:r>
              <a:rPr sz="2000" spc="10" dirty="0">
                <a:latin typeface="Times New Roman"/>
                <a:cs typeface="Times New Roman"/>
              </a:rPr>
              <a:t>The</a:t>
            </a:r>
            <a:r>
              <a:rPr sz="2000" spc="-50" dirty="0">
                <a:latin typeface="Times New Roman"/>
                <a:cs typeface="Times New Roman"/>
              </a:rPr>
              <a:t> </a:t>
            </a:r>
            <a:r>
              <a:rPr sz="2000" dirty="0">
                <a:latin typeface="Times New Roman"/>
                <a:cs typeface="Times New Roman"/>
              </a:rPr>
              <a:t>software</a:t>
            </a:r>
            <a:r>
              <a:rPr sz="2000" spc="-50" dirty="0">
                <a:latin typeface="Times New Roman"/>
                <a:cs typeface="Times New Roman"/>
              </a:rPr>
              <a:t> </a:t>
            </a:r>
            <a:r>
              <a:rPr sz="2000" spc="15" dirty="0">
                <a:latin typeface="Times New Roman"/>
                <a:cs typeface="Times New Roman"/>
              </a:rPr>
              <a:t>shall</a:t>
            </a:r>
            <a:r>
              <a:rPr sz="2000" spc="-95" dirty="0">
                <a:latin typeface="Times New Roman"/>
                <a:cs typeface="Times New Roman"/>
              </a:rPr>
              <a:t> </a:t>
            </a:r>
            <a:r>
              <a:rPr sz="2000" spc="-20" dirty="0">
                <a:latin typeface="Times New Roman"/>
                <a:cs typeface="Times New Roman"/>
              </a:rPr>
              <a:t>minimize</a:t>
            </a:r>
            <a:r>
              <a:rPr sz="2000" spc="100" dirty="0">
                <a:latin typeface="Times New Roman"/>
                <a:cs typeface="Times New Roman"/>
              </a:rPr>
              <a:t> </a:t>
            </a:r>
            <a:r>
              <a:rPr sz="2000" spc="30" dirty="0">
                <a:latin typeface="Times New Roman"/>
                <a:cs typeface="Times New Roman"/>
              </a:rPr>
              <a:t>the</a:t>
            </a:r>
            <a:r>
              <a:rPr sz="2000" spc="-125" dirty="0">
                <a:latin typeface="Times New Roman"/>
                <a:cs typeface="Times New Roman"/>
              </a:rPr>
              <a:t> </a:t>
            </a:r>
            <a:r>
              <a:rPr sz="2000" spc="10" dirty="0">
                <a:latin typeface="Times New Roman"/>
                <a:cs typeface="Times New Roman"/>
              </a:rPr>
              <a:t>use</a:t>
            </a:r>
            <a:r>
              <a:rPr sz="2000" spc="25" dirty="0">
                <a:latin typeface="Times New Roman"/>
                <a:cs typeface="Times New Roman"/>
              </a:rPr>
              <a:t> of</a:t>
            </a:r>
            <a:r>
              <a:rPr sz="2000" spc="-125" dirty="0">
                <a:latin typeface="Times New Roman"/>
                <a:cs typeface="Times New Roman"/>
              </a:rPr>
              <a:t> </a:t>
            </a:r>
            <a:r>
              <a:rPr sz="2000" spc="20" dirty="0">
                <a:latin typeface="Times New Roman"/>
                <a:cs typeface="Times New Roman"/>
              </a:rPr>
              <a:t>Central</a:t>
            </a:r>
            <a:r>
              <a:rPr sz="2000" spc="-165" dirty="0">
                <a:latin typeface="Times New Roman"/>
                <a:cs typeface="Times New Roman"/>
              </a:rPr>
              <a:t> </a:t>
            </a:r>
            <a:r>
              <a:rPr sz="2000" spc="5" dirty="0">
                <a:latin typeface="Times New Roman"/>
                <a:cs typeface="Times New Roman"/>
              </a:rPr>
              <a:t>Processing</a:t>
            </a:r>
            <a:r>
              <a:rPr sz="2000" spc="-85" dirty="0">
                <a:latin typeface="Times New Roman"/>
                <a:cs typeface="Times New Roman"/>
              </a:rPr>
              <a:t> </a:t>
            </a:r>
            <a:r>
              <a:rPr sz="2000" dirty="0">
                <a:latin typeface="Times New Roman"/>
                <a:cs typeface="Times New Roman"/>
              </a:rPr>
              <a:t>Unit</a:t>
            </a:r>
            <a:r>
              <a:rPr sz="2000" spc="-20" dirty="0">
                <a:latin typeface="Times New Roman"/>
                <a:cs typeface="Times New Roman"/>
              </a:rPr>
              <a:t> </a:t>
            </a:r>
            <a:r>
              <a:rPr sz="2000" spc="5" dirty="0">
                <a:latin typeface="Times New Roman"/>
                <a:cs typeface="Times New Roman"/>
              </a:rPr>
              <a:t>(CPU),</a:t>
            </a:r>
            <a:endParaRPr sz="2000" dirty="0">
              <a:latin typeface="Times New Roman"/>
              <a:cs typeface="Times New Roman"/>
            </a:endParaRPr>
          </a:p>
          <a:p>
            <a:pPr marL="269875">
              <a:lnSpc>
                <a:spcPct val="100000"/>
              </a:lnSpc>
              <a:spcBef>
                <a:spcPts val="455"/>
              </a:spcBef>
            </a:pPr>
            <a:r>
              <a:rPr sz="2000" spc="10" dirty="0">
                <a:latin typeface="Times New Roman"/>
                <a:cs typeface="Times New Roman"/>
              </a:rPr>
              <a:t>Graphics</a:t>
            </a:r>
            <a:r>
              <a:rPr sz="2000" spc="-160" dirty="0">
                <a:latin typeface="Times New Roman"/>
                <a:cs typeface="Times New Roman"/>
              </a:rPr>
              <a:t> </a:t>
            </a:r>
            <a:r>
              <a:rPr sz="2000" spc="5" dirty="0">
                <a:latin typeface="Times New Roman"/>
                <a:cs typeface="Times New Roman"/>
              </a:rPr>
              <a:t>Processing</a:t>
            </a:r>
            <a:r>
              <a:rPr sz="2000" spc="-85" dirty="0">
                <a:latin typeface="Times New Roman"/>
                <a:cs typeface="Times New Roman"/>
              </a:rPr>
              <a:t> </a:t>
            </a:r>
            <a:r>
              <a:rPr sz="2000" dirty="0">
                <a:latin typeface="Times New Roman"/>
                <a:cs typeface="Times New Roman"/>
              </a:rPr>
              <a:t>Unit</a:t>
            </a:r>
            <a:r>
              <a:rPr sz="2000" spc="-10" dirty="0">
                <a:latin typeface="Times New Roman"/>
                <a:cs typeface="Times New Roman"/>
              </a:rPr>
              <a:t> </a:t>
            </a:r>
            <a:r>
              <a:rPr sz="2000" spc="20" dirty="0">
                <a:latin typeface="Times New Roman"/>
                <a:cs typeface="Times New Roman"/>
              </a:rPr>
              <a:t>and</a:t>
            </a:r>
            <a:r>
              <a:rPr sz="2000" spc="-5" dirty="0">
                <a:latin typeface="Times New Roman"/>
                <a:cs typeface="Times New Roman"/>
              </a:rPr>
              <a:t> </a:t>
            </a:r>
            <a:r>
              <a:rPr sz="2000" spc="5" dirty="0">
                <a:latin typeface="Times New Roman"/>
                <a:cs typeface="Times New Roman"/>
              </a:rPr>
              <a:t>Memory</a:t>
            </a:r>
            <a:r>
              <a:rPr sz="2000" spc="-80" dirty="0">
                <a:latin typeface="Times New Roman"/>
                <a:cs typeface="Times New Roman"/>
              </a:rPr>
              <a:t> </a:t>
            </a:r>
            <a:r>
              <a:rPr sz="2000" spc="15" dirty="0">
                <a:latin typeface="Times New Roman"/>
                <a:cs typeface="Times New Roman"/>
              </a:rPr>
              <a:t>resources</a:t>
            </a:r>
            <a:r>
              <a:rPr sz="2000" spc="-165" dirty="0">
                <a:latin typeface="Times New Roman"/>
                <a:cs typeface="Times New Roman"/>
              </a:rPr>
              <a:t> </a:t>
            </a:r>
            <a:r>
              <a:rPr lang="en-IN" sz="2000" spc="30" dirty="0">
                <a:latin typeface="Times New Roman"/>
                <a:cs typeface="Times New Roman"/>
              </a:rPr>
              <a:t>i</a:t>
            </a:r>
            <a:r>
              <a:rPr sz="2000" spc="30" dirty="0">
                <a:latin typeface="Times New Roman"/>
                <a:cs typeface="Times New Roman"/>
              </a:rPr>
              <a:t>n</a:t>
            </a:r>
            <a:r>
              <a:rPr sz="2000" spc="-85" dirty="0">
                <a:latin typeface="Times New Roman"/>
                <a:cs typeface="Times New Roman"/>
              </a:rPr>
              <a:t> </a:t>
            </a:r>
            <a:r>
              <a:rPr sz="2000" spc="30" dirty="0">
                <a:latin typeface="Times New Roman"/>
                <a:cs typeface="Times New Roman"/>
              </a:rPr>
              <a:t>the</a:t>
            </a:r>
            <a:r>
              <a:rPr sz="2000" spc="-45" dirty="0">
                <a:latin typeface="Times New Roman"/>
                <a:cs typeface="Times New Roman"/>
              </a:rPr>
              <a:t> </a:t>
            </a:r>
            <a:r>
              <a:rPr sz="2000" spc="20" dirty="0">
                <a:latin typeface="Times New Roman"/>
                <a:cs typeface="Times New Roman"/>
              </a:rPr>
              <a:t>operating</a:t>
            </a:r>
            <a:r>
              <a:rPr sz="2000" spc="-235" dirty="0">
                <a:latin typeface="Times New Roman"/>
                <a:cs typeface="Times New Roman"/>
              </a:rPr>
              <a:t> </a:t>
            </a:r>
            <a:r>
              <a:rPr sz="2000" spc="-5" dirty="0">
                <a:latin typeface="Times New Roman"/>
                <a:cs typeface="Times New Roman"/>
              </a:rPr>
              <a:t>system</a:t>
            </a:r>
            <a:endParaRPr sz="2000" dirty="0">
              <a:latin typeface="Times New Roman"/>
              <a:cs typeface="Times New Roman"/>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0" y="1752600"/>
            <a:ext cx="6096000" cy="386003"/>
          </a:xfrm>
          <a:prstGeom prst="rect">
            <a:avLst/>
          </a:prstGeom>
        </p:spPr>
        <p:txBody>
          <a:bodyPr vert="horz" wrap="square" lIns="0" tIns="16510" rIns="0" bIns="0" rtlCol="0">
            <a:spAutoFit/>
          </a:bodyPr>
          <a:lstStyle/>
          <a:p>
            <a:pPr marL="12700">
              <a:lnSpc>
                <a:spcPct val="100000"/>
              </a:lnSpc>
              <a:spcBef>
                <a:spcPts val="130"/>
              </a:spcBef>
            </a:pPr>
            <a:r>
              <a:rPr lang="en-IN" sz="2400" b="1" u="sng" spc="20" dirty="0">
                <a:solidFill>
                  <a:srgbClr val="C00000"/>
                </a:solidFill>
                <a:latin typeface="Times New Roman"/>
                <a:cs typeface="Times New Roman"/>
              </a:rPr>
              <a:t>D</a:t>
            </a:r>
            <a:r>
              <a:rPr lang="en-IN" sz="2400" b="1" u="sng" spc="-15" dirty="0">
                <a:solidFill>
                  <a:srgbClr val="C00000"/>
                </a:solidFill>
                <a:latin typeface="Times New Roman"/>
                <a:cs typeface="Times New Roman"/>
              </a:rPr>
              <a:t>ATA FLOW DIAGRAM</a:t>
            </a:r>
            <a:endParaRPr lang="en-IN" sz="2400" u="sng" dirty="0">
              <a:latin typeface="Times New Roman"/>
              <a:cs typeface="Times New Roman"/>
            </a:endParaRP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8600" y="3962400"/>
            <a:ext cx="9050491" cy="323807"/>
          </a:xfrm>
          <a:prstGeom prst="rect">
            <a:avLst/>
          </a:prstGeom>
        </p:spPr>
        <p:txBody>
          <a:bodyPr vert="horz" wrap="square" lIns="0" tIns="15875" rIns="0" bIns="0" rtlCol="0">
            <a:spAutoFit/>
          </a:bodyPr>
          <a:lstStyle/>
          <a:p>
            <a:pPr marL="12700">
              <a:lnSpc>
                <a:spcPct val="100000"/>
              </a:lnSpc>
              <a:spcBef>
                <a:spcPts val="125"/>
              </a:spcBef>
            </a:pPr>
            <a:r>
              <a:rPr sz="2000" spc="-20" dirty="0">
                <a:latin typeface="Times New Roman"/>
                <a:cs typeface="Times New Roman"/>
              </a:rPr>
              <a:t>Level </a:t>
            </a:r>
            <a:r>
              <a:rPr sz="2000" spc="10" dirty="0">
                <a:latin typeface="Times New Roman"/>
                <a:cs typeface="Times New Roman"/>
              </a:rPr>
              <a:t>0</a:t>
            </a:r>
            <a:endParaRPr sz="2000" dirty="0">
              <a:latin typeface="Times New Roman"/>
              <a:cs typeface="Times New Roman"/>
            </a:endParaRPr>
          </a:p>
        </p:txBody>
      </p:sp>
      <p:sp>
        <p:nvSpPr>
          <p:cNvPr id="8" name="object 8"/>
          <p:cNvSpPr txBox="1">
            <a:spLocks noGrp="1"/>
          </p:cNvSpPr>
          <p:nvPr>
            <p:ph type="ftr" sz="quarter" idx="5"/>
          </p:nvPr>
        </p:nvSpPr>
        <p:spPr>
          <a:xfrm>
            <a:off x="3785838" y="6560093"/>
            <a:ext cx="1977389" cy="247650"/>
          </a:xfrm>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pic>
        <p:nvPicPr>
          <p:cNvPr id="18" name="Picture 17">
            <a:extLst>
              <a:ext uri="{FF2B5EF4-FFF2-40B4-BE49-F238E27FC236}">
                <a16:creationId xmlns:a16="http://schemas.microsoft.com/office/drawing/2014/main" xmlns="" id="{463D541C-4CFD-48E9-B344-CE1B0E746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2971800"/>
            <a:ext cx="8153401" cy="26360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1C0A453-3CB8-492C-B2D5-BDBB3BC4CFB8}"/>
              </a:ext>
            </a:extLst>
          </p:cNvPr>
          <p:cNvSpPr>
            <a:spLocks noGrp="1"/>
          </p:cNvSpPr>
          <p:nvPr>
            <p:ph type="ftr" sz="quarter" idx="5"/>
          </p:nvPr>
        </p:nvSpPr>
        <p:spPr/>
        <p:txBody>
          <a:bodyPr/>
          <a:lstStyle/>
          <a:p>
            <a:pPr marL="12700">
              <a:lnSpc>
                <a:spcPts val="1814"/>
              </a:lnSpc>
            </a:pPr>
            <a:r>
              <a:rPr lang="en-IN" spc="-5"/>
              <a:t>CSE </a:t>
            </a:r>
            <a:r>
              <a:rPr lang="en-IN" spc="-10"/>
              <a:t>Department,</a:t>
            </a:r>
            <a:r>
              <a:rPr lang="en-IN"/>
              <a:t> </a:t>
            </a:r>
            <a:r>
              <a:rPr lang="en-IN" spc="10"/>
              <a:t>JECC</a:t>
            </a:r>
            <a:endParaRPr lang="en-IN" spc="10" dirty="0"/>
          </a:p>
        </p:txBody>
      </p:sp>
      <p:sp>
        <p:nvSpPr>
          <p:cNvPr id="3" name="Date Placeholder 2">
            <a:extLst>
              <a:ext uri="{FF2B5EF4-FFF2-40B4-BE49-F238E27FC236}">
                <a16:creationId xmlns:a16="http://schemas.microsoft.com/office/drawing/2014/main" xmlns="" id="{10F1B786-2354-49DC-A715-F23A7F593DD5}"/>
              </a:ext>
            </a:extLst>
          </p:cNvPr>
          <p:cNvSpPr>
            <a:spLocks noGrp="1"/>
          </p:cNvSpPr>
          <p:nvPr>
            <p:ph type="dt" sz="half" idx="6"/>
          </p:nvPr>
        </p:nvSpPr>
        <p:spPr/>
        <p:txBody>
          <a:bodyPr/>
          <a:lstStyle/>
          <a:p>
            <a:pPr marL="12700">
              <a:lnSpc>
                <a:spcPts val="1240"/>
              </a:lnSpc>
            </a:pPr>
            <a:r>
              <a:rPr lang="en-US" spc="-10"/>
              <a:t>20/01/21</a:t>
            </a:r>
            <a:endParaRPr lang="en-US" dirty="0"/>
          </a:p>
        </p:txBody>
      </p:sp>
      <p:sp>
        <p:nvSpPr>
          <p:cNvPr id="4" name="Slide Number Placeholder 3">
            <a:extLst>
              <a:ext uri="{FF2B5EF4-FFF2-40B4-BE49-F238E27FC236}">
                <a16:creationId xmlns:a16="http://schemas.microsoft.com/office/drawing/2014/main" xmlns="" id="{F3E490B4-AAED-40CE-84DC-10B565C558E0}"/>
              </a:ext>
            </a:extLst>
          </p:cNvPr>
          <p:cNvSpPr>
            <a:spLocks noGrp="1"/>
          </p:cNvSpPr>
          <p:nvPr>
            <p:ph type="sldNum" sz="quarter" idx="7"/>
          </p:nvPr>
        </p:nvSpPr>
        <p:spPr/>
        <p:txBody>
          <a:bodyPr/>
          <a:lstStyle/>
          <a:p>
            <a:pPr marL="38100">
              <a:lnSpc>
                <a:spcPts val="1240"/>
              </a:lnSpc>
            </a:pPr>
            <a:fld id="{81D60167-4931-47E6-BA6A-407CBD079E47}" type="slidenum">
              <a:rPr lang="en-IN" smtClean="0"/>
              <a:t>17</a:t>
            </a:fld>
            <a:endParaRPr lang="en-IN" dirty="0"/>
          </a:p>
        </p:txBody>
      </p:sp>
      <p:pic>
        <p:nvPicPr>
          <p:cNvPr id="6" name="Picture 5">
            <a:extLst>
              <a:ext uri="{FF2B5EF4-FFF2-40B4-BE49-F238E27FC236}">
                <a16:creationId xmlns:a16="http://schemas.microsoft.com/office/drawing/2014/main" xmlns="" id="{8E4CBA8A-73D6-4B87-B4E5-82B8B4D7F761}"/>
              </a:ext>
            </a:extLst>
          </p:cNvPr>
          <p:cNvPicPr>
            <a:picLocks noChangeAspect="1"/>
          </p:cNvPicPr>
          <p:nvPr/>
        </p:nvPicPr>
        <p:blipFill>
          <a:blip r:embed="rId2"/>
          <a:stretch>
            <a:fillRect/>
          </a:stretch>
        </p:blipFill>
        <p:spPr>
          <a:xfrm>
            <a:off x="152400" y="0"/>
            <a:ext cx="8900931" cy="1566808"/>
          </a:xfrm>
          <a:prstGeom prst="rect">
            <a:avLst/>
          </a:prstGeom>
        </p:spPr>
      </p:pic>
      <p:pic>
        <p:nvPicPr>
          <p:cNvPr id="15" name="Picture 14">
            <a:extLst>
              <a:ext uri="{FF2B5EF4-FFF2-40B4-BE49-F238E27FC236}">
                <a16:creationId xmlns:a16="http://schemas.microsoft.com/office/drawing/2014/main" xmlns="" id="{77F36182-E247-4829-84F5-8D79A0DE3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59" y="4190413"/>
            <a:ext cx="5410200" cy="2667587"/>
          </a:xfrm>
          <a:prstGeom prst="rect">
            <a:avLst/>
          </a:prstGeom>
        </p:spPr>
      </p:pic>
      <p:sp>
        <p:nvSpPr>
          <p:cNvPr id="16" name="TextBox 15">
            <a:extLst>
              <a:ext uri="{FF2B5EF4-FFF2-40B4-BE49-F238E27FC236}">
                <a16:creationId xmlns:a16="http://schemas.microsoft.com/office/drawing/2014/main" xmlns="" id="{271588CE-A4BB-4C93-809E-A19E1F9152B5}"/>
              </a:ext>
            </a:extLst>
          </p:cNvPr>
          <p:cNvSpPr txBox="1"/>
          <p:nvPr/>
        </p:nvSpPr>
        <p:spPr>
          <a:xfrm>
            <a:off x="87683" y="1725601"/>
            <a:ext cx="960519"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Level </a:t>
            </a: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1886004" y="1671855"/>
            <a:ext cx="1558988" cy="9455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dirty="0">
                <a:effectLst/>
                <a:ea typeface="Calibri"/>
                <a:cs typeface="Times New Roman"/>
              </a:rPr>
              <a:t>Input</a:t>
            </a:r>
            <a:endParaRPr lang="en-US" sz="1100" dirty="0">
              <a:effectLst/>
              <a:ea typeface="Calibri"/>
              <a:cs typeface="Times New Roman"/>
            </a:endParaRPr>
          </a:p>
          <a:p>
            <a:pPr marL="0" marR="0" algn="ctr">
              <a:lnSpc>
                <a:spcPct val="115000"/>
              </a:lnSpc>
              <a:spcBef>
                <a:spcPts val="0"/>
              </a:spcBef>
              <a:spcAft>
                <a:spcPts val="1000"/>
              </a:spcAft>
            </a:pPr>
            <a:r>
              <a:rPr lang="en-US" sz="1800" dirty="0">
                <a:effectLst/>
                <a:ea typeface="Calibri"/>
                <a:cs typeface="Times New Roman"/>
              </a:rPr>
              <a:t>Images/video</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10" name="Straight Arrow Connector 9"/>
          <p:cNvCxnSpPr/>
          <p:nvPr/>
        </p:nvCxnSpPr>
        <p:spPr>
          <a:xfrm>
            <a:off x="3465774" y="2137686"/>
            <a:ext cx="8267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69528" y="2179336"/>
            <a:ext cx="81407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37778" y="3657600"/>
            <a:ext cx="8775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415348" y="3224996"/>
            <a:ext cx="1843983" cy="144018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a:cs typeface="Times New Roman"/>
              </a:rPr>
              <a:t>Compute pairwise distance </a:t>
            </a:r>
            <a:r>
              <a:rPr lang="en-US" sz="1400" dirty="0" err="1" smtClean="0">
                <a:effectLst/>
                <a:ea typeface="Calibri"/>
                <a:cs typeface="Times New Roman"/>
              </a:rPr>
              <a:t>btwn</a:t>
            </a:r>
            <a:r>
              <a:rPr lang="en-US" sz="1400" dirty="0" smtClean="0">
                <a:effectLst/>
                <a:ea typeface="Calibri"/>
                <a:cs typeface="Times New Roman"/>
              </a:rPr>
              <a:t> centroid</a:t>
            </a:r>
            <a:endParaRPr lang="en-US" sz="1100" dirty="0">
              <a:effectLst/>
              <a:ea typeface="Calibri"/>
              <a:cs typeface="Times New Roman"/>
            </a:endParaRPr>
          </a:p>
        </p:txBody>
      </p:sp>
      <p:cxnSp>
        <p:nvCxnSpPr>
          <p:cNvPr id="14" name="Straight Arrow Connector 13"/>
          <p:cNvCxnSpPr/>
          <p:nvPr/>
        </p:nvCxnSpPr>
        <p:spPr>
          <a:xfrm>
            <a:off x="7337339" y="2824540"/>
            <a:ext cx="0" cy="400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13416" y="3224996"/>
            <a:ext cx="1424362" cy="8673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a:effectLst/>
                <a:ea typeface="Calibri"/>
                <a:cs typeface="Times New Roman"/>
              </a:rPr>
              <a:t>Show result</a:t>
            </a:r>
            <a:endParaRPr lang="en-US" sz="1100">
              <a:effectLst/>
              <a:ea typeface="Calibri"/>
              <a:cs typeface="Times New Roman"/>
            </a:endParaRPr>
          </a:p>
          <a:p>
            <a:pPr marL="0" marR="0" algn="r">
              <a:lnSpc>
                <a:spcPct val="115000"/>
              </a:lnSpc>
              <a:spcBef>
                <a:spcPts val="0"/>
              </a:spcBef>
              <a:spcAft>
                <a:spcPts val="1000"/>
              </a:spcAft>
            </a:pPr>
            <a:r>
              <a:rPr lang="en-US" sz="1100">
                <a:effectLst/>
                <a:ea typeface="Calibri"/>
                <a:cs typeface="Times New Roman"/>
              </a:rPr>
              <a:t> </a:t>
            </a:r>
          </a:p>
        </p:txBody>
      </p:sp>
      <p:sp>
        <p:nvSpPr>
          <p:cNvPr id="18" name="Oval 17"/>
          <p:cNvSpPr/>
          <p:nvPr/>
        </p:nvSpPr>
        <p:spPr>
          <a:xfrm>
            <a:off x="4292544" y="1594517"/>
            <a:ext cx="1276984" cy="1100192"/>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a:cs typeface="Times New Roman"/>
              </a:rPr>
              <a:t>frames</a:t>
            </a:r>
            <a:endParaRPr lang="en-US" sz="1100" dirty="0">
              <a:effectLst/>
              <a:ea typeface="Calibri"/>
              <a:cs typeface="Times New Roman"/>
            </a:endParaRPr>
          </a:p>
        </p:txBody>
      </p:sp>
      <p:sp>
        <p:nvSpPr>
          <p:cNvPr id="19" name="Oval 18"/>
          <p:cNvSpPr/>
          <p:nvPr/>
        </p:nvSpPr>
        <p:spPr>
          <a:xfrm>
            <a:off x="6415348" y="1518544"/>
            <a:ext cx="1753235" cy="136525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dirty="0">
                <a:effectLst/>
                <a:ea typeface="Calibri"/>
                <a:cs typeface="Times New Roman"/>
              </a:rPr>
              <a:t>Object detection(filter only people)</a:t>
            </a:r>
            <a:endParaRPr lang="en-US" sz="1100" dirty="0">
              <a:effectLst/>
              <a:ea typeface="Calibri"/>
              <a:cs typeface="Times New Roman"/>
            </a:endParaRPr>
          </a:p>
        </p:txBody>
      </p:sp>
      <p:sp>
        <p:nvSpPr>
          <p:cNvPr id="7"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Distance monitoring</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2145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6200"/>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3738879" y="6398802"/>
            <a:ext cx="1977389" cy="230832"/>
          </a:xfrm>
          <a:prstGeom prst="rect">
            <a:avLst/>
          </a:prstGeom>
        </p:spPr>
        <p:txBody>
          <a:bodyPr vert="horz" wrap="square" lIns="0" tIns="0" rIns="0" bIns="0" rtlCol="0">
            <a:spAutoFit/>
          </a:bodyPr>
          <a:lstStyle/>
          <a:p>
            <a:pPr marL="12700">
              <a:lnSpc>
                <a:spcPts val="1814"/>
              </a:lnSpc>
            </a:pPr>
            <a:r>
              <a:rPr lang="en-IN" spc="10" dirty="0"/>
              <a:t>CSE Department, JECC</a:t>
            </a:r>
            <a:endParaRPr spc="10"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pic>
        <p:nvPicPr>
          <p:cNvPr id="10" name="Picture 9">
            <a:extLst>
              <a:ext uri="{FF2B5EF4-FFF2-40B4-BE49-F238E27FC236}">
                <a16:creationId xmlns:a16="http://schemas.microsoft.com/office/drawing/2014/main" xmlns="" id="{B1B40BF9-4086-44AB-932C-EBDA278BED04}"/>
              </a:ext>
            </a:extLst>
          </p:cNvPr>
          <p:cNvPicPr/>
          <p:nvPr/>
        </p:nvPicPr>
        <p:blipFill>
          <a:blip r:embed="rId3"/>
          <a:stretch>
            <a:fillRect/>
          </a:stretch>
        </p:blipFill>
        <p:spPr>
          <a:xfrm>
            <a:off x="381000" y="2286000"/>
            <a:ext cx="7162800" cy="3810000"/>
          </a:xfrm>
          <a:prstGeom prst="rect">
            <a:avLst/>
          </a:prstGeom>
        </p:spPr>
      </p:pic>
      <p:sp>
        <p:nvSpPr>
          <p:cNvPr id="13" name="TextBox 12">
            <a:extLst>
              <a:ext uri="{FF2B5EF4-FFF2-40B4-BE49-F238E27FC236}">
                <a16:creationId xmlns:a16="http://schemas.microsoft.com/office/drawing/2014/main" xmlns="" id="{2BE0933F-6C71-4A81-AC5C-C21B8885EAE8}"/>
              </a:ext>
            </a:extLst>
          </p:cNvPr>
          <p:cNvSpPr txBox="1"/>
          <p:nvPr/>
        </p:nvSpPr>
        <p:spPr>
          <a:xfrm>
            <a:off x="152400" y="3657600"/>
            <a:ext cx="870980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Level 2</a:t>
            </a:r>
          </a:p>
        </p:txBody>
      </p:sp>
      <p:sp>
        <p:nvSpPr>
          <p:cNvPr id="9" name="TextBox 8">
            <a:extLst>
              <a:ext uri="{FF2B5EF4-FFF2-40B4-BE49-F238E27FC236}">
                <a16:creationId xmlns:a16="http://schemas.microsoft.com/office/drawing/2014/main" xmlns="" id="{21F4ABD5-C1C6-4BD6-9A28-83089A5535DE}"/>
              </a:ext>
            </a:extLst>
          </p:cNvPr>
          <p:cNvSpPr txBox="1"/>
          <p:nvPr/>
        </p:nvSpPr>
        <p:spPr>
          <a:xfrm>
            <a:off x="2209800" y="1676400"/>
            <a:ext cx="4572000" cy="461665"/>
          </a:xfrm>
          <a:prstGeom prst="rect">
            <a:avLst/>
          </a:prstGeom>
          <a:noFill/>
        </p:spPr>
        <p:txBody>
          <a:bodyPr wrap="square">
            <a:spAutoFit/>
          </a:bodyPr>
          <a:lstStyle/>
          <a:p>
            <a:pPr marL="12700">
              <a:lnSpc>
                <a:spcPct val="100000"/>
              </a:lnSpc>
              <a:spcBef>
                <a:spcPts val="130"/>
              </a:spcBef>
            </a:pPr>
            <a:r>
              <a:rPr lang="en-IN" sz="2400" b="1" u="sng" spc="20" dirty="0">
                <a:solidFill>
                  <a:srgbClr val="C00000"/>
                </a:solidFill>
                <a:latin typeface="Times New Roman"/>
                <a:cs typeface="Times New Roman"/>
              </a:rPr>
              <a:t>D</a:t>
            </a:r>
            <a:r>
              <a:rPr lang="en-IN" sz="2400" b="1" u="sng" spc="-15" dirty="0">
                <a:solidFill>
                  <a:srgbClr val="C00000"/>
                </a:solidFill>
                <a:latin typeface="Times New Roman"/>
                <a:cs typeface="Times New Roman"/>
              </a:rPr>
              <a:t>ATA FLOW DIAGRAM</a:t>
            </a:r>
            <a:endParaRPr lang="en-IN" sz="2400" u="sng"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6" name="object 6"/>
          <p:cNvSpPr txBox="1">
            <a:spLocks noGrp="1"/>
          </p:cNvSpPr>
          <p:nvPr>
            <p:ph type="sldNum" sz="quarter" idx="7"/>
          </p:nvPr>
        </p:nvSpPr>
        <p:spPr>
          <a:xfrm>
            <a:off x="8414004" y="6472554"/>
            <a:ext cx="228600" cy="156068"/>
          </a:xfrm>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a:spLocks noGrp="1"/>
          </p:cNvSpPr>
          <p:nvPr>
            <p:ph type="title"/>
          </p:nvPr>
        </p:nvSpPr>
        <p:spPr>
          <a:xfrm>
            <a:off x="2209800" y="1600200"/>
            <a:ext cx="6324600" cy="386003"/>
          </a:xfrm>
          <a:prstGeom prst="rect">
            <a:avLst/>
          </a:prstGeom>
        </p:spPr>
        <p:txBody>
          <a:bodyPr vert="horz" wrap="square" lIns="0" tIns="16510" rIns="0" bIns="0" rtlCol="0">
            <a:spAutoFit/>
          </a:bodyPr>
          <a:lstStyle/>
          <a:p>
            <a:pPr marL="12700">
              <a:lnSpc>
                <a:spcPct val="100000"/>
              </a:lnSpc>
              <a:spcBef>
                <a:spcPts val="130"/>
              </a:spcBef>
            </a:pPr>
            <a:r>
              <a:rPr lang="en-IN" sz="2400" u="sng" dirty="0"/>
              <a:t>ARCHITECTURAL</a:t>
            </a:r>
            <a:r>
              <a:rPr lang="en-IN" sz="2400" u="sng" spc="-160" dirty="0"/>
              <a:t> </a:t>
            </a:r>
            <a:r>
              <a:rPr lang="en-IN" sz="2400" u="sng" spc="15" dirty="0"/>
              <a:t>DIAGRAM</a:t>
            </a:r>
            <a:endParaRPr lang="en-IN" sz="2400" u="sng" dirty="0"/>
          </a:p>
        </p:txBody>
      </p:sp>
      <p:pic>
        <p:nvPicPr>
          <p:cNvPr id="7" name="Picture 6">
            <a:extLst>
              <a:ext uri="{FF2B5EF4-FFF2-40B4-BE49-F238E27FC236}">
                <a16:creationId xmlns:a16="http://schemas.microsoft.com/office/drawing/2014/main" xmlns="" id="{740AA21A-C938-4A53-BE5F-A4F926E9A497}"/>
              </a:ext>
            </a:extLst>
          </p:cNvPr>
          <p:cNvPicPr/>
          <p:nvPr/>
        </p:nvPicPr>
        <p:blipFill>
          <a:blip r:embed="rId2"/>
          <a:stretch>
            <a:fillRect/>
          </a:stretch>
        </p:blipFill>
        <p:spPr>
          <a:xfrm>
            <a:off x="609600" y="1981200"/>
            <a:ext cx="7772400" cy="4419600"/>
          </a:xfrm>
          <a:prstGeom prst="rect">
            <a:avLst/>
          </a:prstGeom>
          <a:ln>
            <a:noFill/>
          </a:ln>
          <a:effectLst>
            <a:softEdge rad="112500"/>
          </a:effectLst>
        </p:spPr>
      </p:pic>
      <p:sp>
        <p:nvSpPr>
          <p:cNvPr id="3" name="Footer Placeholder 2">
            <a:extLst>
              <a:ext uri="{FF2B5EF4-FFF2-40B4-BE49-F238E27FC236}">
                <a16:creationId xmlns:a16="http://schemas.microsoft.com/office/drawing/2014/main" xmlns="" id="{1D4A742D-DE65-44C3-AC8B-CF7CAF378ED2}"/>
              </a:ext>
            </a:extLst>
          </p:cNvPr>
          <p:cNvSpPr>
            <a:spLocks noGrp="1"/>
          </p:cNvSpPr>
          <p:nvPr>
            <p:ph type="ftr" sz="quarter" idx="5"/>
          </p:nvPr>
        </p:nvSpPr>
        <p:spPr>
          <a:xfrm>
            <a:off x="3657601" y="6553200"/>
            <a:ext cx="2133600" cy="304800"/>
          </a:xfrm>
        </p:spPr>
        <p:txBody>
          <a:bodyPr/>
          <a:lstStyle/>
          <a:p>
            <a:pPr marL="12700">
              <a:lnSpc>
                <a:spcPts val="1814"/>
              </a:lnSpc>
            </a:pPr>
            <a:r>
              <a:rPr lang="en-IN" spc="-5" dirty="0"/>
              <a:t>CSE </a:t>
            </a:r>
            <a:r>
              <a:rPr lang="en-IN" spc="-10" dirty="0"/>
              <a:t>Department,</a:t>
            </a:r>
            <a:r>
              <a:rPr lang="en-IN" dirty="0"/>
              <a:t> </a:t>
            </a:r>
            <a:r>
              <a:rPr lang="en-IN" spc="10" dirty="0"/>
              <a:t>JECC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515731" y="643445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a:t>
            </a:r>
            <a:endParaRPr sz="1200">
              <a:latin typeface="Carlito"/>
              <a:cs typeface="Carlito"/>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483228" y="6337617"/>
            <a:ext cx="198310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CSE </a:t>
            </a:r>
            <a:r>
              <a:rPr sz="1550" spc="-5" dirty="0">
                <a:latin typeface="Times New Roman"/>
                <a:cs typeface="Times New Roman"/>
              </a:rPr>
              <a:t>Department,</a:t>
            </a:r>
            <a:r>
              <a:rPr sz="1550" spc="355" dirty="0">
                <a:latin typeface="Times New Roman"/>
                <a:cs typeface="Times New Roman"/>
              </a:rPr>
              <a:t> </a:t>
            </a:r>
            <a:r>
              <a:rPr sz="1550" spc="10" dirty="0">
                <a:latin typeface="Times New Roman"/>
                <a:cs typeface="Times New Roman"/>
              </a:rPr>
              <a:t>JECC</a:t>
            </a:r>
            <a:endParaRPr sz="1550">
              <a:latin typeface="Times New Roman"/>
              <a:cs typeface="Times New Roman"/>
            </a:endParaRPr>
          </a:p>
        </p:txBody>
      </p:sp>
      <p:sp>
        <p:nvSpPr>
          <p:cNvPr id="6" name="object 6"/>
          <p:cNvSpPr txBox="1"/>
          <p:nvPr/>
        </p:nvSpPr>
        <p:spPr>
          <a:xfrm>
            <a:off x="364807" y="6390640"/>
            <a:ext cx="60007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rlito"/>
                <a:cs typeface="Carlito"/>
              </a:rPr>
              <a:t>20</a:t>
            </a:r>
            <a:r>
              <a:rPr sz="1200" spc="-15" dirty="0">
                <a:solidFill>
                  <a:srgbClr val="888888"/>
                </a:solidFill>
                <a:latin typeface="Carlito"/>
                <a:cs typeface="Carlito"/>
              </a:rPr>
              <a:t>/</a:t>
            </a:r>
            <a:r>
              <a:rPr sz="1200" spc="-10" dirty="0">
                <a:solidFill>
                  <a:srgbClr val="888888"/>
                </a:solidFill>
                <a:latin typeface="Carlito"/>
                <a:cs typeface="Carlito"/>
              </a:rPr>
              <a:t>01</a:t>
            </a:r>
            <a:r>
              <a:rPr sz="1200" spc="-15" dirty="0">
                <a:solidFill>
                  <a:srgbClr val="888888"/>
                </a:solidFill>
                <a:latin typeface="Carlito"/>
                <a:cs typeface="Carlito"/>
              </a:rPr>
              <a:t>/</a:t>
            </a:r>
            <a:r>
              <a:rPr sz="1200" spc="-10" dirty="0">
                <a:solidFill>
                  <a:srgbClr val="888888"/>
                </a:solidFill>
                <a:latin typeface="Carlito"/>
                <a:cs typeface="Carlito"/>
              </a:rPr>
              <a:t>2</a:t>
            </a:r>
            <a:r>
              <a:rPr sz="1200" dirty="0">
                <a:solidFill>
                  <a:srgbClr val="888888"/>
                </a:solidFill>
                <a:latin typeface="Carlito"/>
                <a:cs typeface="Carlito"/>
              </a:rPr>
              <a:t>1</a:t>
            </a:r>
            <a:endParaRPr sz="1200" dirty="0">
              <a:latin typeface="Carlito"/>
              <a:cs typeface="Carlito"/>
            </a:endParaRPr>
          </a:p>
        </p:txBody>
      </p:sp>
      <p:graphicFrame>
        <p:nvGraphicFramePr>
          <p:cNvPr id="9" name="Table 9">
            <a:extLst>
              <a:ext uri="{FF2B5EF4-FFF2-40B4-BE49-F238E27FC236}">
                <a16:creationId xmlns:a16="http://schemas.microsoft.com/office/drawing/2014/main" xmlns="" id="{AD36A9E8-1E29-4138-817C-53EEBD584A47}"/>
              </a:ext>
            </a:extLst>
          </p:cNvPr>
          <p:cNvGraphicFramePr>
            <a:graphicFrameLocks noGrp="1"/>
          </p:cNvGraphicFramePr>
          <p:nvPr>
            <p:extLst>
              <p:ext uri="{D42A27DB-BD31-4B8C-83A1-F6EECF244321}">
                <p14:modId xmlns:p14="http://schemas.microsoft.com/office/powerpoint/2010/main" val="1593377175"/>
              </p:ext>
            </p:extLst>
          </p:nvPr>
        </p:nvGraphicFramePr>
        <p:xfrm>
          <a:off x="560071" y="1905001"/>
          <a:ext cx="8100059" cy="4191000"/>
        </p:xfrm>
        <a:graphic>
          <a:graphicData uri="http://schemas.openxmlformats.org/drawingml/2006/table">
            <a:tbl>
              <a:tblPr firstRow="1" bandRow="1">
                <a:effectLst>
                  <a:innerShdw blurRad="63500" dist="50800" dir="13500000">
                    <a:prstClr val="black">
                      <a:alpha val="50000"/>
                    </a:prstClr>
                  </a:innerShdw>
                </a:effectLst>
                <a:tableStyleId>{F5AB1C69-6EDB-4FF4-983F-18BD219EF322}</a:tableStyleId>
              </a:tblPr>
              <a:tblGrid>
                <a:gridCol w="3802070">
                  <a:extLst>
                    <a:ext uri="{9D8B030D-6E8A-4147-A177-3AD203B41FA5}">
                      <a16:colId xmlns:a16="http://schemas.microsoft.com/office/drawing/2014/main" xmlns="" val="4022072957"/>
                    </a:ext>
                  </a:extLst>
                </a:gridCol>
                <a:gridCol w="4297989">
                  <a:extLst>
                    <a:ext uri="{9D8B030D-6E8A-4147-A177-3AD203B41FA5}">
                      <a16:colId xmlns:a16="http://schemas.microsoft.com/office/drawing/2014/main" xmlns="" val="494142336"/>
                    </a:ext>
                  </a:extLst>
                </a:gridCol>
              </a:tblGrid>
              <a:tr h="790048">
                <a:tc>
                  <a:txBody>
                    <a:bodyPr/>
                    <a:lstStyle/>
                    <a:p>
                      <a:r>
                        <a:rPr lang="en-IN" dirty="0"/>
                        <a:t>PROJECT TITLE</a:t>
                      </a:r>
                    </a:p>
                  </a:txBody>
                  <a:tcPr/>
                </a:tc>
                <a:tc>
                  <a:txBody>
                    <a:bodyPr/>
                    <a:lstStyle/>
                    <a:p>
                      <a:r>
                        <a:rPr lang="en-IN" dirty="0"/>
                        <a:t>SOCIAL DISTANCE MONITORING SYSTEM FOR COVID 19</a:t>
                      </a:r>
                    </a:p>
                  </a:txBody>
                  <a:tcPr/>
                </a:tc>
                <a:extLst>
                  <a:ext uri="{0D108BD9-81ED-4DB2-BD59-A6C34878D82A}">
                    <a16:rowId xmlns:a16="http://schemas.microsoft.com/office/drawing/2014/main" xmlns="" val="216683925"/>
                  </a:ext>
                </a:extLst>
              </a:tr>
              <a:tr h="661296">
                <a:tc>
                  <a:txBody>
                    <a:bodyPr/>
                    <a:lstStyle/>
                    <a:p>
                      <a:r>
                        <a:rPr lang="en-IN" dirty="0"/>
                        <a:t>PROJECT GUIDE</a:t>
                      </a:r>
                    </a:p>
                  </a:txBody>
                  <a:tcPr/>
                </a:tc>
                <a:tc>
                  <a:txBody>
                    <a:bodyPr/>
                    <a:lstStyle/>
                    <a:p>
                      <a:pPr algn="just"/>
                      <a:r>
                        <a:rPr lang="en-IN" b="1" dirty="0"/>
                        <a:t>Dr. SWAPNA B SASI</a:t>
                      </a:r>
                    </a:p>
                    <a:p>
                      <a:pPr algn="just"/>
                      <a:r>
                        <a:rPr lang="en-IN" b="1" dirty="0"/>
                        <a:t>ASSOCIATE PROFESSOR, JEC</a:t>
                      </a:r>
                    </a:p>
                  </a:txBody>
                  <a:tcPr/>
                </a:tc>
                <a:extLst>
                  <a:ext uri="{0D108BD9-81ED-4DB2-BD59-A6C34878D82A}">
                    <a16:rowId xmlns:a16="http://schemas.microsoft.com/office/drawing/2014/main" xmlns="" val="2650698433"/>
                  </a:ext>
                </a:extLst>
              </a:tr>
              <a:tr h="377884">
                <a:tc>
                  <a:txBody>
                    <a:bodyPr/>
                    <a:lstStyle/>
                    <a:p>
                      <a:r>
                        <a:rPr lang="en-IN" dirty="0"/>
                        <a:t>TEENA JOY P J</a:t>
                      </a:r>
                    </a:p>
                  </a:txBody>
                  <a:tcPr/>
                </a:tc>
                <a:tc>
                  <a:txBody>
                    <a:bodyPr/>
                    <a:lstStyle/>
                    <a:p>
                      <a:pPr algn="just"/>
                      <a:r>
                        <a:rPr lang="en-IN" b="1" dirty="0"/>
                        <a:t>JEC17CS101</a:t>
                      </a:r>
                    </a:p>
                  </a:txBody>
                  <a:tcPr/>
                </a:tc>
                <a:extLst>
                  <a:ext uri="{0D108BD9-81ED-4DB2-BD59-A6C34878D82A}">
                    <a16:rowId xmlns:a16="http://schemas.microsoft.com/office/drawing/2014/main" xmlns="" val="4118869357"/>
                  </a:ext>
                </a:extLst>
              </a:tr>
              <a:tr h="661296">
                <a:tc>
                  <a:txBody>
                    <a:bodyPr/>
                    <a:lstStyle/>
                    <a:p>
                      <a:r>
                        <a:rPr lang="en-IN" dirty="0"/>
                        <a:t>RESHMA R</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0" dirty="0"/>
                        <a:t>J</a:t>
                      </a:r>
                      <a:r>
                        <a:rPr lang="en-IN" sz="1800" b="1" spc="20" dirty="0"/>
                        <a:t>E</a:t>
                      </a:r>
                      <a:r>
                        <a:rPr lang="en-IN" sz="1800" b="1" dirty="0"/>
                        <a:t>C17</a:t>
                      </a:r>
                      <a:r>
                        <a:rPr lang="en-IN" sz="1800" b="1" spc="-10" dirty="0"/>
                        <a:t>C</a:t>
                      </a:r>
                      <a:r>
                        <a:rPr lang="en-IN" sz="1800" b="1" spc="-105" dirty="0"/>
                        <a:t>S081</a:t>
                      </a:r>
                      <a:endParaRPr lang="en-IN" sz="1800" b="1" dirty="0"/>
                    </a:p>
                    <a:p>
                      <a:pPr algn="just"/>
                      <a:endParaRPr lang="en-IN" b="1" dirty="0"/>
                    </a:p>
                  </a:txBody>
                  <a:tcPr/>
                </a:tc>
                <a:extLst>
                  <a:ext uri="{0D108BD9-81ED-4DB2-BD59-A6C34878D82A}">
                    <a16:rowId xmlns:a16="http://schemas.microsoft.com/office/drawing/2014/main" xmlns="" val="2729553974"/>
                  </a:ext>
                </a:extLst>
              </a:tr>
              <a:tr h="661296">
                <a:tc>
                  <a:txBody>
                    <a:bodyPr/>
                    <a:lstStyle/>
                    <a:p>
                      <a:r>
                        <a:rPr lang="en-IN" dirty="0"/>
                        <a:t>RONDY THOMAS</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5" dirty="0"/>
                        <a:t>J</a:t>
                      </a:r>
                      <a:r>
                        <a:rPr lang="en-IN" sz="1800" b="1" spc="20" dirty="0"/>
                        <a:t>E</a:t>
                      </a:r>
                      <a:r>
                        <a:rPr lang="en-IN" sz="1800" b="1" dirty="0"/>
                        <a:t>C17</a:t>
                      </a:r>
                      <a:r>
                        <a:rPr lang="en-IN" sz="1800" b="1" spc="-10" dirty="0"/>
                        <a:t>C</a:t>
                      </a:r>
                      <a:r>
                        <a:rPr lang="en-IN" sz="1800" b="1" spc="-105" dirty="0"/>
                        <a:t>S083</a:t>
                      </a:r>
                      <a:endParaRPr lang="en-IN" sz="1800" b="1" dirty="0"/>
                    </a:p>
                    <a:p>
                      <a:pPr algn="just"/>
                      <a:endParaRPr lang="en-IN" b="1" dirty="0"/>
                    </a:p>
                  </a:txBody>
                  <a:tcPr/>
                </a:tc>
                <a:extLst>
                  <a:ext uri="{0D108BD9-81ED-4DB2-BD59-A6C34878D82A}">
                    <a16:rowId xmlns:a16="http://schemas.microsoft.com/office/drawing/2014/main" xmlns="" val="4190882449"/>
                  </a:ext>
                </a:extLst>
              </a:tr>
              <a:tr h="661296">
                <a:tc>
                  <a:txBody>
                    <a:bodyPr/>
                    <a:lstStyle/>
                    <a:p>
                      <a:r>
                        <a:rPr lang="en-IN" dirty="0"/>
                        <a:t>VISHNU V J</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1" spc="-35" dirty="0"/>
                        <a:t>J</a:t>
                      </a:r>
                      <a:r>
                        <a:rPr lang="en-IN" sz="1800" b="1" spc="20" dirty="0"/>
                        <a:t>E</a:t>
                      </a:r>
                      <a:r>
                        <a:rPr lang="en-IN" sz="1800" b="1" dirty="0"/>
                        <a:t>C17</a:t>
                      </a:r>
                      <a:r>
                        <a:rPr lang="en-IN" sz="1800" b="1" spc="-10" dirty="0"/>
                        <a:t>C</a:t>
                      </a:r>
                      <a:r>
                        <a:rPr lang="en-IN" sz="1800" b="1" spc="-105" dirty="0"/>
                        <a:t>S105</a:t>
                      </a:r>
                      <a:endParaRPr lang="en-IN" sz="1800" b="1" dirty="0"/>
                    </a:p>
                    <a:p>
                      <a:pPr algn="just"/>
                      <a:endParaRPr lang="en-IN" b="1" dirty="0"/>
                    </a:p>
                  </a:txBody>
                  <a:tcPr/>
                </a:tc>
                <a:extLst>
                  <a:ext uri="{0D108BD9-81ED-4DB2-BD59-A6C34878D82A}">
                    <a16:rowId xmlns:a16="http://schemas.microsoft.com/office/drawing/2014/main" xmlns="" val="3546505490"/>
                  </a:ext>
                </a:extLst>
              </a:tr>
              <a:tr h="377884">
                <a:tc>
                  <a:txBody>
                    <a:bodyPr/>
                    <a:lstStyle/>
                    <a:p>
                      <a:r>
                        <a:rPr lang="en-IN" dirty="0"/>
                        <a:t>GROUP NUMBER</a:t>
                      </a:r>
                    </a:p>
                  </a:txBody>
                  <a:tcPr/>
                </a:tc>
                <a:tc>
                  <a:txBody>
                    <a:bodyPr/>
                    <a:lstStyle/>
                    <a:p>
                      <a:pPr algn="just"/>
                      <a:r>
                        <a:rPr lang="en-IN" b="1" dirty="0"/>
                        <a:t>26</a:t>
                      </a:r>
                    </a:p>
                  </a:txBody>
                  <a:tcPr/>
                </a:tc>
                <a:extLst>
                  <a:ext uri="{0D108BD9-81ED-4DB2-BD59-A6C34878D82A}">
                    <a16:rowId xmlns:a16="http://schemas.microsoft.com/office/drawing/2014/main" xmlns="" val="174630526"/>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1828800"/>
            <a:ext cx="3505200" cy="386003"/>
          </a:xfrm>
          <a:prstGeom prst="rect">
            <a:avLst/>
          </a:prstGeom>
        </p:spPr>
        <p:txBody>
          <a:bodyPr vert="horz" wrap="square" lIns="0" tIns="16510" rIns="0" bIns="0" rtlCol="0">
            <a:spAutoFit/>
          </a:bodyPr>
          <a:lstStyle/>
          <a:p>
            <a:pPr marL="12700">
              <a:lnSpc>
                <a:spcPct val="100000"/>
              </a:lnSpc>
              <a:spcBef>
                <a:spcPts val="130"/>
              </a:spcBef>
            </a:pPr>
            <a:r>
              <a:rPr lang="en-IN" sz="2400" u="sng" spc="40" dirty="0"/>
              <a:t>A</a:t>
            </a:r>
            <a:r>
              <a:rPr lang="en-IN" sz="2400" u="sng" spc="-50" dirty="0"/>
              <a:t>PP</a:t>
            </a:r>
            <a:r>
              <a:rPr lang="en-IN" sz="2400" u="sng" spc="-30" dirty="0"/>
              <a:t>LI</a:t>
            </a:r>
            <a:r>
              <a:rPr lang="en-IN" sz="2400" u="sng" spc="-10" dirty="0"/>
              <a:t>C</a:t>
            </a:r>
            <a:r>
              <a:rPr lang="en-IN" sz="2400" u="sng" spc="45" dirty="0"/>
              <a:t>A</a:t>
            </a:r>
            <a:r>
              <a:rPr lang="en-IN" sz="2400" u="sng" spc="30" dirty="0"/>
              <a:t>T</a:t>
            </a:r>
            <a:r>
              <a:rPr lang="en-IN" sz="2400" u="sng" spc="-30" dirty="0"/>
              <a:t>I</a:t>
            </a:r>
            <a:r>
              <a:rPr lang="en-IN" sz="2400" u="sng" spc="-25" dirty="0"/>
              <a:t>O</a:t>
            </a:r>
            <a:r>
              <a:rPr lang="en-IN" sz="2400" u="sng" spc="10" dirty="0"/>
              <a:t>NS</a:t>
            </a:r>
          </a:p>
        </p:txBody>
      </p:sp>
      <p:sp>
        <p:nvSpPr>
          <p:cNvPr id="3" name="object 3"/>
          <p:cNvSpPr txBox="1"/>
          <p:nvPr/>
        </p:nvSpPr>
        <p:spPr>
          <a:xfrm>
            <a:off x="534987" y="2667000"/>
            <a:ext cx="7879017" cy="2298450"/>
          </a:xfrm>
          <a:prstGeom prst="rect">
            <a:avLst/>
          </a:prstGeom>
        </p:spPr>
        <p:txBody>
          <a:bodyPr vert="horz" wrap="square" lIns="0" tIns="12065" rIns="0" bIns="0" rtlCol="0">
            <a:spAutoFit/>
          </a:bodyPr>
          <a:lstStyle/>
          <a:p>
            <a:pPr marL="346075" marR="5080" indent="-334010">
              <a:lnSpc>
                <a:spcPct val="150200"/>
              </a:lnSpc>
              <a:spcBef>
                <a:spcPts val="95"/>
              </a:spcBef>
              <a:buFont typeface="Wingdings"/>
              <a:buChar char=""/>
              <a:tabLst>
                <a:tab pos="346075" algn="l"/>
                <a:tab pos="346710" algn="l"/>
              </a:tabLst>
            </a:pPr>
            <a:r>
              <a:rPr lang="en-US" sz="2000" dirty="0"/>
              <a:t>This system can be adopted by colleges and universities to conduct safe classes and exams</a:t>
            </a:r>
          </a:p>
          <a:p>
            <a:pPr marL="346075" marR="5080" indent="-334010">
              <a:lnSpc>
                <a:spcPct val="150200"/>
              </a:lnSpc>
              <a:spcBef>
                <a:spcPts val="95"/>
              </a:spcBef>
              <a:buFont typeface="Wingdings"/>
              <a:buChar char=""/>
              <a:tabLst>
                <a:tab pos="346075" algn="l"/>
                <a:tab pos="346710" algn="l"/>
              </a:tabLst>
            </a:pPr>
            <a:r>
              <a:rPr lang="en-US" sz="2000" dirty="0"/>
              <a:t>Crowd management facilities can be provided at public places</a:t>
            </a:r>
          </a:p>
          <a:p>
            <a:pPr marL="346075" marR="5080" indent="-334010">
              <a:lnSpc>
                <a:spcPct val="150200"/>
              </a:lnSpc>
              <a:spcBef>
                <a:spcPts val="95"/>
              </a:spcBef>
              <a:buFont typeface="Wingdings"/>
              <a:buChar char=""/>
              <a:tabLst>
                <a:tab pos="346075" algn="l"/>
                <a:tab pos="346710" algn="l"/>
              </a:tabLst>
            </a:pPr>
            <a:r>
              <a:rPr lang="en-US" sz="2000" dirty="0"/>
              <a:t> Installations in each and every public places like supermarkets, religious places, cross roads  etc. are possible to monitor social distancing</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3442317" y="6439991"/>
            <a:ext cx="1977389" cy="247650"/>
          </a:xfrm>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752600"/>
            <a:ext cx="3505200" cy="386003"/>
          </a:xfrm>
          <a:prstGeom prst="rect">
            <a:avLst/>
          </a:prstGeom>
        </p:spPr>
        <p:txBody>
          <a:bodyPr vert="horz" wrap="square" lIns="0" tIns="16510" rIns="0" bIns="0" rtlCol="0">
            <a:spAutoFit/>
          </a:bodyPr>
          <a:lstStyle/>
          <a:p>
            <a:pPr marL="12700">
              <a:lnSpc>
                <a:spcPct val="100000"/>
              </a:lnSpc>
              <a:spcBef>
                <a:spcPts val="130"/>
              </a:spcBef>
            </a:pPr>
            <a:r>
              <a:rPr lang="en-IN" sz="2400" u="sng" dirty="0"/>
              <a:t>CONCLUSIONS</a:t>
            </a:r>
          </a:p>
        </p:txBody>
      </p:sp>
      <p:sp>
        <p:nvSpPr>
          <p:cNvPr id="3" name="object 3"/>
          <p:cNvSpPr txBox="1">
            <a:spLocks noGrp="1"/>
          </p:cNvSpPr>
          <p:nvPr>
            <p:ph type="body" idx="1"/>
          </p:nvPr>
        </p:nvSpPr>
        <p:spPr>
          <a:xfrm>
            <a:off x="304800" y="2362200"/>
            <a:ext cx="8458200" cy="2446182"/>
          </a:xfrm>
          <a:prstGeom prst="rect">
            <a:avLst/>
          </a:prstGeom>
        </p:spPr>
        <p:txBody>
          <a:bodyPr vert="horz" wrap="square" lIns="0" tIns="98425" rIns="0" bIns="0" rtlCol="0">
            <a:spAutoFit/>
          </a:bodyPr>
          <a:lstStyle/>
          <a:p>
            <a:pPr marL="429895" indent="-334010">
              <a:lnSpc>
                <a:spcPct val="100000"/>
              </a:lnSpc>
              <a:spcBef>
                <a:spcPts val="775"/>
              </a:spcBef>
              <a:buFont typeface="Wingdings"/>
              <a:buChar char=""/>
              <a:tabLst>
                <a:tab pos="430530" algn="l"/>
                <a:tab pos="431165" algn="l"/>
              </a:tabLst>
            </a:pPr>
            <a:r>
              <a:rPr lang="en-US" dirty="0"/>
              <a:t>Thus a real time Social Distance Monitoring and Face Mask Detection System has been made with Open CV</a:t>
            </a:r>
            <a:endParaRPr dirty="0"/>
          </a:p>
          <a:p>
            <a:pPr marL="429895" marR="5080" indent="-334010">
              <a:lnSpc>
                <a:spcPct val="100000"/>
              </a:lnSpc>
              <a:spcBef>
                <a:spcPts val="680"/>
              </a:spcBef>
              <a:buFont typeface="Wingdings"/>
              <a:buChar char=""/>
              <a:tabLst>
                <a:tab pos="430530" algn="l"/>
                <a:tab pos="431165" algn="l"/>
              </a:tabLst>
            </a:pPr>
            <a:r>
              <a:rPr lang="en-US" dirty="0"/>
              <a:t>In this dangerous pandemic situation of COVID 19 and it’s mutated strains, this project is of great help to police and local authorities</a:t>
            </a:r>
            <a:r>
              <a:rPr lang="en-US" spc="10" dirty="0"/>
              <a:t>.</a:t>
            </a:r>
            <a:endParaRPr spc="-35" dirty="0"/>
          </a:p>
          <a:p>
            <a:pPr marL="429895" marR="13970" indent="-334010">
              <a:lnSpc>
                <a:spcPct val="100000"/>
              </a:lnSpc>
              <a:spcBef>
                <a:spcPts val="760"/>
              </a:spcBef>
              <a:buFont typeface="Wingdings"/>
              <a:buChar char=""/>
              <a:tabLst>
                <a:tab pos="430530" algn="l"/>
                <a:tab pos="431165" algn="l"/>
              </a:tabLst>
            </a:pPr>
            <a:r>
              <a:rPr lang="en-US" dirty="0"/>
              <a:t>In future this system can be integrated each and every street cameras in public places such as religious halls, supermarkets, colleges  in large scale for public safety</a:t>
            </a:r>
            <a:endParaRPr lang="en-US" spc="-15" dirty="0"/>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399" y="1752601"/>
            <a:ext cx="5105401" cy="386003"/>
          </a:xfrm>
          <a:prstGeom prst="rect">
            <a:avLst/>
          </a:prstGeom>
        </p:spPr>
        <p:txBody>
          <a:bodyPr vert="horz" wrap="square" lIns="0" tIns="16510" rIns="0" bIns="0" rtlCol="0">
            <a:spAutoFit/>
          </a:bodyPr>
          <a:lstStyle/>
          <a:p>
            <a:pPr marL="12700">
              <a:lnSpc>
                <a:spcPct val="100000"/>
              </a:lnSpc>
              <a:spcBef>
                <a:spcPts val="130"/>
              </a:spcBef>
            </a:pPr>
            <a:r>
              <a:rPr lang="en-IN" sz="2400" u="sng" spc="10" dirty="0"/>
              <a:t>COURSE</a:t>
            </a:r>
            <a:r>
              <a:rPr lang="en-IN" sz="2400" u="sng" spc="-135" dirty="0"/>
              <a:t> </a:t>
            </a:r>
            <a:r>
              <a:rPr lang="en-IN" sz="2400" u="sng" dirty="0"/>
              <a:t>OUTCOME</a:t>
            </a:r>
          </a:p>
        </p:txBody>
      </p:sp>
      <p:sp>
        <p:nvSpPr>
          <p:cNvPr id="3" name="object 3"/>
          <p:cNvSpPr txBox="1"/>
          <p:nvPr/>
        </p:nvSpPr>
        <p:spPr>
          <a:xfrm>
            <a:off x="434975" y="2277935"/>
            <a:ext cx="7924800" cy="1484630"/>
          </a:xfrm>
          <a:prstGeom prst="rect">
            <a:avLst/>
          </a:prstGeom>
        </p:spPr>
        <p:txBody>
          <a:bodyPr vert="horz" wrap="square" lIns="0" tIns="137795" rIns="0" bIns="0" rtlCol="0">
            <a:spAutoFit/>
          </a:bodyPr>
          <a:lstStyle/>
          <a:p>
            <a:pPr marL="355600" indent="-343535">
              <a:lnSpc>
                <a:spcPct val="100000"/>
              </a:lnSpc>
              <a:spcBef>
                <a:spcPts val="1085"/>
              </a:spcBef>
              <a:buAutoNum type="arabicPeriod"/>
              <a:tabLst>
                <a:tab pos="355600" algn="l"/>
                <a:tab pos="356235" algn="l"/>
              </a:tabLst>
            </a:pPr>
            <a:r>
              <a:rPr sz="1550" spc="-20" dirty="0">
                <a:latin typeface="Times New Roman"/>
                <a:cs typeface="Times New Roman"/>
              </a:rPr>
              <a:t>Able </a:t>
            </a:r>
            <a:r>
              <a:rPr sz="1550" spc="10" dirty="0">
                <a:latin typeface="Times New Roman"/>
                <a:cs typeface="Times New Roman"/>
              </a:rPr>
              <a:t>to </a:t>
            </a:r>
            <a:r>
              <a:rPr sz="1550" spc="-25" dirty="0">
                <a:latin typeface="Times New Roman"/>
                <a:cs typeface="Times New Roman"/>
              </a:rPr>
              <a:t>analyze </a:t>
            </a:r>
            <a:r>
              <a:rPr sz="1550" spc="10" dirty="0">
                <a:latin typeface="Times New Roman"/>
                <a:cs typeface="Times New Roman"/>
              </a:rPr>
              <a:t>a </a:t>
            </a:r>
            <a:r>
              <a:rPr sz="1550" dirty="0">
                <a:latin typeface="Times New Roman"/>
                <a:cs typeface="Times New Roman"/>
              </a:rPr>
              <a:t>current </a:t>
            </a:r>
            <a:r>
              <a:rPr sz="1550" spc="10" dirty="0">
                <a:latin typeface="Times New Roman"/>
                <a:cs typeface="Times New Roman"/>
              </a:rPr>
              <a:t>topic </a:t>
            </a:r>
            <a:r>
              <a:rPr sz="1550" spc="25" dirty="0">
                <a:latin typeface="Times New Roman"/>
                <a:cs typeface="Times New Roman"/>
              </a:rPr>
              <a:t>of </a:t>
            </a:r>
            <a:r>
              <a:rPr sz="1550" dirty="0">
                <a:latin typeface="Times New Roman"/>
                <a:cs typeface="Times New Roman"/>
              </a:rPr>
              <a:t>professional </a:t>
            </a:r>
            <a:r>
              <a:rPr sz="1550" spc="-5" dirty="0">
                <a:latin typeface="Times New Roman"/>
                <a:cs typeface="Times New Roman"/>
              </a:rPr>
              <a:t>interest </a:t>
            </a:r>
            <a:r>
              <a:rPr sz="1550" spc="-15" dirty="0">
                <a:latin typeface="Times New Roman"/>
                <a:cs typeface="Times New Roman"/>
              </a:rPr>
              <a:t>and present </a:t>
            </a:r>
            <a:r>
              <a:rPr sz="1550" spc="10" dirty="0">
                <a:latin typeface="Times New Roman"/>
                <a:cs typeface="Times New Roman"/>
              </a:rPr>
              <a:t>it </a:t>
            </a:r>
            <a:r>
              <a:rPr sz="1550" spc="5" dirty="0">
                <a:latin typeface="Times New Roman"/>
                <a:cs typeface="Times New Roman"/>
              </a:rPr>
              <a:t>before </a:t>
            </a:r>
            <a:r>
              <a:rPr sz="1550" spc="-5" dirty="0">
                <a:latin typeface="Times New Roman"/>
                <a:cs typeface="Times New Roman"/>
              </a:rPr>
              <a:t>an</a:t>
            </a:r>
            <a:r>
              <a:rPr sz="1550" spc="-215" dirty="0">
                <a:latin typeface="Times New Roman"/>
                <a:cs typeface="Times New Roman"/>
              </a:rPr>
              <a:t> </a:t>
            </a:r>
            <a:r>
              <a:rPr sz="1550" spc="-5" dirty="0">
                <a:latin typeface="Times New Roman"/>
                <a:cs typeface="Times New Roman"/>
              </a:rPr>
              <a:t>audience</a:t>
            </a:r>
            <a:endParaRPr sz="1550" dirty="0">
              <a:latin typeface="Times New Roman"/>
              <a:cs typeface="Times New Roman"/>
            </a:endParaRPr>
          </a:p>
          <a:p>
            <a:pPr marL="355600" indent="-343535">
              <a:lnSpc>
                <a:spcPct val="100000"/>
              </a:lnSpc>
              <a:spcBef>
                <a:spcPts val="990"/>
              </a:spcBef>
              <a:buAutoNum type="arabicPeriod"/>
              <a:tabLst>
                <a:tab pos="355600" algn="l"/>
                <a:tab pos="356235" algn="l"/>
              </a:tabLst>
            </a:pPr>
            <a:r>
              <a:rPr sz="1550" spc="-10" dirty="0">
                <a:latin typeface="Times New Roman"/>
                <a:cs typeface="Times New Roman"/>
              </a:rPr>
              <a:t>Gained </a:t>
            </a:r>
            <a:r>
              <a:rPr sz="1550" spc="10" dirty="0">
                <a:latin typeface="Times New Roman"/>
                <a:cs typeface="Times New Roman"/>
              </a:rPr>
              <a:t>thorough </a:t>
            </a:r>
            <a:r>
              <a:rPr sz="1550" spc="-10" dirty="0">
                <a:latin typeface="Times New Roman"/>
                <a:cs typeface="Times New Roman"/>
              </a:rPr>
              <a:t>knowledge </a:t>
            </a:r>
            <a:r>
              <a:rPr sz="1550" spc="10" dirty="0">
                <a:latin typeface="Times New Roman"/>
                <a:cs typeface="Times New Roman"/>
              </a:rPr>
              <a:t>in </a:t>
            </a:r>
            <a:r>
              <a:rPr sz="1550" spc="-15" dirty="0">
                <a:latin typeface="Times New Roman"/>
                <a:cs typeface="Times New Roman"/>
              </a:rPr>
              <a:t>design, </a:t>
            </a:r>
            <a:r>
              <a:rPr sz="1550" spc="-5" dirty="0">
                <a:latin typeface="Times New Roman"/>
                <a:cs typeface="Times New Roman"/>
              </a:rPr>
              <a:t>implementations </a:t>
            </a:r>
            <a:r>
              <a:rPr sz="1550" spc="-15" dirty="0">
                <a:latin typeface="Times New Roman"/>
                <a:cs typeface="Times New Roman"/>
              </a:rPr>
              <a:t>and </a:t>
            </a:r>
            <a:r>
              <a:rPr sz="1550" spc="5" dirty="0">
                <a:latin typeface="Times New Roman"/>
                <a:cs typeface="Times New Roman"/>
              </a:rPr>
              <a:t>execution </a:t>
            </a:r>
            <a:r>
              <a:rPr sz="1550" spc="25" dirty="0">
                <a:latin typeface="Times New Roman"/>
                <a:cs typeface="Times New Roman"/>
              </a:rPr>
              <a:t>of </a:t>
            </a:r>
            <a:r>
              <a:rPr sz="1550" spc="15" dirty="0">
                <a:latin typeface="Times New Roman"/>
                <a:cs typeface="Times New Roman"/>
              </a:rPr>
              <a:t>CS </a:t>
            </a:r>
            <a:r>
              <a:rPr sz="1550" spc="-5" dirty="0">
                <a:latin typeface="Times New Roman"/>
                <a:cs typeface="Times New Roman"/>
              </a:rPr>
              <a:t>related</a:t>
            </a:r>
            <a:r>
              <a:rPr sz="1550" spc="120" dirty="0">
                <a:latin typeface="Times New Roman"/>
                <a:cs typeface="Times New Roman"/>
              </a:rPr>
              <a:t> </a:t>
            </a:r>
            <a:r>
              <a:rPr sz="1550" dirty="0">
                <a:latin typeface="Times New Roman"/>
                <a:cs typeface="Times New Roman"/>
              </a:rPr>
              <a:t>projects</a:t>
            </a:r>
          </a:p>
          <a:p>
            <a:pPr marL="355600" indent="-343535">
              <a:lnSpc>
                <a:spcPct val="100000"/>
              </a:lnSpc>
              <a:spcBef>
                <a:spcPts val="1070"/>
              </a:spcBef>
              <a:buAutoNum type="arabicPeriod"/>
              <a:tabLst>
                <a:tab pos="355600" algn="l"/>
                <a:tab pos="356235" algn="l"/>
              </a:tabLst>
            </a:pPr>
            <a:r>
              <a:rPr sz="1550" spc="-10" dirty="0">
                <a:latin typeface="Times New Roman"/>
                <a:cs typeface="Times New Roman"/>
              </a:rPr>
              <a:t>Became </a:t>
            </a:r>
            <a:r>
              <a:rPr sz="1550" dirty="0">
                <a:latin typeface="Times New Roman"/>
                <a:cs typeface="Times New Roman"/>
              </a:rPr>
              <a:t>familiar </a:t>
            </a:r>
            <a:r>
              <a:rPr sz="1550" spc="10" dirty="0">
                <a:latin typeface="Times New Roman"/>
                <a:cs typeface="Times New Roman"/>
              </a:rPr>
              <a:t>with </a:t>
            </a:r>
            <a:r>
              <a:rPr sz="1550" dirty="0">
                <a:latin typeface="Times New Roman"/>
                <a:cs typeface="Times New Roman"/>
              </a:rPr>
              <a:t>usage </a:t>
            </a:r>
            <a:r>
              <a:rPr sz="1550" spc="25" dirty="0">
                <a:latin typeface="Times New Roman"/>
                <a:cs typeface="Times New Roman"/>
              </a:rPr>
              <a:t>of </a:t>
            </a:r>
            <a:r>
              <a:rPr sz="1550" spc="-5" dirty="0">
                <a:latin typeface="Times New Roman"/>
                <a:cs typeface="Times New Roman"/>
              </a:rPr>
              <a:t>latest</a:t>
            </a:r>
            <a:r>
              <a:rPr sz="1550" spc="-140" dirty="0">
                <a:latin typeface="Times New Roman"/>
                <a:cs typeface="Times New Roman"/>
              </a:rPr>
              <a:t> </a:t>
            </a:r>
            <a:r>
              <a:rPr sz="1550" dirty="0">
                <a:latin typeface="Times New Roman"/>
                <a:cs typeface="Times New Roman"/>
              </a:rPr>
              <a:t>technologies</a:t>
            </a:r>
          </a:p>
          <a:p>
            <a:pPr marL="355600" indent="-343535">
              <a:lnSpc>
                <a:spcPct val="100000"/>
              </a:lnSpc>
              <a:spcBef>
                <a:spcPts val="994"/>
              </a:spcBef>
              <a:buAutoNum type="arabicPeriod"/>
              <a:tabLst>
                <a:tab pos="355600" algn="l"/>
                <a:tab pos="356235" algn="l"/>
              </a:tabLst>
            </a:pPr>
            <a:r>
              <a:rPr sz="1550" spc="-5" dirty="0">
                <a:latin typeface="Times New Roman"/>
                <a:cs typeface="Times New Roman"/>
              </a:rPr>
              <a:t>Students </a:t>
            </a:r>
            <a:r>
              <a:rPr sz="1550" spc="10" dirty="0">
                <a:latin typeface="Times New Roman"/>
                <a:cs typeface="Times New Roman"/>
              </a:rPr>
              <a:t>will </a:t>
            </a:r>
            <a:r>
              <a:rPr sz="1550" spc="-15" dirty="0">
                <a:latin typeface="Times New Roman"/>
                <a:cs typeface="Times New Roman"/>
              </a:rPr>
              <a:t>have </a:t>
            </a:r>
            <a:r>
              <a:rPr sz="1550" spc="5" dirty="0">
                <a:latin typeface="Times New Roman"/>
                <a:cs typeface="Times New Roman"/>
              </a:rPr>
              <a:t>ability </a:t>
            </a:r>
            <a:r>
              <a:rPr sz="1550" spc="10" dirty="0">
                <a:latin typeface="Times New Roman"/>
                <a:cs typeface="Times New Roman"/>
              </a:rPr>
              <a:t>to </a:t>
            </a:r>
            <a:r>
              <a:rPr sz="1550" spc="-5" dirty="0">
                <a:latin typeface="Times New Roman"/>
                <a:cs typeface="Times New Roman"/>
              </a:rPr>
              <a:t>plan </a:t>
            </a:r>
            <a:r>
              <a:rPr sz="1550" spc="-10" dirty="0">
                <a:latin typeface="Times New Roman"/>
                <a:cs typeface="Times New Roman"/>
              </a:rPr>
              <a:t>and </a:t>
            </a:r>
            <a:r>
              <a:rPr sz="1550" spc="15" dirty="0">
                <a:latin typeface="Times New Roman"/>
                <a:cs typeface="Times New Roman"/>
              </a:rPr>
              <a:t>work </a:t>
            </a:r>
            <a:r>
              <a:rPr sz="1550" spc="10" dirty="0">
                <a:latin typeface="Times New Roman"/>
                <a:cs typeface="Times New Roman"/>
              </a:rPr>
              <a:t>in a</a:t>
            </a:r>
            <a:r>
              <a:rPr sz="1550" spc="55" dirty="0">
                <a:latin typeface="Times New Roman"/>
                <a:cs typeface="Times New Roman"/>
              </a:rPr>
              <a:t> </a:t>
            </a:r>
            <a:r>
              <a:rPr sz="1550" dirty="0">
                <a:latin typeface="Times New Roman"/>
                <a:cs typeface="Times New Roman"/>
              </a:rPr>
              <a:t>team</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4572000"/>
            <a:ext cx="5676900" cy="155584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985319" y="4020065"/>
            <a:ext cx="6091881" cy="385362"/>
          </a:xfrm>
          <a:prstGeom prst="rect">
            <a:avLst/>
          </a:prstGeom>
        </p:spPr>
        <p:txBody>
          <a:bodyPr vert="horz" wrap="square" lIns="0" tIns="15875" rIns="0" bIns="0" rtlCol="0">
            <a:spAutoFit/>
          </a:bodyPr>
          <a:lstStyle/>
          <a:p>
            <a:pPr marL="12700">
              <a:lnSpc>
                <a:spcPct val="100000"/>
              </a:lnSpc>
              <a:spcBef>
                <a:spcPts val="125"/>
              </a:spcBef>
            </a:pPr>
            <a:r>
              <a:rPr lang="en-US" sz="2400" b="1" u="sng" spc="35" dirty="0">
                <a:solidFill>
                  <a:srgbClr val="C00000"/>
                </a:solidFill>
                <a:latin typeface="Times New Roman"/>
                <a:cs typeface="Times New Roman"/>
              </a:rPr>
              <a:t>MAPPING </a:t>
            </a:r>
            <a:r>
              <a:rPr lang="en-US" sz="2400" b="1" u="sng" spc="-10" dirty="0">
                <a:solidFill>
                  <a:srgbClr val="C00000"/>
                </a:solidFill>
                <a:latin typeface="Times New Roman"/>
                <a:cs typeface="Times New Roman"/>
              </a:rPr>
              <a:t>OF </a:t>
            </a:r>
            <a:r>
              <a:rPr lang="en-US" sz="2400" b="1" u="sng" spc="25" dirty="0">
                <a:solidFill>
                  <a:srgbClr val="C00000"/>
                </a:solidFill>
                <a:latin typeface="Times New Roman"/>
                <a:cs typeface="Times New Roman"/>
              </a:rPr>
              <a:t>CO </a:t>
            </a:r>
            <a:r>
              <a:rPr lang="en-US" sz="2400" b="1" u="sng" spc="-5" dirty="0">
                <a:solidFill>
                  <a:srgbClr val="C00000"/>
                </a:solidFill>
                <a:latin typeface="Times New Roman"/>
                <a:cs typeface="Times New Roman"/>
              </a:rPr>
              <a:t>TO</a:t>
            </a:r>
            <a:r>
              <a:rPr lang="en-US" sz="2400" b="1" u="sng" spc="-45" dirty="0">
                <a:solidFill>
                  <a:srgbClr val="C00000"/>
                </a:solidFill>
                <a:latin typeface="Times New Roman"/>
                <a:cs typeface="Times New Roman"/>
              </a:rPr>
              <a:t> </a:t>
            </a:r>
            <a:r>
              <a:rPr lang="en-US" sz="2400" b="1" u="sng" spc="30" dirty="0">
                <a:solidFill>
                  <a:srgbClr val="C00000"/>
                </a:solidFill>
                <a:latin typeface="Times New Roman"/>
                <a:cs typeface="Times New Roman"/>
              </a:rPr>
              <a:t>PO</a:t>
            </a:r>
            <a:endParaRPr lang="en-US" sz="2400" u="sng" dirty="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1600200"/>
            <a:ext cx="2362200" cy="386003"/>
          </a:xfrm>
          <a:prstGeom prst="rect">
            <a:avLst/>
          </a:prstGeom>
        </p:spPr>
        <p:txBody>
          <a:bodyPr vert="horz" wrap="square" lIns="0" tIns="16510" rIns="0" bIns="0" rtlCol="0">
            <a:spAutoFit/>
          </a:bodyPr>
          <a:lstStyle/>
          <a:p>
            <a:pPr marL="22860">
              <a:lnSpc>
                <a:spcPct val="100000"/>
              </a:lnSpc>
              <a:spcBef>
                <a:spcPts val="130"/>
              </a:spcBef>
            </a:pPr>
            <a:r>
              <a:rPr lang="en-IN" sz="2400" u="sng" dirty="0"/>
              <a:t>REFERENCE</a:t>
            </a: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57200" y="2209800"/>
            <a:ext cx="8153400" cy="4196020"/>
          </a:xfrm>
          <a:prstGeom prst="rect">
            <a:avLst/>
          </a:prstGeom>
        </p:spPr>
        <p:txBody>
          <a:bodyPr vert="horz" wrap="square" lIns="0" tIns="12700" rIns="0" bIns="0" rtlCol="0">
            <a:spAutoFit/>
          </a:bodyPr>
          <a:lstStyle/>
          <a:p>
            <a:pPr marL="355600" indent="-342900">
              <a:lnSpc>
                <a:spcPct val="100000"/>
              </a:lnSpc>
              <a:spcBef>
                <a:spcPts val="100"/>
              </a:spcBef>
              <a:buSzPct val="103333"/>
              <a:buFont typeface="+mj-lt"/>
              <a:buAutoNum type="arabicPeriod"/>
              <a:tabLst>
                <a:tab pos="155575" algn="l"/>
              </a:tabLst>
            </a:pPr>
            <a:r>
              <a:rPr lang="en-IN" sz="1400" dirty="0"/>
              <a:t> Mehul K </a:t>
            </a:r>
            <a:r>
              <a:rPr lang="en-IN" sz="1400" dirty="0" err="1"/>
              <a:t>Dabhi</a:t>
            </a:r>
            <a:r>
              <a:rPr lang="en-IN" sz="1400" dirty="0"/>
              <a:t> and Bhavna K Pancholi. Face detection system based on viola-jones algorithm. International Journal of Science and Research (IJSR), 5(4):62–64, 2016.</a:t>
            </a:r>
          </a:p>
          <a:p>
            <a:pPr marL="355600" indent="-342900">
              <a:lnSpc>
                <a:spcPct val="100000"/>
              </a:lnSpc>
              <a:spcBef>
                <a:spcPts val="100"/>
              </a:spcBef>
              <a:buSzPct val="103333"/>
              <a:buFont typeface="+mj-lt"/>
              <a:buAutoNum type="arabicPeriod"/>
              <a:tabLst>
                <a:tab pos="155575" algn="l"/>
              </a:tabLst>
            </a:pPr>
            <a:r>
              <a:rPr lang="en-IN" sz="1400" dirty="0"/>
              <a:t>Bin Yu, </a:t>
            </a:r>
            <a:r>
              <a:rPr lang="en-IN" sz="1400" dirty="0" err="1"/>
              <a:t>Lisheng</a:t>
            </a:r>
            <a:r>
              <a:rPr lang="en-IN" sz="1400" dirty="0"/>
              <a:t> Xu, and </a:t>
            </a:r>
            <a:r>
              <a:rPr lang="en-IN" sz="1400" dirty="0" err="1"/>
              <a:t>Yongxu</a:t>
            </a:r>
            <a:r>
              <a:rPr lang="en-IN" sz="1400" dirty="0"/>
              <a:t> Li. Bluetooth low energy (</a:t>
            </a:r>
            <a:r>
              <a:rPr lang="en-IN" sz="1400" dirty="0" err="1"/>
              <a:t>ble</a:t>
            </a:r>
            <a:r>
              <a:rPr lang="en-IN" sz="1400" dirty="0"/>
              <a:t>) based mobile electrocardiogram monitoring system. In 2012 IEEE International Conference on Information and Automation, pages 763–767. IEEE, 2012.</a:t>
            </a:r>
          </a:p>
          <a:p>
            <a:pPr marL="355600" indent="-342900">
              <a:lnSpc>
                <a:spcPct val="100000"/>
              </a:lnSpc>
              <a:spcBef>
                <a:spcPts val="100"/>
              </a:spcBef>
              <a:buSzPct val="103333"/>
              <a:buFont typeface="+mj-lt"/>
              <a:buAutoNum type="arabicPeriod"/>
              <a:tabLst>
                <a:tab pos="155575" algn="l"/>
              </a:tabLst>
            </a:pPr>
            <a:r>
              <a:rPr lang="en-IN" sz="1400" dirty="0"/>
              <a:t>Social Distance Monitor with a Wearable Magnetic Field Proximity Sensor </a:t>
            </a:r>
            <a:r>
              <a:rPr lang="en-IN" sz="1400" dirty="0" err="1"/>
              <a:t>Sizhen</a:t>
            </a:r>
            <a:r>
              <a:rPr lang="en-IN" sz="1400" dirty="0"/>
              <a:t> </a:t>
            </a:r>
            <a:r>
              <a:rPr lang="en-IN" sz="1400" dirty="0" err="1"/>
              <a:t>Bian</a:t>
            </a:r>
            <a:r>
              <a:rPr lang="en-IN" sz="1400" dirty="0"/>
              <a:t> , Bo Zhou and Paul </a:t>
            </a:r>
            <a:r>
              <a:rPr lang="en-IN" sz="1400" dirty="0" err="1"/>
              <a:t>Lukowicz</a:t>
            </a:r>
            <a:r>
              <a:rPr lang="en-IN" sz="1400" dirty="0"/>
              <a:t> ,German Research </a:t>
            </a:r>
            <a:r>
              <a:rPr lang="en-IN" sz="1400" dirty="0" err="1"/>
              <a:t>Center</a:t>
            </a:r>
            <a:r>
              <a:rPr lang="en-IN" sz="1400" dirty="0"/>
              <a:t> for Artificial Intelligence (DFKI), 67663 Kaiserslautern, Germany; bo.zhou@dfki.de (B.Z.); paul.lukowicz@dfki.de (P.L.)</a:t>
            </a:r>
          </a:p>
          <a:p>
            <a:pPr marL="355600" indent="-342900">
              <a:lnSpc>
                <a:spcPct val="100000"/>
              </a:lnSpc>
              <a:spcBef>
                <a:spcPts val="100"/>
              </a:spcBef>
              <a:buSzPct val="103333"/>
              <a:buFont typeface="+mj-lt"/>
              <a:buAutoNum type="arabicPeriod"/>
              <a:tabLst>
                <a:tab pos="155575" algn="l"/>
              </a:tabLst>
            </a:pPr>
            <a:r>
              <a:rPr lang="en-IN" sz="1400" dirty="0"/>
              <a:t> Marti A. Hearst, Susan T </a:t>
            </a:r>
            <a:r>
              <a:rPr lang="en-IN" sz="1400" dirty="0" err="1"/>
              <a:t>Dumais</a:t>
            </a:r>
            <a:r>
              <a:rPr lang="en-IN" sz="1400" dirty="0"/>
              <a:t>, Edgar Osuna, John Platt, and Bernhard </a:t>
            </a:r>
            <a:r>
              <a:rPr lang="en-IN" sz="1400" dirty="0" err="1"/>
              <a:t>Scholkopf</a:t>
            </a:r>
            <a:r>
              <a:rPr lang="en-IN" sz="1400" dirty="0"/>
              <a:t>. Support vector machines. IEEE Intelligent Systems and their applications, 13(4):18–28, 2015. </a:t>
            </a:r>
          </a:p>
          <a:p>
            <a:pPr marL="355600" indent="-342900">
              <a:lnSpc>
                <a:spcPct val="100000"/>
              </a:lnSpc>
              <a:spcBef>
                <a:spcPts val="100"/>
              </a:spcBef>
              <a:buSzPct val="103333"/>
              <a:buFont typeface="+mj-lt"/>
              <a:buAutoNum type="arabicPeriod"/>
              <a:tabLst>
                <a:tab pos="155575" algn="l"/>
              </a:tabLst>
            </a:pPr>
            <a:r>
              <a:rPr lang="en-IN" sz="1400" dirty="0"/>
              <a:t>monitoring-social-distancing-by-smart-phone-app-in-the-effect-of-covid-19-IJERTV9IS090469%20 by </a:t>
            </a:r>
            <a:r>
              <a:rPr lang="en-IN" sz="1400" dirty="0" err="1"/>
              <a:t>Dr.</a:t>
            </a:r>
            <a:r>
              <a:rPr lang="en-IN" sz="1400" dirty="0"/>
              <a:t> </a:t>
            </a:r>
            <a:r>
              <a:rPr lang="en-IN" sz="1400" dirty="0" err="1"/>
              <a:t>Neelavathy</a:t>
            </a:r>
            <a:r>
              <a:rPr lang="en-IN" sz="1400" dirty="0"/>
              <a:t> Pari S  and Balaji Vasu Department of Computer Technology Madras Institute of Technology Chennai, India.</a:t>
            </a:r>
          </a:p>
          <a:p>
            <a:pPr marL="355600" indent="-342900">
              <a:lnSpc>
                <a:spcPct val="100000"/>
              </a:lnSpc>
              <a:spcBef>
                <a:spcPts val="100"/>
              </a:spcBef>
              <a:buSzPct val="103333"/>
              <a:buFont typeface="+mj-lt"/>
              <a:buAutoNum type="arabicPeriod"/>
              <a:tabLst>
                <a:tab pos="155575" algn="l"/>
              </a:tabLst>
            </a:pPr>
            <a:r>
              <a:rPr lang="en-IN" sz="1400" dirty="0"/>
              <a:t> Pai Chet Ng, Petros </a:t>
            </a:r>
            <a:r>
              <a:rPr lang="en-IN" sz="1400" dirty="0" err="1"/>
              <a:t>Spachos</a:t>
            </a:r>
            <a:r>
              <a:rPr lang="en-IN" sz="1400" dirty="0"/>
              <a:t>, and Konstantinos N. </a:t>
            </a:r>
            <a:r>
              <a:rPr lang="en-IN" sz="1400" dirty="0" err="1"/>
              <a:t>Plataniotis</a:t>
            </a:r>
            <a:r>
              <a:rPr lang="en-IN" sz="1400" dirty="0"/>
              <a:t>. COVID-19 and your smartphone: </a:t>
            </a:r>
            <a:r>
              <a:rPr lang="en-IN" sz="1400" dirty="0" err="1"/>
              <a:t>Ble</a:t>
            </a:r>
            <a:r>
              <a:rPr lang="en-IN" sz="1400" dirty="0"/>
              <a:t>-based smart contact tracing. </a:t>
            </a:r>
            <a:r>
              <a:rPr lang="en-IN" sz="1400" dirty="0" err="1"/>
              <a:t>CoRR</a:t>
            </a:r>
            <a:r>
              <a:rPr lang="en-IN" sz="1400" dirty="0"/>
              <a:t>, abs/2005.13754, 2020. </a:t>
            </a:r>
          </a:p>
          <a:p>
            <a:pPr marL="355600" indent="-342900">
              <a:lnSpc>
                <a:spcPct val="100000"/>
              </a:lnSpc>
              <a:spcBef>
                <a:spcPts val="100"/>
              </a:spcBef>
              <a:buSzPct val="103333"/>
              <a:buFont typeface="+mj-lt"/>
              <a:buAutoNum type="arabicPeriod"/>
              <a:tabLst>
                <a:tab pos="155575" algn="l"/>
              </a:tabLst>
            </a:pPr>
            <a:r>
              <a:rPr lang="en-IN" sz="1400" dirty="0"/>
              <a:t> Deepak Sharma, Amol P </a:t>
            </a:r>
            <a:r>
              <a:rPr lang="en-IN" sz="1400" dirty="0" err="1"/>
              <a:t>Bhondekar</a:t>
            </a:r>
            <a:r>
              <a:rPr lang="en-IN" sz="1400" dirty="0"/>
              <a:t>, AK Shukla, and C Ghanshyam. A review on technological advancements in crowd management. Journal of Ambient Intelligence and Humanized Computing, 9(3):485–495, 2018. </a:t>
            </a:r>
          </a:p>
          <a:p>
            <a:pPr marL="355600" indent="-342900">
              <a:lnSpc>
                <a:spcPct val="100000"/>
              </a:lnSpc>
              <a:spcBef>
                <a:spcPts val="100"/>
              </a:spcBef>
              <a:buSzPct val="103333"/>
              <a:buFont typeface="+mj-lt"/>
              <a:buAutoNum type="arabicPeriod"/>
              <a:tabLst>
                <a:tab pos="155575" algn="l"/>
              </a:tabLst>
            </a:pPr>
            <a:r>
              <a:rPr lang="en-IN" sz="1400" dirty="0"/>
              <a:t> </a:t>
            </a:r>
            <a:r>
              <a:rPr lang="en-IN" sz="1400" dirty="0" err="1"/>
              <a:t>Dongfang</a:t>
            </a:r>
            <a:r>
              <a:rPr lang="en-IN" sz="1400" dirty="0"/>
              <a:t> Yang, </a:t>
            </a:r>
            <a:r>
              <a:rPr lang="en-IN" sz="1400" dirty="0" err="1"/>
              <a:t>Ekim</a:t>
            </a:r>
            <a:r>
              <a:rPr lang="en-IN" sz="1400" dirty="0"/>
              <a:t> </a:t>
            </a:r>
            <a:r>
              <a:rPr lang="en-IN" sz="1400" dirty="0" err="1"/>
              <a:t>Yurtsever</a:t>
            </a:r>
            <a:r>
              <a:rPr lang="en-IN" sz="1400" dirty="0"/>
              <a:t>, Vishnu </a:t>
            </a:r>
            <a:r>
              <a:rPr lang="en-IN" sz="1400" dirty="0" err="1"/>
              <a:t>Renganathan</a:t>
            </a:r>
            <a:r>
              <a:rPr lang="en-IN" sz="1400" dirty="0"/>
              <a:t>, Keith A </a:t>
            </a:r>
            <a:r>
              <a:rPr lang="en-IN" sz="1400" dirty="0" err="1"/>
              <a:t>Redmill</a:t>
            </a:r>
            <a:r>
              <a:rPr lang="en-IN" sz="1400" dirty="0"/>
              <a:t>, and </a:t>
            </a:r>
            <a:r>
              <a:rPr lang="en-IN" sz="1400" dirty="0" err="1"/>
              <a:t>Ümit</a:t>
            </a:r>
            <a:r>
              <a:rPr lang="en-IN" sz="1400" dirty="0"/>
              <a:t> </a:t>
            </a:r>
            <a:r>
              <a:rPr lang="en-IN" sz="1400" dirty="0" err="1"/>
              <a:t>Özgüner</a:t>
            </a:r>
            <a:r>
              <a:rPr lang="en-IN" sz="1400" dirty="0"/>
              <a:t>. A vision-based social distancing and critical density detection system for covid19. </a:t>
            </a:r>
            <a:r>
              <a:rPr lang="en-IN" sz="1400" dirty="0" err="1"/>
              <a:t>arXiv</a:t>
            </a:r>
            <a:r>
              <a:rPr lang="en-IN" sz="1400" dirty="0"/>
              <a:t> preprint arXiv:2007.03578, pages 24–25, 2020.  </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9445" y="3224593"/>
            <a:ext cx="3379470" cy="849630"/>
          </a:xfrm>
          <a:prstGeom prst="rect">
            <a:avLst/>
          </a:prstGeom>
        </p:spPr>
        <p:txBody>
          <a:bodyPr vert="horz" wrap="square" lIns="0" tIns="13335" rIns="0" bIns="0" rtlCol="0">
            <a:spAutoFit/>
          </a:bodyPr>
          <a:lstStyle/>
          <a:p>
            <a:pPr marL="12700">
              <a:lnSpc>
                <a:spcPct val="100000"/>
              </a:lnSpc>
              <a:spcBef>
                <a:spcPts val="105"/>
              </a:spcBef>
            </a:pPr>
            <a:r>
              <a:rPr sz="5400" b="1" spc="-5" dirty="0">
                <a:solidFill>
                  <a:srgbClr val="C00000"/>
                </a:solidFill>
                <a:latin typeface="Caladea"/>
                <a:cs typeface="Caladea"/>
              </a:rPr>
              <a:t>Thank</a:t>
            </a:r>
            <a:r>
              <a:rPr sz="5400" b="1" spc="-55" dirty="0">
                <a:solidFill>
                  <a:srgbClr val="C00000"/>
                </a:solidFill>
                <a:latin typeface="Caladea"/>
                <a:cs typeface="Caladea"/>
              </a:rPr>
              <a:t> </a:t>
            </a:r>
            <a:r>
              <a:rPr sz="5400" b="1" spc="-135" dirty="0">
                <a:solidFill>
                  <a:srgbClr val="C00000"/>
                </a:solidFill>
                <a:latin typeface="Caladea"/>
                <a:cs typeface="Caladea"/>
              </a:rPr>
              <a:t>You</a:t>
            </a:r>
            <a:endParaRPr sz="5400">
              <a:latin typeface="Caladea"/>
              <a:cs typeface="Caladea"/>
            </a:endParaRP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752600"/>
            <a:ext cx="4113213" cy="386003"/>
          </a:xfrm>
          <a:prstGeom prst="rect">
            <a:avLst/>
          </a:prstGeom>
        </p:spPr>
        <p:txBody>
          <a:bodyPr vert="horz" wrap="square" lIns="0" tIns="16510" rIns="0" bIns="0" rtlCol="0">
            <a:spAutoFit/>
          </a:bodyPr>
          <a:lstStyle/>
          <a:p>
            <a:pPr marL="12700">
              <a:lnSpc>
                <a:spcPct val="100000"/>
              </a:lnSpc>
              <a:spcBef>
                <a:spcPts val="130"/>
              </a:spcBef>
            </a:pPr>
            <a:r>
              <a:rPr sz="2400" u="sng" spc="15" dirty="0">
                <a:uFill>
                  <a:solidFill>
                    <a:srgbClr val="000000"/>
                  </a:solidFill>
                </a:uFill>
              </a:rPr>
              <a:t>Vision</a:t>
            </a:r>
            <a:r>
              <a:rPr sz="2400" u="sng" spc="-409" dirty="0">
                <a:uFill>
                  <a:solidFill>
                    <a:srgbClr val="000000"/>
                  </a:solidFill>
                </a:uFill>
              </a:rPr>
              <a:t> </a:t>
            </a:r>
            <a:r>
              <a:rPr sz="2400" u="sng" spc="30" dirty="0">
                <a:uFill>
                  <a:solidFill>
                    <a:srgbClr val="000000"/>
                  </a:solidFill>
                </a:uFill>
              </a:rPr>
              <a:t>of </a:t>
            </a:r>
            <a:r>
              <a:rPr sz="2400" u="sng" spc="10" dirty="0">
                <a:uFill>
                  <a:solidFill>
                    <a:srgbClr val="000000"/>
                  </a:solidFill>
                </a:uFill>
              </a:rPr>
              <a:t>the </a:t>
            </a:r>
            <a:r>
              <a:rPr sz="2400" u="sng" spc="15" dirty="0">
                <a:uFill>
                  <a:solidFill>
                    <a:srgbClr val="000000"/>
                  </a:solidFill>
                </a:uFill>
              </a:rPr>
              <a:t>Department</a:t>
            </a:r>
            <a:endParaRPr sz="2400" u="sng" dirty="0"/>
          </a:p>
        </p:txBody>
      </p:sp>
      <p:sp>
        <p:nvSpPr>
          <p:cNvPr id="3" name="object 3"/>
          <p:cNvSpPr txBox="1"/>
          <p:nvPr/>
        </p:nvSpPr>
        <p:spPr>
          <a:xfrm>
            <a:off x="544512" y="2382898"/>
            <a:ext cx="8370888" cy="3670877"/>
          </a:xfrm>
          <a:prstGeom prst="rect">
            <a:avLst/>
          </a:prstGeom>
        </p:spPr>
        <p:txBody>
          <a:bodyPr vert="horz" wrap="square" lIns="0" tIns="15875" rIns="0" bIns="0" rtlCol="0">
            <a:spAutoFit/>
          </a:bodyPr>
          <a:lstStyle/>
          <a:p>
            <a:pPr marL="346075" marR="5715" indent="-334010" algn="just">
              <a:lnSpc>
                <a:spcPct val="100000"/>
              </a:lnSpc>
              <a:spcBef>
                <a:spcPts val="125"/>
              </a:spcBef>
              <a:buFont typeface="Arial"/>
              <a:buChar char="•"/>
              <a:tabLst>
                <a:tab pos="346710" algn="l"/>
              </a:tabLst>
            </a:pPr>
            <a:r>
              <a:rPr sz="2000" spc="5" dirty="0">
                <a:latin typeface="Times New Roman"/>
                <a:cs typeface="Times New Roman"/>
              </a:rPr>
              <a:t>Creating </a:t>
            </a:r>
            <a:r>
              <a:rPr sz="2000" dirty="0">
                <a:latin typeface="Times New Roman"/>
                <a:cs typeface="Times New Roman"/>
              </a:rPr>
              <a:t>eminent </a:t>
            </a:r>
            <a:r>
              <a:rPr sz="2000" spc="-5" dirty="0">
                <a:latin typeface="Times New Roman"/>
                <a:cs typeface="Times New Roman"/>
              </a:rPr>
              <a:t>and </a:t>
            </a:r>
            <a:r>
              <a:rPr sz="2000" spc="-10" dirty="0">
                <a:latin typeface="Times New Roman"/>
                <a:cs typeface="Times New Roman"/>
              </a:rPr>
              <a:t>ethical </a:t>
            </a:r>
            <a:r>
              <a:rPr sz="2000" dirty="0">
                <a:latin typeface="Times New Roman"/>
                <a:cs typeface="Times New Roman"/>
              </a:rPr>
              <a:t>leaders </a:t>
            </a:r>
            <a:r>
              <a:rPr sz="2000" spc="-10" dirty="0">
                <a:latin typeface="Times New Roman"/>
                <a:cs typeface="Times New Roman"/>
              </a:rPr>
              <a:t>in </a:t>
            </a:r>
            <a:r>
              <a:rPr sz="2000" spc="30" dirty="0">
                <a:latin typeface="Times New Roman"/>
                <a:cs typeface="Times New Roman"/>
              </a:rPr>
              <a:t>the </a:t>
            </a:r>
            <a:r>
              <a:rPr sz="2000" spc="-10" dirty="0">
                <a:latin typeface="Times New Roman"/>
                <a:cs typeface="Times New Roman"/>
              </a:rPr>
              <a:t>domain </a:t>
            </a:r>
            <a:r>
              <a:rPr sz="2000" spc="25" dirty="0">
                <a:latin typeface="Times New Roman"/>
                <a:cs typeface="Times New Roman"/>
              </a:rPr>
              <a:t>of </a:t>
            </a:r>
            <a:r>
              <a:rPr sz="2000" spc="-5" dirty="0">
                <a:latin typeface="Times New Roman"/>
                <a:cs typeface="Times New Roman"/>
              </a:rPr>
              <a:t>Computational  </a:t>
            </a:r>
            <a:r>
              <a:rPr sz="2000" spc="10" dirty="0">
                <a:latin typeface="Times New Roman"/>
                <a:cs typeface="Times New Roman"/>
              </a:rPr>
              <a:t>Sciences </a:t>
            </a:r>
            <a:r>
              <a:rPr sz="2000" spc="-10" dirty="0">
                <a:latin typeface="Times New Roman"/>
                <a:cs typeface="Times New Roman"/>
              </a:rPr>
              <a:t>through </a:t>
            </a:r>
            <a:r>
              <a:rPr sz="2000" dirty="0">
                <a:latin typeface="Times New Roman"/>
                <a:cs typeface="Times New Roman"/>
              </a:rPr>
              <a:t>quality </a:t>
            </a:r>
            <a:r>
              <a:rPr sz="2000" spc="-5" dirty="0">
                <a:latin typeface="Times New Roman"/>
                <a:cs typeface="Times New Roman"/>
              </a:rPr>
              <a:t>professional education </a:t>
            </a:r>
            <a:r>
              <a:rPr sz="2000" dirty="0">
                <a:latin typeface="Times New Roman"/>
                <a:cs typeface="Times New Roman"/>
              </a:rPr>
              <a:t>with </a:t>
            </a:r>
            <a:r>
              <a:rPr sz="2000" spc="10" dirty="0">
                <a:latin typeface="Times New Roman"/>
                <a:cs typeface="Times New Roman"/>
              </a:rPr>
              <a:t>a </a:t>
            </a:r>
            <a:r>
              <a:rPr sz="2000" spc="-10" dirty="0">
                <a:latin typeface="Times New Roman"/>
                <a:cs typeface="Times New Roman"/>
              </a:rPr>
              <a:t>focus </a:t>
            </a:r>
            <a:r>
              <a:rPr sz="2000" spc="30" dirty="0">
                <a:latin typeface="Times New Roman"/>
                <a:cs typeface="Times New Roman"/>
              </a:rPr>
              <a:t>on </a:t>
            </a:r>
            <a:r>
              <a:rPr sz="2000" dirty="0">
                <a:latin typeface="Times New Roman"/>
                <a:cs typeface="Times New Roman"/>
              </a:rPr>
              <a:t>holistic  </a:t>
            </a:r>
            <a:r>
              <a:rPr sz="2000" spc="15" dirty="0">
                <a:latin typeface="Times New Roman"/>
                <a:cs typeface="Times New Roman"/>
              </a:rPr>
              <a:t>learning </a:t>
            </a:r>
            <a:r>
              <a:rPr sz="2000" spc="20" dirty="0">
                <a:latin typeface="Times New Roman"/>
                <a:cs typeface="Times New Roman"/>
              </a:rPr>
              <a:t>and</a:t>
            </a:r>
            <a:r>
              <a:rPr sz="2000" spc="-275" dirty="0">
                <a:latin typeface="Times New Roman"/>
                <a:cs typeface="Times New Roman"/>
              </a:rPr>
              <a:t> </a:t>
            </a:r>
            <a:r>
              <a:rPr sz="2000" spc="15" dirty="0">
                <a:latin typeface="Times New Roman"/>
                <a:cs typeface="Times New Roman"/>
              </a:rPr>
              <a:t>excellence.</a:t>
            </a:r>
            <a:endParaRPr lang="en-IN" sz="2000" spc="15" dirty="0">
              <a:latin typeface="Times New Roman"/>
              <a:cs typeface="Times New Roman"/>
            </a:endParaRPr>
          </a:p>
          <a:p>
            <a:pPr marL="346075" marR="5715" indent="-334010" algn="just">
              <a:lnSpc>
                <a:spcPct val="100000"/>
              </a:lnSpc>
              <a:spcBef>
                <a:spcPts val="125"/>
              </a:spcBef>
              <a:buFont typeface="Arial"/>
              <a:buChar char="•"/>
              <a:tabLst>
                <a:tab pos="346710" algn="l"/>
              </a:tabLst>
            </a:pPr>
            <a:endParaRPr sz="2000" dirty="0">
              <a:latin typeface="Times New Roman"/>
              <a:cs typeface="Times New Roman"/>
            </a:endParaRPr>
          </a:p>
          <a:p>
            <a:pPr marL="346075" marR="5080" indent="-334010" algn="just">
              <a:lnSpc>
                <a:spcPct val="100000"/>
              </a:lnSpc>
              <a:spcBef>
                <a:spcPts val="530"/>
              </a:spcBef>
              <a:buFont typeface="Arial"/>
              <a:buChar char="•"/>
              <a:tabLst>
                <a:tab pos="346710" algn="l"/>
              </a:tabLst>
            </a:pPr>
            <a:endParaRPr lang="en-IN" sz="2000" spc="-80" dirty="0">
              <a:latin typeface="Times New Roman"/>
              <a:cs typeface="Times New Roman"/>
            </a:endParaRPr>
          </a:p>
          <a:p>
            <a:pPr marL="346075" marR="5080" indent="-334010" algn="just">
              <a:lnSpc>
                <a:spcPct val="100000"/>
              </a:lnSpc>
              <a:spcBef>
                <a:spcPts val="530"/>
              </a:spcBef>
              <a:buFont typeface="Arial"/>
              <a:buChar char="•"/>
              <a:tabLst>
                <a:tab pos="346710" algn="l"/>
              </a:tabLst>
            </a:pPr>
            <a:r>
              <a:rPr sz="2000" spc="-80" dirty="0">
                <a:latin typeface="Times New Roman"/>
                <a:cs typeface="Times New Roman"/>
              </a:rPr>
              <a:t>To </a:t>
            </a:r>
            <a:r>
              <a:rPr sz="2000" dirty="0">
                <a:latin typeface="Times New Roman"/>
                <a:cs typeface="Times New Roman"/>
              </a:rPr>
              <a:t>create technically </a:t>
            </a:r>
            <a:r>
              <a:rPr sz="2000" spc="-10" dirty="0">
                <a:latin typeface="Times New Roman"/>
                <a:cs typeface="Times New Roman"/>
              </a:rPr>
              <a:t>competent </a:t>
            </a:r>
            <a:r>
              <a:rPr sz="2000" spc="-5" dirty="0">
                <a:latin typeface="Times New Roman"/>
                <a:cs typeface="Times New Roman"/>
              </a:rPr>
              <a:t>and ethically </a:t>
            </a:r>
            <a:r>
              <a:rPr sz="2000" dirty="0">
                <a:latin typeface="Times New Roman"/>
                <a:cs typeface="Times New Roman"/>
              </a:rPr>
              <a:t>conscious </a:t>
            </a:r>
            <a:r>
              <a:rPr sz="2000" spc="5" dirty="0">
                <a:latin typeface="Times New Roman"/>
                <a:cs typeface="Times New Roman"/>
              </a:rPr>
              <a:t>graduates </a:t>
            </a:r>
            <a:r>
              <a:rPr sz="2000" spc="-10" dirty="0">
                <a:latin typeface="Times New Roman"/>
                <a:cs typeface="Times New Roman"/>
              </a:rPr>
              <a:t>in </a:t>
            </a:r>
            <a:r>
              <a:rPr sz="2000" spc="5" dirty="0">
                <a:latin typeface="Times New Roman"/>
                <a:cs typeface="Times New Roman"/>
              </a:rPr>
              <a:t>the  </a:t>
            </a:r>
            <a:r>
              <a:rPr sz="2000" spc="-10" dirty="0">
                <a:latin typeface="Times New Roman"/>
                <a:cs typeface="Times New Roman"/>
              </a:rPr>
              <a:t>field </a:t>
            </a:r>
            <a:r>
              <a:rPr sz="2000" spc="25" dirty="0">
                <a:latin typeface="Times New Roman"/>
                <a:cs typeface="Times New Roman"/>
              </a:rPr>
              <a:t>of </a:t>
            </a:r>
            <a:r>
              <a:rPr sz="2000" dirty="0">
                <a:latin typeface="Times New Roman"/>
                <a:cs typeface="Times New Roman"/>
              </a:rPr>
              <a:t>Computer </a:t>
            </a:r>
            <a:r>
              <a:rPr sz="2000" spc="-5" dirty="0">
                <a:latin typeface="Times New Roman"/>
                <a:cs typeface="Times New Roman"/>
              </a:rPr>
              <a:t>Science and </a:t>
            </a:r>
            <a:r>
              <a:rPr sz="2000" dirty="0">
                <a:latin typeface="Times New Roman"/>
                <a:cs typeface="Times New Roman"/>
              </a:rPr>
              <a:t>Engineering </a:t>
            </a:r>
            <a:r>
              <a:rPr sz="2000" spc="30" dirty="0">
                <a:latin typeface="Times New Roman"/>
                <a:cs typeface="Times New Roman"/>
              </a:rPr>
              <a:t>by </a:t>
            </a:r>
            <a:r>
              <a:rPr sz="2000" spc="5" dirty="0">
                <a:latin typeface="Times New Roman"/>
                <a:cs typeface="Times New Roman"/>
              </a:rPr>
              <a:t>encouraging </a:t>
            </a:r>
            <a:r>
              <a:rPr sz="2000" spc="10" dirty="0">
                <a:latin typeface="Times New Roman"/>
                <a:cs typeface="Times New Roman"/>
              </a:rPr>
              <a:t>holistic  </a:t>
            </a:r>
            <a:r>
              <a:rPr sz="2000" spc="15" dirty="0">
                <a:latin typeface="Times New Roman"/>
                <a:cs typeface="Times New Roman"/>
              </a:rPr>
              <a:t>learning </a:t>
            </a:r>
            <a:r>
              <a:rPr sz="2000" spc="20" dirty="0">
                <a:latin typeface="Times New Roman"/>
                <a:cs typeface="Times New Roman"/>
              </a:rPr>
              <a:t>and</a:t>
            </a:r>
            <a:r>
              <a:rPr sz="2000" spc="-275" dirty="0">
                <a:latin typeface="Times New Roman"/>
                <a:cs typeface="Times New Roman"/>
              </a:rPr>
              <a:t> </a:t>
            </a:r>
            <a:r>
              <a:rPr sz="2000" spc="15" dirty="0">
                <a:latin typeface="Times New Roman"/>
                <a:cs typeface="Times New Roman"/>
              </a:rPr>
              <a:t>excellence.</a:t>
            </a:r>
            <a:endParaRPr sz="2000" dirty="0">
              <a:latin typeface="Times New Roman"/>
              <a:cs typeface="Times New Roman"/>
            </a:endParaRPr>
          </a:p>
          <a:p>
            <a:pPr marL="346075" indent="-334010" algn="just">
              <a:lnSpc>
                <a:spcPct val="100000"/>
              </a:lnSpc>
              <a:spcBef>
                <a:spcPts val="459"/>
              </a:spcBef>
              <a:buFont typeface="Arial"/>
              <a:buChar char="•"/>
              <a:tabLst>
                <a:tab pos="346710" algn="l"/>
              </a:tabLst>
            </a:pPr>
            <a:r>
              <a:rPr sz="2000" spc="-80" dirty="0">
                <a:latin typeface="Times New Roman"/>
                <a:cs typeface="Times New Roman"/>
              </a:rPr>
              <a:t>To</a:t>
            </a:r>
            <a:r>
              <a:rPr sz="2000" spc="-15" dirty="0">
                <a:latin typeface="Times New Roman"/>
                <a:cs typeface="Times New Roman"/>
              </a:rPr>
              <a:t> </a:t>
            </a:r>
            <a:r>
              <a:rPr sz="2000" spc="20" dirty="0">
                <a:latin typeface="Times New Roman"/>
                <a:cs typeface="Times New Roman"/>
              </a:rPr>
              <a:t>prepare</a:t>
            </a:r>
            <a:r>
              <a:rPr sz="2000" spc="-120" dirty="0">
                <a:latin typeface="Times New Roman"/>
                <a:cs typeface="Times New Roman"/>
              </a:rPr>
              <a:t> </a:t>
            </a:r>
            <a:r>
              <a:rPr sz="2000" spc="25" dirty="0">
                <a:latin typeface="Times New Roman"/>
                <a:cs typeface="Times New Roman"/>
              </a:rPr>
              <a:t>students</a:t>
            </a:r>
            <a:r>
              <a:rPr sz="2000" spc="-225" dirty="0">
                <a:latin typeface="Times New Roman"/>
                <a:cs typeface="Times New Roman"/>
              </a:rPr>
              <a:t> </a:t>
            </a:r>
            <a:r>
              <a:rPr sz="2000" spc="-5" dirty="0">
                <a:latin typeface="Times New Roman"/>
                <a:cs typeface="Times New Roman"/>
              </a:rPr>
              <a:t>for</a:t>
            </a:r>
            <a:r>
              <a:rPr sz="2000" spc="-45" dirty="0">
                <a:latin typeface="Times New Roman"/>
                <a:cs typeface="Times New Roman"/>
              </a:rPr>
              <a:t> </a:t>
            </a:r>
            <a:r>
              <a:rPr sz="2000" spc="10" dirty="0">
                <a:latin typeface="Times New Roman"/>
                <a:cs typeface="Times New Roman"/>
              </a:rPr>
              <a:t>careers</a:t>
            </a:r>
            <a:r>
              <a:rPr sz="2000" spc="-90" dirty="0">
                <a:latin typeface="Times New Roman"/>
                <a:cs typeface="Times New Roman"/>
              </a:rPr>
              <a:t> </a:t>
            </a:r>
            <a:r>
              <a:rPr sz="2000" spc="-10" dirty="0">
                <a:latin typeface="Times New Roman"/>
                <a:cs typeface="Times New Roman"/>
              </a:rPr>
              <a:t>in</a:t>
            </a:r>
            <a:r>
              <a:rPr sz="2000" spc="65" dirty="0">
                <a:latin typeface="Times New Roman"/>
                <a:cs typeface="Times New Roman"/>
              </a:rPr>
              <a:t> </a:t>
            </a:r>
            <a:r>
              <a:rPr sz="2000" spc="-10" dirty="0">
                <a:latin typeface="Times New Roman"/>
                <a:cs typeface="Times New Roman"/>
              </a:rPr>
              <a:t>Industry,</a:t>
            </a:r>
            <a:r>
              <a:rPr sz="2000" spc="-165" dirty="0">
                <a:latin typeface="Times New Roman"/>
                <a:cs typeface="Times New Roman"/>
              </a:rPr>
              <a:t> </a:t>
            </a:r>
            <a:r>
              <a:rPr sz="2000" spc="-5" dirty="0">
                <a:latin typeface="Times New Roman"/>
                <a:cs typeface="Times New Roman"/>
              </a:rPr>
              <a:t>Academia</a:t>
            </a:r>
            <a:r>
              <a:rPr sz="2000" spc="-40" dirty="0">
                <a:latin typeface="Times New Roman"/>
                <a:cs typeface="Times New Roman"/>
              </a:rPr>
              <a:t> </a:t>
            </a:r>
            <a:r>
              <a:rPr sz="2000" spc="20" dirty="0">
                <a:latin typeface="Times New Roman"/>
                <a:cs typeface="Times New Roman"/>
              </a:rPr>
              <a:t>and</a:t>
            </a:r>
            <a:r>
              <a:rPr sz="2000" spc="-85" dirty="0">
                <a:latin typeface="Times New Roman"/>
                <a:cs typeface="Times New Roman"/>
              </a:rPr>
              <a:t> </a:t>
            </a:r>
            <a:r>
              <a:rPr sz="2000" spc="30" dirty="0">
                <a:latin typeface="Times New Roman"/>
                <a:cs typeface="Times New Roman"/>
              </a:rPr>
              <a:t>the</a:t>
            </a:r>
            <a:r>
              <a:rPr sz="2000" spc="-45" dirty="0">
                <a:latin typeface="Times New Roman"/>
                <a:cs typeface="Times New Roman"/>
              </a:rPr>
              <a:t> </a:t>
            </a:r>
            <a:r>
              <a:rPr sz="2000" dirty="0">
                <a:latin typeface="Times New Roman"/>
                <a:cs typeface="Times New Roman"/>
              </a:rPr>
              <a:t>Government.</a:t>
            </a:r>
          </a:p>
          <a:p>
            <a:pPr marL="346075" marR="5080" indent="-334010" algn="just">
              <a:lnSpc>
                <a:spcPct val="100000"/>
              </a:lnSpc>
              <a:spcBef>
                <a:spcPts val="530"/>
              </a:spcBef>
              <a:buFont typeface="Arial"/>
              <a:buChar char="•"/>
              <a:tabLst>
                <a:tab pos="346710" algn="l"/>
              </a:tabLst>
            </a:pPr>
            <a:r>
              <a:rPr sz="2000" spc="-80" dirty="0">
                <a:latin typeface="Times New Roman"/>
                <a:cs typeface="Times New Roman"/>
              </a:rPr>
              <a:t>To </a:t>
            </a:r>
            <a:r>
              <a:rPr sz="2000" spc="-10" dirty="0">
                <a:latin typeface="Times New Roman"/>
                <a:cs typeface="Times New Roman"/>
              </a:rPr>
              <a:t>instill </a:t>
            </a:r>
            <a:r>
              <a:rPr sz="2000" spc="-5" dirty="0">
                <a:latin typeface="Times New Roman"/>
                <a:cs typeface="Times New Roman"/>
              </a:rPr>
              <a:t>Entrepreneurial </a:t>
            </a:r>
            <a:r>
              <a:rPr sz="2000" spc="-10" dirty="0">
                <a:latin typeface="Times New Roman"/>
                <a:cs typeface="Times New Roman"/>
              </a:rPr>
              <a:t>Orientation </a:t>
            </a:r>
            <a:r>
              <a:rPr sz="2000" dirty="0">
                <a:latin typeface="Times New Roman"/>
                <a:cs typeface="Times New Roman"/>
              </a:rPr>
              <a:t>and </a:t>
            </a:r>
            <a:r>
              <a:rPr sz="2000" spc="-15" dirty="0">
                <a:latin typeface="Times New Roman"/>
                <a:cs typeface="Times New Roman"/>
              </a:rPr>
              <a:t>research </a:t>
            </a:r>
            <a:r>
              <a:rPr sz="2000" spc="-5" dirty="0">
                <a:latin typeface="Times New Roman"/>
                <a:cs typeface="Times New Roman"/>
              </a:rPr>
              <a:t>motivation </a:t>
            </a:r>
            <a:r>
              <a:rPr sz="2000" spc="10" dirty="0">
                <a:latin typeface="Times New Roman"/>
                <a:cs typeface="Times New Roman"/>
              </a:rPr>
              <a:t>among </a:t>
            </a:r>
            <a:r>
              <a:rPr sz="2000" spc="5" dirty="0">
                <a:latin typeface="Times New Roman"/>
                <a:cs typeface="Times New Roman"/>
              </a:rPr>
              <a:t>the  </a:t>
            </a:r>
            <a:r>
              <a:rPr sz="2000" spc="25" dirty="0">
                <a:latin typeface="Times New Roman"/>
                <a:cs typeface="Times New Roman"/>
              </a:rPr>
              <a:t>students</a:t>
            </a:r>
            <a:r>
              <a:rPr sz="2000" spc="-245" dirty="0">
                <a:latin typeface="Times New Roman"/>
                <a:cs typeface="Times New Roman"/>
              </a:rPr>
              <a:t> </a:t>
            </a:r>
            <a:r>
              <a:rPr sz="2000" spc="25" dirty="0">
                <a:latin typeface="Times New Roman"/>
                <a:cs typeface="Times New Roman"/>
              </a:rPr>
              <a:t>of</a:t>
            </a:r>
            <a:r>
              <a:rPr sz="2000" spc="-55" dirty="0">
                <a:latin typeface="Times New Roman"/>
                <a:cs typeface="Times New Roman"/>
              </a:rPr>
              <a:t> </a:t>
            </a:r>
            <a:r>
              <a:rPr sz="2000" spc="30" dirty="0">
                <a:latin typeface="Times New Roman"/>
                <a:cs typeface="Times New Roman"/>
              </a:rPr>
              <a:t>the</a:t>
            </a:r>
            <a:r>
              <a:rPr sz="2000" spc="-125" dirty="0">
                <a:latin typeface="Times New Roman"/>
                <a:cs typeface="Times New Roman"/>
              </a:rPr>
              <a:t> </a:t>
            </a:r>
            <a:r>
              <a:rPr sz="2000" spc="10" dirty="0">
                <a:latin typeface="Times New Roman"/>
                <a:cs typeface="Times New Roman"/>
              </a:rPr>
              <a:t>department.</a:t>
            </a:r>
            <a:endParaRPr sz="2000" dirty="0">
              <a:latin typeface="Times New Roman"/>
              <a:cs typeface="Times New Roman"/>
            </a:endParaRPr>
          </a:p>
        </p:txBody>
      </p:sp>
      <p:sp>
        <p:nvSpPr>
          <p:cNvPr id="4" name="object 4"/>
          <p:cNvSpPr txBox="1"/>
          <p:nvPr/>
        </p:nvSpPr>
        <p:spPr>
          <a:xfrm>
            <a:off x="534987" y="6434454"/>
            <a:ext cx="8083550" cy="208279"/>
          </a:xfrm>
          <a:prstGeom prst="rect">
            <a:avLst/>
          </a:prstGeom>
        </p:spPr>
        <p:txBody>
          <a:bodyPr vert="horz" wrap="square" lIns="0" tIns="12700" rIns="0" bIns="0" rtlCol="0">
            <a:spAutoFit/>
          </a:bodyPr>
          <a:lstStyle/>
          <a:p>
            <a:pPr marL="12700">
              <a:lnSpc>
                <a:spcPct val="100000"/>
              </a:lnSpc>
              <a:spcBef>
                <a:spcPts val="100"/>
              </a:spcBef>
              <a:tabLst>
                <a:tab pos="7993380" algn="l"/>
              </a:tabLst>
            </a:pPr>
            <a:r>
              <a:rPr sz="1200" spc="-10" dirty="0">
                <a:solidFill>
                  <a:srgbClr val="888888"/>
                </a:solidFill>
                <a:latin typeface="Carlito"/>
                <a:cs typeface="Carlito"/>
              </a:rPr>
              <a:t>20</a:t>
            </a:r>
            <a:r>
              <a:rPr sz="1200" spc="-15" dirty="0">
                <a:solidFill>
                  <a:srgbClr val="888888"/>
                </a:solidFill>
                <a:latin typeface="Carlito"/>
                <a:cs typeface="Carlito"/>
              </a:rPr>
              <a:t>/</a:t>
            </a:r>
            <a:r>
              <a:rPr sz="1200" spc="-10" dirty="0">
                <a:solidFill>
                  <a:srgbClr val="888888"/>
                </a:solidFill>
                <a:latin typeface="Carlito"/>
                <a:cs typeface="Carlito"/>
              </a:rPr>
              <a:t>01</a:t>
            </a:r>
            <a:r>
              <a:rPr sz="1200" spc="-15" dirty="0">
                <a:solidFill>
                  <a:srgbClr val="888888"/>
                </a:solidFill>
                <a:latin typeface="Carlito"/>
                <a:cs typeface="Carlito"/>
              </a:rPr>
              <a:t>/</a:t>
            </a:r>
            <a:r>
              <a:rPr sz="1200" spc="-10" dirty="0">
                <a:solidFill>
                  <a:srgbClr val="888888"/>
                </a:solidFill>
                <a:latin typeface="Carlito"/>
                <a:cs typeface="Carlito"/>
              </a:rPr>
              <a:t>2</a:t>
            </a:r>
            <a:r>
              <a:rPr sz="1200" dirty="0">
                <a:solidFill>
                  <a:srgbClr val="888888"/>
                </a:solidFill>
                <a:latin typeface="Carlito"/>
                <a:cs typeface="Carlito"/>
              </a:rPr>
              <a:t>1	3</a:t>
            </a:r>
            <a:endParaRPr sz="1200" dirty="0">
              <a:latin typeface="Carlito"/>
              <a:cs typeface="Carlito"/>
            </a:endParaRPr>
          </a:p>
        </p:txBody>
      </p:sp>
      <p:sp>
        <p:nvSpPr>
          <p:cNvPr id="5" name="object 5"/>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xmlns="" id="{F44E5134-CFBA-4FED-9E55-78C72F0E1E9C}"/>
              </a:ext>
            </a:extLst>
          </p:cNvPr>
          <p:cNvSpPr>
            <a:spLocks noGrp="1"/>
          </p:cNvSpPr>
          <p:nvPr>
            <p:ph type="dt" sz="half" idx="6"/>
          </p:nvPr>
        </p:nvSpPr>
        <p:spPr/>
        <p:txBody>
          <a:bodyPr/>
          <a:lstStyle/>
          <a:p>
            <a:pPr marL="12700">
              <a:lnSpc>
                <a:spcPts val="1240"/>
              </a:lnSpc>
            </a:pPr>
            <a:r>
              <a:rPr lang="en-US" spc="-10"/>
              <a:t>20/01/21</a:t>
            </a:r>
            <a:endParaRPr lang="en-US" dirty="0"/>
          </a:p>
        </p:txBody>
      </p:sp>
      <p:sp>
        <p:nvSpPr>
          <p:cNvPr id="7" name="Footer Placeholder 6">
            <a:extLst>
              <a:ext uri="{FF2B5EF4-FFF2-40B4-BE49-F238E27FC236}">
                <a16:creationId xmlns:a16="http://schemas.microsoft.com/office/drawing/2014/main" xmlns="" id="{7C67B46D-5AA1-436D-9568-EF8AA1D94936}"/>
              </a:ext>
            </a:extLst>
          </p:cNvPr>
          <p:cNvSpPr>
            <a:spLocks noGrp="1"/>
          </p:cNvSpPr>
          <p:nvPr>
            <p:ph type="ftr" sz="quarter" idx="5"/>
          </p:nvPr>
        </p:nvSpPr>
        <p:spPr/>
        <p:txBody>
          <a:bodyPr/>
          <a:lstStyle/>
          <a:p>
            <a:pPr marL="12700">
              <a:lnSpc>
                <a:spcPts val="1814"/>
              </a:lnSpc>
            </a:pPr>
            <a:r>
              <a:rPr lang="en-IN" spc="-5"/>
              <a:t>CSE </a:t>
            </a:r>
            <a:r>
              <a:rPr lang="en-IN" spc="-10"/>
              <a:t>Department,</a:t>
            </a:r>
            <a:r>
              <a:rPr lang="en-IN"/>
              <a:t> </a:t>
            </a:r>
            <a:r>
              <a:rPr lang="en-IN" spc="10"/>
              <a:t>JECC</a:t>
            </a:r>
            <a:endParaRPr lang="en-IN" spc="10" dirty="0"/>
          </a:p>
        </p:txBody>
      </p:sp>
      <p:sp>
        <p:nvSpPr>
          <p:cNvPr id="9" name="TextBox 8">
            <a:extLst>
              <a:ext uri="{FF2B5EF4-FFF2-40B4-BE49-F238E27FC236}">
                <a16:creationId xmlns:a16="http://schemas.microsoft.com/office/drawing/2014/main" xmlns="" id="{73B661AB-FA20-4119-95D6-E0E7A7C031D0}"/>
              </a:ext>
            </a:extLst>
          </p:cNvPr>
          <p:cNvSpPr txBox="1"/>
          <p:nvPr/>
        </p:nvSpPr>
        <p:spPr>
          <a:xfrm>
            <a:off x="2362200" y="3276599"/>
            <a:ext cx="6019800" cy="738664"/>
          </a:xfrm>
          <a:prstGeom prst="rect">
            <a:avLst/>
          </a:prstGeom>
          <a:noFill/>
        </p:spPr>
        <p:txBody>
          <a:bodyPr wrap="square" rtlCol="0">
            <a:spAutoFit/>
          </a:bodyPr>
          <a:lstStyle/>
          <a:p>
            <a:r>
              <a:rPr lang="en-IN" sz="2400" b="1" u="sng" spc="30" dirty="0">
                <a:solidFill>
                  <a:srgbClr val="C00000"/>
                </a:solidFill>
                <a:uFill>
                  <a:solidFill>
                    <a:srgbClr val="000000"/>
                  </a:solidFill>
                </a:uFill>
                <a:latin typeface="Times New Roman"/>
                <a:cs typeface="Times New Roman"/>
              </a:rPr>
              <a:t>Mission</a:t>
            </a:r>
            <a:r>
              <a:rPr lang="en-IN" sz="2400" b="1" u="sng" spc="-409" dirty="0">
                <a:solidFill>
                  <a:srgbClr val="C00000"/>
                </a:solidFill>
                <a:uFill>
                  <a:solidFill>
                    <a:srgbClr val="000000"/>
                  </a:solidFill>
                </a:uFill>
                <a:latin typeface="Times New Roman"/>
                <a:cs typeface="Times New Roman"/>
              </a:rPr>
              <a:t> </a:t>
            </a:r>
            <a:r>
              <a:rPr lang="en-IN" sz="2400" b="1" u="sng" spc="25" dirty="0">
                <a:solidFill>
                  <a:srgbClr val="C00000"/>
                </a:solidFill>
                <a:uFill>
                  <a:solidFill>
                    <a:srgbClr val="000000"/>
                  </a:solidFill>
                </a:uFill>
                <a:latin typeface="Times New Roman"/>
                <a:cs typeface="Times New Roman"/>
              </a:rPr>
              <a:t>of </a:t>
            </a:r>
            <a:r>
              <a:rPr lang="en-IN" sz="2400" b="1" u="sng" spc="5" dirty="0">
                <a:solidFill>
                  <a:srgbClr val="C00000"/>
                </a:solidFill>
                <a:uFill>
                  <a:solidFill>
                    <a:srgbClr val="000000"/>
                  </a:solidFill>
                </a:uFill>
                <a:latin typeface="Times New Roman"/>
                <a:cs typeface="Times New Roman"/>
              </a:rPr>
              <a:t>the </a:t>
            </a:r>
            <a:r>
              <a:rPr lang="en-IN" sz="2400" b="1" u="sng" spc="15" dirty="0">
                <a:solidFill>
                  <a:srgbClr val="C00000"/>
                </a:solidFill>
                <a:uFill>
                  <a:solidFill>
                    <a:srgbClr val="000000"/>
                  </a:solidFill>
                </a:uFill>
                <a:latin typeface="Times New Roman"/>
                <a:cs typeface="Times New Roman"/>
              </a:rPr>
              <a:t>Department</a:t>
            </a:r>
            <a:endParaRPr lang="en-IN" sz="2400" u="sng" dirty="0">
              <a:solidFill>
                <a:srgbClr val="C00000"/>
              </a:solidFill>
              <a:latin typeface="Times New Roman"/>
              <a:cs typeface="Times New Roman"/>
            </a:endParaRP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4</a:t>
            </a:fld>
            <a:endParaRPr sz="1200">
              <a:latin typeface="Carlito"/>
              <a:cs typeface="Carlito"/>
            </a:endParaRPr>
          </a:p>
        </p:txBody>
      </p:sp>
      <p:graphicFrame>
        <p:nvGraphicFramePr>
          <p:cNvPr id="10" name="Table 10">
            <a:extLst>
              <a:ext uri="{FF2B5EF4-FFF2-40B4-BE49-F238E27FC236}">
                <a16:creationId xmlns:a16="http://schemas.microsoft.com/office/drawing/2014/main" xmlns="" id="{2F88E998-861A-4955-BD1F-61ACD5854654}"/>
              </a:ext>
            </a:extLst>
          </p:cNvPr>
          <p:cNvGraphicFramePr>
            <a:graphicFrameLocks noGrp="1"/>
          </p:cNvGraphicFramePr>
          <p:nvPr>
            <p:extLst>
              <p:ext uri="{D42A27DB-BD31-4B8C-83A1-F6EECF244321}">
                <p14:modId xmlns:p14="http://schemas.microsoft.com/office/powerpoint/2010/main" val="1290200266"/>
              </p:ext>
            </p:extLst>
          </p:nvPr>
        </p:nvGraphicFramePr>
        <p:xfrm>
          <a:off x="914400" y="1828801"/>
          <a:ext cx="7162800" cy="4190994"/>
        </p:xfrm>
        <a:graphic>
          <a:graphicData uri="http://schemas.openxmlformats.org/drawingml/2006/table">
            <a:tbl>
              <a:tblPr firstRow="1" bandRow="1">
                <a:tableStyleId>{00A15C55-8517-42AA-B614-E9B94910E393}</a:tableStyleId>
              </a:tblPr>
              <a:tblGrid>
                <a:gridCol w="7162800">
                  <a:extLst>
                    <a:ext uri="{9D8B030D-6E8A-4147-A177-3AD203B41FA5}">
                      <a16:colId xmlns:a16="http://schemas.microsoft.com/office/drawing/2014/main" xmlns="" val="3610015747"/>
                    </a:ext>
                  </a:extLst>
                </a:gridCol>
              </a:tblGrid>
              <a:tr h="465666">
                <a:tc>
                  <a:txBody>
                    <a:bodyPr/>
                    <a:lstStyle/>
                    <a:p>
                      <a:pPr algn="ctr"/>
                      <a:r>
                        <a:rPr lang="en-IN" sz="2400" dirty="0"/>
                        <a:t>CONTENTS</a:t>
                      </a:r>
                    </a:p>
                  </a:txBody>
                  <a:tcPr/>
                </a:tc>
                <a:extLst>
                  <a:ext uri="{0D108BD9-81ED-4DB2-BD59-A6C34878D82A}">
                    <a16:rowId xmlns:a16="http://schemas.microsoft.com/office/drawing/2014/main" xmlns="" val="2289541953"/>
                  </a:ext>
                </a:extLst>
              </a:tr>
              <a:tr h="465666">
                <a:tc>
                  <a:txBody>
                    <a:bodyPr/>
                    <a:lstStyle/>
                    <a:p>
                      <a:pPr algn="ctr"/>
                      <a:r>
                        <a:rPr lang="en-IN" b="0" dirty="0"/>
                        <a:t>INTRODUCTION</a:t>
                      </a:r>
                    </a:p>
                  </a:txBody>
                  <a:tcPr/>
                </a:tc>
                <a:extLst>
                  <a:ext uri="{0D108BD9-81ED-4DB2-BD59-A6C34878D82A}">
                    <a16:rowId xmlns:a16="http://schemas.microsoft.com/office/drawing/2014/main" xmlns="" val="487012694"/>
                  </a:ext>
                </a:extLst>
              </a:tr>
              <a:tr h="465666">
                <a:tc>
                  <a:txBody>
                    <a:bodyPr/>
                    <a:lstStyle/>
                    <a:p>
                      <a:pPr algn="ctr"/>
                      <a:r>
                        <a:rPr lang="en-IN" b="0" dirty="0"/>
                        <a:t>ABSTRACT</a:t>
                      </a:r>
                    </a:p>
                  </a:txBody>
                  <a:tcPr/>
                </a:tc>
                <a:extLst>
                  <a:ext uri="{0D108BD9-81ED-4DB2-BD59-A6C34878D82A}">
                    <a16:rowId xmlns:a16="http://schemas.microsoft.com/office/drawing/2014/main" xmlns="" val="1678130055"/>
                  </a:ext>
                </a:extLst>
              </a:tr>
              <a:tr h="465666">
                <a:tc>
                  <a:txBody>
                    <a:bodyPr/>
                    <a:lstStyle/>
                    <a:p>
                      <a:pPr algn="ctr"/>
                      <a:r>
                        <a:rPr lang="en-IN" b="0" dirty="0"/>
                        <a:t>EXISTING SYSTEM</a:t>
                      </a:r>
                    </a:p>
                  </a:txBody>
                  <a:tcPr/>
                </a:tc>
                <a:extLst>
                  <a:ext uri="{0D108BD9-81ED-4DB2-BD59-A6C34878D82A}">
                    <a16:rowId xmlns:a16="http://schemas.microsoft.com/office/drawing/2014/main" xmlns="" val="4077394521"/>
                  </a:ext>
                </a:extLst>
              </a:tr>
              <a:tr h="465666">
                <a:tc>
                  <a:txBody>
                    <a:bodyPr/>
                    <a:lstStyle/>
                    <a:p>
                      <a:pPr algn="ctr"/>
                      <a:r>
                        <a:rPr lang="en-IN" b="0" dirty="0"/>
                        <a:t>LITERATURE SURVEY</a:t>
                      </a:r>
                    </a:p>
                  </a:txBody>
                  <a:tcPr/>
                </a:tc>
                <a:extLst>
                  <a:ext uri="{0D108BD9-81ED-4DB2-BD59-A6C34878D82A}">
                    <a16:rowId xmlns:a16="http://schemas.microsoft.com/office/drawing/2014/main" xmlns="" val="3907524690"/>
                  </a:ext>
                </a:extLst>
              </a:tr>
              <a:tr h="465666">
                <a:tc>
                  <a:txBody>
                    <a:bodyPr/>
                    <a:lstStyle/>
                    <a:p>
                      <a:pPr algn="ctr"/>
                      <a:r>
                        <a:rPr lang="en-IN" b="0" dirty="0"/>
                        <a:t>PROPOSED SYSTEM</a:t>
                      </a:r>
                    </a:p>
                  </a:txBody>
                  <a:tcPr/>
                </a:tc>
                <a:extLst>
                  <a:ext uri="{0D108BD9-81ED-4DB2-BD59-A6C34878D82A}">
                    <a16:rowId xmlns:a16="http://schemas.microsoft.com/office/drawing/2014/main" xmlns="" val="1451679332"/>
                  </a:ext>
                </a:extLst>
              </a:tr>
              <a:tr h="465666">
                <a:tc>
                  <a:txBody>
                    <a:bodyPr/>
                    <a:lstStyle/>
                    <a:p>
                      <a:pPr algn="ctr"/>
                      <a:r>
                        <a:rPr lang="en-IN" b="0" dirty="0"/>
                        <a:t>APPLICATIONS</a:t>
                      </a:r>
                    </a:p>
                  </a:txBody>
                  <a:tcPr/>
                </a:tc>
                <a:extLst>
                  <a:ext uri="{0D108BD9-81ED-4DB2-BD59-A6C34878D82A}">
                    <a16:rowId xmlns:a16="http://schemas.microsoft.com/office/drawing/2014/main" xmlns="" val="1239725090"/>
                  </a:ext>
                </a:extLst>
              </a:tr>
              <a:tr h="465666">
                <a:tc>
                  <a:txBody>
                    <a:bodyPr/>
                    <a:lstStyle/>
                    <a:p>
                      <a:pPr algn="ctr"/>
                      <a:r>
                        <a:rPr lang="en-IN" b="0" dirty="0"/>
                        <a:t>CONCLUSION</a:t>
                      </a:r>
                    </a:p>
                  </a:txBody>
                  <a:tcPr/>
                </a:tc>
                <a:extLst>
                  <a:ext uri="{0D108BD9-81ED-4DB2-BD59-A6C34878D82A}">
                    <a16:rowId xmlns:a16="http://schemas.microsoft.com/office/drawing/2014/main" xmlns="" val="147082617"/>
                  </a:ext>
                </a:extLst>
              </a:tr>
              <a:tr h="465666">
                <a:tc>
                  <a:txBody>
                    <a:bodyPr/>
                    <a:lstStyle/>
                    <a:p>
                      <a:pPr algn="ctr"/>
                      <a:r>
                        <a:rPr lang="en-IN" b="0" dirty="0"/>
                        <a:t>REFERENCE</a:t>
                      </a:r>
                    </a:p>
                  </a:txBody>
                  <a:tcPr/>
                </a:tc>
                <a:extLst>
                  <a:ext uri="{0D108BD9-81ED-4DB2-BD59-A6C34878D82A}">
                    <a16:rowId xmlns:a16="http://schemas.microsoft.com/office/drawing/2014/main" xmlns="" val="570323469"/>
                  </a:ext>
                </a:extLst>
              </a:tr>
            </a:tbl>
          </a:graphicData>
        </a:graphic>
      </p:graphicFrame>
      <p:sp>
        <p:nvSpPr>
          <p:cNvPr id="2" name="Slide Number Placeholder 1">
            <a:extLst>
              <a:ext uri="{FF2B5EF4-FFF2-40B4-BE49-F238E27FC236}">
                <a16:creationId xmlns:a16="http://schemas.microsoft.com/office/drawing/2014/main" xmlns="" id="{62E12F23-CB6E-4E73-9507-D7A2F63C4284}"/>
              </a:ext>
            </a:extLst>
          </p:cNvPr>
          <p:cNvSpPr>
            <a:spLocks noGrp="1"/>
          </p:cNvSpPr>
          <p:nvPr>
            <p:ph type="sldNum" sz="quarter" idx="7"/>
          </p:nvPr>
        </p:nvSpPr>
        <p:spPr/>
        <p:txBody>
          <a:bodyPr/>
          <a:lstStyle/>
          <a:p>
            <a:pPr marL="38100">
              <a:lnSpc>
                <a:spcPts val="1240"/>
              </a:lnSpc>
            </a:pPr>
            <a:fld id="{81D60167-4931-47E6-BA6A-407CBD079E47}"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1905000"/>
            <a:ext cx="2983611" cy="386003"/>
          </a:xfrm>
          <a:prstGeom prst="rect">
            <a:avLst/>
          </a:prstGeom>
        </p:spPr>
        <p:txBody>
          <a:bodyPr vert="horz" wrap="square" lIns="0" tIns="16510" rIns="0" bIns="0" rtlCol="0">
            <a:spAutoFit/>
          </a:bodyPr>
          <a:lstStyle/>
          <a:p>
            <a:pPr marL="12700" algn="l">
              <a:lnSpc>
                <a:spcPct val="100000"/>
              </a:lnSpc>
              <a:spcBef>
                <a:spcPts val="130"/>
              </a:spcBef>
            </a:pPr>
            <a:r>
              <a:rPr lang="en-IN" sz="2400" u="sng" spc="10" dirty="0"/>
              <a:t>I</a:t>
            </a:r>
            <a:r>
              <a:rPr lang="en-IN" sz="2400" u="sng" spc="25" dirty="0"/>
              <a:t>N</a:t>
            </a:r>
            <a:r>
              <a:rPr lang="en-IN" sz="2400" u="sng" spc="30" dirty="0"/>
              <a:t>T</a:t>
            </a:r>
            <a:r>
              <a:rPr lang="en-IN" sz="2400" u="sng" spc="-80" dirty="0"/>
              <a:t>R</a:t>
            </a:r>
            <a:r>
              <a:rPr lang="en-IN" sz="2400" u="sng" spc="-25" dirty="0"/>
              <a:t>O</a:t>
            </a:r>
            <a:r>
              <a:rPr lang="en-IN" sz="2400" u="sng" spc="-50" dirty="0"/>
              <a:t>D</a:t>
            </a:r>
            <a:r>
              <a:rPr lang="en-IN" sz="2400" u="sng" spc="15" dirty="0"/>
              <a:t>UC</a:t>
            </a:r>
            <a:r>
              <a:rPr lang="en-IN" sz="2400" u="sng" spc="25" dirty="0"/>
              <a:t>T</a:t>
            </a:r>
            <a:r>
              <a:rPr lang="en-IN" sz="2400" u="sng" spc="-30" dirty="0"/>
              <a:t>I</a:t>
            </a:r>
            <a:r>
              <a:rPr lang="en-IN" sz="2400" u="sng" spc="-25" dirty="0"/>
              <a:t>O</a:t>
            </a:r>
            <a:r>
              <a:rPr lang="en-IN" sz="2400" u="sng" spc="15" dirty="0"/>
              <a:t>N</a:t>
            </a:r>
          </a:p>
        </p:txBody>
      </p:sp>
      <p:sp>
        <p:nvSpPr>
          <p:cNvPr id="3" name="object 3"/>
          <p:cNvSpPr txBox="1"/>
          <p:nvPr/>
        </p:nvSpPr>
        <p:spPr>
          <a:xfrm>
            <a:off x="434975" y="2589212"/>
            <a:ext cx="8359140" cy="2561599"/>
          </a:xfrm>
          <a:prstGeom prst="rect">
            <a:avLst/>
          </a:prstGeom>
        </p:spPr>
        <p:txBody>
          <a:bodyPr vert="horz" wrap="square" lIns="0" tIns="98425" rIns="0" bIns="0" rtlCol="0">
            <a:spAutoFit/>
          </a:bodyPr>
          <a:lstStyle/>
          <a:p>
            <a:pPr marL="346075" indent="-334010">
              <a:spcBef>
                <a:spcPts val="775"/>
              </a:spcBef>
              <a:buFont typeface="Wingdings"/>
              <a:buChar char=""/>
              <a:tabLst>
                <a:tab pos="346075" algn="l"/>
                <a:tab pos="346710" algn="l"/>
              </a:tabLst>
            </a:pPr>
            <a:r>
              <a:rPr lang="en-US" sz="2000" dirty="0"/>
              <a:t>Recently, the outbreak of Coronavirus Disease (COVID-19) has spread rapidly across the world and thus social distancing has become one of mandatory preventive measures to avoid physical contact</a:t>
            </a:r>
            <a:endParaRPr lang="en-US" sz="2000" dirty="0">
              <a:latin typeface="Times New Roman"/>
              <a:cs typeface="Times New Roman"/>
            </a:endParaRPr>
          </a:p>
          <a:p>
            <a:pPr marL="346075" indent="-334010">
              <a:spcBef>
                <a:spcPts val="775"/>
              </a:spcBef>
              <a:buFont typeface="Wingdings"/>
              <a:buChar char=""/>
              <a:tabLst>
                <a:tab pos="346075" algn="l"/>
                <a:tab pos="346710" algn="l"/>
              </a:tabLst>
            </a:pPr>
            <a:endParaRPr lang="en-US" sz="2000" dirty="0"/>
          </a:p>
          <a:p>
            <a:pPr marL="346075" indent="-334010">
              <a:lnSpc>
                <a:spcPct val="100000"/>
              </a:lnSpc>
              <a:spcBef>
                <a:spcPts val="775"/>
              </a:spcBef>
              <a:buFont typeface="Wingdings"/>
              <a:buChar char=""/>
              <a:tabLst>
                <a:tab pos="346075" algn="l"/>
                <a:tab pos="346710" algn="l"/>
              </a:tabLst>
            </a:pPr>
            <a:r>
              <a:rPr lang="en-US" sz="2000" dirty="0"/>
              <a:t>Social distancing has proven to be a very effective measure to slow down the spread of the disease</a:t>
            </a:r>
          </a:p>
          <a:p>
            <a:pPr marL="346075" indent="-334010">
              <a:lnSpc>
                <a:spcPct val="100000"/>
              </a:lnSpc>
              <a:spcBef>
                <a:spcPts val="775"/>
              </a:spcBef>
              <a:buFont typeface="Wingdings"/>
              <a:buChar char=""/>
              <a:tabLst>
                <a:tab pos="346075" algn="l"/>
                <a:tab pos="346710" algn="l"/>
              </a:tabLst>
            </a:pPr>
            <a:endParaRPr lang="en-US" sz="2000" dirty="0"/>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5</a:t>
            </a:fld>
            <a:endParaRPr sz="1200">
              <a:latin typeface="Carlito"/>
              <a:cs typeface="Carlito"/>
            </a:endParaRPr>
          </a:p>
        </p:txBody>
      </p:sp>
      <p:sp>
        <p:nvSpPr>
          <p:cNvPr id="8" name="Slide Number Placeholder 7">
            <a:extLst>
              <a:ext uri="{FF2B5EF4-FFF2-40B4-BE49-F238E27FC236}">
                <a16:creationId xmlns:a16="http://schemas.microsoft.com/office/drawing/2014/main" xmlns="" id="{58A64FBF-4513-4B53-9320-B289DF35DD1D}"/>
              </a:ext>
            </a:extLst>
          </p:cNvPr>
          <p:cNvSpPr>
            <a:spLocks noGrp="1"/>
          </p:cNvSpPr>
          <p:nvPr>
            <p:ph type="sldNum" sz="quarter" idx="7"/>
          </p:nvPr>
        </p:nvSpPr>
        <p:spPr/>
        <p:txBody>
          <a:bodyPr/>
          <a:lstStyle/>
          <a:p>
            <a:pPr marL="38100">
              <a:lnSpc>
                <a:spcPts val="1240"/>
              </a:lnSpc>
            </a:pPr>
            <a:fld id="{81D60167-4931-47E6-BA6A-407CBD079E47}"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04800" y="1981200"/>
            <a:ext cx="8686800" cy="3599061"/>
          </a:xfrm>
          <a:prstGeom prst="rect">
            <a:avLst/>
          </a:prstGeom>
        </p:spPr>
        <p:txBody>
          <a:bodyPr vert="horz" wrap="square" lIns="0" tIns="313054" rIns="0" bIns="0" rtlCol="0">
            <a:spAutoFit/>
          </a:bodyPr>
          <a:lstStyle/>
          <a:p>
            <a:pPr marL="95885">
              <a:spcBef>
                <a:spcPts val="775"/>
              </a:spcBef>
              <a:tabLst>
                <a:tab pos="430530" algn="l"/>
                <a:tab pos="431165" algn="l"/>
              </a:tabLst>
            </a:pPr>
            <a:endParaRPr lang="en-US" u="sng" dirty="0">
              <a:solidFill>
                <a:srgbClr val="C00000"/>
              </a:solidFill>
            </a:endParaRPr>
          </a:p>
          <a:p>
            <a:pPr marL="95885">
              <a:spcBef>
                <a:spcPts val="775"/>
              </a:spcBef>
              <a:tabLst>
                <a:tab pos="430530" algn="l"/>
                <a:tab pos="431165" algn="l"/>
              </a:tabLst>
            </a:pPr>
            <a:r>
              <a:rPr lang="en-US" dirty="0"/>
              <a:t> The pandemic situation has taken over the world and has made the conditions worst, as of now there is no vaccination developed for the contagious disease and hence social distancing emerged as one of the best methods to prevent the spread of COVID-19. As the name suggests, social distancing implies that people should maintain a distance themselves from one another. The main objective of this project is to develop a Social Distance Monitoring System which helps the people and police to follow </a:t>
            </a:r>
            <a:r>
              <a:rPr lang="en-US" dirty="0" err="1"/>
              <a:t>Covid</a:t>
            </a:r>
            <a:r>
              <a:rPr lang="en-US" dirty="0"/>
              <a:t> 19 protocols easily and efficiently with the help of Artificial Intelligence technology, mainly Image Processing.</a:t>
            </a:r>
          </a:p>
          <a:p>
            <a:pPr marL="95885">
              <a:lnSpc>
                <a:spcPct val="100000"/>
              </a:lnSpc>
              <a:spcBef>
                <a:spcPts val="775"/>
              </a:spcBef>
              <a:tabLst>
                <a:tab pos="430530" algn="l"/>
                <a:tab pos="431165" algn="l"/>
              </a:tabLst>
            </a:pPr>
            <a:endParaRPr lang="en-US"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6</a:t>
            </a:fld>
            <a:endParaRPr sz="1200">
              <a:latin typeface="Carlito"/>
              <a:cs typeface="Carlito"/>
            </a:endParaRPr>
          </a:p>
        </p:txBody>
      </p:sp>
      <p:sp>
        <p:nvSpPr>
          <p:cNvPr id="8"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2" name="TextBox 1">
            <a:extLst>
              <a:ext uri="{FF2B5EF4-FFF2-40B4-BE49-F238E27FC236}">
                <a16:creationId xmlns:a16="http://schemas.microsoft.com/office/drawing/2014/main" xmlns="" id="{960024E1-9016-4FE6-9EBC-E090F30AEB5F}"/>
              </a:ext>
            </a:extLst>
          </p:cNvPr>
          <p:cNvSpPr txBox="1"/>
          <p:nvPr/>
        </p:nvSpPr>
        <p:spPr>
          <a:xfrm>
            <a:off x="3429000" y="1752600"/>
            <a:ext cx="22860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Abstract</a:t>
            </a:r>
          </a:p>
        </p:txBody>
      </p:sp>
      <p:sp>
        <p:nvSpPr>
          <p:cNvPr id="4" name="Slide Number Placeholder 3">
            <a:extLst>
              <a:ext uri="{FF2B5EF4-FFF2-40B4-BE49-F238E27FC236}">
                <a16:creationId xmlns:a16="http://schemas.microsoft.com/office/drawing/2014/main" xmlns="" id="{58820F34-C1B4-4B03-B4F1-895BF229228C}"/>
              </a:ext>
            </a:extLst>
          </p:cNvPr>
          <p:cNvSpPr>
            <a:spLocks noGrp="1"/>
          </p:cNvSpPr>
          <p:nvPr>
            <p:ph type="sldNum" sz="quarter" idx="7"/>
          </p:nvPr>
        </p:nvSpPr>
        <p:spPr/>
        <p:txBody>
          <a:bodyPr/>
          <a:lstStyle/>
          <a:p>
            <a:pPr marL="38100">
              <a:lnSpc>
                <a:spcPts val="1240"/>
              </a:lnSpc>
            </a:pPr>
            <a:fld id="{81D60167-4931-47E6-BA6A-407CBD079E47}"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920" y="1754441"/>
            <a:ext cx="3838575" cy="386003"/>
          </a:xfrm>
          <a:prstGeom prst="rect">
            <a:avLst/>
          </a:prstGeom>
        </p:spPr>
        <p:txBody>
          <a:bodyPr vert="horz" wrap="square" lIns="0" tIns="16510" rIns="0" bIns="0" rtlCol="0">
            <a:spAutoFit/>
          </a:bodyPr>
          <a:lstStyle/>
          <a:p>
            <a:pPr marL="12700">
              <a:lnSpc>
                <a:spcPct val="100000"/>
              </a:lnSpc>
              <a:spcBef>
                <a:spcPts val="130"/>
              </a:spcBef>
            </a:pPr>
            <a:r>
              <a:rPr sz="2400" u="sng" spc="-5" dirty="0"/>
              <a:t>Existing</a:t>
            </a:r>
            <a:r>
              <a:rPr sz="2400" u="sng" spc="-70" dirty="0"/>
              <a:t> </a:t>
            </a:r>
            <a:r>
              <a:rPr sz="2400" u="sng" spc="10" dirty="0"/>
              <a:t>System</a:t>
            </a:r>
          </a:p>
        </p:txBody>
      </p:sp>
      <p:sp>
        <p:nvSpPr>
          <p:cNvPr id="3" name="object 3"/>
          <p:cNvSpPr txBox="1"/>
          <p:nvPr/>
        </p:nvSpPr>
        <p:spPr>
          <a:xfrm>
            <a:off x="434975" y="2528506"/>
            <a:ext cx="8215630" cy="3840154"/>
          </a:xfrm>
          <a:prstGeom prst="rect">
            <a:avLst/>
          </a:prstGeom>
        </p:spPr>
        <p:txBody>
          <a:bodyPr vert="horz" wrap="square" lIns="0" tIns="15875" rIns="0" bIns="0" rtlCol="0">
            <a:spAutoFit/>
          </a:bodyPr>
          <a:lstStyle/>
          <a:p>
            <a:pPr marL="193675" indent="-181610">
              <a:lnSpc>
                <a:spcPct val="100000"/>
              </a:lnSpc>
              <a:spcBef>
                <a:spcPts val="5"/>
              </a:spcBef>
              <a:buFont typeface="Wingdings"/>
              <a:buChar char=""/>
              <a:tabLst>
                <a:tab pos="194310" algn="l"/>
              </a:tabLst>
            </a:pPr>
            <a:r>
              <a:rPr lang="en-IN" sz="2000" spc="20" dirty="0">
                <a:latin typeface="Times New Roman" panose="02020603050405020304" pitchFamily="18" charset="0"/>
                <a:cs typeface="Times New Roman" panose="02020603050405020304" pitchFamily="18" charset="0"/>
              </a:rPr>
              <a:t>Most of the </a:t>
            </a:r>
            <a:r>
              <a:rPr sz="2000" spc="-5" dirty="0">
                <a:latin typeface="Times New Roman" panose="02020603050405020304" pitchFamily="18" charset="0"/>
                <a:cs typeface="Times New Roman" panose="02020603050405020304" pitchFamily="18" charset="0"/>
              </a:rPr>
              <a:t>existing</a:t>
            </a:r>
            <a:r>
              <a:rPr sz="2000" spc="-15" dirty="0">
                <a:latin typeface="Times New Roman" panose="02020603050405020304" pitchFamily="18" charset="0"/>
                <a:cs typeface="Times New Roman" panose="02020603050405020304" pitchFamily="18" charset="0"/>
              </a:rPr>
              <a:t> systems</a:t>
            </a:r>
            <a:r>
              <a:rPr sz="2000" spc="5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revolve</a:t>
            </a:r>
            <a:r>
              <a:rPr sz="2000" spc="2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around</a:t>
            </a:r>
            <a:r>
              <a:rPr sz="2000" spc="-16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Human Tracking and Crowd Management.</a:t>
            </a:r>
          </a:p>
          <a:p>
            <a:pPr marL="193675" indent="-181610">
              <a:lnSpc>
                <a:spcPct val="100000"/>
              </a:lnSpc>
              <a:spcBef>
                <a:spcPts val="5"/>
              </a:spcBef>
              <a:buFont typeface="Wingdings"/>
              <a:buChar char=""/>
              <a:tabLst>
                <a:tab pos="194310" algn="l"/>
              </a:tabLst>
            </a:pPr>
            <a:r>
              <a:rPr lang="en-US" sz="2000" dirty="0">
                <a:latin typeface="Times New Roman" panose="02020603050405020304" pitchFamily="18" charset="0"/>
                <a:cs typeface="Times New Roman" panose="02020603050405020304" pitchFamily="18" charset="0"/>
              </a:rPr>
              <a:t>Global positioning system(GPS) and Global system for mobile communication(GSM) feature is utilized to emulate the tracking and detection</a:t>
            </a:r>
            <a:endParaRPr lang="en-IN" sz="2000" dirty="0">
              <a:latin typeface="Times New Roman" panose="02020603050405020304" pitchFamily="18" charset="0"/>
              <a:cs typeface="Times New Roman" panose="02020603050405020304" pitchFamily="18" charset="0"/>
            </a:endParaRPr>
          </a:p>
          <a:p>
            <a:pPr marL="193675" indent="-181610">
              <a:lnSpc>
                <a:spcPct val="100000"/>
              </a:lnSpc>
              <a:spcBef>
                <a:spcPts val="5"/>
              </a:spcBef>
              <a:buFont typeface="Wingdings"/>
              <a:buChar char=""/>
              <a:tabLst>
                <a:tab pos="194310" algn="l"/>
              </a:tabLst>
            </a:pPr>
            <a:r>
              <a:rPr lang="en-US" sz="2000" dirty="0">
                <a:latin typeface="Times New Roman" panose="02020603050405020304" pitchFamily="18" charset="0"/>
                <a:cs typeface="Times New Roman" panose="02020603050405020304" pitchFamily="18" charset="0"/>
              </a:rPr>
              <a:t>Crowd management in real time is still a challenging problem</a:t>
            </a:r>
          </a:p>
          <a:p>
            <a:pPr marL="193675" indent="-181610">
              <a:lnSpc>
                <a:spcPct val="100000"/>
              </a:lnSpc>
              <a:spcBef>
                <a:spcPts val="5"/>
              </a:spcBef>
              <a:buFont typeface="Wingdings"/>
              <a:buChar char=""/>
              <a:tabLst>
                <a:tab pos="194310" algn="l"/>
              </a:tabLst>
            </a:pPr>
            <a:r>
              <a:rPr sz="2000" spc="1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existing </a:t>
            </a:r>
            <a:r>
              <a:rPr sz="2000" spc="-15" dirty="0">
                <a:latin typeface="Times New Roman" panose="02020603050405020304" pitchFamily="18" charset="0"/>
                <a:cs typeface="Times New Roman" panose="02020603050405020304" pitchFamily="18" charset="0"/>
              </a:rPr>
              <a:t>system </a:t>
            </a:r>
            <a:r>
              <a:rPr sz="2000" spc="20" dirty="0">
                <a:latin typeface="Times New Roman" panose="02020603050405020304" pitchFamily="18" charset="0"/>
                <a:cs typeface="Times New Roman" panose="02020603050405020304" pitchFamily="18" charset="0"/>
              </a:rPr>
              <a:t>include</a:t>
            </a:r>
            <a:r>
              <a:rPr lang="en-IN" sz="2000" spc="20" dirty="0">
                <a:latin typeface="Times New Roman" panose="02020603050405020304" pitchFamily="18" charset="0"/>
                <a:cs typeface="Times New Roman" panose="02020603050405020304" pitchFamily="18" charset="0"/>
              </a:rPr>
              <a:t>s</a:t>
            </a:r>
            <a:r>
              <a:rPr sz="2000" spc="20"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OpenCV-Python and </a:t>
            </a:r>
            <a:r>
              <a:rPr sz="2000" spc="-5" dirty="0">
                <a:latin typeface="Times New Roman" panose="02020603050405020304" pitchFamily="18" charset="0"/>
                <a:cs typeface="Times New Roman" panose="02020603050405020304" pitchFamily="18" charset="0"/>
              </a:rPr>
              <a:t>classification </a:t>
            </a:r>
            <a:r>
              <a:rPr sz="2000" spc="5" dirty="0">
                <a:latin typeface="Times New Roman" panose="02020603050405020304" pitchFamily="18" charset="0"/>
                <a:cs typeface="Times New Roman" panose="02020603050405020304" pitchFamily="18" charset="0"/>
              </a:rPr>
              <a:t>using, </a:t>
            </a:r>
            <a:r>
              <a:rPr lang="en-IN" sz="2000" spc="5" dirty="0" err="1">
                <a:latin typeface="Times New Roman" panose="02020603050405020304" pitchFamily="18" charset="0"/>
                <a:cs typeface="Times New Roman" panose="02020603050405020304" pitchFamily="18" charset="0"/>
              </a:rPr>
              <a:t>H</a:t>
            </a:r>
            <a:r>
              <a:rPr lang="en-IN" sz="2000" dirty="0" err="1">
                <a:latin typeface="Times New Roman" panose="02020603050405020304" pitchFamily="18" charset="0"/>
                <a:cs typeface="Times New Roman" panose="02020603050405020304" pitchFamily="18" charset="0"/>
              </a:rPr>
              <a:t>istogram,AdaBoost</a:t>
            </a:r>
            <a:r>
              <a:rPr lang="en-IN" sz="2000" dirty="0">
                <a:latin typeface="Times New Roman" panose="02020603050405020304" pitchFamily="18" charset="0"/>
                <a:cs typeface="Times New Roman" panose="02020603050405020304" pitchFamily="18" charset="0"/>
              </a:rPr>
              <a:t> algorithm,</a:t>
            </a:r>
            <a:r>
              <a:rPr sz="2000" spc="-1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etc.</a:t>
            </a:r>
            <a:endParaRPr sz="2000" dirty="0">
              <a:latin typeface="Times New Roman" panose="02020603050405020304" pitchFamily="18" charset="0"/>
              <a:cs typeface="Times New Roman" panose="02020603050405020304" pitchFamily="18" charset="0"/>
            </a:endParaRPr>
          </a:p>
          <a:p>
            <a:pPr>
              <a:lnSpc>
                <a:spcPct val="100000"/>
              </a:lnSpc>
              <a:spcBef>
                <a:spcPts val="30"/>
              </a:spcBef>
            </a:pPr>
            <a:endParaRPr sz="2050" dirty="0">
              <a:latin typeface="Times New Roman"/>
              <a:cs typeface="Times New Roman"/>
            </a:endParaRPr>
          </a:p>
          <a:p>
            <a:pPr marL="12700">
              <a:lnSpc>
                <a:spcPct val="100000"/>
              </a:lnSpc>
            </a:pPr>
            <a:r>
              <a:rPr sz="2400" b="1" dirty="0">
                <a:latin typeface="Times New Roman"/>
                <a:cs typeface="Times New Roman"/>
              </a:rPr>
              <a:t>Advantages</a:t>
            </a:r>
            <a:endParaRPr lang="en-IN" sz="2400" b="1" dirty="0">
              <a:latin typeface="Times New Roman"/>
              <a:cs typeface="Times New Roman"/>
            </a:endParaRPr>
          </a:p>
          <a:p>
            <a:pPr marL="12700">
              <a:lnSpc>
                <a:spcPct val="100000"/>
              </a:lnSpc>
            </a:pPr>
            <a:endParaRPr sz="2400" dirty="0">
              <a:latin typeface="Times New Roman"/>
              <a:cs typeface="Times New Roman"/>
            </a:endParaRPr>
          </a:p>
          <a:p>
            <a:pPr marL="12700" marR="1052195">
              <a:lnSpc>
                <a:spcPct val="100000"/>
              </a:lnSpc>
              <a:buFont typeface="Wingdings"/>
              <a:buChar char=""/>
              <a:tabLst>
                <a:tab pos="194310" algn="l"/>
              </a:tabLst>
            </a:pPr>
            <a:r>
              <a:rPr lang="en-IN" sz="2000" spc="5" dirty="0">
                <a:latin typeface="Times New Roman"/>
                <a:cs typeface="Times New Roman"/>
              </a:rPr>
              <a:t> Human Tracking </a:t>
            </a:r>
            <a:r>
              <a:rPr lang="en-US" sz="2000" dirty="0"/>
              <a:t>to manage the crowd by keeping track of the  </a:t>
            </a:r>
          </a:p>
          <a:p>
            <a:pPr marL="12700" marR="1052195">
              <a:lnSpc>
                <a:spcPct val="100000"/>
              </a:lnSpc>
              <a:tabLst>
                <a:tab pos="194310" algn="l"/>
              </a:tabLst>
            </a:pPr>
            <a:r>
              <a:rPr lang="en-US" sz="2000" dirty="0"/>
              <a:t>   people in a given location.</a:t>
            </a:r>
            <a:endParaRPr sz="2000" dirty="0">
              <a:latin typeface="Times New Roman"/>
              <a:cs typeface="Times New Roman"/>
            </a:endParaRP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7</a:t>
            </a:fld>
            <a:endParaRPr sz="1200">
              <a:latin typeface="Carlito"/>
              <a:cs typeface="Carlito"/>
            </a:endParaRPr>
          </a:p>
        </p:txBody>
      </p:sp>
      <p:sp>
        <p:nvSpPr>
          <p:cNvPr id="8" name="Slide Number Placeholder 7">
            <a:extLst>
              <a:ext uri="{FF2B5EF4-FFF2-40B4-BE49-F238E27FC236}">
                <a16:creationId xmlns:a16="http://schemas.microsoft.com/office/drawing/2014/main" xmlns="" id="{69D91467-7716-4915-BE8D-49214F64B04B}"/>
              </a:ext>
            </a:extLst>
          </p:cNvPr>
          <p:cNvSpPr>
            <a:spLocks noGrp="1"/>
          </p:cNvSpPr>
          <p:nvPr>
            <p:ph type="sldNum" sz="quarter" idx="7"/>
          </p:nvPr>
        </p:nvSpPr>
        <p:spPr/>
        <p:txBody>
          <a:bodyPr/>
          <a:lstStyle/>
          <a:p>
            <a:pPr marL="38100">
              <a:lnSpc>
                <a:spcPts val="1240"/>
              </a:lnSpc>
            </a:pPr>
            <a:fld id="{81D60167-4931-47E6-BA6A-407CBD079E47}"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2133600"/>
            <a:ext cx="7979029" cy="4055597"/>
          </a:xfrm>
          <a:prstGeom prst="rect">
            <a:avLst/>
          </a:prstGeom>
        </p:spPr>
        <p:txBody>
          <a:bodyPr vert="horz" wrap="square" lIns="0" tIns="15875" rIns="0" bIns="0" rtlCol="0">
            <a:spAutoFit/>
          </a:bodyPr>
          <a:lstStyle/>
          <a:p>
            <a:pPr marL="12065" marR="5080">
              <a:spcBef>
                <a:spcPts val="125"/>
              </a:spcBef>
              <a:tabLst>
                <a:tab pos="194310" algn="l"/>
              </a:tabLst>
            </a:pPr>
            <a:r>
              <a:rPr lang="en-IN" sz="2000" b="1" spc="-5" dirty="0">
                <a:latin typeface="Times New Roman"/>
                <a:cs typeface="Times New Roman"/>
              </a:rPr>
              <a:t>Advantages</a:t>
            </a:r>
          </a:p>
          <a:p>
            <a:pPr marL="203200" marR="5080" indent="-191135">
              <a:lnSpc>
                <a:spcPct val="100000"/>
              </a:lnSpc>
              <a:spcBef>
                <a:spcPts val="125"/>
              </a:spcBef>
              <a:buFont typeface="Wingdings"/>
              <a:buChar char=""/>
              <a:tabLst>
                <a:tab pos="194310" algn="l"/>
              </a:tabLst>
            </a:pPr>
            <a:endParaRPr lang="en-US" sz="2000" dirty="0">
              <a:latin typeface="Times New Roman" panose="02020603050405020304" pitchFamily="18" charset="0"/>
              <a:cs typeface="Times New Roman" panose="02020603050405020304" pitchFamily="18" charset="0"/>
            </a:endParaRPr>
          </a:p>
          <a:p>
            <a:pPr marL="203200" marR="5080" indent="-191135">
              <a:lnSpc>
                <a:spcPct val="100000"/>
              </a:lnSpc>
              <a:spcBef>
                <a:spcPts val="125"/>
              </a:spcBef>
              <a:buFont typeface="Wingdings"/>
              <a:buChar char=""/>
              <a:tabLst>
                <a:tab pos="194310" algn="l"/>
              </a:tabLst>
            </a:pPr>
            <a:r>
              <a:rPr lang="en-US" sz="2000" dirty="0">
                <a:latin typeface="Times New Roman" panose="02020603050405020304" pitchFamily="18" charset="0"/>
                <a:cs typeface="Times New Roman" panose="02020603050405020304" pitchFamily="18" charset="0"/>
              </a:rPr>
              <a:t>Monitoring system that detects the human heads and provide a count of people in the region.</a:t>
            </a:r>
          </a:p>
          <a:p>
            <a:pPr marL="12065" marR="5080">
              <a:lnSpc>
                <a:spcPct val="100000"/>
              </a:lnSpc>
              <a:spcBef>
                <a:spcPts val="125"/>
              </a:spcBef>
              <a:tabLst>
                <a:tab pos="194310" algn="l"/>
              </a:tabLst>
            </a:pPr>
            <a:endParaRPr sz="2000" dirty="0">
              <a:latin typeface="Times New Roman" panose="02020603050405020304" pitchFamily="18" charset="0"/>
              <a:cs typeface="Times New Roman" panose="02020603050405020304" pitchFamily="18" charset="0"/>
            </a:endParaRPr>
          </a:p>
          <a:p>
            <a:pPr marL="193675" indent="-181610">
              <a:lnSpc>
                <a:spcPct val="100000"/>
              </a:lnSpc>
              <a:spcBef>
                <a:spcPts val="10"/>
              </a:spcBef>
              <a:buFont typeface="Wingdings"/>
              <a:buChar char=""/>
              <a:tabLst>
                <a:tab pos="194310" algn="l"/>
              </a:tabLst>
            </a:pPr>
            <a:r>
              <a:rPr lang="en-IN" sz="2000" dirty="0">
                <a:latin typeface="Times New Roman" panose="02020603050405020304" pitchFamily="18" charset="0"/>
                <a:cs typeface="Times New Roman" panose="02020603050405020304" pitchFamily="18" charset="0"/>
              </a:rPr>
              <a:t>Crowd dynamics characteris</a:t>
            </a:r>
            <a:r>
              <a:rPr lang="en-US" sz="2000" dirty="0">
                <a:latin typeface="Times New Roman" panose="02020603050405020304" pitchFamily="18" charset="0"/>
                <a:cs typeface="Times New Roman" panose="02020603050405020304" pitchFamily="18" charset="0"/>
              </a:rPr>
              <a:t>tics such as speed, density, flow of the crowd are determined.</a:t>
            </a:r>
            <a:endParaRPr sz="2000" dirty="0">
              <a:latin typeface="Times New Roman" panose="02020603050405020304" pitchFamily="18" charset="0"/>
              <a:cs typeface="Times New Roman" panose="02020603050405020304" pitchFamily="18" charset="0"/>
            </a:endParaRPr>
          </a:p>
          <a:p>
            <a:pPr>
              <a:lnSpc>
                <a:spcPct val="100000"/>
              </a:lnSpc>
              <a:spcBef>
                <a:spcPts val="10"/>
              </a:spcBef>
              <a:buFont typeface="Wingdings"/>
              <a:buChar char=""/>
            </a:pPr>
            <a:endParaRPr sz="2000" dirty="0">
              <a:latin typeface="Times New Roman"/>
              <a:cs typeface="Times New Roman"/>
            </a:endParaRPr>
          </a:p>
          <a:p>
            <a:pPr marL="12700">
              <a:lnSpc>
                <a:spcPct val="100000"/>
              </a:lnSpc>
            </a:pPr>
            <a:r>
              <a:rPr sz="2000" b="1" spc="-5" dirty="0">
                <a:latin typeface="Times New Roman"/>
                <a:cs typeface="Times New Roman"/>
              </a:rPr>
              <a:t>Disadvantages</a:t>
            </a:r>
            <a:endParaRPr lang="en-IN" sz="2000" b="1" spc="-5" dirty="0">
              <a:latin typeface="Times New Roman"/>
              <a:cs typeface="Times New Roman"/>
            </a:endParaRPr>
          </a:p>
          <a:p>
            <a:pPr marL="12065">
              <a:lnSpc>
                <a:spcPts val="2365"/>
              </a:lnSpc>
              <a:tabLst>
                <a:tab pos="194310" algn="l"/>
              </a:tabLst>
            </a:pPr>
            <a:endParaRPr lang="en-US" sz="2000" dirty="0">
              <a:latin typeface="Times New Roman" panose="02020603050405020304" pitchFamily="18" charset="0"/>
              <a:cs typeface="Times New Roman" panose="02020603050405020304" pitchFamily="18" charset="0"/>
            </a:endParaRPr>
          </a:p>
          <a:p>
            <a:pPr marL="193675" indent="-181610">
              <a:lnSpc>
                <a:spcPts val="2365"/>
              </a:lnSpc>
              <a:buFont typeface="Wingdings"/>
              <a:buChar char=""/>
              <a:tabLst>
                <a:tab pos="194310" algn="l"/>
              </a:tabLst>
            </a:pPr>
            <a:r>
              <a:rPr lang="en-US" sz="2000" dirty="0">
                <a:latin typeface="Times New Roman" panose="02020603050405020304" pitchFamily="18" charset="0"/>
                <a:cs typeface="Times New Roman" panose="02020603050405020304" pitchFamily="18" charset="0"/>
              </a:rPr>
              <a:t> No Social distance calculation and alerts to control viral spread</a:t>
            </a:r>
          </a:p>
          <a:p>
            <a:pPr marL="193675" indent="-181610">
              <a:lnSpc>
                <a:spcPts val="2365"/>
              </a:lnSpc>
              <a:buFont typeface="Wingdings"/>
              <a:buChar char=""/>
              <a:tabLst>
                <a:tab pos="194310" algn="l"/>
              </a:tabLst>
            </a:pPr>
            <a:endParaRPr lang="en-US" sz="2000" dirty="0">
              <a:latin typeface="Times New Roman" panose="02020603050405020304" pitchFamily="18" charset="0"/>
              <a:cs typeface="Times New Roman" panose="02020603050405020304" pitchFamily="18" charset="0"/>
            </a:endParaRPr>
          </a:p>
          <a:p>
            <a:pPr marL="193675" indent="-181610">
              <a:lnSpc>
                <a:spcPts val="2365"/>
              </a:lnSpc>
              <a:buFont typeface="Wingdings"/>
              <a:buChar char=""/>
              <a:tabLst>
                <a:tab pos="194310" algn="l"/>
              </a:tabLst>
            </a:pPr>
            <a:r>
              <a:rPr lang="en-US" sz="2000" dirty="0">
                <a:latin typeface="Times New Roman" panose="02020603050405020304" pitchFamily="18" charset="0"/>
                <a:cs typeface="Times New Roman" panose="02020603050405020304" pitchFamily="18" charset="0"/>
              </a:rPr>
              <a:t> Unavailability of face mask detection and alert</a:t>
            </a:r>
          </a:p>
        </p:txBody>
      </p:sp>
      <p:sp>
        <p:nvSpPr>
          <p:cNvPr id="3" name="object 3"/>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6" name="object 6"/>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8</a:t>
            </a:fld>
            <a:endParaRPr sz="1200">
              <a:latin typeface="Carlito"/>
              <a:cs typeface="Carlito"/>
            </a:endParaRPr>
          </a:p>
        </p:txBody>
      </p:sp>
      <p:sp>
        <p:nvSpPr>
          <p:cNvPr id="7" name="Slide Number Placeholder 6">
            <a:extLst>
              <a:ext uri="{FF2B5EF4-FFF2-40B4-BE49-F238E27FC236}">
                <a16:creationId xmlns:a16="http://schemas.microsoft.com/office/drawing/2014/main" xmlns="" id="{3AC4641D-3680-4273-87B2-51548FFBF4EA}"/>
              </a:ext>
            </a:extLst>
          </p:cNvPr>
          <p:cNvSpPr>
            <a:spLocks noGrp="1"/>
          </p:cNvSpPr>
          <p:nvPr>
            <p:ph type="sldNum" sz="quarter" idx="7"/>
          </p:nvPr>
        </p:nvSpPr>
        <p:spPr/>
        <p:txBody>
          <a:bodyPr/>
          <a:lstStyle/>
          <a:p>
            <a:pPr marL="38100">
              <a:lnSpc>
                <a:spcPts val="1240"/>
              </a:lnSpc>
            </a:pPr>
            <a:fld id="{81D60167-4931-47E6-BA6A-407CBD079E47}"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707261"/>
            <a:ext cx="3988816" cy="386003"/>
          </a:xfrm>
          <a:prstGeom prst="rect">
            <a:avLst/>
          </a:prstGeom>
        </p:spPr>
        <p:txBody>
          <a:bodyPr vert="horz" wrap="square" lIns="0" tIns="16510" rIns="0" bIns="0" rtlCol="0">
            <a:spAutoFit/>
          </a:bodyPr>
          <a:lstStyle/>
          <a:p>
            <a:pPr marL="12700">
              <a:lnSpc>
                <a:spcPct val="100000"/>
              </a:lnSpc>
              <a:spcBef>
                <a:spcPts val="130"/>
              </a:spcBef>
            </a:pPr>
            <a:r>
              <a:rPr sz="2400" u="sng" dirty="0"/>
              <a:t>Literature</a:t>
            </a:r>
            <a:r>
              <a:rPr sz="2400" u="sng" spc="-185" dirty="0"/>
              <a:t> </a:t>
            </a:r>
            <a:r>
              <a:rPr sz="2400" u="sng" dirty="0"/>
              <a:t>Survey</a:t>
            </a:r>
          </a:p>
        </p:txBody>
      </p:sp>
      <p:sp>
        <p:nvSpPr>
          <p:cNvPr id="4" name="object 4"/>
          <p:cNvSpPr/>
          <p:nvPr/>
        </p:nvSpPr>
        <p:spPr>
          <a:xfrm>
            <a:off x="155924" y="9525"/>
            <a:ext cx="8902529" cy="15681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4"/>
              </a:lnSpc>
            </a:pPr>
            <a:r>
              <a:rPr spc="-5" dirty="0"/>
              <a:t>CSE </a:t>
            </a:r>
            <a:r>
              <a:rPr spc="-10" dirty="0"/>
              <a:t>Department,</a:t>
            </a:r>
            <a:r>
              <a:rPr dirty="0"/>
              <a:t> </a:t>
            </a:r>
            <a:r>
              <a:rPr spc="10" dirty="0"/>
              <a:t>JECC</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10"/>
              <a:t>20/01/21</a:t>
            </a:r>
            <a:endParaRPr dirty="0"/>
          </a:p>
        </p:txBody>
      </p:sp>
      <p:sp>
        <p:nvSpPr>
          <p:cNvPr id="7" name="object 7"/>
          <p:cNvSpPr txBox="1"/>
          <p:nvPr/>
        </p:nvSpPr>
        <p:spPr>
          <a:xfrm>
            <a:off x="8414004" y="6472554"/>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9</a:t>
            </a:fld>
            <a:endParaRPr sz="1200">
              <a:latin typeface="Carlito"/>
              <a:cs typeface="Carlito"/>
            </a:endParaRPr>
          </a:p>
        </p:txBody>
      </p:sp>
      <p:graphicFrame>
        <p:nvGraphicFramePr>
          <p:cNvPr id="10" name="Table 10">
            <a:extLst>
              <a:ext uri="{FF2B5EF4-FFF2-40B4-BE49-F238E27FC236}">
                <a16:creationId xmlns:a16="http://schemas.microsoft.com/office/drawing/2014/main" xmlns="" id="{DD61F477-79B8-4860-B98D-86A87E9CFDA2}"/>
              </a:ext>
            </a:extLst>
          </p:cNvPr>
          <p:cNvGraphicFramePr>
            <a:graphicFrameLocks noGrp="1"/>
          </p:cNvGraphicFramePr>
          <p:nvPr>
            <p:extLst>
              <p:ext uri="{D42A27DB-BD31-4B8C-83A1-F6EECF244321}">
                <p14:modId xmlns:p14="http://schemas.microsoft.com/office/powerpoint/2010/main" val="1760578003"/>
              </p:ext>
            </p:extLst>
          </p:nvPr>
        </p:nvGraphicFramePr>
        <p:xfrm>
          <a:off x="228600" y="2209800"/>
          <a:ext cx="8610600" cy="4149821"/>
        </p:xfrm>
        <a:graphic>
          <a:graphicData uri="http://schemas.openxmlformats.org/drawingml/2006/table">
            <a:tbl>
              <a:tblPr firstRow="1" bandRow="1">
                <a:tableStyleId>{5C22544A-7EE6-4342-B048-85BDC9FD1C3A}</a:tableStyleId>
              </a:tblPr>
              <a:tblGrid>
                <a:gridCol w="2341479">
                  <a:extLst>
                    <a:ext uri="{9D8B030D-6E8A-4147-A177-3AD203B41FA5}">
                      <a16:colId xmlns:a16="http://schemas.microsoft.com/office/drawing/2014/main" xmlns="" val="3600973406"/>
                    </a:ext>
                  </a:extLst>
                </a:gridCol>
                <a:gridCol w="830847">
                  <a:extLst>
                    <a:ext uri="{9D8B030D-6E8A-4147-A177-3AD203B41FA5}">
                      <a16:colId xmlns:a16="http://schemas.microsoft.com/office/drawing/2014/main" xmlns="" val="1278406185"/>
                    </a:ext>
                  </a:extLst>
                </a:gridCol>
                <a:gridCol w="1661695">
                  <a:extLst>
                    <a:ext uri="{9D8B030D-6E8A-4147-A177-3AD203B41FA5}">
                      <a16:colId xmlns:a16="http://schemas.microsoft.com/office/drawing/2014/main" xmlns="" val="650039953"/>
                    </a:ext>
                  </a:extLst>
                </a:gridCol>
                <a:gridCol w="2114884">
                  <a:extLst>
                    <a:ext uri="{9D8B030D-6E8A-4147-A177-3AD203B41FA5}">
                      <a16:colId xmlns:a16="http://schemas.microsoft.com/office/drawing/2014/main" xmlns="" val="3850137174"/>
                    </a:ext>
                  </a:extLst>
                </a:gridCol>
                <a:gridCol w="1661695">
                  <a:extLst>
                    <a:ext uri="{9D8B030D-6E8A-4147-A177-3AD203B41FA5}">
                      <a16:colId xmlns:a16="http://schemas.microsoft.com/office/drawing/2014/main" xmlns="" val="749588287"/>
                    </a:ext>
                  </a:extLst>
                </a:gridCol>
              </a:tblGrid>
              <a:tr h="483601">
                <a:tc>
                  <a:txBody>
                    <a:bodyPr/>
                    <a:lstStyle/>
                    <a:p>
                      <a:r>
                        <a:rPr lang="en-IN" sz="2000" dirty="0"/>
                        <a:t>Title</a:t>
                      </a:r>
                    </a:p>
                  </a:txBody>
                  <a:tcPr/>
                </a:tc>
                <a:tc>
                  <a:txBody>
                    <a:bodyPr/>
                    <a:lstStyle/>
                    <a:p>
                      <a:r>
                        <a:rPr lang="en-IN" sz="2000" dirty="0"/>
                        <a:t>Year</a:t>
                      </a:r>
                    </a:p>
                  </a:txBody>
                  <a:tcPr/>
                </a:tc>
                <a:tc>
                  <a:txBody>
                    <a:bodyPr/>
                    <a:lstStyle/>
                    <a:p>
                      <a:r>
                        <a:rPr lang="en-IN" sz="2000" dirty="0"/>
                        <a:t>Author</a:t>
                      </a:r>
                    </a:p>
                  </a:txBody>
                  <a:tcPr/>
                </a:tc>
                <a:tc>
                  <a:txBody>
                    <a:bodyPr/>
                    <a:lstStyle/>
                    <a:p>
                      <a:r>
                        <a:rPr lang="en-IN" sz="2000" dirty="0"/>
                        <a:t>Concepts</a:t>
                      </a:r>
                    </a:p>
                  </a:txBody>
                  <a:tcPr/>
                </a:tc>
                <a:tc>
                  <a:txBody>
                    <a:bodyPr/>
                    <a:lstStyle/>
                    <a:p>
                      <a:r>
                        <a:rPr lang="en-IN" sz="2000" dirty="0"/>
                        <a:t>Objective</a:t>
                      </a:r>
                    </a:p>
                  </a:txBody>
                  <a:tcPr/>
                </a:tc>
                <a:extLst>
                  <a:ext uri="{0D108BD9-81ED-4DB2-BD59-A6C34878D82A}">
                    <a16:rowId xmlns:a16="http://schemas.microsoft.com/office/drawing/2014/main" xmlns="" val="3363589797"/>
                  </a:ext>
                </a:extLst>
              </a:tr>
              <a:tr h="1033971">
                <a:tc>
                  <a:txBody>
                    <a:bodyPr/>
                    <a:lstStyle/>
                    <a:p>
                      <a:r>
                        <a:rPr lang="en-IN" sz="1800" dirty="0"/>
                        <a:t>Face detection system based on viola-jones algorithm</a:t>
                      </a:r>
                      <a:endParaRPr lang="en-IN" dirty="0"/>
                    </a:p>
                  </a:txBody>
                  <a:tcPr/>
                </a:tc>
                <a:tc>
                  <a:txBody>
                    <a:bodyPr/>
                    <a:lstStyle/>
                    <a:p>
                      <a:r>
                        <a:rPr lang="en-IN" dirty="0"/>
                        <a:t>2016</a:t>
                      </a:r>
                    </a:p>
                  </a:txBody>
                  <a:tcPr/>
                </a:tc>
                <a:tc>
                  <a:txBody>
                    <a:bodyPr/>
                    <a:lstStyle/>
                    <a:p>
                      <a:r>
                        <a:rPr lang="en-IN" sz="1800" dirty="0"/>
                        <a:t>Mehul K </a:t>
                      </a:r>
                      <a:r>
                        <a:rPr lang="en-IN" sz="1800" dirty="0" err="1"/>
                        <a:t>Dabhi</a:t>
                      </a:r>
                      <a:r>
                        <a:rPr lang="en-IN" sz="1800" dirty="0"/>
                        <a:t> and Bhavna K Pancholi</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Face detection, </a:t>
                      </a:r>
                      <a:r>
                        <a:rPr lang="en-IN" dirty="0" err="1"/>
                        <a:t>Haar</a:t>
                      </a:r>
                      <a:r>
                        <a:rPr lang="en-IN" dirty="0"/>
                        <a:t> features, cascading</a:t>
                      </a:r>
                    </a:p>
                    <a:p>
                      <a:endParaRPr lang="en-IN" dirty="0"/>
                    </a:p>
                  </a:txBody>
                  <a:tcPr/>
                </a:tc>
                <a:tc>
                  <a:txBody>
                    <a:bodyPr/>
                    <a:lstStyle/>
                    <a:p>
                      <a:r>
                        <a:rPr lang="en-IN" dirty="0"/>
                        <a:t>Object Detection Framework </a:t>
                      </a:r>
                    </a:p>
                  </a:txBody>
                  <a:tcPr/>
                </a:tc>
                <a:extLst>
                  <a:ext uri="{0D108BD9-81ED-4DB2-BD59-A6C34878D82A}">
                    <a16:rowId xmlns:a16="http://schemas.microsoft.com/office/drawing/2014/main" xmlns="" val="4192308850"/>
                  </a:ext>
                </a:extLst>
              </a:tr>
              <a:tr h="1153700">
                <a:tc>
                  <a:txBody>
                    <a:bodyPr/>
                    <a:lstStyle/>
                    <a:p>
                      <a:r>
                        <a:rPr lang="en-IN" sz="1800" dirty="0">
                          <a:solidFill>
                            <a:schemeClr val="dk1"/>
                          </a:solidFill>
                          <a:effectLst/>
                          <a:latin typeface="+mn-lt"/>
                          <a:ea typeface="+mn-ea"/>
                          <a:cs typeface="+mn-cs"/>
                        </a:rPr>
                        <a:t>Bluetooth Low Energy Technology(BLE)</a:t>
                      </a:r>
                      <a:endParaRPr lang="en-IN" dirty="0"/>
                    </a:p>
                  </a:txBody>
                  <a:tcPr/>
                </a:tc>
                <a:tc>
                  <a:txBody>
                    <a:bodyPr/>
                    <a:lstStyle/>
                    <a:p>
                      <a:r>
                        <a:rPr lang="en-IN" dirty="0"/>
                        <a:t>2012</a:t>
                      </a:r>
                    </a:p>
                  </a:txBody>
                  <a:tcPr/>
                </a:tc>
                <a:tc>
                  <a:txBody>
                    <a:bodyPr/>
                    <a:lstStyle/>
                    <a:p>
                      <a:r>
                        <a:rPr lang="en-IN" sz="1800" dirty="0"/>
                        <a:t>Bin Yu, </a:t>
                      </a:r>
                      <a:r>
                        <a:rPr lang="en-IN" sz="1800" dirty="0" err="1"/>
                        <a:t>Lisheng</a:t>
                      </a:r>
                      <a:r>
                        <a:rPr lang="en-IN" sz="1800" dirty="0"/>
                        <a:t> Xu, and </a:t>
                      </a:r>
                      <a:r>
                        <a:rPr lang="en-IN" sz="1800" dirty="0" err="1"/>
                        <a:t>Yongxu</a:t>
                      </a:r>
                      <a:r>
                        <a:rPr lang="en-IN" sz="1800" dirty="0"/>
                        <a:t> Li</a:t>
                      </a:r>
                      <a:endParaRPr lang="en-IN" dirty="0"/>
                    </a:p>
                  </a:txBody>
                  <a:tcPr/>
                </a:tc>
                <a:tc>
                  <a:txBody>
                    <a:bodyPr/>
                    <a:lstStyle/>
                    <a:p>
                      <a:r>
                        <a:rPr lang="en-US" dirty="0"/>
                        <a:t> Bluetooth Low Energy </a:t>
                      </a:r>
                      <a:r>
                        <a:rPr lang="en-US" dirty="0" err="1"/>
                        <a:t>signals,Proximity</a:t>
                      </a:r>
                      <a:r>
                        <a:rPr lang="en-US" dirty="0"/>
                        <a:t> sensing</a:t>
                      </a:r>
                      <a:endParaRPr lang="en-IN" dirty="0"/>
                    </a:p>
                  </a:txBody>
                  <a:tcPr/>
                </a:tc>
                <a:tc>
                  <a:txBody>
                    <a:bodyPr/>
                    <a:lstStyle/>
                    <a:p>
                      <a:r>
                        <a:rPr lang="en-IN" dirty="0"/>
                        <a:t>Contact tracing</a:t>
                      </a:r>
                    </a:p>
                  </a:txBody>
                  <a:tcPr/>
                </a:tc>
                <a:extLst>
                  <a:ext uri="{0D108BD9-81ED-4DB2-BD59-A6C34878D82A}">
                    <a16:rowId xmlns:a16="http://schemas.microsoft.com/office/drawing/2014/main" xmlns="" val="1001014886"/>
                  </a:ext>
                </a:extLst>
              </a:tr>
              <a:tr h="1443529">
                <a:tc>
                  <a:txBody>
                    <a:bodyPr/>
                    <a:lstStyle/>
                    <a:p>
                      <a:r>
                        <a:rPr lang="en-IN" sz="1800" dirty="0">
                          <a:solidFill>
                            <a:schemeClr val="dk1"/>
                          </a:solidFill>
                          <a:effectLst/>
                          <a:latin typeface="+mn-lt"/>
                          <a:ea typeface="+mn-ea"/>
                          <a:cs typeface="+mn-cs"/>
                        </a:rPr>
                        <a:t>Social Distance Monitor with a Wearable Magnetic Field Proximity Sensor</a:t>
                      </a:r>
                      <a:endParaRPr lang="en-IN" dirty="0"/>
                    </a:p>
                  </a:txBody>
                  <a:tcPr/>
                </a:tc>
                <a:tc>
                  <a:txBody>
                    <a:bodyPr/>
                    <a:lstStyle/>
                    <a:p>
                      <a:r>
                        <a:rPr lang="en-IN" dirty="0"/>
                        <a:t>2019</a:t>
                      </a:r>
                    </a:p>
                  </a:txBody>
                  <a:tcPr/>
                </a:tc>
                <a:tc>
                  <a:txBody>
                    <a:bodyPr/>
                    <a:lstStyle/>
                    <a:p>
                      <a:r>
                        <a:rPr lang="en-IN" dirty="0" err="1"/>
                        <a:t>Sizhen</a:t>
                      </a:r>
                      <a:r>
                        <a:rPr lang="en-IN" dirty="0"/>
                        <a:t> </a:t>
                      </a:r>
                      <a:r>
                        <a:rPr lang="en-IN" dirty="0" err="1"/>
                        <a:t>Bian</a:t>
                      </a:r>
                      <a:r>
                        <a:rPr lang="en-IN" dirty="0"/>
                        <a:t> , Bo Zhou  and Paul </a:t>
                      </a:r>
                      <a:r>
                        <a:rPr lang="en-IN" dirty="0" err="1"/>
                        <a:t>Lukowicz</a:t>
                      </a:r>
                      <a:r>
                        <a:rPr lang="en-IN" dirty="0"/>
                        <a:t> </a:t>
                      </a:r>
                    </a:p>
                  </a:txBody>
                  <a:tcPr/>
                </a:tc>
                <a:tc>
                  <a:txBody>
                    <a:bodyPr/>
                    <a:lstStyle/>
                    <a:p>
                      <a:r>
                        <a:rPr lang="en-IN" sz="1800" dirty="0">
                          <a:solidFill>
                            <a:schemeClr val="dk1"/>
                          </a:solidFill>
                          <a:effectLst/>
                          <a:latin typeface="+mn-lt"/>
                          <a:ea typeface="+mn-ea"/>
                          <a:cs typeface="+mn-cs"/>
                        </a:rPr>
                        <a:t>proximity sensing system based on an oscillating magnetic field </a:t>
                      </a:r>
                      <a:endParaRPr lang="en-IN" dirty="0"/>
                    </a:p>
                  </a:txBody>
                  <a:tcPr/>
                </a:tc>
                <a:tc>
                  <a:txBody>
                    <a:bodyPr/>
                    <a:lstStyle/>
                    <a:p>
                      <a:r>
                        <a:rPr lang="en-IN" sz="1800" dirty="0">
                          <a:solidFill>
                            <a:schemeClr val="dk1"/>
                          </a:solidFill>
                          <a:effectLst/>
                          <a:latin typeface="+mn-lt"/>
                          <a:ea typeface="+mn-ea"/>
                          <a:cs typeface="+mn-cs"/>
                        </a:rPr>
                        <a:t>Social distancing and contact tracing </a:t>
                      </a:r>
                      <a:endParaRPr lang="en-IN" dirty="0"/>
                    </a:p>
                  </a:txBody>
                  <a:tcPr/>
                </a:tc>
                <a:extLst>
                  <a:ext uri="{0D108BD9-81ED-4DB2-BD59-A6C34878D82A}">
                    <a16:rowId xmlns:a16="http://schemas.microsoft.com/office/drawing/2014/main" xmlns="" val="3472734885"/>
                  </a:ext>
                </a:extLst>
              </a:tr>
            </a:tbl>
          </a:graphicData>
        </a:graphic>
      </p:graphicFrame>
      <p:sp>
        <p:nvSpPr>
          <p:cNvPr id="11" name="Slide Number Placeholder 10">
            <a:extLst>
              <a:ext uri="{FF2B5EF4-FFF2-40B4-BE49-F238E27FC236}">
                <a16:creationId xmlns:a16="http://schemas.microsoft.com/office/drawing/2014/main" xmlns="" id="{14204F64-92E6-42C9-B3AF-CBF78CF06F05}"/>
              </a:ext>
            </a:extLst>
          </p:cNvPr>
          <p:cNvSpPr>
            <a:spLocks noGrp="1"/>
          </p:cNvSpPr>
          <p:nvPr>
            <p:ph type="sldNum" sz="quarter" idx="7"/>
          </p:nvPr>
        </p:nvSpPr>
        <p:spPr/>
        <p:txBody>
          <a:bodyPr/>
          <a:lstStyle/>
          <a:p>
            <a:pPr marL="38100">
              <a:lnSpc>
                <a:spcPts val="1240"/>
              </a:lnSpc>
            </a:pPr>
            <a:fld id="{81D60167-4931-47E6-BA6A-407CBD079E47}" type="slidenum">
              <a:rPr lang="en-IN" smtClean="0"/>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1379</TotalTime>
  <Words>1515</Words>
  <Application>Microsoft Office PowerPoint</Application>
  <PresentationFormat>On-screen Show (4:3)</PresentationFormat>
  <Paragraphs>259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SOCIAL DISTANCE MONITORING SYSTEM FOR COVID 19</vt:lpstr>
      <vt:lpstr>PowerPoint Presentation</vt:lpstr>
      <vt:lpstr>Vision of the Department</vt:lpstr>
      <vt:lpstr>PowerPoint Presentation</vt:lpstr>
      <vt:lpstr>INTRODUCTION</vt:lpstr>
      <vt:lpstr>PowerPoint Presentation</vt:lpstr>
      <vt:lpstr>Existing System</vt:lpstr>
      <vt:lpstr>PowerPoint Presentation</vt:lpstr>
      <vt:lpstr>Literature Survey</vt:lpstr>
      <vt:lpstr>PowerPoint Presentation</vt:lpstr>
      <vt:lpstr>PROPOSED SYSTEM</vt:lpstr>
      <vt:lpstr>Modules</vt:lpstr>
      <vt:lpstr>PowerPoint Presentation</vt:lpstr>
      <vt:lpstr>SRS</vt:lpstr>
      <vt:lpstr>Non-Functional Requirements</vt:lpstr>
      <vt:lpstr>PowerPoint Presentation</vt:lpstr>
      <vt:lpstr>PowerPoint Presentation</vt:lpstr>
      <vt:lpstr>PowerPoint Presentation</vt:lpstr>
      <vt:lpstr>ARCHITECTURAL DIAGRAM</vt:lpstr>
      <vt:lpstr>APPLICATIONS</vt:lpstr>
      <vt:lpstr>CONCLUSIONS</vt:lpstr>
      <vt:lpstr>COURSE OUTCOME</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DISTANCE MONITORING SYSTEM</dc:title>
  <dc:creator>Vishnu</dc:creator>
  <cp:lastModifiedBy>USER</cp:lastModifiedBy>
  <cp:revision>98</cp:revision>
  <dcterms:created xsi:type="dcterms:W3CDTF">2021-01-18T07:04:57Z</dcterms:created>
  <dcterms:modified xsi:type="dcterms:W3CDTF">2021-01-21T03:00:56Z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2021-01-18T00:00:00Z</vt:filetime>
  </property>
  <property fmtid="{D5CDD505-2E9C-101B-9397-08002B2CF9AE}" pid="3" name="LastSaved">
    <vt:filetime>2021-01-18T00:00:00Z</vt:filetime>
  </property>
</Properties>
</file>