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8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2" r:id="rId13"/>
    <p:sldId id="283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C2D8-51AB-4FCB-B4CC-EFF292F66210}" type="datetimeFigureOut">
              <a:rPr lang="en-US" smtClean="0"/>
              <a:pPr/>
              <a:t>8/16/2011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4503-4248-45EE-AA4C-6DE3702AF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rateamuk.com/teradata_glossary_of_terms/teradata_terms_m-p/teradata_primary_index.html" TargetMode="External"/><Relationship Id="rId2" Type="http://schemas.openxmlformats.org/officeDocument/2006/relationships/hyperlink" Target="http://www.terateamuk.com/teradata_glossary_of_terms/teradata_terms_a-d/teradata_access_module_proce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rateamuk.com/teradata_glossary_of_terms/Teradata_terms_s-z/teradata_Spool_space.html" TargetMode="External"/><Relationship Id="rId5" Type="http://schemas.openxmlformats.org/officeDocument/2006/relationships/hyperlink" Target="http://www.terateamuk.com/teradata_glossary_of_terms/Teradata_terms_s-z/teradata_Teradata.html" TargetMode="External"/><Relationship Id="rId4" Type="http://schemas.openxmlformats.org/officeDocument/2006/relationships/hyperlink" Target="http://www.terateamuk.com/teradata_glossary_of_terms/teradata_terms_a-d/teradata_Data_typ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rateamuk.com/teradata_glossary_of_terms/Teradata_terms_s-z/teradata_view.html" TargetMode="External"/><Relationship Id="rId2" Type="http://schemas.openxmlformats.org/officeDocument/2006/relationships/hyperlink" Target="http://www.terateamuk.com/teradata_glossary_of_terms/teradata_terms_i-l/teradata_joi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rateamuk.com/teradata_glossary_of_terms/teradata_terms_m-p/teradata_optimzer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rateamuk.com/teradata_glossary_of_terms/teradata_terms_a-d/teradata_access_module_process.html" TargetMode="External"/><Relationship Id="rId2" Type="http://schemas.openxmlformats.org/officeDocument/2006/relationships/hyperlink" Target="http://www.terateamuk.com/teradata_glossary_of_terms/Teradata_terms_s-z/teradata_Skew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erateamuk.com/teradata_glossary_of_terms/teradata_terms_q-r/teradata_row_hash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rateamuk.com/teradata_glossary_of_terms/teradata_terms_i-l/teradata_index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is the same as the syntax of: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 U1&gt; select </a:t>
            </a:r>
            <a:r>
              <a:rPr lang="en-US" sz="2400" b="1" dirty="0" err="1" smtClean="0"/>
              <a:t>ename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emp.deptno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dept.deptno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  from SCOTT.EMP LEFT outer join SCOTT.DEPT</a:t>
            </a:r>
            <a:br>
              <a:rPr lang="en-US" sz="2400" b="1" dirty="0" smtClean="0"/>
            </a:br>
            <a:r>
              <a:rPr lang="en-US" sz="2400" b="1" dirty="0" smtClean="0"/>
              <a:t>    on </a:t>
            </a:r>
            <a:r>
              <a:rPr lang="en-US" sz="2400" b="1" dirty="0" err="1" smtClean="0"/>
              <a:t>emp.deptno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dept.deptno</a:t>
            </a:r>
            <a:r>
              <a:rPr lang="en-US" sz="2400" b="1" dirty="0" smtClean="0"/>
              <a:t>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Whereas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U1&gt; select * from </a:t>
            </a:r>
            <a:r>
              <a:rPr lang="en-US" sz="2400" b="1" dirty="0" err="1" smtClean="0"/>
              <a:t>emp</a:t>
            </a:r>
            <a:r>
              <a:rPr lang="en-US" sz="2400" b="1" dirty="0" smtClean="0"/>
              <a:t>, dept where </a:t>
            </a:r>
            <a:r>
              <a:rPr lang="en-US" sz="2400" b="1" dirty="0" err="1" smtClean="0"/>
              <a:t>emp.deptno</a:t>
            </a:r>
            <a:r>
              <a:rPr lang="en-US" sz="2400" b="1" dirty="0" smtClean="0"/>
              <a:t>(+) = </a:t>
            </a:r>
            <a:r>
              <a:rPr lang="en-US" sz="2400" b="1" dirty="0" err="1" smtClean="0"/>
              <a:t>dept.deptno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is the same as: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U1&gt; select </a:t>
            </a:r>
            <a:r>
              <a:rPr lang="en-US" sz="2400" b="1" dirty="0" err="1" smtClean="0"/>
              <a:t>ename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dname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emp.deptno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dept.deptno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  from SCOTT.EMP RIGHT outer join SCOTT.DEPT</a:t>
            </a:r>
            <a:br>
              <a:rPr lang="en-US" sz="2400" b="1" dirty="0" smtClean="0"/>
            </a:br>
            <a:r>
              <a:rPr lang="en-US" sz="2400" b="1" dirty="0" smtClean="0"/>
              <a:t>    on </a:t>
            </a:r>
            <a:r>
              <a:rPr lang="en-US" sz="2400" b="1" dirty="0" err="1" smtClean="0"/>
              <a:t>emp.deptno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dept.deptno</a:t>
            </a:r>
            <a:r>
              <a:rPr lang="en-US" sz="2400" b="1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, a full outer join would be: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U1&gt; select * from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dept where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emp.deptno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dept.deptno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(+)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UNION ALL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select * from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dept where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emp.deptno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(+)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dept.deptno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emp.deptno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is null;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versus the syntax (which does the same amount of work -- no magic there)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U1&gt; select *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from SCOTT.EMP FULL outer join SCOTT.DEPT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emp.deptno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dept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T.D. Join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2 rows, in 2 tables to be joined they must be on the same </a:t>
            </a:r>
            <a:r>
              <a:rPr lang="en-US" dirty="0" smtClean="0">
                <a:hlinkClick r:id="rId2" action="ppaction://hlinkfile"/>
              </a:rPr>
              <a:t>AMP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2 tables are being joined on columns which include the </a:t>
            </a:r>
            <a:r>
              <a:rPr lang="en-US" dirty="0" smtClean="0">
                <a:hlinkClick r:id="rId3" action="ppaction://hlinkfile"/>
              </a:rPr>
              <a:t>Primary Index</a:t>
            </a:r>
            <a:r>
              <a:rPr lang="en-US" dirty="0" smtClean="0"/>
              <a:t>, and the Primary Indexes have the same </a:t>
            </a:r>
            <a:r>
              <a:rPr lang="en-US" dirty="0" smtClean="0">
                <a:hlinkClick r:id="rId4" action="ppaction://hlinkfile"/>
              </a:rPr>
              <a:t>data type</a:t>
            </a:r>
            <a:r>
              <a:rPr lang="en-US" dirty="0" smtClean="0"/>
              <a:t>, they will already occur on the same AMP.</a:t>
            </a:r>
          </a:p>
          <a:p>
            <a:r>
              <a:rPr lang="en-US" dirty="0" smtClean="0"/>
              <a:t>If not, then </a:t>
            </a:r>
            <a:r>
              <a:rPr lang="en-US" dirty="0" err="1" smtClean="0">
                <a:hlinkClick r:id="rId5" action="ppaction://hlinkfile"/>
              </a:rPr>
              <a:t>Teradata</a:t>
            </a:r>
            <a:r>
              <a:rPr lang="en-US" dirty="0" smtClean="0"/>
              <a:t> will move the rows of one or both tables so that potentially matching rows will be on the same AMP, either in </a:t>
            </a:r>
            <a:r>
              <a:rPr lang="en-US" dirty="0" smtClean="0">
                <a:hlinkClick r:id="rId6" action="ppaction://hlinkfile"/>
              </a:rPr>
              <a:t>Spool</a:t>
            </a:r>
            <a:r>
              <a:rPr lang="en-US" dirty="0" smtClean="0"/>
              <a:t> or in Memory.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T.D. Join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Join Processing never moves or changes the original table rows in any way.</a:t>
            </a:r>
          </a:p>
          <a:p>
            <a:r>
              <a:rPr lang="en-US" dirty="0" smtClean="0"/>
              <a:t>The performance of the </a:t>
            </a:r>
            <a:r>
              <a:rPr lang="en-US" dirty="0" smtClean="0">
                <a:hlinkClick r:id="rId2" action="ppaction://hlinkfile"/>
              </a:rPr>
              <a:t>Join</a:t>
            </a:r>
            <a:r>
              <a:rPr lang="en-US" dirty="0" smtClean="0"/>
              <a:t> is largely determined by the number of rows which are selected to be involved in the join from each table.</a:t>
            </a:r>
          </a:p>
          <a:p>
            <a:r>
              <a:rPr lang="en-US" dirty="0" smtClean="0"/>
              <a:t>The sequence that Tables/</a:t>
            </a:r>
            <a:r>
              <a:rPr lang="en-US" dirty="0" smtClean="0">
                <a:hlinkClick r:id="rId3" action="ppaction://hlinkfile"/>
              </a:rPr>
              <a:t>View</a:t>
            </a:r>
            <a:r>
              <a:rPr lang="en-US" dirty="0" smtClean="0"/>
              <a:t>s occur in the SQL code, does not influence the sequence that Tables/Views are joined. This sequence is determined by the </a:t>
            </a:r>
            <a:r>
              <a:rPr lang="en-US" dirty="0" err="1" smtClean="0">
                <a:hlinkClick r:id="rId4" action="ppaction://hlinkfile"/>
              </a:rPr>
              <a:t>Optimiser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T.D. Join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Join involves the columns of the Primary Indexes, and in addition other columns are involved then </a:t>
            </a:r>
            <a:r>
              <a:rPr lang="en-US" dirty="0" err="1" smtClean="0"/>
              <a:t>Teradata</a:t>
            </a:r>
            <a:r>
              <a:rPr lang="en-US" dirty="0" smtClean="0"/>
              <a:t> will not need to Redistribute the tables because the data will already be suitably distributed.</a:t>
            </a:r>
          </a:p>
          <a:p>
            <a:r>
              <a:rPr lang="en-US" dirty="0" smtClean="0"/>
              <a:t>Join Processing may suffer from </a:t>
            </a:r>
            <a:r>
              <a:rPr lang="en-US" dirty="0" smtClean="0">
                <a:hlinkClick r:id="rId2" action="ppaction://hlinkfile"/>
              </a:rPr>
              <a:t>skewing</a:t>
            </a:r>
            <a:r>
              <a:rPr lang="en-US" dirty="0" smtClean="0"/>
              <a:t> where the choice of join columns is poor.</a:t>
            </a:r>
          </a:p>
          <a:p>
            <a:r>
              <a:rPr lang="en-US" dirty="0" smtClean="0"/>
              <a:t>Once the data is on the correct </a:t>
            </a:r>
            <a:r>
              <a:rPr lang="en-US" dirty="0" smtClean="0">
                <a:hlinkClick r:id="rId3" action="ppaction://hlinkfile"/>
              </a:rPr>
              <a:t>Amp</a:t>
            </a:r>
            <a:r>
              <a:rPr lang="en-US" dirty="0" smtClean="0"/>
              <a:t>, it is sorted into </a:t>
            </a:r>
            <a:r>
              <a:rPr lang="en-US" dirty="0" smtClean="0">
                <a:hlinkClick r:id="rId4" action="ppaction://hlinkfile"/>
              </a:rPr>
              <a:t>row-hash</a:t>
            </a:r>
            <a:r>
              <a:rPr lang="en-US" dirty="0" smtClean="0"/>
              <a:t> sequence.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Nested Join – Uses Unique indexes to retrieve a single row from one table and join to one or more rows from another table using an </a:t>
            </a:r>
            <a:r>
              <a:rPr lang="en-US" dirty="0" smtClean="0">
                <a:hlinkClick r:id="rId2" action="ppaction://hlinkfile"/>
              </a:rPr>
              <a:t>index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Row ID Join - Uses Memory to store rows from one Table. Either: matches each row from </a:t>
            </a:r>
            <a:r>
              <a:rPr lang="en-US" dirty="0" err="1" smtClean="0"/>
              <a:t>TableB</a:t>
            </a:r>
            <a:r>
              <a:rPr lang="en-US" dirty="0" smtClean="0"/>
              <a:t> with each row in the Cache. Or: Sorts the rows of Table B by row hash before employing a sorted matching operation, similar to Merge Join.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Join - Preferred by </a:t>
            </a:r>
            <a:r>
              <a:rPr lang="en-US" dirty="0" err="1" smtClean="0"/>
              <a:t>optimiser</a:t>
            </a:r>
            <a:r>
              <a:rPr lang="en-US" dirty="0" smtClean="0"/>
              <a:t> if one table is small (typically a lookup table), and the join does not use the Primary Index of the larger table. In this case </a:t>
            </a:r>
            <a:r>
              <a:rPr lang="en-US" dirty="0" err="1" smtClean="0"/>
              <a:t>Teradata</a:t>
            </a:r>
            <a:r>
              <a:rPr lang="en-US" dirty="0" smtClean="0"/>
              <a:t> will Redistribute the larger table, or Duplicate the smaller one. There is no sort but there are many comparisons. Often a product join is the result of poor coding and results in a major performance issue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Merge Join - A Merge Join is often chosen where the Join condition is based on equality and therefore it is the most common form of Join.</a:t>
            </a:r>
          </a:p>
          <a:p>
            <a:r>
              <a:rPr lang="en-US" dirty="0" smtClean="0"/>
              <a:t>Exclusion Merge Join - Normally arises from a ‘NOT IN’ </a:t>
            </a:r>
            <a:r>
              <a:rPr lang="en-US" dirty="0" err="1" smtClean="0"/>
              <a:t>subquery</a:t>
            </a:r>
            <a:r>
              <a:rPr lang="en-US" dirty="0" smtClean="0"/>
              <a:t> or a ‘Minus’ operation.</a:t>
            </a:r>
            <a:br>
              <a:rPr lang="en-US" dirty="0" smtClean="0"/>
            </a:br>
            <a:r>
              <a:rPr lang="en-US" dirty="0" smtClean="0"/>
              <a:t>Inclusion Merge Join</a:t>
            </a:r>
          </a:p>
          <a:p>
            <a:r>
              <a:rPr lang="en-US" dirty="0" smtClean="0"/>
              <a:t>Hash Join – A type of merge join, uses memory or cache for one half of join and joins by hash to an unsorted spool.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join is a query that combines rows from two or more tables, views, or materialized views.</a:t>
            </a:r>
          </a:p>
          <a:p>
            <a:r>
              <a:rPr lang="en-US" dirty="0" smtClean="0"/>
              <a:t>T.D. Database performs a join whenever multiple tables appear in the FROM clause of the query.</a:t>
            </a:r>
          </a:p>
          <a:p>
            <a:r>
              <a:rPr lang="en-US" dirty="0" smtClean="0"/>
              <a:t>Most join queries contain at least one join condition, either in the FROM clause or in the WHERE clause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cartesian</a:t>
            </a:r>
            <a:r>
              <a:rPr lang="en-US" dirty="0" smtClean="0"/>
              <a:t> product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(1)U1&gt;select </a:t>
            </a:r>
            <a:r>
              <a:rPr lang="en-US" dirty="0" err="1" smtClean="0"/>
              <a:t>ename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where job ='president';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(2)U1&gt;select loc from dept;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(3)U1&gt;select </a:t>
            </a:r>
            <a:r>
              <a:rPr lang="en-US" dirty="0" err="1" smtClean="0"/>
              <a:t>ename,loc</a:t>
            </a:r>
            <a:r>
              <a:rPr lang="en-US" dirty="0" smtClean="0"/>
              <a:t> from </a:t>
            </a:r>
            <a:r>
              <a:rPr lang="en-US" dirty="0" err="1" smtClean="0"/>
              <a:t>emp,dept</a:t>
            </a:r>
            <a:r>
              <a:rPr lang="en-US" dirty="0" smtClean="0"/>
              <a:t> where job='president';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(3=1+2)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inner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Ordinary Inner Join</a:t>
            </a:r>
          </a:p>
          <a:p>
            <a:r>
              <a:rPr lang="en-US" dirty="0" smtClean="0"/>
              <a:t>Cross Join</a:t>
            </a:r>
          </a:p>
          <a:p>
            <a:r>
              <a:rPr lang="en-US" dirty="0" smtClean="0"/>
              <a:t>Self-Join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91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equi</a:t>
            </a:r>
            <a:r>
              <a:rPr lang="en-US" b="1" dirty="0" smtClean="0"/>
              <a:t> join: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join use equality condition to join the tables is referred to as an </a:t>
            </a:r>
            <a:br>
              <a:rPr lang="en-US" dirty="0" smtClean="0"/>
            </a:br>
            <a:r>
              <a:rPr lang="en-US" dirty="0" err="1" smtClean="0"/>
              <a:t>Equi</a:t>
            </a:r>
            <a:r>
              <a:rPr lang="en-US" dirty="0" smtClean="0"/>
              <a:t>-join.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U1&gt; select </a:t>
            </a:r>
            <a:r>
              <a:rPr lang="en-US" dirty="0" err="1" smtClean="0"/>
              <a:t>ename,dname,loc</a:t>
            </a:r>
            <a:r>
              <a:rPr lang="en-US" dirty="0" smtClean="0"/>
              <a:t> from </a:t>
            </a:r>
            <a:r>
              <a:rPr lang="en-US" dirty="0" err="1" smtClean="0"/>
              <a:t>emp,dept</a:t>
            </a:r>
            <a:r>
              <a:rPr lang="en-US" dirty="0" smtClean="0"/>
              <a:t> where </a:t>
            </a:r>
            <a:r>
              <a:rPr lang="en-US" dirty="0" err="1" smtClean="0"/>
              <a:t>emp.deptno</a:t>
            </a:r>
            <a:r>
              <a:rPr lang="en-US" dirty="0" smtClean="0"/>
              <a:t>=</a:t>
            </a:r>
            <a:r>
              <a:rPr lang="en-US" dirty="0" err="1" smtClean="0"/>
              <a:t>dept.deptno</a:t>
            </a:r>
            <a:r>
              <a:rPr lang="en-US" dirty="0" smtClean="0"/>
              <a:t>;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Self join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the table is join to itself the result is know as self join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U1&gt; select </a:t>
            </a:r>
            <a:r>
              <a:rPr lang="en-US" dirty="0" err="1" smtClean="0"/>
              <a:t>worker.ename</a:t>
            </a:r>
            <a:r>
              <a:rPr lang="en-US" dirty="0" smtClean="0"/>
              <a:t>, worker.mgr, </a:t>
            </a:r>
            <a:r>
              <a:rPr lang="en-US" dirty="0" err="1" smtClean="0"/>
              <a:t>manager.empno,manager.ename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emp</a:t>
            </a:r>
            <a:r>
              <a:rPr lang="en-US" dirty="0" smtClean="0"/>
              <a:t> worker, </a:t>
            </a:r>
            <a:r>
              <a:rPr lang="en-US" dirty="0" err="1" smtClean="0"/>
              <a:t>emp</a:t>
            </a:r>
            <a:r>
              <a:rPr lang="en-US" dirty="0" smtClean="0"/>
              <a:t> manager where worker.mgr=</a:t>
            </a:r>
            <a:r>
              <a:rPr lang="en-US" dirty="0" err="1" smtClean="0"/>
              <a:t>manager.empno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Outer join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display values from the table even through there are no corresponding values</a:t>
            </a:r>
            <a:br>
              <a:rPr lang="en-US" dirty="0" smtClean="0"/>
            </a:br>
            <a:r>
              <a:rPr lang="en-US" dirty="0" smtClean="0"/>
              <a:t>in the outer table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U1&gt; select </a:t>
            </a:r>
            <a:r>
              <a:rPr lang="en-US" dirty="0" err="1" smtClean="0"/>
              <a:t>dname,ename</a:t>
            </a:r>
            <a:r>
              <a:rPr lang="en-US" dirty="0" smtClean="0"/>
              <a:t> from </a:t>
            </a:r>
            <a:r>
              <a:rPr lang="en-US" dirty="0" err="1" smtClean="0"/>
              <a:t>dept,emp</a:t>
            </a:r>
            <a:r>
              <a:rPr lang="en-US" dirty="0" smtClean="0"/>
              <a:t> where </a:t>
            </a:r>
            <a:r>
              <a:rPr lang="en-US" dirty="0" err="1" smtClean="0"/>
              <a:t>dept.deptno</a:t>
            </a:r>
            <a:r>
              <a:rPr lang="en-US" dirty="0" smtClean="0"/>
              <a:t>=</a:t>
            </a:r>
            <a:r>
              <a:rPr lang="en-US" dirty="0" err="1" smtClean="0"/>
              <a:t>emp.deptno</a:t>
            </a:r>
            <a:r>
              <a:rPr lang="en-US" dirty="0" smtClean="0"/>
              <a:t>(+);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Cross Joins: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Cross Join is a join that requires no join condition (Cross Join syntax does not allow an ON clause)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Each participating row of one table is joined with each participating row of another table.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WHERE clause restricts which rows participate from either table.</a:t>
            </a:r>
            <a:br>
              <a:rPr lang="en-US" dirty="0" smtClean="0"/>
            </a:br>
            <a:r>
              <a:rPr lang="en-US" b="1" dirty="0" smtClean="0"/>
              <a:t> </a:t>
            </a:r>
            <a:br>
              <a:rPr lang="en-US" b="1" dirty="0" smtClean="0"/>
            </a:br>
            <a:r>
              <a:rPr lang="en-US" b="1" dirty="0" smtClean="0"/>
              <a:t>U1&gt; SELECT </a:t>
            </a:r>
            <a:r>
              <a:rPr lang="en-US" b="1" dirty="0" err="1" smtClean="0"/>
              <a:t>e.employee_number</a:t>
            </a:r>
            <a:r>
              <a:rPr lang="en-US" b="1" dirty="0" smtClean="0"/>
              <a:t> ,</a:t>
            </a:r>
            <a:r>
              <a:rPr lang="en-US" b="1" dirty="0" err="1" smtClean="0"/>
              <a:t>d.department_number</a:t>
            </a:r>
            <a:r>
              <a:rPr lang="en-US" b="1" dirty="0" smtClean="0"/>
              <a:t> FROM employee e CROSS JOIN department d WHERE </a:t>
            </a:r>
            <a:r>
              <a:rPr lang="en-US" b="1" dirty="0" err="1" smtClean="0"/>
              <a:t>e.employee_number</a:t>
            </a:r>
            <a:r>
              <a:rPr lang="en-US" b="1" dirty="0" smtClean="0"/>
              <a:t> = 1008; </a:t>
            </a:r>
          </a:p>
          <a:p>
            <a:endParaRPr lang="en-US" b="1" dirty="0" smtClean="0"/>
          </a:p>
          <a:p>
            <a:r>
              <a:rPr lang="en-US" b="1" dirty="0" smtClean="0"/>
              <a:t>Cartesian Product: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completely unconstrained Cross Join is called a Cartesian product. Each row of one table is joined to each row of another table.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Cartesian product results when a CROSS JOIN is issued without a WHERE clause. </a:t>
            </a:r>
          </a:p>
          <a:p>
            <a:endParaRPr lang="en-US" dirty="0" smtClean="0"/>
          </a:p>
          <a:p>
            <a:r>
              <a:rPr lang="en-US" b="1" dirty="0" smtClean="0"/>
              <a:t>U1&gt; SELECT </a:t>
            </a:r>
            <a:r>
              <a:rPr lang="en-US" b="1" dirty="0" err="1" smtClean="0"/>
              <a:t>employee.employee_number</a:t>
            </a:r>
            <a:r>
              <a:rPr lang="en-US" b="1" dirty="0" smtClean="0"/>
              <a:t> ,</a:t>
            </a:r>
            <a:r>
              <a:rPr lang="en-US" b="1" dirty="0" err="1" smtClean="0"/>
              <a:t>employee.department_number</a:t>
            </a:r>
            <a:r>
              <a:rPr lang="en-US" b="1" dirty="0" smtClean="0"/>
              <a:t> FROM employee CROSS JOIN department;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Useful Cartesian Products: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There are some real-world uses for Cartesian product joins.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One important use is to benchmark system performance with large data throughputs.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Cartesian products make it easy to generate very large answer sets.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Join V/s Sub query: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Ex: </a:t>
            </a:r>
            <a:br>
              <a:rPr lang="en-US" dirty="0" smtClean="0"/>
            </a:br>
            <a:r>
              <a:rPr lang="en-US" dirty="0" smtClean="0"/>
              <a:t>List the first name, last name and department number of all employees who work in research departments: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a JOIN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employee.first_name</a:t>
            </a:r>
            <a:r>
              <a:rPr lang="en-US" dirty="0" smtClean="0"/>
              <a:t> ,</a:t>
            </a:r>
            <a:r>
              <a:rPr lang="en-US" dirty="0" err="1" smtClean="0"/>
              <a:t>employee.last_name</a:t>
            </a:r>
            <a:r>
              <a:rPr lang="en-US" dirty="0" smtClean="0"/>
              <a:t> ,</a:t>
            </a:r>
            <a:r>
              <a:rPr lang="en-US" dirty="0" err="1" smtClean="0"/>
              <a:t>employee.department_number</a:t>
            </a:r>
            <a:r>
              <a:rPr lang="en-US" dirty="0" smtClean="0"/>
              <a:t> FROM employee INNER JOIN department ON </a:t>
            </a:r>
            <a:r>
              <a:rPr lang="en-US" dirty="0" err="1" smtClean="0"/>
              <a:t>employee.department_number</a:t>
            </a:r>
            <a:r>
              <a:rPr lang="en-US" dirty="0" smtClean="0"/>
              <a:t> = </a:t>
            </a:r>
            <a:r>
              <a:rPr lang="en-US" dirty="0" err="1" smtClean="0"/>
              <a:t>department.department_number</a:t>
            </a:r>
            <a:r>
              <a:rPr lang="en-US" dirty="0" smtClean="0"/>
              <a:t> WHERE </a:t>
            </a:r>
            <a:r>
              <a:rPr lang="en-US" dirty="0" err="1" smtClean="0"/>
              <a:t>department.department_name</a:t>
            </a:r>
            <a:r>
              <a:rPr lang="en-US" dirty="0" smtClean="0"/>
              <a:t> LIKE '%Research%'; Using a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SUBQUERY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first_name</a:t>
            </a:r>
            <a:r>
              <a:rPr lang="en-US" dirty="0" smtClean="0"/>
              <a:t> ,</a:t>
            </a:r>
            <a:r>
              <a:rPr lang="en-US" dirty="0" err="1" smtClean="0"/>
              <a:t>last_name</a:t>
            </a:r>
            <a:r>
              <a:rPr lang="en-US" dirty="0" smtClean="0"/>
              <a:t> ,</a:t>
            </a:r>
            <a:r>
              <a:rPr lang="en-US" dirty="0" err="1" smtClean="0"/>
              <a:t>department_number</a:t>
            </a:r>
            <a:r>
              <a:rPr lang="en-US" dirty="0" smtClean="0"/>
              <a:t> FROM employee WHERE </a:t>
            </a:r>
            <a:r>
              <a:rPr lang="en-US" dirty="0" err="1" smtClean="0"/>
              <a:t>department_number</a:t>
            </a:r>
            <a:r>
              <a:rPr lang="en-US" dirty="0" smtClean="0"/>
              <a:t> IN (SELECT </a:t>
            </a:r>
            <a:r>
              <a:rPr lang="en-US" dirty="0" err="1" smtClean="0"/>
              <a:t>department_number</a:t>
            </a:r>
            <a:r>
              <a:rPr lang="en-US" dirty="0" smtClean="0"/>
              <a:t> FROM department WHERE </a:t>
            </a:r>
            <a:r>
              <a:rPr lang="en-US" dirty="0" err="1" smtClean="0"/>
              <a:t>department_name</a:t>
            </a:r>
            <a:r>
              <a:rPr lang="en-US" dirty="0" smtClean="0"/>
              <a:t> LIKE '%Research%');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Join  just use a where clause: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* </a:t>
            </a:r>
            <a:br>
              <a:rPr lang="en-US" dirty="0" smtClean="0"/>
            </a:br>
            <a:r>
              <a:rPr lang="en-US" dirty="0" smtClean="0"/>
              <a:t>  from </a:t>
            </a:r>
            <a:r>
              <a:rPr lang="en-US" dirty="0" err="1" smtClean="0"/>
              <a:t>emp</a:t>
            </a:r>
            <a:r>
              <a:rPr lang="en-US" dirty="0" smtClean="0"/>
              <a:t>, dept </a:t>
            </a:r>
            <a:br>
              <a:rPr lang="en-US" dirty="0" smtClean="0"/>
            </a:br>
            <a:r>
              <a:rPr lang="en-US" dirty="0" smtClean="0"/>
              <a:t> where </a:t>
            </a:r>
            <a:r>
              <a:rPr lang="en-US" dirty="0" err="1" smtClean="0"/>
              <a:t>emp.deptno</a:t>
            </a:r>
            <a:r>
              <a:rPr lang="en-US" dirty="0" smtClean="0"/>
              <a:t> = </a:t>
            </a:r>
            <a:r>
              <a:rPr lang="en-US" dirty="0" err="1" smtClean="0"/>
              <a:t>dept.deptno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In  and up, you could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</a:t>
            </a:r>
            <a:r>
              <a:rPr lang="en-US" dirty="0" err="1" smtClean="0"/>
              <a:t>ename</a:t>
            </a:r>
            <a:r>
              <a:rPr lang="en-US" dirty="0" smtClean="0"/>
              <a:t>, </a:t>
            </a:r>
            <a:r>
              <a:rPr lang="en-US" dirty="0" err="1" smtClean="0"/>
              <a:t>dname</a:t>
            </a:r>
            <a:r>
              <a:rPr lang="en-US" dirty="0" smtClean="0"/>
              <a:t>, </a:t>
            </a:r>
            <a:r>
              <a:rPr lang="en-US" dirty="0" err="1" smtClean="0"/>
              <a:t>emp.deptno</a:t>
            </a:r>
            <a:r>
              <a:rPr lang="en-US" dirty="0" smtClean="0"/>
              <a:t>, </a:t>
            </a:r>
            <a:r>
              <a:rPr lang="en-US" dirty="0" err="1" smtClean="0"/>
              <a:t>dept.deptno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from SCOTT.EMP inner join SCOTT.DEPT</a:t>
            </a:r>
            <a:br>
              <a:rPr lang="en-US" dirty="0" smtClean="0"/>
            </a:br>
            <a:r>
              <a:rPr lang="en-US" dirty="0" smtClean="0"/>
              <a:t>    on </a:t>
            </a:r>
            <a:r>
              <a:rPr lang="en-US" dirty="0" err="1" smtClean="0"/>
              <a:t>emp.deptno</a:t>
            </a:r>
            <a:r>
              <a:rPr lang="en-US" dirty="0" smtClean="0"/>
              <a:t> = </a:t>
            </a:r>
            <a:r>
              <a:rPr lang="en-US" dirty="0" err="1" smtClean="0"/>
              <a:t>dept.deptno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outer join, use a (+)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 * from </a:t>
            </a:r>
            <a:r>
              <a:rPr lang="en-US" dirty="0" err="1" smtClean="0"/>
              <a:t>emp</a:t>
            </a:r>
            <a:r>
              <a:rPr lang="en-US" dirty="0" smtClean="0"/>
              <a:t>, dept where </a:t>
            </a:r>
            <a:r>
              <a:rPr lang="en-US" dirty="0" err="1" smtClean="0"/>
              <a:t>emp.deptno</a:t>
            </a:r>
            <a:r>
              <a:rPr lang="en-US" dirty="0" smtClean="0"/>
              <a:t> = </a:t>
            </a:r>
            <a:r>
              <a:rPr lang="en-US" dirty="0" err="1" smtClean="0"/>
              <a:t>dept.deptno</a:t>
            </a:r>
            <a:r>
              <a:rPr lang="en-US" dirty="0" smtClean="0"/>
              <a:t>(+)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558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Joins</vt:lpstr>
      <vt:lpstr>What is…</vt:lpstr>
      <vt:lpstr>DEMO</vt:lpstr>
      <vt:lpstr>Types of inner Joins</vt:lpstr>
      <vt:lpstr>Slide 5</vt:lpstr>
      <vt:lpstr>Slide 6</vt:lpstr>
      <vt:lpstr>Slide 7</vt:lpstr>
      <vt:lpstr>Join V/s Sub query:  </vt:lpstr>
      <vt:lpstr>Slide 9</vt:lpstr>
      <vt:lpstr>Slide 10</vt:lpstr>
      <vt:lpstr>Slide 11</vt:lpstr>
      <vt:lpstr>T.D. Join Rules</vt:lpstr>
      <vt:lpstr>T.D. Join Rules</vt:lpstr>
      <vt:lpstr>T.D. Join Rules</vt:lpstr>
      <vt:lpstr>Types of Join:</vt:lpstr>
      <vt:lpstr>Types of Join:</vt:lpstr>
      <vt:lpstr>Types of Join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pict</dc:creator>
  <cp:lastModifiedBy>pict</cp:lastModifiedBy>
  <cp:revision>8</cp:revision>
  <dcterms:created xsi:type="dcterms:W3CDTF">2011-06-09T16:36:03Z</dcterms:created>
  <dcterms:modified xsi:type="dcterms:W3CDTF">2011-08-16T02:56:55Z</dcterms:modified>
</cp:coreProperties>
</file>