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52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itchFamily="34" charset="0"/>
              </a:rPr>
              <a:t>Locks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762000" y="1219200"/>
            <a:ext cx="7467600" cy="5413375"/>
            <a:chOff x="480" y="768"/>
            <a:chExt cx="4704" cy="341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768"/>
              <a:ext cx="4704" cy="1114"/>
              <a:chOff x="480" y="768"/>
              <a:chExt cx="4704" cy="1114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864" y="1008"/>
                <a:ext cx="4320" cy="8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350838">
                  <a:spcAft>
                    <a:spcPct val="30000"/>
                  </a:spcAft>
                  <a:tabLst>
                    <a:tab pos="1830388" algn="l"/>
                  </a:tabLst>
                </a:pPr>
                <a:r>
                  <a:rPr lang="en-US" sz="1600" b="1">
                    <a:latin typeface="Arial" pitchFamily="34" charset="0"/>
                  </a:rPr>
                  <a:t>Exclusive	–  prevents any other type of concurrent access</a:t>
                </a:r>
              </a:p>
              <a:p>
                <a:pPr defTabSz="350838">
                  <a:spcAft>
                    <a:spcPct val="30000"/>
                  </a:spcAft>
                  <a:tabLst>
                    <a:tab pos="1830388" algn="l"/>
                  </a:tabLst>
                </a:pPr>
                <a:r>
                  <a:rPr lang="en-US" sz="1600" b="1">
                    <a:latin typeface="Arial" pitchFamily="34" charset="0"/>
                  </a:rPr>
                  <a:t>Write	–  prevents other reads, writes, exclusives</a:t>
                </a:r>
              </a:p>
              <a:p>
                <a:pPr defTabSz="350838">
                  <a:spcAft>
                    <a:spcPct val="30000"/>
                  </a:spcAft>
                  <a:tabLst>
                    <a:tab pos="1830388" algn="l"/>
                  </a:tabLst>
                </a:pPr>
                <a:r>
                  <a:rPr lang="en-US" sz="1600" b="1">
                    <a:latin typeface="Arial" pitchFamily="34" charset="0"/>
                  </a:rPr>
                  <a:t>Read	–  prevents writes and exclusives</a:t>
                </a:r>
              </a:p>
              <a:p>
                <a:pPr defTabSz="350838">
                  <a:spcAft>
                    <a:spcPct val="30000"/>
                  </a:spcAft>
                  <a:tabLst>
                    <a:tab pos="1830388" algn="l"/>
                  </a:tabLst>
                </a:pPr>
                <a:r>
                  <a:rPr lang="en-US" sz="1600" b="1">
                    <a:latin typeface="Arial" pitchFamily="34" charset="0"/>
                  </a:rPr>
                  <a:t>Access	–  prevents exclusive only</a:t>
                </a:r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80" y="768"/>
                <a:ext cx="23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1800" b="1">
                    <a:solidFill>
                      <a:srgbClr val="0000CC"/>
                    </a:solidFill>
                    <a:latin typeface="Arial" pitchFamily="34" charset="0"/>
                  </a:rPr>
                  <a:t>There are four types of locks:</a:t>
                </a: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0" y="2112"/>
              <a:ext cx="4704" cy="914"/>
              <a:chOff x="480" y="2112"/>
              <a:chExt cx="4704" cy="914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4320" cy="6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1379538">
                  <a:spcAft>
                    <a:spcPct val="30000"/>
                  </a:spcAft>
                  <a:tabLst>
                    <a:tab pos="1830388" algn="l"/>
                  </a:tabLst>
                </a:pPr>
                <a:r>
                  <a:rPr lang="en-US" sz="1600" b="1">
                    <a:latin typeface="Arial" pitchFamily="34" charset="0"/>
                  </a:rPr>
                  <a:t>Database	–  applies to all tables/views in the database</a:t>
                </a:r>
              </a:p>
              <a:p>
                <a:pPr defTabSz="1379538">
                  <a:spcAft>
                    <a:spcPct val="30000"/>
                  </a:spcAft>
                  <a:tabLst>
                    <a:tab pos="1830388" algn="l"/>
                  </a:tabLst>
                </a:pPr>
                <a:r>
                  <a:rPr lang="en-US" sz="1600" b="1">
                    <a:latin typeface="Arial" pitchFamily="34" charset="0"/>
                  </a:rPr>
                  <a:t>Table/View	–  applies to all rows in the table/views</a:t>
                </a:r>
              </a:p>
              <a:p>
                <a:pPr defTabSz="1379538">
                  <a:spcAft>
                    <a:spcPct val="30000"/>
                  </a:spcAft>
                  <a:tabLst>
                    <a:tab pos="1830388" algn="l"/>
                  </a:tabLst>
                </a:pPr>
                <a:r>
                  <a:rPr lang="en-US" sz="1600" b="1">
                    <a:latin typeface="Arial" pitchFamily="34" charset="0"/>
                  </a:rPr>
                  <a:t>Row Hash	–  applies to all rows with same row hash</a:t>
                </a: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480" y="2112"/>
                <a:ext cx="36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1800" b="1">
                    <a:solidFill>
                      <a:srgbClr val="0000CC"/>
                    </a:solidFill>
                    <a:latin typeface="Arial" pitchFamily="34" charset="0"/>
                  </a:rPr>
                  <a:t>Locks may be applied at three levels:</a:t>
                </a:r>
              </a:p>
            </p:txBody>
          </p:sp>
        </p:grp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480" y="3264"/>
              <a:ext cx="4704" cy="914"/>
              <a:chOff x="480" y="3264"/>
              <a:chExt cx="4704" cy="914"/>
            </a:xfrm>
          </p:grpSpPr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47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1800" b="1">
                    <a:solidFill>
                      <a:srgbClr val="0000CC"/>
                    </a:solidFill>
                    <a:latin typeface="Arial" pitchFamily="34" charset="0"/>
                  </a:rPr>
                  <a:t>Lock types are automatically applied based on the SQL command:</a:t>
                </a: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864" y="3504"/>
                <a:ext cx="4320" cy="67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93750">
                  <a:spcAft>
                    <a:spcPct val="30000"/>
                  </a:spcAft>
                  <a:tabLst>
                    <a:tab pos="1768475" algn="l"/>
                  </a:tabLst>
                </a:pPr>
                <a:r>
                  <a:rPr lang="en-US" sz="1600" b="1">
                    <a:latin typeface="Arial" pitchFamily="34" charset="0"/>
                  </a:rPr>
                  <a:t>SELECT	–  applies a Read lock</a:t>
                </a:r>
              </a:p>
              <a:p>
                <a:pPr defTabSz="793750">
                  <a:spcAft>
                    <a:spcPct val="30000"/>
                  </a:spcAft>
                  <a:tabLst>
                    <a:tab pos="1768475" algn="l"/>
                  </a:tabLst>
                </a:pPr>
                <a:r>
                  <a:rPr lang="en-US" sz="1600" b="1">
                    <a:latin typeface="Arial" pitchFamily="34" charset="0"/>
                  </a:rPr>
                  <a:t>UPDATE	–  applies a Write lock</a:t>
                </a:r>
              </a:p>
              <a:p>
                <a:pPr defTabSz="793750">
                  <a:spcAft>
                    <a:spcPct val="30000"/>
                  </a:spcAft>
                  <a:tabLst>
                    <a:tab pos="1768475" algn="l"/>
                  </a:tabLst>
                </a:pPr>
                <a:r>
                  <a:rPr lang="en-US" sz="1600" b="1">
                    <a:latin typeface="Arial" pitchFamily="34" charset="0"/>
                  </a:rPr>
                  <a:t>CREATE TABLE	–  applies an Exclusive lock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152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Arial" pitchFamily="34" charset="0"/>
              </a:rPr>
              <a:t>Locking Modifier 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8600" y="1219200"/>
            <a:ext cx="8915400" cy="5562600"/>
            <a:chOff x="144" y="768"/>
            <a:chExt cx="5616" cy="350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8" y="1562"/>
              <a:ext cx="5424" cy="27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1658938">
                <a:tabLst>
                  <a:tab pos="41687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Arial" pitchFamily="34" charset="0"/>
                </a:rPr>
                <a:t>LOCKING ROW FOR ACCESS</a:t>
              </a:r>
              <a:r>
                <a:rPr lang="en-US" sz="1800" b="1">
                  <a:latin typeface="Arial" pitchFamily="34" charset="0"/>
                </a:rPr>
                <a:t> 	SELECT * FROM TABLE_A;</a:t>
              </a:r>
              <a:endParaRPr lang="en-US" sz="1600" b="1">
                <a:latin typeface="Arial" pitchFamily="34" charset="0"/>
              </a:endParaRPr>
            </a:p>
            <a:p>
              <a:pPr marL="346075" lvl="1" defTabSz="1658938">
                <a:spcBef>
                  <a:spcPct val="50000"/>
                </a:spcBef>
                <a:tabLst>
                  <a:tab pos="4168775" algn="l"/>
                </a:tabLst>
              </a:pPr>
              <a:r>
                <a:rPr lang="en-US" sz="1600" b="1">
                  <a:latin typeface="Arial" pitchFamily="34" charset="0"/>
                </a:rPr>
                <a:t>An “Access Lock” allows the user to access (read) an object that has a READ or WRITE lock associated with it.</a:t>
              </a:r>
            </a:p>
            <a:p>
              <a:pPr marL="346075" lvl="1" defTabSz="1658938">
                <a:spcBef>
                  <a:spcPct val="50000"/>
                </a:spcBef>
                <a:tabLst>
                  <a:tab pos="4168775" algn="l"/>
                </a:tabLst>
              </a:pPr>
              <a:r>
                <a:rPr lang="en-US" sz="1600" b="1">
                  <a:latin typeface="Arial" pitchFamily="34" charset="0"/>
                </a:rPr>
                <a:t>In this example, even though an access </a:t>
              </a:r>
              <a:r>
                <a:rPr lang="en-US" sz="1600" b="1" u="sng">
                  <a:latin typeface="Arial" pitchFamily="34" charset="0"/>
                </a:rPr>
                <a:t>row</a:t>
              </a:r>
              <a:r>
                <a:rPr lang="en-US" sz="1600" b="1">
                  <a:latin typeface="Arial" pitchFamily="34" charset="0"/>
                </a:rPr>
                <a:t> lock was requested, a </a:t>
              </a:r>
              <a:r>
                <a:rPr lang="en-US" sz="1600" b="1" u="sng">
                  <a:latin typeface="Arial" pitchFamily="34" charset="0"/>
                </a:rPr>
                <a:t>table</a:t>
              </a:r>
              <a:r>
                <a:rPr lang="en-US" sz="1600" b="1">
                  <a:latin typeface="Arial" pitchFamily="34" charset="0"/>
                </a:rPr>
                <a:t> level access lock will be issued because the SELECT causes a full table scan.</a:t>
              </a:r>
              <a:endParaRPr lang="en-US" sz="1600" b="1">
                <a:solidFill>
                  <a:srgbClr val="0000CC"/>
                </a:solidFill>
                <a:latin typeface="Arial" pitchFamily="34" charset="0"/>
              </a:endParaRPr>
            </a:p>
            <a:p>
              <a:pPr defTabSz="1658938">
                <a:spcBef>
                  <a:spcPct val="100000"/>
                </a:spcBef>
                <a:tabLst>
                  <a:tab pos="41687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Arial" pitchFamily="34" charset="0"/>
                </a:rPr>
                <a:t>LOCKING ROW FOR EXCLUSIVE</a:t>
              </a:r>
              <a:r>
                <a:rPr lang="en-US" sz="1800" b="1">
                  <a:latin typeface="Arial" pitchFamily="34" charset="0"/>
                </a:rPr>
                <a:t> 	UPDATE TABLE_B SET A = 2002;</a:t>
              </a:r>
              <a:endParaRPr lang="en-US" sz="1600" b="1">
                <a:latin typeface="Arial" pitchFamily="34" charset="0"/>
              </a:endParaRPr>
            </a:p>
            <a:p>
              <a:pPr marL="346075" lvl="1" defTabSz="1658938">
                <a:spcBef>
                  <a:spcPct val="50000"/>
                </a:spcBef>
                <a:tabLst>
                  <a:tab pos="4168775" algn="l"/>
                </a:tabLst>
              </a:pPr>
              <a:r>
                <a:rPr lang="en-US" sz="1600" b="1">
                  <a:latin typeface="Arial" pitchFamily="34" charset="0"/>
                </a:rPr>
                <a:t>This request asks for an exclusive lock, effectively upgrading the lock.</a:t>
              </a:r>
            </a:p>
            <a:p>
              <a:pPr defTabSz="1658938">
                <a:spcBef>
                  <a:spcPct val="100000"/>
                </a:spcBef>
                <a:tabLst>
                  <a:tab pos="4168775" algn="l"/>
                </a:tabLst>
              </a:pPr>
              <a:r>
                <a:rPr lang="en-US" sz="1800" b="1">
                  <a:solidFill>
                    <a:srgbClr val="0000CC"/>
                  </a:solidFill>
                  <a:latin typeface="Arial" pitchFamily="34" charset="0"/>
                </a:rPr>
                <a:t>LOCKING ROW FOR WRITE NOWAIT</a:t>
              </a:r>
              <a:r>
                <a:rPr lang="en-US" sz="1800" b="1">
                  <a:latin typeface="Arial" pitchFamily="34" charset="0"/>
                </a:rPr>
                <a:t> 	UPDATE TABLE_C SET A = 2003;</a:t>
              </a:r>
              <a:endParaRPr lang="en-US" sz="1600" b="1">
                <a:latin typeface="Arial" pitchFamily="34" charset="0"/>
              </a:endParaRPr>
            </a:p>
            <a:p>
              <a:pPr marL="346075" lvl="1" defTabSz="1658938">
                <a:spcBef>
                  <a:spcPct val="50000"/>
                </a:spcBef>
                <a:tabLst>
                  <a:tab pos="4168775" algn="l"/>
                </a:tabLst>
              </a:pPr>
              <a:r>
                <a:rPr lang="en-US" sz="1600" b="1">
                  <a:latin typeface="Arial" pitchFamily="34" charset="0"/>
                </a:rPr>
                <a:t>The locking with the NOWAIT option is used if you do not want your transaction to wait in a queue.</a:t>
              </a:r>
            </a:p>
            <a:p>
              <a:pPr marL="346075" lvl="1" defTabSz="1658938">
                <a:spcBef>
                  <a:spcPct val="50000"/>
                </a:spcBef>
                <a:tabLst>
                  <a:tab pos="4168775" algn="l"/>
                </a:tabLst>
              </a:pPr>
              <a:r>
                <a:rPr lang="en-US" sz="1600" b="1">
                  <a:latin typeface="Arial" pitchFamily="34" charset="0"/>
                </a:rPr>
                <a:t>NOWAIT effectively says to abort the the transaction if the locking manager cannot immediately place the necessary lock.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4" y="768"/>
              <a:ext cx="561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The locking modifier overrides the default usage lock that Teradata places on a database, table, view, or row hash in response to a request.</a:t>
              </a:r>
            </a:p>
            <a:p>
              <a:endParaRPr lang="en-US" sz="1800" b="1">
                <a:solidFill>
                  <a:srgbClr val="CC0000"/>
                </a:solidFill>
                <a:latin typeface="Arial" pitchFamily="34" charset="0"/>
              </a:endParaRPr>
            </a:p>
            <a:p>
              <a:r>
                <a:rPr lang="en-US" sz="1800" b="1">
                  <a:solidFill>
                    <a:srgbClr val="CC0000"/>
                  </a:solidFill>
                  <a:latin typeface="Arial" pitchFamily="34" charset="0"/>
                </a:rPr>
                <a:t>Certain locks can be upgraded or downgraded: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9"/>
          <p:cNvSpPr>
            <a:spLocks noChangeArrowheads="1"/>
          </p:cNvSpPr>
          <p:nvPr/>
        </p:nvSpPr>
        <p:spPr bwMode="auto">
          <a:xfrm>
            <a:off x="1524000" y="152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Arial" pitchFamily="34" charset="0"/>
              </a:rPr>
              <a:t>Rules of Locking</a:t>
            </a:r>
          </a:p>
        </p:txBody>
      </p:sp>
      <p:grpSp>
        <p:nvGrpSpPr>
          <p:cNvPr id="3" name="Group 300"/>
          <p:cNvGrpSpPr>
            <a:grpSpLocks/>
          </p:cNvGrpSpPr>
          <p:nvPr/>
        </p:nvGrpSpPr>
        <p:grpSpPr bwMode="auto">
          <a:xfrm>
            <a:off x="76200" y="1143000"/>
            <a:ext cx="8991600" cy="5638800"/>
            <a:chOff x="48" y="720"/>
            <a:chExt cx="5664" cy="3552"/>
          </a:xfrm>
        </p:grpSpPr>
        <p:sp>
          <p:nvSpPr>
            <p:cNvPr id="4" name="Rectangle 301"/>
            <p:cNvSpPr>
              <a:spLocks noChangeArrowheads="1"/>
            </p:cNvSpPr>
            <p:nvPr/>
          </p:nvSpPr>
          <p:spPr bwMode="auto">
            <a:xfrm>
              <a:off x="144" y="960"/>
              <a:ext cx="1872" cy="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1600" b="1">
                  <a:latin typeface="Arial" pitchFamily="34" charset="0"/>
                </a:rPr>
                <a:t>Lock requests are queued behind all outstanding incompatible lock requests for the same object.</a:t>
              </a:r>
            </a:p>
          </p:txBody>
        </p:sp>
        <p:sp>
          <p:nvSpPr>
            <p:cNvPr id="5" name="Rectangle 302"/>
            <p:cNvSpPr>
              <a:spLocks noChangeArrowheads="1"/>
            </p:cNvSpPr>
            <p:nvPr/>
          </p:nvSpPr>
          <p:spPr bwMode="auto">
            <a:xfrm>
              <a:off x="48" y="720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Rule</a:t>
              </a:r>
            </a:p>
          </p:txBody>
        </p:sp>
        <p:grpSp>
          <p:nvGrpSpPr>
            <p:cNvPr id="6" name="Group 303"/>
            <p:cNvGrpSpPr>
              <a:grpSpLocks/>
            </p:cNvGrpSpPr>
            <p:nvPr/>
          </p:nvGrpSpPr>
          <p:grpSpPr bwMode="auto">
            <a:xfrm>
              <a:off x="240" y="2352"/>
              <a:ext cx="5238" cy="756"/>
              <a:chOff x="240" y="2352"/>
              <a:chExt cx="5238" cy="756"/>
            </a:xfrm>
          </p:grpSpPr>
          <p:sp>
            <p:nvSpPr>
              <p:cNvPr id="71" name="Rectangle 304"/>
              <p:cNvSpPr>
                <a:spLocks noChangeArrowheads="1"/>
              </p:cNvSpPr>
              <p:nvPr/>
            </p:nvSpPr>
            <p:spPr bwMode="auto">
              <a:xfrm>
                <a:off x="240" y="2352"/>
                <a:ext cx="4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/>
                <a:r>
                  <a:rPr lang="en-US" sz="1600" b="1" u="sng">
                    <a:solidFill>
                      <a:srgbClr val="0000CC"/>
                    </a:solidFill>
                    <a:latin typeface="Arial" pitchFamily="34" charset="0"/>
                  </a:rPr>
                  <a:t>Example 1</a:t>
                </a:r>
                <a:r>
                  <a:rPr lang="en-US" sz="1600" b="1">
                    <a:solidFill>
                      <a:srgbClr val="0000CC"/>
                    </a:solidFill>
                    <a:latin typeface="Arial" pitchFamily="34" charset="0"/>
                  </a:rPr>
                  <a:t> – New READ lock request goes to the end of queue.</a:t>
                </a:r>
              </a:p>
            </p:txBody>
          </p:sp>
          <p:sp>
            <p:nvSpPr>
              <p:cNvPr id="72" name="Rectangle 305"/>
              <p:cNvSpPr>
                <a:spLocks noChangeArrowheads="1"/>
              </p:cNvSpPr>
              <p:nvPr/>
            </p:nvSpPr>
            <p:spPr bwMode="auto">
              <a:xfrm>
                <a:off x="432" y="2880"/>
                <a:ext cx="493" cy="228"/>
              </a:xfrm>
              <a:prstGeom prst="rect">
                <a:avLst/>
              </a:prstGeom>
              <a:solidFill>
                <a:srgbClr val="99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73" name="Rectangle 306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44" cy="22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WRITE</a:t>
                </a:r>
              </a:p>
            </p:txBody>
          </p:sp>
          <p:sp>
            <p:nvSpPr>
              <p:cNvPr id="74" name="Rectangle 307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493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75" name="Rectangle 308"/>
              <p:cNvSpPr>
                <a:spLocks noChangeArrowheads="1"/>
              </p:cNvSpPr>
              <p:nvPr/>
            </p:nvSpPr>
            <p:spPr bwMode="auto">
              <a:xfrm>
                <a:off x="3331" y="2880"/>
                <a:ext cx="493" cy="228"/>
              </a:xfrm>
              <a:prstGeom prst="rect">
                <a:avLst/>
              </a:prstGeom>
              <a:solidFill>
                <a:srgbClr val="99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76" name="Rectangle 309"/>
              <p:cNvSpPr>
                <a:spLocks noChangeArrowheads="1"/>
              </p:cNvSpPr>
              <p:nvPr/>
            </p:nvSpPr>
            <p:spPr bwMode="auto">
              <a:xfrm>
                <a:off x="3936" y="2880"/>
                <a:ext cx="544" cy="22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WRITE</a:t>
                </a:r>
              </a:p>
            </p:txBody>
          </p:sp>
          <p:sp>
            <p:nvSpPr>
              <p:cNvPr id="77" name="Rectangle 31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493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78" name="Rectangle 311"/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7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New request</a:t>
                </a:r>
              </a:p>
            </p:txBody>
          </p:sp>
          <p:sp>
            <p:nvSpPr>
              <p:cNvPr id="79" name="Rectangle 312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9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New lock queue</a:t>
                </a:r>
              </a:p>
            </p:txBody>
          </p:sp>
          <p:sp>
            <p:nvSpPr>
              <p:cNvPr id="80" name="Line 313"/>
              <p:cNvSpPr>
                <a:spLocks noChangeShapeType="1"/>
              </p:cNvSpPr>
              <p:nvPr/>
            </p:nvSpPr>
            <p:spPr bwMode="auto">
              <a:xfrm>
                <a:off x="3312" y="2829"/>
                <a:ext cx="1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314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Lock queue</a:t>
                </a:r>
              </a:p>
            </p:txBody>
          </p:sp>
          <p:sp>
            <p:nvSpPr>
              <p:cNvPr id="82" name="Rectangle 315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7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Current lock</a:t>
                </a:r>
              </a:p>
            </p:txBody>
          </p:sp>
          <p:sp>
            <p:nvSpPr>
              <p:cNvPr id="83" name="Rectangle 316"/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77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Current lock</a:t>
                </a:r>
              </a:p>
            </p:txBody>
          </p:sp>
          <p:sp>
            <p:nvSpPr>
              <p:cNvPr id="84" name="Line 317"/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318"/>
            <p:cNvGrpSpPr>
              <a:grpSpLocks/>
            </p:cNvGrpSpPr>
            <p:nvPr/>
          </p:nvGrpSpPr>
          <p:grpSpPr bwMode="auto">
            <a:xfrm>
              <a:off x="240" y="3264"/>
              <a:ext cx="5238" cy="1008"/>
              <a:chOff x="240" y="3264"/>
              <a:chExt cx="5238" cy="1008"/>
            </a:xfrm>
          </p:grpSpPr>
          <p:sp>
            <p:nvSpPr>
              <p:cNvPr id="57" name="Rectangle 319"/>
              <p:cNvSpPr>
                <a:spLocks noChangeArrowheads="1"/>
              </p:cNvSpPr>
              <p:nvPr/>
            </p:nvSpPr>
            <p:spPr bwMode="auto">
              <a:xfrm>
                <a:off x="240" y="3264"/>
                <a:ext cx="4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/>
                <a:r>
                  <a:rPr lang="en-US" sz="1600" b="1" u="sng">
                    <a:solidFill>
                      <a:srgbClr val="0000CC"/>
                    </a:solidFill>
                    <a:latin typeface="Arial" pitchFamily="34" charset="0"/>
                  </a:rPr>
                  <a:t>Example 2</a:t>
                </a:r>
                <a:r>
                  <a:rPr lang="en-US" sz="1600" b="1">
                    <a:solidFill>
                      <a:srgbClr val="0000CC"/>
                    </a:solidFill>
                    <a:latin typeface="Arial" pitchFamily="34" charset="0"/>
                  </a:rPr>
                  <a:t> – New READ lock request shares slot in the queue.</a:t>
                </a:r>
              </a:p>
            </p:txBody>
          </p:sp>
          <p:sp>
            <p:nvSpPr>
              <p:cNvPr id="58" name="Rectangle 320"/>
              <p:cNvSpPr>
                <a:spLocks noChangeArrowheads="1"/>
              </p:cNvSpPr>
              <p:nvPr/>
            </p:nvSpPr>
            <p:spPr bwMode="auto">
              <a:xfrm>
                <a:off x="432" y="3792"/>
                <a:ext cx="493" cy="228"/>
              </a:xfrm>
              <a:prstGeom prst="rect">
                <a:avLst/>
              </a:prstGeom>
              <a:solidFill>
                <a:srgbClr val="99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59" name="Rectangle 321"/>
              <p:cNvSpPr>
                <a:spLocks noChangeArrowheads="1"/>
              </p:cNvSpPr>
              <p:nvPr/>
            </p:nvSpPr>
            <p:spPr bwMode="auto">
              <a:xfrm>
                <a:off x="3744" y="3792"/>
                <a:ext cx="493" cy="22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60" name="Rectangle 322"/>
              <p:cNvSpPr>
                <a:spLocks noChangeArrowheads="1"/>
              </p:cNvSpPr>
              <p:nvPr/>
            </p:nvSpPr>
            <p:spPr bwMode="auto">
              <a:xfrm>
                <a:off x="288" y="3504"/>
                <a:ext cx="7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New request</a:t>
                </a:r>
              </a:p>
            </p:txBody>
          </p:sp>
          <p:sp>
            <p:nvSpPr>
              <p:cNvPr id="61" name="Rectangle 323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9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New lock queue</a:t>
                </a:r>
              </a:p>
            </p:txBody>
          </p:sp>
          <p:sp>
            <p:nvSpPr>
              <p:cNvPr id="62" name="Line 324"/>
              <p:cNvSpPr>
                <a:spLocks noChangeShapeType="1"/>
              </p:cNvSpPr>
              <p:nvPr/>
            </p:nvSpPr>
            <p:spPr bwMode="auto">
              <a:xfrm>
                <a:off x="3312" y="3741"/>
                <a:ext cx="1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325"/>
              <p:cNvSpPr>
                <a:spLocks noChangeArrowheads="1"/>
              </p:cNvSpPr>
              <p:nvPr/>
            </p:nvSpPr>
            <p:spPr bwMode="auto">
              <a:xfrm>
                <a:off x="1392" y="3504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Lock queue</a:t>
                </a:r>
              </a:p>
            </p:txBody>
          </p:sp>
          <p:sp>
            <p:nvSpPr>
              <p:cNvPr id="64" name="Rectangle 326"/>
              <p:cNvSpPr>
                <a:spLocks noChangeArrowheads="1"/>
              </p:cNvSpPr>
              <p:nvPr/>
            </p:nvSpPr>
            <p:spPr bwMode="auto">
              <a:xfrm>
                <a:off x="2304" y="3504"/>
                <a:ext cx="77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Current lock</a:t>
                </a:r>
              </a:p>
            </p:txBody>
          </p:sp>
          <p:sp>
            <p:nvSpPr>
              <p:cNvPr id="65" name="Rectangle 327"/>
              <p:cNvSpPr>
                <a:spLocks noChangeArrowheads="1"/>
              </p:cNvSpPr>
              <p:nvPr/>
            </p:nvSpPr>
            <p:spPr bwMode="auto">
              <a:xfrm>
                <a:off x="4704" y="3504"/>
                <a:ext cx="77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Current lock</a:t>
                </a:r>
              </a:p>
            </p:txBody>
          </p:sp>
          <p:sp>
            <p:nvSpPr>
              <p:cNvPr id="66" name="Line 328"/>
              <p:cNvSpPr>
                <a:spLocks noChangeShapeType="1"/>
              </p:cNvSpPr>
              <p:nvPr/>
            </p:nvSpPr>
            <p:spPr bwMode="auto">
              <a:xfrm>
                <a:off x="1440" y="3744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329"/>
              <p:cNvSpPr>
                <a:spLocks noChangeArrowheads="1"/>
              </p:cNvSpPr>
              <p:nvPr/>
            </p:nvSpPr>
            <p:spPr bwMode="auto">
              <a:xfrm>
                <a:off x="1536" y="3792"/>
                <a:ext cx="493" cy="22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68" name="Rectangle 330"/>
              <p:cNvSpPr>
                <a:spLocks noChangeArrowheads="1"/>
              </p:cNvSpPr>
              <p:nvPr/>
            </p:nvSpPr>
            <p:spPr bwMode="auto">
              <a:xfrm>
                <a:off x="2400" y="3792"/>
                <a:ext cx="544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WRITE</a:t>
                </a:r>
              </a:p>
            </p:txBody>
          </p:sp>
          <p:sp>
            <p:nvSpPr>
              <p:cNvPr id="69" name="Rectangle 331"/>
              <p:cNvSpPr>
                <a:spLocks noChangeArrowheads="1"/>
              </p:cNvSpPr>
              <p:nvPr/>
            </p:nvSpPr>
            <p:spPr bwMode="auto">
              <a:xfrm>
                <a:off x="4848" y="3792"/>
                <a:ext cx="544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WRITE</a:t>
                </a:r>
              </a:p>
            </p:txBody>
          </p:sp>
          <p:sp>
            <p:nvSpPr>
              <p:cNvPr id="70" name="Rectangle 332"/>
              <p:cNvSpPr>
                <a:spLocks noChangeArrowheads="1"/>
              </p:cNvSpPr>
              <p:nvPr/>
            </p:nvSpPr>
            <p:spPr bwMode="auto">
              <a:xfrm>
                <a:off x="3744" y="4044"/>
                <a:ext cx="493" cy="228"/>
              </a:xfrm>
              <a:prstGeom prst="rect">
                <a:avLst/>
              </a:prstGeom>
              <a:solidFill>
                <a:srgbClr val="99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</p:grpSp>
        <p:grpSp>
          <p:nvGrpSpPr>
            <p:cNvPr id="8" name="Group 333"/>
            <p:cNvGrpSpPr>
              <a:grpSpLocks/>
            </p:cNvGrpSpPr>
            <p:nvPr/>
          </p:nvGrpSpPr>
          <p:grpSpPr bwMode="auto">
            <a:xfrm>
              <a:off x="2304" y="720"/>
              <a:ext cx="3408" cy="1440"/>
              <a:chOff x="2304" y="720"/>
              <a:chExt cx="3408" cy="1440"/>
            </a:xfrm>
          </p:grpSpPr>
          <p:sp>
            <p:nvSpPr>
              <p:cNvPr id="9" name="Rectangle 334"/>
              <p:cNvSpPr>
                <a:spLocks noChangeArrowheads="1"/>
              </p:cNvSpPr>
              <p:nvPr/>
            </p:nvSpPr>
            <p:spPr bwMode="auto">
              <a:xfrm>
                <a:off x="4594" y="1452"/>
                <a:ext cx="48" cy="226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335"/>
              <p:cNvSpPr>
                <a:spLocks noChangeArrowheads="1"/>
              </p:cNvSpPr>
              <p:nvPr/>
            </p:nvSpPr>
            <p:spPr bwMode="auto">
              <a:xfrm>
                <a:off x="5145" y="1211"/>
                <a:ext cx="48" cy="225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336"/>
              <p:cNvSpPr>
                <a:spLocks/>
              </p:cNvSpPr>
              <p:nvPr/>
            </p:nvSpPr>
            <p:spPr bwMode="auto">
              <a:xfrm>
                <a:off x="3466" y="1200"/>
                <a:ext cx="2246" cy="956"/>
              </a:xfrm>
              <a:custGeom>
                <a:avLst/>
                <a:gdLst/>
                <a:ahLst/>
                <a:cxnLst>
                  <a:cxn ang="0">
                    <a:pos x="4408" y="0"/>
                  </a:cxn>
                  <a:cxn ang="0">
                    <a:pos x="3354" y="0"/>
                  </a:cxn>
                  <a:cxn ang="0">
                    <a:pos x="3354" y="478"/>
                  </a:cxn>
                  <a:cxn ang="0">
                    <a:pos x="2300" y="478"/>
                  </a:cxn>
                  <a:cxn ang="0">
                    <a:pos x="2300" y="956"/>
                  </a:cxn>
                  <a:cxn ang="0">
                    <a:pos x="1246" y="956"/>
                  </a:cxn>
                  <a:cxn ang="0">
                    <a:pos x="1246" y="1434"/>
                  </a:cxn>
                  <a:cxn ang="0">
                    <a:pos x="0" y="1434"/>
                  </a:cxn>
                  <a:cxn ang="0">
                    <a:pos x="0" y="1912"/>
                  </a:cxn>
                  <a:cxn ang="0">
                    <a:pos x="4408" y="1912"/>
                  </a:cxn>
                  <a:cxn ang="0">
                    <a:pos x="4408" y="0"/>
                  </a:cxn>
                </a:cxnLst>
                <a:rect l="0" t="0" r="r" b="b"/>
                <a:pathLst>
                  <a:path w="4408" h="1912">
                    <a:moveTo>
                      <a:pt x="4408" y="0"/>
                    </a:moveTo>
                    <a:lnTo>
                      <a:pt x="3354" y="0"/>
                    </a:lnTo>
                    <a:lnTo>
                      <a:pt x="3354" y="478"/>
                    </a:lnTo>
                    <a:lnTo>
                      <a:pt x="2300" y="478"/>
                    </a:lnTo>
                    <a:lnTo>
                      <a:pt x="2300" y="956"/>
                    </a:lnTo>
                    <a:lnTo>
                      <a:pt x="1246" y="956"/>
                    </a:lnTo>
                    <a:lnTo>
                      <a:pt x="1246" y="1434"/>
                    </a:lnTo>
                    <a:lnTo>
                      <a:pt x="0" y="1434"/>
                    </a:lnTo>
                    <a:lnTo>
                      <a:pt x="0" y="1912"/>
                    </a:lnTo>
                    <a:lnTo>
                      <a:pt x="4408" y="1912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337"/>
              <p:cNvSpPr>
                <a:spLocks noChangeArrowheads="1"/>
              </p:cNvSpPr>
              <p:nvPr/>
            </p:nvSpPr>
            <p:spPr bwMode="auto">
              <a:xfrm>
                <a:off x="2304" y="720"/>
                <a:ext cx="3407" cy="14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338"/>
              <p:cNvSpPr>
                <a:spLocks noChangeShapeType="1"/>
              </p:cNvSpPr>
              <p:nvPr/>
            </p:nvSpPr>
            <p:spPr bwMode="auto">
              <a:xfrm>
                <a:off x="2304" y="1200"/>
                <a:ext cx="340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339"/>
              <p:cNvSpPr>
                <a:spLocks noChangeShapeType="1"/>
              </p:cNvSpPr>
              <p:nvPr/>
            </p:nvSpPr>
            <p:spPr bwMode="auto">
              <a:xfrm>
                <a:off x="2304" y="1440"/>
                <a:ext cx="340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40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340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41"/>
              <p:cNvSpPr>
                <a:spLocks noChangeShapeType="1"/>
              </p:cNvSpPr>
              <p:nvPr/>
            </p:nvSpPr>
            <p:spPr bwMode="auto">
              <a:xfrm>
                <a:off x="2928" y="960"/>
                <a:ext cx="278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42"/>
              <p:cNvSpPr>
                <a:spLocks noChangeShapeType="1"/>
              </p:cNvSpPr>
              <p:nvPr/>
            </p:nvSpPr>
            <p:spPr bwMode="auto">
              <a:xfrm>
                <a:off x="3456" y="960"/>
                <a:ext cx="1" cy="1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343"/>
              <p:cNvSpPr>
                <a:spLocks noChangeArrowheads="1"/>
              </p:cNvSpPr>
              <p:nvPr/>
            </p:nvSpPr>
            <p:spPr bwMode="auto">
              <a:xfrm>
                <a:off x="3800" y="780"/>
                <a:ext cx="89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LOCK LEVEL HELD</a:t>
                </a:r>
                <a:endParaRPr lang="en-US" sz="1800" b="1">
                  <a:latin typeface="Arial" pitchFamily="34" charset="0"/>
                </a:endParaRPr>
              </a:p>
            </p:txBody>
          </p:sp>
          <p:grpSp>
            <p:nvGrpSpPr>
              <p:cNvPr id="19" name="Group 344"/>
              <p:cNvGrpSpPr>
                <a:grpSpLocks/>
              </p:cNvGrpSpPr>
              <p:nvPr/>
            </p:nvGrpSpPr>
            <p:grpSpPr bwMode="auto">
              <a:xfrm>
                <a:off x="2411" y="876"/>
                <a:ext cx="464" cy="230"/>
                <a:chOff x="321" y="488"/>
                <a:chExt cx="464" cy="230"/>
              </a:xfrm>
            </p:grpSpPr>
            <p:sp>
              <p:nvSpPr>
                <p:cNvPr id="55" name="Rectangle 345"/>
                <p:cNvSpPr>
                  <a:spLocks noChangeArrowheads="1"/>
                </p:cNvSpPr>
                <p:nvPr/>
              </p:nvSpPr>
              <p:spPr bwMode="auto">
                <a:xfrm>
                  <a:off x="321" y="488"/>
                  <a:ext cx="272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 b="1">
                      <a:solidFill>
                        <a:srgbClr val="000000"/>
                      </a:solidFill>
                      <a:latin typeface="Arial" pitchFamily="34" charset="0"/>
                    </a:rPr>
                    <a:t>LOCK</a:t>
                  </a:r>
                  <a:endParaRPr lang="en-US" sz="1800" b="1">
                    <a:latin typeface="Arial" pitchFamily="34" charset="0"/>
                  </a:endParaRPr>
                </a:p>
              </p:txBody>
            </p:sp>
            <p:sp>
              <p:nvSpPr>
                <p:cNvPr id="56" name="Rectangle 346"/>
                <p:cNvSpPr>
                  <a:spLocks noChangeArrowheads="1"/>
                </p:cNvSpPr>
                <p:nvPr/>
              </p:nvSpPr>
              <p:spPr bwMode="auto">
                <a:xfrm>
                  <a:off x="321" y="603"/>
                  <a:ext cx="46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 b="1">
                      <a:solidFill>
                        <a:srgbClr val="000000"/>
                      </a:solidFill>
                      <a:latin typeface="Arial" pitchFamily="34" charset="0"/>
                    </a:rPr>
                    <a:t>REQUEST</a:t>
                  </a:r>
                  <a:endParaRPr lang="en-US" sz="1800" b="1">
                    <a:latin typeface="Arial" pitchFamily="34" charset="0"/>
                  </a:endParaRPr>
                </a:p>
              </p:txBody>
            </p:sp>
          </p:grpSp>
          <p:sp>
            <p:nvSpPr>
              <p:cNvPr id="20" name="Rectangle 347"/>
              <p:cNvSpPr>
                <a:spLocks noChangeArrowheads="1"/>
              </p:cNvSpPr>
              <p:nvPr/>
            </p:nvSpPr>
            <p:spPr bwMode="auto">
              <a:xfrm>
                <a:off x="2411" y="1258"/>
                <a:ext cx="39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ACCESS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1" name="Rectangle 348"/>
              <p:cNvSpPr>
                <a:spLocks noChangeArrowheads="1"/>
              </p:cNvSpPr>
              <p:nvPr/>
            </p:nvSpPr>
            <p:spPr bwMode="auto">
              <a:xfrm>
                <a:off x="2411" y="1497"/>
                <a:ext cx="27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READ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2" name="Rectangle 349"/>
              <p:cNvSpPr>
                <a:spLocks noChangeArrowheads="1"/>
              </p:cNvSpPr>
              <p:nvPr/>
            </p:nvSpPr>
            <p:spPr bwMode="auto">
              <a:xfrm>
                <a:off x="2411" y="1736"/>
                <a:ext cx="31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WRITE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3" name="Rectangle 350"/>
              <p:cNvSpPr>
                <a:spLocks noChangeArrowheads="1"/>
              </p:cNvSpPr>
              <p:nvPr/>
            </p:nvSpPr>
            <p:spPr bwMode="auto">
              <a:xfrm>
                <a:off x="2363" y="1975"/>
                <a:ext cx="54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EXCLUSIVE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4" name="Rectangle 351"/>
              <p:cNvSpPr>
                <a:spLocks noChangeArrowheads="1"/>
              </p:cNvSpPr>
              <p:nvPr/>
            </p:nvSpPr>
            <p:spPr bwMode="auto">
              <a:xfrm>
                <a:off x="2986" y="1019"/>
                <a:ext cx="27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NONE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5" name="Rectangle 352"/>
              <p:cNvSpPr>
                <a:spLocks noChangeArrowheads="1"/>
              </p:cNvSpPr>
              <p:nvPr/>
            </p:nvSpPr>
            <p:spPr bwMode="auto">
              <a:xfrm>
                <a:off x="3561" y="1019"/>
                <a:ext cx="39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ACCESS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6" name="Rectangle 353"/>
              <p:cNvSpPr>
                <a:spLocks noChangeArrowheads="1"/>
              </p:cNvSpPr>
              <p:nvPr/>
            </p:nvSpPr>
            <p:spPr bwMode="auto">
              <a:xfrm>
                <a:off x="4184" y="1019"/>
                <a:ext cx="27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READ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7" name="Rectangle 354"/>
              <p:cNvSpPr>
                <a:spLocks noChangeArrowheads="1"/>
              </p:cNvSpPr>
              <p:nvPr/>
            </p:nvSpPr>
            <p:spPr bwMode="auto">
              <a:xfrm>
                <a:off x="4717" y="1025"/>
                <a:ext cx="31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WRITE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8" name="Rectangle 355"/>
              <p:cNvSpPr>
                <a:spLocks noChangeArrowheads="1"/>
              </p:cNvSpPr>
              <p:nvPr/>
            </p:nvSpPr>
            <p:spPr bwMode="auto">
              <a:xfrm>
                <a:off x="5160" y="1025"/>
                <a:ext cx="54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EXCLUSIVE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9" name="Rectangle 356"/>
              <p:cNvSpPr>
                <a:spLocks noChangeArrowheads="1"/>
              </p:cNvSpPr>
              <p:nvPr/>
            </p:nvSpPr>
            <p:spPr bwMode="auto">
              <a:xfrm>
                <a:off x="2986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0" name="Rectangle 357"/>
              <p:cNvSpPr>
                <a:spLocks noChangeArrowheads="1"/>
              </p:cNvSpPr>
              <p:nvPr/>
            </p:nvSpPr>
            <p:spPr bwMode="auto">
              <a:xfrm>
                <a:off x="2986" y="1497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1" name="Rectangle 358"/>
              <p:cNvSpPr>
                <a:spLocks noChangeArrowheads="1"/>
              </p:cNvSpPr>
              <p:nvPr/>
            </p:nvSpPr>
            <p:spPr bwMode="auto">
              <a:xfrm>
                <a:off x="3609" y="1497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2" name="Rectangle 359"/>
              <p:cNvSpPr>
                <a:spLocks noChangeArrowheads="1"/>
              </p:cNvSpPr>
              <p:nvPr/>
            </p:nvSpPr>
            <p:spPr bwMode="auto">
              <a:xfrm>
                <a:off x="3609" y="1736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3" name="Rectangle 360"/>
              <p:cNvSpPr>
                <a:spLocks noChangeArrowheads="1"/>
              </p:cNvSpPr>
              <p:nvPr/>
            </p:nvSpPr>
            <p:spPr bwMode="auto">
              <a:xfrm>
                <a:off x="2986" y="1736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4" name="Rectangle 361"/>
              <p:cNvSpPr>
                <a:spLocks noChangeArrowheads="1"/>
              </p:cNvSpPr>
              <p:nvPr/>
            </p:nvSpPr>
            <p:spPr bwMode="auto">
              <a:xfrm>
                <a:off x="2986" y="1975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5" name="Rectangle 362"/>
              <p:cNvSpPr>
                <a:spLocks noChangeArrowheads="1"/>
              </p:cNvSpPr>
              <p:nvPr/>
            </p:nvSpPr>
            <p:spPr bwMode="auto">
              <a:xfrm>
                <a:off x="3609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6" name="Rectangle 363"/>
              <p:cNvSpPr>
                <a:spLocks noChangeArrowheads="1"/>
              </p:cNvSpPr>
              <p:nvPr/>
            </p:nvSpPr>
            <p:spPr bwMode="auto">
              <a:xfrm>
                <a:off x="4160" y="1497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7" name="Rectangle 364"/>
              <p:cNvSpPr>
                <a:spLocks noChangeArrowheads="1"/>
              </p:cNvSpPr>
              <p:nvPr/>
            </p:nvSpPr>
            <p:spPr bwMode="auto">
              <a:xfrm>
                <a:off x="4160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8" name="Rectangle 365"/>
              <p:cNvSpPr>
                <a:spLocks noChangeArrowheads="1"/>
              </p:cNvSpPr>
              <p:nvPr/>
            </p:nvSpPr>
            <p:spPr bwMode="auto">
              <a:xfrm>
                <a:off x="4663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9" name="Line 366"/>
              <p:cNvSpPr>
                <a:spLocks noChangeShapeType="1"/>
              </p:cNvSpPr>
              <p:nvPr/>
            </p:nvSpPr>
            <p:spPr bwMode="auto">
              <a:xfrm flipH="1" flipV="1">
                <a:off x="2928" y="720"/>
                <a:ext cx="1" cy="14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367"/>
              <p:cNvSpPr>
                <a:spLocks noChangeArrowheads="1"/>
              </p:cNvSpPr>
              <p:nvPr/>
            </p:nvSpPr>
            <p:spPr bwMode="auto">
              <a:xfrm>
                <a:off x="5238" y="1258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41" name="Rectangle 368"/>
              <p:cNvSpPr>
                <a:spLocks noChangeArrowheads="1"/>
              </p:cNvSpPr>
              <p:nvPr/>
            </p:nvSpPr>
            <p:spPr bwMode="auto">
              <a:xfrm>
                <a:off x="5238" y="1497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2" name="Rectangle 369"/>
              <p:cNvSpPr>
                <a:spLocks noChangeArrowheads="1"/>
              </p:cNvSpPr>
              <p:nvPr/>
            </p:nvSpPr>
            <p:spPr bwMode="auto">
              <a:xfrm>
                <a:off x="4675" y="1503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3" name="Rectangle 370"/>
              <p:cNvSpPr>
                <a:spLocks noChangeArrowheads="1"/>
              </p:cNvSpPr>
              <p:nvPr/>
            </p:nvSpPr>
            <p:spPr bwMode="auto">
              <a:xfrm>
                <a:off x="4663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4" name="Rectangle 371"/>
              <p:cNvSpPr>
                <a:spLocks noChangeArrowheads="1"/>
              </p:cNvSpPr>
              <p:nvPr/>
            </p:nvSpPr>
            <p:spPr bwMode="auto">
              <a:xfrm>
                <a:off x="4663" y="1736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5" name="Rectangle 372"/>
              <p:cNvSpPr>
                <a:spLocks noChangeArrowheads="1"/>
              </p:cNvSpPr>
              <p:nvPr/>
            </p:nvSpPr>
            <p:spPr bwMode="auto">
              <a:xfrm>
                <a:off x="5238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6" name="Rectangle 373"/>
              <p:cNvSpPr>
                <a:spLocks noChangeArrowheads="1"/>
              </p:cNvSpPr>
              <p:nvPr/>
            </p:nvSpPr>
            <p:spPr bwMode="auto">
              <a:xfrm>
                <a:off x="4160" y="1736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7" name="Rectangle 374"/>
              <p:cNvSpPr>
                <a:spLocks noChangeArrowheads="1"/>
              </p:cNvSpPr>
              <p:nvPr/>
            </p:nvSpPr>
            <p:spPr bwMode="auto">
              <a:xfrm>
                <a:off x="4160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8" name="Rectangle 375"/>
              <p:cNvSpPr>
                <a:spLocks noChangeArrowheads="1"/>
              </p:cNvSpPr>
              <p:nvPr/>
            </p:nvSpPr>
            <p:spPr bwMode="auto">
              <a:xfrm>
                <a:off x="3609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9" name="Rectangle 376"/>
              <p:cNvSpPr>
                <a:spLocks noChangeArrowheads="1"/>
              </p:cNvSpPr>
              <p:nvPr/>
            </p:nvSpPr>
            <p:spPr bwMode="auto">
              <a:xfrm>
                <a:off x="5238" y="1736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50" name="Line 377"/>
              <p:cNvSpPr>
                <a:spLocks noChangeShapeType="1"/>
              </p:cNvSpPr>
              <p:nvPr/>
            </p:nvSpPr>
            <p:spPr bwMode="auto">
              <a:xfrm>
                <a:off x="5136" y="960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378"/>
              <p:cNvSpPr>
                <a:spLocks noChangeShapeType="1"/>
              </p:cNvSpPr>
              <p:nvPr/>
            </p:nvSpPr>
            <p:spPr bwMode="auto">
              <a:xfrm>
                <a:off x="4608" y="960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379"/>
              <p:cNvSpPr>
                <a:spLocks noChangeArrowheads="1"/>
              </p:cNvSpPr>
              <p:nvPr/>
            </p:nvSpPr>
            <p:spPr bwMode="auto">
              <a:xfrm>
                <a:off x="4080" y="1680"/>
                <a:ext cx="48" cy="226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380"/>
              <p:cNvSpPr>
                <a:spLocks noChangeShapeType="1"/>
              </p:cNvSpPr>
              <p:nvPr/>
            </p:nvSpPr>
            <p:spPr bwMode="auto">
              <a:xfrm>
                <a:off x="4080" y="960"/>
                <a:ext cx="1" cy="1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81"/>
              <p:cNvSpPr>
                <a:spLocks noChangeShapeType="1"/>
              </p:cNvSpPr>
              <p:nvPr/>
            </p:nvSpPr>
            <p:spPr bwMode="auto">
              <a:xfrm>
                <a:off x="2304" y="1680"/>
                <a:ext cx="34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6"/>
          <p:cNvSpPr>
            <a:spLocks noChangeArrowheads="1"/>
          </p:cNvSpPr>
          <p:nvPr/>
        </p:nvSpPr>
        <p:spPr bwMode="auto">
          <a:xfrm>
            <a:off x="1524000" y="152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itchFamily="34" charset="0"/>
              </a:rPr>
              <a:t>Access Locks</a:t>
            </a:r>
          </a:p>
        </p:txBody>
      </p:sp>
      <p:grpSp>
        <p:nvGrpSpPr>
          <p:cNvPr id="3" name="Group 347"/>
          <p:cNvGrpSpPr>
            <a:grpSpLocks/>
          </p:cNvGrpSpPr>
          <p:nvPr/>
        </p:nvGrpSpPr>
        <p:grpSpPr bwMode="auto">
          <a:xfrm>
            <a:off x="182563" y="1089025"/>
            <a:ext cx="8961437" cy="5768975"/>
            <a:chOff x="115" y="686"/>
            <a:chExt cx="5645" cy="3634"/>
          </a:xfrm>
        </p:grpSpPr>
        <p:sp>
          <p:nvSpPr>
            <p:cNvPr id="4" name="Rectangle 348"/>
            <p:cNvSpPr>
              <a:spLocks noChangeArrowheads="1"/>
            </p:cNvSpPr>
            <p:nvPr/>
          </p:nvSpPr>
          <p:spPr bwMode="auto">
            <a:xfrm>
              <a:off x="211" y="926"/>
              <a:ext cx="1872" cy="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1600" b="1">
                  <a:latin typeface="Arial" pitchFamily="34" charset="0"/>
                </a:rPr>
                <a:t>Lock requests are queued behind all outstanding incompatible lock requests for the same object.</a:t>
              </a:r>
            </a:p>
          </p:txBody>
        </p:sp>
        <p:sp>
          <p:nvSpPr>
            <p:cNvPr id="5" name="Rectangle 349"/>
            <p:cNvSpPr>
              <a:spLocks noChangeArrowheads="1"/>
            </p:cNvSpPr>
            <p:nvPr/>
          </p:nvSpPr>
          <p:spPr bwMode="auto">
            <a:xfrm>
              <a:off x="115" y="686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Rule</a:t>
              </a:r>
            </a:p>
          </p:txBody>
        </p:sp>
        <p:grpSp>
          <p:nvGrpSpPr>
            <p:cNvPr id="6" name="Group 350"/>
            <p:cNvGrpSpPr>
              <a:grpSpLocks/>
            </p:cNvGrpSpPr>
            <p:nvPr/>
          </p:nvGrpSpPr>
          <p:grpSpPr bwMode="auto">
            <a:xfrm>
              <a:off x="240" y="2304"/>
              <a:ext cx="5348" cy="996"/>
              <a:chOff x="240" y="2352"/>
              <a:chExt cx="5348" cy="996"/>
            </a:xfrm>
          </p:grpSpPr>
          <p:sp>
            <p:nvSpPr>
              <p:cNvPr id="57" name="Rectangle 351"/>
              <p:cNvSpPr>
                <a:spLocks noChangeArrowheads="1"/>
              </p:cNvSpPr>
              <p:nvPr/>
            </p:nvSpPr>
            <p:spPr bwMode="auto">
              <a:xfrm>
                <a:off x="240" y="2352"/>
                <a:ext cx="475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/>
                <a:r>
                  <a:rPr lang="en-US" sz="1600" b="1" u="sng">
                    <a:solidFill>
                      <a:srgbClr val="0000CC"/>
                    </a:solidFill>
                    <a:latin typeface="Arial" pitchFamily="34" charset="0"/>
                  </a:rPr>
                  <a:t>Example 3</a:t>
                </a:r>
                <a:r>
                  <a:rPr lang="en-US" sz="1600" b="1">
                    <a:solidFill>
                      <a:srgbClr val="0000CC"/>
                    </a:solidFill>
                    <a:latin typeface="Arial" pitchFamily="34" charset="0"/>
                  </a:rPr>
                  <a:t> – New ACCESS lock request granted immediately.</a:t>
                </a:r>
              </a:p>
            </p:txBody>
          </p:sp>
          <p:sp>
            <p:nvSpPr>
              <p:cNvPr id="58" name="Rectangle 352"/>
              <p:cNvSpPr>
                <a:spLocks noChangeArrowheads="1"/>
              </p:cNvSpPr>
              <p:nvPr/>
            </p:nvSpPr>
            <p:spPr bwMode="auto">
              <a:xfrm>
                <a:off x="348" y="2880"/>
                <a:ext cx="663" cy="228"/>
              </a:xfrm>
              <a:prstGeom prst="rect">
                <a:avLst/>
              </a:prstGeom>
              <a:solidFill>
                <a:srgbClr val="99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ACCESS</a:t>
                </a:r>
              </a:p>
            </p:txBody>
          </p:sp>
          <p:sp>
            <p:nvSpPr>
              <p:cNvPr id="59" name="Rectangle 353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44" cy="22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WRITE</a:t>
                </a:r>
              </a:p>
            </p:txBody>
          </p:sp>
          <p:sp>
            <p:nvSpPr>
              <p:cNvPr id="60" name="Rectangle 35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544" cy="22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WRITE</a:t>
                </a:r>
              </a:p>
            </p:txBody>
          </p:sp>
          <p:sp>
            <p:nvSpPr>
              <p:cNvPr id="61" name="Rectangle 355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672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  <p:sp>
            <p:nvSpPr>
              <p:cNvPr id="62" name="Rectangle 356"/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7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New request</a:t>
                </a:r>
              </a:p>
            </p:txBody>
          </p:sp>
          <p:sp>
            <p:nvSpPr>
              <p:cNvPr id="63" name="Rectangle 357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9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New lock queue</a:t>
                </a:r>
              </a:p>
            </p:txBody>
          </p:sp>
          <p:sp>
            <p:nvSpPr>
              <p:cNvPr id="64" name="Line 358"/>
              <p:cNvSpPr>
                <a:spLocks noChangeShapeType="1"/>
              </p:cNvSpPr>
              <p:nvPr/>
            </p:nvSpPr>
            <p:spPr bwMode="auto">
              <a:xfrm>
                <a:off x="3312" y="2829"/>
                <a:ext cx="1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359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Lock queue</a:t>
                </a:r>
              </a:p>
            </p:txBody>
          </p:sp>
          <p:sp>
            <p:nvSpPr>
              <p:cNvPr id="66" name="Rectangle 360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77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Current lock</a:t>
                </a:r>
              </a:p>
            </p:txBody>
          </p:sp>
          <p:sp>
            <p:nvSpPr>
              <p:cNvPr id="67" name="Rectangle 361"/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8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400" b="1">
                    <a:latin typeface="Arial" pitchFamily="34" charset="0"/>
                  </a:rPr>
                  <a:t>Current locks</a:t>
                </a:r>
              </a:p>
            </p:txBody>
          </p:sp>
          <p:sp>
            <p:nvSpPr>
              <p:cNvPr id="68" name="Line 362"/>
              <p:cNvSpPr>
                <a:spLocks noChangeShapeType="1"/>
              </p:cNvSpPr>
              <p:nvPr/>
            </p:nvSpPr>
            <p:spPr bwMode="auto">
              <a:xfrm>
                <a:off x="1440" y="2832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63"/>
              <p:cNvSpPr>
                <a:spLocks noChangeArrowheads="1"/>
              </p:cNvSpPr>
              <p:nvPr/>
            </p:nvSpPr>
            <p:spPr bwMode="auto">
              <a:xfrm>
                <a:off x="4848" y="3120"/>
                <a:ext cx="672" cy="228"/>
              </a:xfrm>
              <a:prstGeom prst="rect">
                <a:avLst/>
              </a:prstGeom>
              <a:solidFill>
                <a:srgbClr val="99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ACCESS</a:t>
                </a:r>
              </a:p>
            </p:txBody>
          </p:sp>
          <p:sp>
            <p:nvSpPr>
              <p:cNvPr id="70" name="Rectangle 364"/>
              <p:cNvSpPr>
                <a:spLocks noChangeArrowheads="1"/>
              </p:cNvSpPr>
              <p:nvPr/>
            </p:nvSpPr>
            <p:spPr bwMode="auto">
              <a:xfrm>
                <a:off x="2352" y="2892"/>
                <a:ext cx="672" cy="2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600" b="1">
                    <a:latin typeface="Arial" pitchFamily="34" charset="0"/>
                  </a:rPr>
                  <a:t>READ</a:t>
                </a:r>
              </a:p>
            </p:txBody>
          </p:sp>
        </p:grpSp>
        <p:sp>
          <p:nvSpPr>
            <p:cNvPr id="7" name="Rectangle 365"/>
            <p:cNvSpPr>
              <a:spLocks noChangeArrowheads="1"/>
            </p:cNvSpPr>
            <p:nvPr/>
          </p:nvSpPr>
          <p:spPr bwMode="auto">
            <a:xfrm>
              <a:off x="192" y="3223"/>
              <a:ext cx="5568" cy="1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173038" indent="-173038"/>
              <a:r>
                <a:rPr lang="en-US" sz="1600" b="1" u="sng">
                  <a:solidFill>
                    <a:srgbClr val="0000CC"/>
                  </a:solidFill>
                  <a:latin typeface="Arial" pitchFamily="34" charset="0"/>
                </a:rPr>
                <a:t>Advantages of Access Locks</a:t>
              </a:r>
              <a:endParaRPr lang="en-US" sz="1600" b="1">
                <a:solidFill>
                  <a:srgbClr val="0000CC"/>
                </a:solidFill>
                <a:latin typeface="Arial" pitchFamily="34" charset="0"/>
              </a:endParaRPr>
            </a:p>
            <a:p>
              <a:pPr marL="173038" indent="-173038"/>
              <a:r>
                <a:rPr lang="en-US" sz="1600" b="1">
                  <a:latin typeface="Arial" pitchFamily="34" charset="0"/>
                </a:rPr>
                <a:t>	Permit quicker access to table in multi-user environment.</a:t>
              </a:r>
            </a:p>
            <a:p>
              <a:pPr marL="173038" indent="-173038"/>
              <a:r>
                <a:rPr lang="en-US" sz="1600" b="1">
                  <a:latin typeface="Arial" pitchFamily="34" charset="0"/>
                </a:rPr>
                <a:t>	Have minimal ‘blocking’ effect on other queries.</a:t>
              </a:r>
            </a:p>
            <a:p>
              <a:pPr marL="173038" indent="-173038"/>
              <a:r>
                <a:rPr lang="en-US" sz="1600" b="1">
                  <a:latin typeface="Arial" pitchFamily="34" charset="0"/>
                </a:rPr>
                <a:t>	Very useful for aggregating large numbers of rows.</a:t>
              </a:r>
            </a:p>
            <a:p>
              <a:pPr marL="173038" indent="-173038"/>
              <a:endParaRPr lang="en-US" sz="1200" b="1">
                <a:latin typeface="Arial" pitchFamily="34" charset="0"/>
              </a:endParaRPr>
            </a:p>
            <a:p>
              <a:pPr marL="173038" indent="-173038"/>
              <a:r>
                <a:rPr lang="en-US" sz="1600" b="1" u="sng">
                  <a:solidFill>
                    <a:srgbClr val="CC0000"/>
                  </a:solidFill>
                  <a:latin typeface="Arial" pitchFamily="34" charset="0"/>
                </a:rPr>
                <a:t>Disadvantages of Access Locks</a:t>
              </a:r>
              <a:endParaRPr lang="en-US" sz="1600" b="1" u="sng">
                <a:latin typeface="Arial" pitchFamily="34" charset="0"/>
              </a:endParaRPr>
            </a:p>
            <a:p>
              <a:pPr marL="173038" indent="-173038"/>
              <a:r>
                <a:rPr lang="en-US" sz="1600" b="1">
                  <a:latin typeface="Arial" pitchFamily="34" charset="0"/>
                </a:rPr>
                <a:t>	May produce erroneous results if during table maintenance.</a:t>
              </a:r>
            </a:p>
          </p:txBody>
        </p:sp>
        <p:grpSp>
          <p:nvGrpSpPr>
            <p:cNvPr id="8" name="Group 366"/>
            <p:cNvGrpSpPr>
              <a:grpSpLocks/>
            </p:cNvGrpSpPr>
            <p:nvPr/>
          </p:nvGrpSpPr>
          <p:grpSpPr bwMode="auto">
            <a:xfrm>
              <a:off x="2304" y="720"/>
              <a:ext cx="3408" cy="1440"/>
              <a:chOff x="2304" y="720"/>
              <a:chExt cx="3408" cy="1440"/>
            </a:xfrm>
          </p:grpSpPr>
          <p:sp>
            <p:nvSpPr>
              <p:cNvPr id="9" name="Rectangle 367"/>
              <p:cNvSpPr>
                <a:spLocks noChangeArrowheads="1"/>
              </p:cNvSpPr>
              <p:nvPr/>
            </p:nvSpPr>
            <p:spPr bwMode="auto">
              <a:xfrm>
                <a:off x="4594" y="1452"/>
                <a:ext cx="48" cy="226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368"/>
              <p:cNvSpPr>
                <a:spLocks noChangeArrowheads="1"/>
              </p:cNvSpPr>
              <p:nvPr/>
            </p:nvSpPr>
            <p:spPr bwMode="auto">
              <a:xfrm>
                <a:off x="5145" y="1211"/>
                <a:ext cx="48" cy="225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Freeform 369"/>
              <p:cNvSpPr>
                <a:spLocks/>
              </p:cNvSpPr>
              <p:nvPr/>
            </p:nvSpPr>
            <p:spPr bwMode="auto">
              <a:xfrm>
                <a:off x="3466" y="1200"/>
                <a:ext cx="2246" cy="956"/>
              </a:xfrm>
              <a:custGeom>
                <a:avLst/>
                <a:gdLst/>
                <a:ahLst/>
                <a:cxnLst>
                  <a:cxn ang="0">
                    <a:pos x="4408" y="0"/>
                  </a:cxn>
                  <a:cxn ang="0">
                    <a:pos x="3354" y="0"/>
                  </a:cxn>
                  <a:cxn ang="0">
                    <a:pos x="3354" y="478"/>
                  </a:cxn>
                  <a:cxn ang="0">
                    <a:pos x="2300" y="478"/>
                  </a:cxn>
                  <a:cxn ang="0">
                    <a:pos x="2300" y="956"/>
                  </a:cxn>
                  <a:cxn ang="0">
                    <a:pos x="1246" y="956"/>
                  </a:cxn>
                  <a:cxn ang="0">
                    <a:pos x="1246" y="1434"/>
                  </a:cxn>
                  <a:cxn ang="0">
                    <a:pos x="0" y="1434"/>
                  </a:cxn>
                  <a:cxn ang="0">
                    <a:pos x="0" y="1912"/>
                  </a:cxn>
                  <a:cxn ang="0">
                    <a:pos x="4408" y="1912"/>
                  </a:cxn>
                  <a:cxn ang="0">
                    <a:pos x="4408" y="0"/>
                  </a:cxn>
                </a:cxnLst>
                <a:rect l="0" t="0" r="r" b="b"/>
                <a:pathLst>
                  <a:path w="4408" h="1912">
                    <a:moveTo>
                      <a:pt x="4408" y="0"/>
                    </a:moveTo>
                    <a:lnTo>
                      <a:pt x="3354" y="0"/>
                    </a:lnTo>
                    <a:lnTo>
                      <a:pt x="3354" y="478"/>
                    </a:lnTo>
                    <a:lnTo>
                      <a:pt x="2300" y="478"/>
                    </a:lnTo>
                    <a:lnTo>
                      <a:pt x="2300" y="956"/>
                    </a:lnTo>
                    <a:lnTo>
                      <a:pt x="1246" y="956"/>
                    </a:lnTo>
                    <a:lnTo>
                      <a:pt x="1246" y="1434"/>
                    </a:lnTo>
                    <a:lnTo>
                      <a:pt x="0" y="1434"/>
                    </a:lnTo>
                    <a:lnTo>
                      <a:pt x="0" y="1912"/>
                    </a:lnTo>
                    <a:lnTo>
                      <a:pt x="4408" y="1912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370"/>
              <p:cNvSpPr>
                <a:spLocks noChangeArrowheads="1"/>
              </p:cNvSpPr>
              <p:nvPr/>
            </p:nvSpPr>
            <p:spPr bwMode="auto">
              <a:xfrm>
                <a:off x="2304" y="720"/>
                <a:ext cx="3407" cy="14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371"/>
              <p:cNvSpPr>
                <a:spLocks noChangeShapeType="1"/>
              </p:cNvSpPr>
              <p:nvPr/>
            </p:nvSpPr>
            <p:spPr bwMode="auto">
              <a:xfrm>
                <a:off x="2304" y="1200"/>
                <a:ext cx="340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372"/>
              <p:cNvSpPr>
                <a:spLocks noChangeShapeType="1"/>
              </p:cNvSpPr>
              <p:nvPr/>
            </p:nvSpPr>
            <p:spPr bwMode="auto">
              <a:xfrm>
                <a:off x="2304" y="1440"/>
                <a:ext cx="340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73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340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74"/>
              <p:cNvSpPr>
                <a:spLocks noChangeShapeType="1"/>
              </p:cNvSpPr>
              <p:nvPr/>
            </p:nvSpPr>
            <p:spPr bwMode="auto">
              <a:xfrm>
                <a:off x="2928" y="960"/>
                <a:ext cx="278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75"/>
              <p:cNvSpPr>
                <a:spLocks noChangeShapeType="1"/>
              </p:cNvSpPr>
              <p:nvPr/>
            </p:nvSpPr>
            <p:spPr bwMode="auto">
              <a:xfrm>
                <a:off x="3456" y="960"/>
                <a:ext cx="1" cy="1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376"/>
              <p:cNvSpPr>
                <a:spLocks noChangeArrowheads="1"/>
              </p:cNvSpPr>
              <p:nvPr/>
            </p:nvSpPr>
            <p:spPr bwMode="auto">
              <a:xfrm>
                <a:off x="3800" y="780"/>
                <a:ext cx="89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LOCK LEVEL HELD</a:t>
                </a:r>
                <a:endParaRPr lang="en-US" sz="1800" b="1">
                  <a:latin typeface="Arial" pitchFamily="34" charset="0"/>
                </a:endParaRPr>
              </a:p>
            </p:txBody>
          </p:sp>
          <p:grpSp>
            <p:nvGrpSpPr>
              <p:cNvPr id="19" name="Group 377"/>
              <p:cNvGrpSpPr>
                <a:grpSpLocks/>
              </p:cNvGrpSpPr>
              <p:nvPr/>
            </p:nvGrpSpPr>
            <p:grpSpPr bwMode="auto">
              <a:xfrm>
                <a:off x="2411" y="876"/>
                <a:ext cx="464" cy="230"/>
                <a:chOff x="321" y="488"/>
                <a:chExt cx="464" cy="230"/>
              </a:xfrm>
            </p:grpSpPr>
            <p:sp>
              <p:nvSpPr>
                <p:cNvPr id="55" name="Rectangle 378"/>
                <p:cNvSpPr>
                  <a:spLocks noChangeArrowheads="1"/>
                </p:cNvSpPr>
                <p:nvPr/>
              </p:nvSpPr>
              <p:spPr bwMode="auto">
                <a:xfrm>
                  <a:off x="321" y="488"/>
                  <a:ext cx="272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 b="1">
                      <a:solidFill>
                        <a:srgbClr val="000000"/>
                      </a:solidFill>
                      <a:latin typeface="Arial" pitchFamily="34" charset="0"/>
                    </a:rPr>
                    <a:t>LOCK</a:t>
                  </a:r>
                  <a:endParaRPr lang="en-US" sz="1800" b="1">
                    <a:latin typeface="Arial" pitchFamily="34" charset="0"/>
                  </a:endParaRPr>
                </a:p>
              </p:txBody>
            </p:sp>
            <p:sp>
              <p:nvSpPr>
                <p:cNvPr id="56" name="Rectangle 379"/>
                <p:cNvSpPr>
                  <a:spLocks noChangeArrowheads="1"/>
                </p:cNvSpPr>
                <p:nvPr/>
              </p:nvSpPr>
              <p:spPr bwMode="auto">
                <a:xfrm>
                  <a:off x="321" y="603"/>
                  <a:ext cx="46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 b="1">
                      <a:solidFill>
                        <a:srgbClr val="000000"/>
                      </a:solidFill>
                      <a:latin typeface="Arial" pitchFamily="34" charset="0"/>
                    </a:rPr>
                    <a:t>REQUEST</a:t>
                  </a:r>
                  <a:endParaRPr lang="en-US" sz="1800" b="1">
                    <a:latin typeface="Arial" pitchFamily="34" charset="0"/>
                  </a:endParaRPr>
                </a:p>
              </p:txBody>
            </p:sp>
          </p:grpSp>
          <p:sp>
            <p:nvSpPr>
              <p:cNvPr id="20" name="Rectangle 380"/>
              <p:cNvSpPr>
                <a:spLocks noChangeArrowheads="1"/>
              </p:cNvSpPr>
              <p:nvPr/>
            </p:nvSpPr>
            <p:spPr bwMode="auto">
              <a:xfrm>
                <a:off x="2411" y="1258"/>
                <a:ext cx="39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ACCESS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1" name="Rectangle 381"/>
              <p:cNvSpPr>
                <a:spLocks noChangeArrowheads="1"/>
              </p:cNvSpPr>
              <p:nvPr/>
            </p:nvSpPr>
            <p:spPr bwMode="auto">
              <a:xfrm>
                <a:off x="2411" y="1497"/>
                <a:ext cx="27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READ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2" name="Rectangle 382"/>
              <p:cNvSpPr>
                <a:spLocks noChangeArrowheads="1"/>
              </p:cNvSpPr>
              <p:nvPr/>
            </p:nvSpPr>
            <p:spPr bwMode="auto">
              <a:xfrm>
                <a:off x="2411" y="1736"/>
                <a:ext cx="31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WRITE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3" name="Rectangle 383"/>
              <p:cNvSpPr>
                <a:spLocks noChangeArrowheads="1"/>
              </p:cNvSpPr>
              <p:nvPr/>
            </p:nvSpPr>
            <p:spPr bwMode="auto">
              <a:xfrm>
                <a:off x="2363" y="1975"/>
                <a:ext cx="54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EXCLUSIVE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4" name="Rectangle 384"/>
              <p:cNvSpPr>
                <a:spLocks noChangeArrowheads="1"/>
              </p:cNvSpPr>
              <p:nvPr/>
            </p:nvSpPr>
            <p:spPr bwMode="auto">
              <a:xfrm>
                <a:off x="2986" y="1019"/>
                <a:ext cx="27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NONE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5" name="Rectangle 385"/>
              <p:cNvSpPr>
                <a:spLocks noChangeArrowheads="1"/>
              </p:cNvSpPr>
              <p:nvPr/>
            </p:nvSpPr>
            <p:spPr bwMode="auto">
              <a:xfrm>
                <a:off x="3561" y="1019"/>
                <a:ext cx="39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ACCESS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6" name="Rectangle 386"/>
              <p:cNvSpPr>
                <a:spLocks noChangeArrowheads="1"/>
              </p:cNvSpPr>
              <p:nvPr/>
            </p:nvSpPr>
            <p:spPr bwMode="auto">
              <a:xfrm>
                <a:off x="4184" y="1019"/>
                <a:ext cx="271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READ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7" name="Rectangle 387"/>
              <p:cNvSpPr>
                <a:spLocks noChangeArrowheads="1"/>
              </p:cNvSpPr>
              <p:nvPr/>
            </p:nvSpPr>
            <p:spPr bwMode="auto">
              <a:xfrm>
                <a:off x="4717" y="1025"/>
                <a:ext cx="31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WRITE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8" name="Rectangle 388"/>
              <p:cNvSpPr>
                <a:spLocks noChangeArrowheads="1"/>
              </p:cNvSpPr>
              <p:nvPr/>
            </p:nvSpPr>
            <p:spPr bwMode="auto">
              <a:xfrm>
                <a:off x="5160" y="1025"/>
                <a:ext cx="54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EXCLUSIVE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29" name="Rectangle 389"/>
              <p:cNvSpPr>
                <a:spLocks noChangeArrowheads="1"/>
              </p:cNvSpPr>
              <p:nvPr/>
            </p:nvSpPr>
            <p:spPr bwMode="auto">
              <a:xfrm>
                <a:off x="2986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0" name="Rectangle 390"/>
              <p:cNvSpPr>
                <a:spLocks noChangeArrowheads="1"/>
              </p:cNvSpPr>
              <p:nvPr/>
            </p:nvSpPr>
            <p:spPr bwMode="auto">
              <a:xfrm>
                <a:off x="2986" y="1497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1" name="Rectangle 391"/>
              <p:cNvSpPr>
                <a:spLocks noChangeArrowheads="1"/>
              </p:cNvSpPr>
              <p:nvPr/>
            </p:nvSpPr>
            <p:spPr bwMode="auto">
              <a:xfrm>
                <a:off x="3609" y="1497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2" name="Rectangle 392"/>
              <p:cNvSpPr>
                <a:spLocks noChangeArrowheads="1"/>
              </p:cNvSpPr>
              <p:nvPr/>
            </p:nvSpPr>
            <p:spPr bwMode="auto">
              <a:xfrm>
                <a:off x="3609" y="1736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3" name="Rectangle 393"/>
              <p:cNvSpPr>
                <a:spLocks noChangeArrowheads="1"/>
              </p:cNvSpPr>
              <p:nvPr/>
            </p:nvSpPr>
            <p:spPr bwMode="auto">
              <a:xfrm>
                <a:off x="2986" y="1736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4" name="Rectangle 394"/>
              <p:cNvSpPr>
                <a:spLocks noChangeArrowheads="1"/>
              </p:cNvSpPr>
              <p:nvPr/>
            </p:nvSpPr>
            <p:spPr bwMode="auto">
              <a:xfrm>
                <a:off x="2986" y="1975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5" name="Rectangle 395"/>
              <p:cNvSpPr>
                <a:spLocks noChangeArrowheads="1"/>
              </p:cNvSpPr>
              <p:nvPr/>
            </p:nvSpPr>
            <p:spPr bwMode="auto">
              <a:xfrm>
                <a:off x="3609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6" name="Rectangle 396"/>
              <p:cNvSpPr>
                <a:spLocks noChangeArrowheads="1"/>
              </p:cNvSpPr>
              <p:nvPr/>
            </p:nvSpPr>
            <p:spPr bwMode="auto">
              <a:xfrm>
                <a:off x="4160" y="1497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7" name="Rectangle 397"/>
              <p:cNvSpPr>
                <a:spLocks noChangeArrowheads="1"/>
              </p:cNvSpPr>
              <p:nvPr/>
            </p:nvSpPr>
            <p:spPr bwMode="auto">
              <a:xfrm>
                <a:off x="4160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8" name="Rectangle 398"/>
              <p:cNvSpPr>
                <a:spLocks noChangeArrowheads="1"/>
              </p:cNvSpPr>
              <p:nvPr/>
            </p:nvSpPr>
            <p:spPr bwMode="auto">
              <a:xfrm>
                <a:off x="4663" y="1258"/>
                <a:ext cx="36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pitchFamily="34" charset="0"/>
                  </a:rPr>
                  <a:t>Granted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39" name="Line 399"/>
              <p:cNvSpPr>
                <a:spLocks noChangeShapeType="1"/>
              </p:cNvSpPr>
              <p:nvPr/>
            </p:nvSpPr>
            <p:spPr bwMode="auto">
              <a:xfrm flipH="1" flipV="1">
                <a:off x="2928" y="720"/>
                <a:ext cx="1" cy="14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00"/>
              <p:cNvSpPr>
                <a:spLocks noChangeArrowheads="1"/>
              </p:cNvSpPr>
              <p:nvPr/>
            </p:nvSpPr>
            <p:spPr bwMode="auto">
              <a:xfrm>
                <a:off x="5238" y="1258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  <a:endParaRPr lang="en-US" sz="1800" b="1">
                  <a:latin typeface="Arial" pitchFamily="34" charset="0"/>
                </a:endParaRPr>
              </a:p>
            </p:txBody>
          </p:sp>
          <p:sp>
            <p:nvSpPr>
              <p:cNvPr id="41" name="Rectangle 401"/>
              <p:cNvSpPr>
                <a:spLocks noChangeArrowheads="1"/>
              </p:cNvSpPr>
              <p:nvPr/>
            </p:nvSpPr>
            <p:spPr bwMode="auto">
              <a:xfrm>
                <a:off x="5238" y="1497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2" name="Rectangle 402"/>
              <p:cNvSpPr>
                <a:spLocks noChangeArrowheads="1"/>
              </p:cNvSpPr>
              <p:nvPr/>
            </p:nvSpPr>
            <p:spPr bwMode="auto">
              <a:xfrm>
                <a:off x="4675" y="1503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3" name="Rectangle 403"/>
              <p:cNvSpPr>
                <a:spLocks noChangeArrowheads="1"/>
              </p:cNvSpPr>
              <p:nvPr/>
            </p:nvSpPr>
            <p:spPr bwMode="auto">
              <a:xfrm>
                <a:off x="4663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4" name="Rectangle 404"/>
              <p:cNvSpPr>
                <a:spLocks noChangeArrowheads="1"/>
              </p:cNvSpPr>
              <p:nvPr/>
            </p:nvSpPr>
            <p:spPr bwMode="auto">
              <a:xfrm>
                <a:off x="4663" y="1736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5" name="Rectangle 405"/>
              <p:cNvSpPr>
                <a:spLocks noChangeArrowheads="1"/>
              </p:cNvSpPr>
              <p:nvPr/>
            </p:nvSpPr>
            <p:spPr bwMode="auto">
              <a:xfrm>
                <a:off x="5238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6" name="Rectangle 406"/>
              <p:cNvSpPr>
                <a:spLocks noChangeArrowheads="1"/>
              </p:cNvSpPr>
              <p:nvPr/>
            </p:nvSpPr>
            <p:spPr bwMode="auto">
              <a:xfrm>
                <a:off x="4160" y="1736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7" name="Rectangle 407"/>
              <p:cNvSpPr>
                <a:spLocks noChangeArrowheads="1"/>
              </p:cNvSpPr>
              <p:nvPr/>
            </p:nvSpPr>
            <p:spPr bwMode="auto">
              <a:xfrm>
                <a:off x="4160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8" name="Rectangle 408"/>
              <p:cNvSpPr>
                <a:spLocks noChangeArrowheads="1"/>
              </p:cNvSpPr>
              <p:nvPr/>
            </p:nvSpPr>
            <p:spPr bwMode="auto">
              <a:xfrm>
                <a:off x="3609" y="1975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49" name="Rectangle 409"/>
              <p:cNvSpPr>
                <a:spLocks noChangeArrowheads="1"/>
              </p:cNvSpPr>
              <p:nvPr/>
            </p:nvSpPr>
            <p:spPr bwMode="auto">
              <a:xfrm>
                <a:off x="5238" y="1736"/>
                <a:ext cx="358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 i="1">
                    <a:solidFill>
                      <a:srgbClr val="000000"/>
                    </a:solidFill>
                    <a:latin typeface="Arial" pitchFamily="34" charset="0"/>
                  </a:rPr>
                  <a:t>Queued</a:t>
                </a:r>
              </a:p>
            </p:txBody>
          </p:sp>
          <p:sp>
            <p:nvSpPr>
              <p:cNvPr id="50" name="Line 410"/>
              <p:cNvSpPr>
                <a:spLocks noChangeShapeType="1"/>
              </p:cNvSpPr>
              <p:nvPr/>
            </p:nvSpPr>
            <p:spPr bwMode="auto">
              <a:xfrm>
                <a:off x="5136" y="960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11"/>
              <p:cNvSpPr>
                <a:spLocks noChangeShapeType="1"/>
              </p:cNvSpPr>
              <p:nvPr/>
            </p:nvSpPr>
            <p:spPr bwMode="auto">
              <a:xfrm>
                <a:off x="4608" y="960"/>
                <a:ext cx="0" cy="1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412"/>
              <p:cNvSpPr>
                <a:spLocks noChangeArrowheads="1"/>
              </p:cNvSpPr>
              <p:nvPr/>
            </p:nvSpPr>
            <p:spPr bwMode="auto">
              <a:xfrm>
                <a:off x="4080" y="1680"/>
                <a:ext cx="48" cy="226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413"/>
              <p:cNvSpPr>
                <a:spLocks noChangeShapeType="1"/>
              </p:cNvSpPr>
              <p:nvPr/>
            </p:nvSpPr>
            <p:spPr bwMode="auto">
              <a:xfrm>
                <a:off x="4080" y="960"/>
                <a:ext cx="1" cy="1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14"/>
              <p:cNvSpPr>
                <a:spLocks noChangeShapeType="1"/>
              </p:cNvSpPr>
              <p:nvPr/>
            </p:nvSpPr>
            <p:spPr bwMode="auto">
              <a:xfrm>
                <a:off x="2304" y="1680"/>
                <a:ext cx="34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(4:3)</PresentationFormat>
  <Paragraphs>140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Lock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Manish</cp:lastModifiedBy>
  <cp:revision>2</cp:revision>
  <dcterms:created xsi:type="dcterms:W3CDTF">2006-08-16T00:00:00Z</dcterms:created>
  <dcterms:modified xsi:type="dcterms:W3CDTF">2010-05-18T01:43:33Z</dcterms:modified>
</cp:coreProperties>
</file>