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83"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96760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234824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196668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959924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449971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20787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295091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277318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xmlns="" val="220868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89180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160474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296599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181901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244509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68387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305532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403989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8/30/2024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xmlns="" val="1705356793"/>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ienceforwork.com/blog/responses-performance-review/"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hanoi.eregulations.org/procedure/135/50/step/628?l=en" TargetMode="External"/><Relationship Id="rId13" Type="http://schemas.openxmlformats.org/officeDocument/2006/relationships/image" Target="../media/image10.jpeg"/><Relationship Id="rId3" Type="http://schemas.openxmlformats.org/officeDocument/2006/relationships/image" Target="../media/image6.png"/><Relationship Id="rId7" Type="http://schemas.openxmlformats.org/officeDocument/2006/relationships/image" Target="../media/image8.jpeg"/><Relationship Id="rId12" Type="http://schemas.openxmlformats.org/officeDocument/2006/relationships/hyperlink" Target="https://svgsilh.com/image/2103120.html"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svgsilh.com/image/1633249.html" TargetMode="External"/><Relationship Id="rId11" Type="http://schemas.openxmlformats.org/officeDocument/2006/relationships/image" Target="../media/image10.sv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hyperlink" Target="https://pixabay.com/fr/illustrations/unis-nations-logo-organisation-1006438/" TargetMode="External"/><Relationship Id="rId9" Type="http://schemas.openxmlformats.org/officeDocument/2006/relationships/hyperlink" Target="https://creativecommons.org/licenses/by-sa/3.0/" TargetMode="External"/><Relationship Id="rId14" Type="http://schemas.openxmlformats.org/officeDocument/2006/relationships/hyperlink" Target="https://www.piqsels.com/sv/public-domain-photo-zbct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1695" y="520443"/>
            <a:ext cx="10965505" cy="5367167"/>
            <a:chOff x="1119478" y="921797"/>
            <a:chExt cx="10965505" cy="5367167"/>
          </a:xfrm>
        </p:grpSpPr>
        <p:sp>
          <p:nvSpPr>
            <p:cNvPr id="3" name="object 3"/>
            <p:cNvSpPr/>
            <p:nvPr/>
          </p:nvSpPr>
          <p:spPr>
            <a:xfrm>
              <a:off x="1119478" y="921797"/>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1437283" y="5726989"/>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979958" y="68973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854919" y="53642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639602" y="2514599"/>
            <a:ext cx="9552398" cy="2308324"/>
          </a:xfrm>
          <a:prstGeom prst="rect">
            <a:avLst/>
          </a:prstGeom>
          <a:noFill/>
        </p:spPr>
        <p:txBody>
          <a:bodyPr wrap="square" rtlCol="0">
            <a:spAutoFit/>
          </a:bodyPr>
          <a:lstStyle/>
          <a:p>
            <a:r>
              <a:rPr lang="en-US" sz="2400" b="1" dirty="0"/>
              <a:t>STUDENT NAME</a:t>
            </a:r>
            <a:r>
              <a:rPr lang="en-US" sz="2400" dirty="0"/>
              <a:t>: </a:t>
            </a:r>
            <a:r>
              <a:rPr lang="en-US" sz="2400" dirty="0" smtClean="0">
                <a:solidFill>
                  <a:srgbClr val="7030A0"/>
                </a:solidFill>
              </a:rPr>
              <a:t>R. RESHMA</a:t>
            </a:r>
            <a:endParaRPr lang="en-US" sz="2400" dirty="0">
              <a:solidFill>
                <a:srgbClr val="7030A0"/>
              </a:solidFill>
            </a:endParaRPr>
          </a:p>
          <a:p>
            <a:r>
              <a:rPr lang="en-US" sz="2400" b="1" dirty="0"/>
              <a:t>REGISTER NO</a:t>
            </a:r>
            <a:r>
              <a:rPr lang="en-US" sz="2400" dirty="0"/>
              <a:t>: </a:t>
            </a:r>
            <a:r>
              <a:rPr lang="en-US" sz="2400" dirty="0" smtClean="0">
                <a:solidFill>
                  <a:srgbClr val="7030A0"/>
                </a:solidFill>
              </a:rPr>
              <a:t>312218119</a:t>
            </a:r>
            <a:r>
              <a:rPr lang="en-US" sz="2400" dirty="0" smtClean="0"/>
              <a:t>,          </a:t>
            </a:r>
          </a:p>
          <a:p>
            <a:r>
              <a:rPr lang="en-US" sz="2400" dirty="0" smtClean="0">
                <a:solidFill>
                  <a:srgbClr val="7030A0"/>
                </a:solidFill>
              </a:rPr>
              <a:t>138C32F2AF84907878E4C789352E0170</a:t>
            </a:r>
            <a:endParaRPr lang="en-US" sz="2400" dirty="0">
              <a:solidFill>
                <a:srgbClr val="7030A0"/>
              </a:solidFill>
            </a:endParaRPr>
          </a:p>
          <a:p>
            <a:r>
              <a:rPr lang="en-US" sz="2400" b="1" dirty="0"/>
              <a:t>DEPARTMENT</a:t>
            </a:r>
            <a:r>
              <a:rPr lang="en-US" sz="2400" dirty="0"/>
              <a:t>: </a:t>
            </a:r>
            <a:r>
              <a:rPr lang="en-US" sz="2400" dirty="0">
                <a:solidFill>
                  <a:srgbClr val="7030A0"/>
                </a:solidFill>
              </a:rPr>
              <a:t>B.COM [Commerce]</a:t>
            </a:r>
          </a:p>
          <a:p>
            <a:r>
              <a:rPr lang="en-US" sz="2400" b="1" dirty="0"/>
              <a:t>COLLEGE: </a:t>
            </a:r>
            <a:r>
              <a:rPr lang="en-US" sz="2400" dirty="0">
                <a:solidFill>
                  <a:srgbClr val="7030A0"/>
                </a:solidFill>
              </a:rPr>
              <a:t>ST.ANNE’S ARTS AND SCIENCE COLLEGE</a:t>
            </a:r>
            <a:endParaRPr lang="en-US" sz="2400" b="1" dirty="0">
              <a:solidFill>
                <a:srgbClr val="7030A0"/>
              </a:solidFill>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2" name="Title 1">
            <a:extLst>
              <a:ext uri="{FF2B5EF4-FFF2-40B4-BE49-F238E27FC236}">
                <a16:creationId xmlns:a16="http://schemas.microsoft.com/office/drawing/2014/main" xmlns="" id="{77B88976-9F8D-9DDA-993B-4B61CCABE90E}"/>
              </a:ext>
            </a:extLst>
          </p:cNvPr>
          <p:cNvSpPr>
            <a:spLocks noGrp="1"/>
          </p:cNvSpPr>
          <p:nvPr>
            <p:ph type="title"/>
          </p:nvPr>
        </p:nvSpPr>
        <p:spPr>
          <a:xfrm>
            <a:off x="1524000" y="635507"/>
            <a:ext cx="8911687" cy="1280890"/>
          </a:xfrm>
        </p:spPr>
        <p:txBody>
          <a:bodyPr/>
          <a:lstStyle/>
          <a:p>
            <a:r>
              <a:rPr lang="en-US" b="1" dirty="0">
                <a:solidFill>
                  <a:srgbClr val="7030A0"/>
                </a:solidFill>
              </a:rPr>
              <a:t>MODELLING </a:t>
            </a:r>
            <a:endParaRPr lang="en-IN" b="1" dirty="0">
              <a:solidFill>
                <a:srgbClr val="7030A0"/>
              </a:solidFill>
            </a:endParaRPr>
          </a:p>
        </p:txBody>
      </p:sp>
      <p:sp>
        <p:nvSpPr>
          <p:cNvPr id="3" name="Content Placeholder 2">
            <a:extLst>
              <a:ext uri="{FF2B5EF4-FFF2-40B4-BE49-F238E27FC236}">
                <a16:creationId xmlns:a16="http://schemas.microsoft.com/office/drawing/2014/main" xmlns="" id="{744C99F5-7F20-CFBB-170D-2C060C70CB5E}"/>
              </a:ext>
            </a:extLst>
          </p:cNvPr>
          <p:cNvSpPr>
            <a:spLocks noGrp="1"/>
          </p:cNvSpPr>
          <p:nvPr>
            <p:ph idx="1"/>
          </p:nvPr>
        </p:nvSpPr>
        <p:spPr>
          <a:xfrm>
            <a:off x="2057400" y="1473844"/>
            <a:ext cx="8915400" cy="4422131"/>
          </a:xfrm>
        </p:spPr>
        <p:txBody>
          <a:bodyPr>
            <a:normAutofit lnSpcReduction="10000"/>
          </a:bodyPr>
          <a:lstStyle/>
          <a:p>
            <a:pPr>
              <a:buFont typeface="Wingdings" panose="05000000000000000000" pitchFamily="2" charset="2"/>
              <a:buChar char="Ø"/>
            </a:pPr>
            <a:r>
              <a:rPr lang="en-US" dirty="0"/>
              <a:t>DATA COLLECTION - Collected employee data from </a:t>
            </a:r>
            <a:r>
              <a:rPr lang="en-US" dirty="0" err="1"/>
              <a:t>edunet</a:t>
            </a:r>
            <a:r>
              <a:rPr lang="en-US" dirty="0"/>
              <a:t> dashboard to          analysis employee performance.</a:t>
            </a:r>
          </a:p>
          <a:p>
            <a:pPr>
              <a:buFont typeface="Wingdings" panose="05000000000000000000" pitchFamily="2" charset="2"/>
              <a:buChar char="Ø"/>
            </a:pPr>
            <a:r>
              <a:rPr lang="en-US" dirty="0"/>
              <a:t>FEATURES CONSIDERED – Employee ID, First name, Last name, Business unit, Employee type, Employee status, Gender, Performance level, Current employee rating.</a:t>
            </a:r>
          </a:p>
          <a:p>
            <a:pPr>
              <a:buFont typeface="Wingdings" panose="05000000000000000000" pitchFamily="2" charset="2"/>
              <a:buChar char="Ø"/>
            </a:pPr>
            <a:r>
              <a:rPr lang="en-US" dirty="0"/>
              <a:t>FILL COLOUR – Applied yellow fill for the features or data collected to </a:t>
            </a:r>
            <a:r>
              <a:rPr lang="en-US" dirty="0" err="1"/>
              <a:t>analyse</a:t>
            </a:r>
            <a:r>
              <a:rPr lang="en-US" dirty="0"/>
              <a:t> the employee performance level.</a:t>
            </a:r>
          </a:p>
          <a:p>
            <a:pPr>
              <a:buFont typeface="Wingdings" panose="05000000000000000000" pitchFamily="2" charset="2"/>
              <a:buChar char="Ø"/>
            </a:pPr>
            <a:r>
              <a:rPr lang="en-US" dirty="0"/>
              <a:t>CONDITIONAL FORMATTING – Used to highlight the missing values and to remove the blank value using filter.</a:t>
            </a:r>
          </a:p>
          <a:p>
            <a:pPr>
              <a:buFont typeface="Wingdings" panose="05000000000000000000" pitchFamily="2" charset="2"/>
              <a:buChar char="Ø"/>
            </a:pPr>
            <a:r>
              <a:rPr lang="en-US" dirty="0"/>
              <a:t>FORMULA – Used a formula to ascertain the employee performance level by converting numerical values into text.</a:t>
            </a:r>
          </a:p>
          <a:p>
            <a:pPr>
              <a:buFont typeface="Wingdings" panose="05000000000000000000" pitchFamily="2" charset="2"/>
              <a:buChar char="Ø"/>
            </a:pPr>
            <a:r>
              <a:rPr lang="en-US" dirty="0"/>
              <a:t>PIVOT TABLE – Inserted a pivot table to show the employee performance with different business unit by using the filter gender to have an easy way of understanding.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08A21186-CD77-68DA-AC13-EBF4F2A3DCE4}"/>
              </a:ext>
            </a:extLst>
          </p:cNvPr>
          <p:cNvSpPr>
            <a:spLocks noGrp="1"/>
          </p:cNvSpPr>
          <p:nvPr>
            <p:ph idx="1"/>
          </p:nvPr>
        </p:nvSpPr>
        <p:spPr>
          <a:xfrm>
            <a:off x="2209800" y="1143000"/>
            <a:ext cx="8915400" cy="3777622"/>
          </a:xfrm>
        </p:spPr>
        <p:txBody>
          <a:bodyPr/>
          <a:lstStyle/>
          <a:p>
            <a:pPr>
              <a:buFont typeface="Wingdings" panose="05000000000000000000" pitchFamily="2" charset="2"/>
              <a:buChar char="Ø"/>
            </a:pPr>
            <a:r>
              <a:rPr lang="en-US" dirty="0"/>
              <a:t>SLICER – Used to slice the employee type data to find out the contract, full-time, part-time employee’s.</a:t>
            </a:r>
          </a:p>
          <a:p>
            <a:pPr>
              <a:buFont typeface="Wingdings" panose="05000000000000000000" pitchFamily="2" charset="2"/>
              <a:buChar char="Ø"/>
            </a:pPr>
            <a:r>
              <a:rPr lang="en-US" dirty="0"/>
              <a:t>GRAPH – Used pictorial representation (GRAPH) to show an easy way of understanding the concept of tracking employee performance analysis.</a:t>
            </a:r>
          </a:p>
          <a:p>
            <a:pPr>
              <a:buFont typeface="Wingdings" panose="05000000000000000000" pitchFamily="2" charset="2"/>
              <a:buChar char="Ø"/>
            </a:pPr>
            <a:r>
              <a:rPr lang="en-US" dirty="0"/>
              <a:t>TREND LINE – Used trend line to show the very high, </a:t>
            </a:r>
            <a:r>
              <a:rPr lang="en-US" dirty="0" err="1"/>
              <a:t>high,medium</a:t>
            </a:r>
            <a:r>
              <a:rPr lang="en-US" dirty="0"/>
              <a:t> level of performance done by the employee’s.</a:t>
            </a:r>
          </a:p>
          <a:p>
            <a:endParaRPr lang="en-IN" dirty="0"/>
          </a:p>
        </p:txBody>
      </p:sp>
    </p:spTree>
    <p:extLst>
      <p:ext uri="{BB962C8B-B14F-4D97-AF65-F5344CB8AC3E}">
        <p14:creationId xmlns:p14="http://schemas.microsoft.com/office/powerpoint/2010/main" xmlns="" val="105801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Title 1">
            <a:extLst>
              <a:ext uri="{FF2B5EF4-FFF2-40B4-BE49-F238E27FC236}">
                <a16:creationId xmlns:a16="http://schemas.microsoft.com/office/drawing/2014/main" xmlns="" id="{95D3C556-0D1E-14D0-B382-843B4F582176}"/>
              </a:ext>
            </a:extLst>
          </p:cNvPr>
          <p:cNvSpPr>
            <a:spLocks noGrp="1"/>
          </p:cNvSpPr>
          <p:nvPr>
            <p:ph type="title"/>
          </p:nvPr>
        </p:nvSpPr>
        <p:spPr>
          <a:xfrm>
            <a:off x="1640156" y="609600"/>
            <a:ext cx="8911687" cy="1280890"/>
          </a:xfrm>
        </p:spPr>
        <p:txBody>
          <a:bodyPr/>
          <a:lstStyle/>
          <a:p>
            <a:r>
              <a:rPr lang="en-US" b="1" dirty="0">
                <a:solidFill>
                  <a:srgbClr val="7030A0"/>
                </a:solidFill>
              </a:rPr>
              <a:t>RESULTS</a:t>
            </a:r>
            <a:endParaRPr lang="en-IN" b="1" dirty="0">
              <a:solidFill>
                <a:srgbClr val="7030A0"/>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10" name="Picture 9">
            <a:extLst>
              <a:ext uri="{FF2B5EF4-FFF2-40B4-BE49-F238E27FC236}">
                <a16:creationId xmlns:a16="http://schemas.microsoft.com/office/drawing/2014/main" xmlns="" id="{28201833-E8FB-4BC6-857D-A52C878B9621}"/>
              </a:ext>
            </a:extLst>
          </p:cNvPr>
          <p:cNvPicPr>
            <a:picLocks noChangeAspect="1"/>
          </p:cNvPicPr>
          <p:nvPr/>
        </p:nvPicPr>
        <p:blipFill>
          <a:blip r:embed="rId3"/>
          <a:stretch>
            <a:fillRect/>
          </a:stretch>
        </p:blipFill>
        <p:spPr>
          <a:xfrm>
            <a:off x="2590800" y="1378908"/>
            <a:ext cx="8513438" cy="48694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1640156" y="609600"/>
            <a:ext cx="8911687" cy="1280890"/>
          </a:xfrm>
        </p:spPr>
        <p:txBody>
          <a:bodyPr>
            <a:normAutofit/>
          </a:bodyPr>
          <a:lstStyle/>
          <a:p>
            <a:r>
              <a:rPr lang="en-US" b="1" dirty="0">
                <a:solidFill>
                  <a:srgbClr val="7030A0"/>
                </a:solidFill>
                <a:latin typeface="Times New Roman" panose="02020603050405020304" pitchFamily="18" charset="0"/>
                <a:cs typeface="Times New Roman" panose="02020603050405020304" pitchFamily="18" charset="0"/>
              </a:rPr>
              <a:t>CONCLUSION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7A7BF19-5A2A-5A69-5848-66B28BE92BD1}"/>
              </a:ext>
            </a:extLst>
          </p:cNvPr>
          <p:cNvSpPr>
            <a:spLocks noGrp="1"/>
          </p:cNvSpPr>
          <p:nvPr>
            <p:ph idx="1"/>
          </p:nvPr>
        </p:nvSpPr>
        <p:spPr>
          <a:xfrm>
            <a:off x="2514600" y="1752600"/>
            <a:ext cx="8686800" cy="3777622"/>
          </a:xfrm>
        </p:spPr>
        <p:txBody>
          <a:bodyPr>
            <a:normAutofit lnSpcReduction="10000"/>
          </a:bodyPr>
          <a:lstStyle/>
          <a:p>
            <a:pPr marL="0" indent="0">
              <a:buNone/>
            </a:pPr>
            <a:r>
              <a:rPr lang="en-US" dirty="0"/>
              <a:t>To conclude this analysis in full, the employee’s who are performing medium level are more than the high or very high employee’s level resulting that we have to motivate the employee’s to perform their work to their fullest by providing them the deserved increment and bonus so that there will be two benefits to the organization, First, employee’s hard work and to satisfy the needs of an customer.</a:t>
            </a:r>
            <a:endParaRPr lang="en-IN" dirty="0"/>
          </a:p>
          <a:p>
            <a:pPr marL="0" indent="0">
              <a:buNone/>
            </a:pPr>
            <a:r>
              <a:rPr lang="en-IN" dirty="0"/>
              <a:t> </a:t>
            </a:r>
          </a:p>
          <a:p>
            <a:pPr marL="0" indent="0">
              <a:buNone/>
            </a:pPr>
            <a:endParaRPr lang="en-IN" dirty="0"/>
          </a:p>
          <a:p>
            <a:pPr marL="0" indent="0">
              <a:buNone/>
            </a:pPr>
            <a:endParaRPr lang="en-IN" dirty="0"/>
          </a:p>
          <a:p>
            <a:pPr marL="0" indent="0">
              <a:buNone/>
            </a:pPr>
            <a:r>
              <a:rPr lang="en-IN" sz="4800" b="1" dirty="0">
                <a:solidFill>
                  <a:srgbClr val="7030A0"/>
                </a:solidFill>
              </a:rPr>
              <a:t>             THANK YOU</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7F5155-6733-F544-F151-5A47B90B885D}"/>
              </a:ext>
            </a:extLst>
          </p:cNvPr>
          <p:cNvSpPr>
            <a:spLocks noGrp="1"/>
          </p:cNvSpPr>
          <p:nvPr>
            <p:ph type="title"/>
          </p:nvPr>
        </p:nvSpPr>
        <p:spPr>
          <a:xfrm>
            <a:off x="1828800" y="624110"/>
            <a:ext cx="8911687" cy="1280890"/>
          </a:xfrm>
        </p:spPr>
        <p:txBody>
          <a:bodyPr>
            <a:normAutofit fontScale="90000"/>
          </a:bodyPr>
          <a:lstStyle/>
          <a:p>
            <a:r>
              <a:rPr lang="en-US" sz="4800" b="1" dirty="0">
                <a:solidFill>
                  <a:srgbClr val="7030A0"/>
                </a:solidFill>
              </a:rPr>
              <a:t>PROJECT</a:t>
            </a:r>
            <a:r>
              <a:rPr lang="en-US" b="1" dirty="0">
                <a:solidFill>
                  <a:srgbClr val="7030A0"/>
                </a:solidFill>
              </a:rPr>
              <a:t> </a:t>
            </a:r>
            <a:r>
              <a:rPr lang="en-US" sz="4800" b="1" dirty="0">
                <a:solidFill>
                  <a:srgbClr val="7030A0"/>
                </a:solidFill>
              </a:rPr>
              <a:t>TITLE</a:t>
            </a:r>
            <a:br>
              <a:rPr lang="en-US" sz="4800" b="1" dirty="0">
                <a:solidFill>
                  <a:srgbClr val="7030A0"/>
                </a:solidFill>
              </a:rPr>
            </a:br>
            <a:endParaRPr lang="en-IN" sz="4800" b="1" dirty="0">
              <a:solidFill>
                <a:srgbClr val="7030A0"/>
              </a:solidFill>
            </a:endParaRPr>
          </a:p>
        </p:txBody>
      </p:sp>
      <p:sp>
        <p:nvSpPr>
          <p:cNvPr id="4" name="Content Placeholder 3">
            <a:extLst>
              <a:ext uri="{FF2B5EF4-FFF2-40B4-BE49-F238E27FC236}">
                <a16:creationId xmlns:a16="http://schemas.microsoft.com/office/drawing/2014/main" xmlns="" id="{A2A5F34D-98A5-C0BE-9069-843C7462591B}"/>
              </a:ext>
            </a:extLst>
          </p:cNvPr>
          <p:cNvSpPr>
            <a:spLocks noGrp="1"/>
          </p:cNvSpPr>
          <p:nvPr>
            <p:ph idx="1"/>
          </p:nvPr>
        </p:nvSpPr>
        <p:spPr>
          <a:xfrm>
            <a:off x="3276600" y="1905000"/>
            <a:ext cx="8915400" cy="3777622"/>
          </a:xfrm>
        </p:spPr>
        <p:txBody>
          <a:bodyPr>
            <a:normAutofit/>
          </a:bodyPr>
          <a:lstStyle/>
          <a:p>
            <a:pPr marL="0" indent="0">
              <a:buNone/>
            </a:pPr>
            <a:r>
              <a:rPr lang="en-US" sz="4000" b="1" dirty="0"/>
              <a:t>EMPLOYEE PERFORMANCE ANALYSIS USING EXCEL</a:t>
            </a:r>
            <a:endParaRPr lang="en-IN" sz="4000" b="1" dirty="0"/>
          </a:p>
        </p:txBody>
      </p:sp>
      <p:pic>
        <p:nvPicPr>
          <p:cNvPr id="6" name="Picture 5">
            <a:extLst>
              <a:ext uri="{FF2B5EF4-FFF2-40B4-BE49-F238E27FC236}">
                <a16:creationId xmlns:a16="http://schemas.microsoft.com/office/drawing/2014/main" xmlns="" id="{3127B92B-F242-E0C3-B2A6-65ED4D6A501C}"/>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7696200" y="3962400"/>
            <a:ext cx="3327400" cy="2495550"/>
          </a:xfrm>
          <a:prstGeom prst="rect">
            <a:avLst/>
          </a:prstGeom>
        </p:spPr>
      </p:pic>
      <p:sp>
        <p:nvSpPr>
          <p:cNvPr id="7" name="TextBox 6">
            <a:extLst>
              <a:ext uri="{FF2B5EF4-FFF2-40B4-BE49-F238E27FC236}">
                <a16:creationId xmlns:a16="http://schemas.microsoft.com/office/drawing/2014/main" xmlns="" id="{2C6F589E-35F3-BCCB-36BA-7A6BDC2076F3}"/>
              </a:ext>
            </a:extLst>
          </p:cNvPr>
          <p:cNvSpPr txBox="1"/>
          <p:nvPr/>
        </p:nvSpPr>
        <p:spPr>
          <a:xfrm>
            <a:off x="8458200" y="6925658"/>
            <a:ext cx="3200400" cy="369332"/>
          </a:xfrm>
          <a:prstGeom prst="rect">
            <a:avLst/>
          </a:prstGeom>
          <a:noFill/>
        </p:spPr>
        <p:txBody>
          <a:bodyPr wrap="square" rtlCol="0">
            <a:spAutoFit/>
          </a:bodyPr>
          <a:lstStyle/>
          <a:p>
            <a:r>
              <a:rPr lang="en-IN" sz="900">
                <a:hlinkClick r:id="rId3" tooltip="http://scienceforwork.com/blog/responses-performance-review/"/>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xmlns="" val="179366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69DF6-E916-CB9B-5B5A-A5F04D847D10}"/>
              </a:ext>
            </a:extLst>
          </p:cNvPr>
          <p:cNvSpPr>
            <a:spLocks noGrp="1"/>
          </p:cNvSpPr>
          <p:nvPr>
            <p:ph type="title"/>
          </p:nvPr>
        </p:nvSpPr>
        <p:spPr>
          <a:xfrm>
            <a:off x="1905000" y="685800"/>
            <a:ext cx="8911687" cy="1280890"/>
          </a:xfrm>
        </p:spPr>
        <p:txBody>
          <a:bodyPr>
            <a:normAutofit/>
          </a:bodyPr>
          <a:lstStyle/>
          <a:p>
            <a:r>
              <a:rPr lang="en-US" sz="3200" b="1" dirty="0"/>
              <a:t>AGENDA</a:t>
            </a:r>
            <a:endParaRPr lang="en-IN" sz="3200" b="1" dirty="0"/>
          </a:p>
        </p:txBody>
      </p:sp>
      <p:sp>
        <p:nvSpPr>
          <p:cNvPr id="3" name="Content Placeholder 2">
            <a:extLst>
              <a:ext uri="{FF2B5EF4-FFF2-40B4-BE49-F238E27FC236}">
                <a16:creationId xmlns:a16="http://schemas.microsoft.com/office/drawing/2014/main" xmlns="" id="{54367414-1151-BEF5-B256-D10711EC16DC}"/>
              </a:ext>
            </a:extLst>
          </p:cNvPr>
          <p:cNvSpPr>
            <a:spLocks noGrp="1"/>
          </p:cNvSpPr>
          <p:nvPr>
            <p:ph idx="1"/>
          </p:nvPr>
        </p:nvSpPr>
        <p:spPr>
          <a:xfrm>
            <a:off x="2743200" y="1540189"/>
            <a:ext cx="8915400" cy="3777622"/>
          </a:xfrm>
        </p:spPr>
        <p:txBody>
          <a:bodyPr/>
          <a:lstStyle/>
          <a:p>
            <a:r>
              <a:rPr lang="en-US" dirty="0"/>
              <a:t>Problem Statement</a:t>
            </a:r>
          </a:p>
          <a:p>
            <a:r>
              <a:rPr lang="en-US" dirty="0"/>
              <a:t>Project Overview</a:t>
            </a:r>
          </a:p>
          <a:p>
            <a:r>
              <a:rPr lang="en-US" dirty="0"/>
              <a:t>End Users</a:t>
            </a:r>
          </a:p>
          <a:p>
            <a:r>
              <a:rPr lang="en-US" dirty="0"/>
              <a:t>Our Solution and Proposition</a:t>
            </a:r>
          </a:p>
          <a:p>
            <a:r>
              <a:rPr lang="en-US" dirty="0"/>
              <a:t>Dataset Description</a:t>
            </a:r>
          </a:p>
          <a:p>
            <a:r>
              <a:rPr lang="en-US" dirty="0"/>
              <a:t>Modelling Approach</a:t>
            </a:r>
          </a:p>
          <a:p>
            <a:r>
              <a:rPr lang="en-US" dirty="0"/>
              <a:t>Results and Discussion</a:t>
            </a:r>
          </a:p>
          <a:p>
            <a:r>
              <a:rPr lang="en-US" dirty="0"/>
              <a:t>Conclusion</a:t>
            </a:r>
            <a:endParaRPr lang="en-IN" dirty="0"/>
          </a:p>
        </p:txBody>
      </p:sp>
    </p:spTree>
    <p:extLst>
      <p:ext uri="{BB962C8B-B14F-4D97-AF65-F5344CB8AC3E}">
        <p14:creationId xmlns:p14="http://schemas.microsoft.com/office/powerpoint/2010/main" xmlns="" val="313583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67850" y="4438159"/>
            <a:ext cx="2209800" cy="2285018"/>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761977" y="702329"/>
            <a:ext cx="8911687"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b="1" spc="-20" dirty="0">
                <a:solidFill>
                  <a:srgbClr val="7030A0"/>
                </a:solidFill>
              </a:rPr>
              <a:t>P</a:t>
            </a:r>
            <a:r>
              <a:rPr sz="3200" b="1" spc="15" dirty="0">
                <a:solidFill>
                  <a:srgbClr val="7030A0"/>
                </a:solidFill>
              </a:rPr>
              <a:t>ROB</a:t>
            </a:r>
            <a:r>
              <a:rPr sz="3200" b="1" spc="55" dirty="0">
                <a:solidFill>
                  <a:srgbClr val="7030A0"/>
                </a:solidFill>
              </a:rPr>
              <a:t>L</a:t>
            </a:r>
            <a:r>
              <a:rPr sz="3200" b="1" spc="-20" dirty="0">
                <a:solidFill>
                  <a:srgbClr val="7030A0"/>
                </a:solidFill>
              </a:rPr>
              <a:t>E</a:t>
            </a:r>
            <a:r>
              <a:rPr sz="3200" b="1" spc="20" dirty="0">
                <a:solidFill>
                  <a:srgbClr val="7030A0"/>
                </a:solidFill>
              </a:rPr>
              <a:t>M</a:t>
            </a:r>
            <a:r>
              <a:rPr lang="en-US" sz="3200" b="1" spc="20" dirty="0">
                <a:solidFill>
                  <a:srgbClr val="7030A0"/>
                </a:solidFill>
              </a:rPr>
              <a:t> </a:t>
            </a:r>
            <a:r>
              <a:rPr sz="3200" b="1" spc="10" dirty="0">
                <a:solidFill>
                  <a:srgbClr val="7030A0"/>
                </a:solidFill>
              </a:rPr>
              <a:t>S</a:t>
            </a:r>
            <a:r>
              <a:rPr sz="3200" b="1" spc="-370" dirty="0">
                <a:solidFill>
                  <a:srgbClr val="7030A0"/>
                </a:solidFill>
              </a:rPr>
              <a:t>T</a:t>
            </a:r>
            <a:r>
              <a:rPr sz="3200" b="1" spc="-375" dirty="0">
                <a:solidFill>
                  <a:srgbClr val="7030A0"/>
                </a:solidFill>
              </a:rPr>
              <a:t>A</a:t>
            </a:r>
            <a:r>
              <a:rPr sz="3200" b="1" spc="15" dirty="0">
                <a:solidFill>
                  <a:srgbClr val="7030A0"/>
                </a:solidFill>
              </a:rPr>
              <a:t>T</a:t>
            </a:r>
            <a:r>
              <a:rPr sz="3200" b="1" spc="-10" dirty="0">
                <a:solidFill>
                  <a:srgbClr val="7030A0"/>
                </a:solidFill>
              </a:rPr>
              <a:t>E</a:t>
            </a:r>
            <a:r>
              <a:rPr sz="3200" b="1" spc="-20" dirty="0">
                <a:solidFill>
                  <a:srgbClr val="7030A0"/>
                </a:solidFill>
              </a:rPr>
              <a:t>ME</a:t>
            </a:r>
            <a:r>
              <a:rPr sz="3200" b="1" spc="10" dirty="0">
                <a:solidFill>
                  <a:srgbClr val="7030A0"/>
                </a:solidFill>
              </a:rPr>
              <a:t>NT</a:t>
            </a:r>
            <a:endParaRPr sz="3200" b="1" dirty="0">
              <a:solidFill>
                <a:srgbClr val="7030A0"/>
              </a:solidFill>
            </a:endParaRPr>
          </a:p>
        </p:txBody>
      </p:sp>
      <p:sp>
        <p:nvSpPr>
          <p:cNvPr id="9" name="Content Placeholder 8">
            <a:extLst>
              <a:ext uri="{FF2B5EF4-FFF2-40B4-BE49-F238E27FC236}">
                <a16:creationId xmlns:a16="http://schemas.microsoft.com/office/drawing/2014/main" xmlns="" id="{AB83AD7F-F4C1-9D1F-8FC1-121E418DDCF3}"/>
              </a:ext>
            </a:extLst>
          </p:cNvPr>
          <p:cNvSpPr>
            <a:spLocks noGrp="1"/>
          </p:cNvSpPr>
          <p:nvPr>
            <p:ph idx="1"/>
          </p:nvPr>
        </p:nvSpPr>
        <p:spPr>
          <a:xfrm>
            <a:off x="2286000" y="1633714"/>
            <a:ext cx="8915400" cy="3777622"/>
          </a:xfrm>
        </p:spPr>
        <p:txBody>
          <a:bodyPr/>
          <a:lstStyle/>
          <a:p>
            <a:pPr marL="0" indent="0">
              <a:buNone/>
            </a:pPr>
            <a:r>
              <a:rPr lang="en-US" sz="2400" b="1" dirty="0"/>
              <a:t>EMPLOYEE PERFORMANCE ANALYSIS</a:t>
            </a:r>
            <a:r>
              <a:rPr lang="en-US" sz="2400" dirty="0"/>
              <a:t>:</a:t>
            </a:r>
          </a:p>
          <a:p>
            <a:pPr marL="0" indent="0">
              <a:buNone/>
            </a:pPr>
            <a:r>
              <a:rPr lang="en-US" sz="2400" dirty="0"/>
              <a:t>               The performance analysis are to be </a:t>
            </a:r>
            <a:r>
              <a:rPr lang="en-US" sz="2400" dirty="0" err="1"/>
              <a:t>analysed</a:t>
            </a:r>
            <a:r>
              <a:rPr lang="en-US" sz="2400" dirty="0"/>
              <a:t> </a:t>
            </a:r>
          </a:p>
          <a:p>
            <a:pPr marL="0" indent="0">
              <a:buNone/>
            </a:pPr>
            <a:r>
              <a:rPr lang="en-US" sz="2400" dirty="0"/>
              <a:t>so that the organization or employer’s can value their</a:t>
            </a:r>
          </a:p>
          <a:p>
            <a:pPr marL="0" indent="0">
              <a:buNone/>
            </a:pPr>
            <a:r>
              <a:rPr lang="en-US" sz="2400" dirty="0"/>
              <a:t>employee’s hard work and their passion towards the work</a:t>
            </a:r>
          </a:p>
          <a:p>
            <a:pPr marL="0" indent="0">
              <a:buNone/>
            </a:pPr>
            <a:r>
              <a:rPr lang="en-US" sz="2400" dirty="0"/>
              <a:t>and with that note the organization can provide increment </a:t>
            </a:r>
          </a:p>
          <a:p>
            <a:pPr marL="0" indent="0">
              <a:buNone/>
            </a:pPr>
            <a:r>
              <a:rPr lang="en-US" sz="2400" dirty="0"/>
              <a:t>or bonus which is deserved for them.</a:t>
            </a:r>
          </a:p>
          <a:p>
            <a:pPr marL="0" indent="0">
              <a:buNone/>
            </a:pPr>
            <a:r>
              <a:rPr lang="en-IN" dirty="0"/>
              <a:t>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66781" y="3071737"/>
            <a:ext cx="3048000" cy="3290836"/>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9" name="Title 8">
            <a:extLst>
              <a:ext uri="{FF2B5EF4-FFF2-40B4-BE49-F238E27FC236}">
                <a16:creationId xmlns:a16="http://schemas.microsoft.com/office/drawing/2014/main" xmlns="" id="{645E6943-DB22-55E6-D301-AB18DB97E452}"/>
              </a:ext>
            </a:extLst>
          </p:cNvPr>
          <p:cNvSpPr>
            <a:spLocks noGrp="1"/>
          </p:cNvSpPr>
          <p:nvPr>
            <p:ph type="title"/>
          </p:nvPr>
        </p:nvSpPr>
        <p:spPr>
          <a:xfrm>
            <a:off x="1735251" y="650193"/>
            <a:ext cx="8911687" cy="1280890"/>
          </a:xfrm>
        </p:spPr>
        <p:txBody>
          <a:bodyPr/>
          <a:lstStyle/>
          <a:p>
            <a:r>
              <a:rPr lang="en-US" b="1" dirty="0">
                <a:solidFill>
                  <a:srgbClr val="7030A0"/>
                </a:solidFill>
              </a:rPr>
              <a:t>PROJECT OVERVIEW</a:t>
            </a:r>
            <a:endParaRPr lang="en-IN" b="1" dirty="0">
              <a:solidFill>
                <a:srgbClr val="7030A0"/>
              </a:solidFill>
            </a:endParaRPr>
          </a:p>
        </p:txBody>
      </p:sp>
      <p:sp>
        <p:nvSpPr>
          <p:cNvPr id="12" name="Content Placeholder 11">
            <a:extLst>
              <a:ext uri="{FF2B5EF4-FFF2-40B4-BE49-F238E27FC236}">
                <a16:creationId xmlns:a16="http://schemas.microsoft.com/office/drawing/2014/main" xmlns="" id="{BD56C82C-F79E-F216-C949-C519C1E9AFC7}"/>
              </a:ext>
            </a:extLst>
          </p:cNvPr>
          <p:cNvSpPr>
            <a:spLocks noGrp="1"/>
          </p:cNvSpPr>
          <p:nvPr>
            <p:ph idx="1"/>
          </p:nvPr>
        </p:nvSpPr>
        <p:spPr>
          <a:xfrm>
            <a:off x="2362396" y="1601026"/>
            <a:ext cx="8915400" cy="3777622"/>
          </a:xfrm>
        </p:spPr>
        <p:txBody>
          <a:bodyPr/>
          <a:lstStyle/>
          <a:p>
            <a:pPr marL="0" indent="0">
              <a:buNone/>
            </a:pPr>
            <a:r>
              <a:rPr lang="en-US" dirty="0"/>
              <a:t>             Employee’s performance analysis means to identify the employee</a:t>
            </a:r>
          </a:p>
          <a:p>
            <a:pPr marL="0" indent="0">
              <a:buNone/>
            </a:pPr>
            <a:r>
              <a:rPr lang="en-US" dirty="0"/>
              <a:t> categories such as gender, division, business unit, supervisors, employee type,</a:t>
            </a:r>
          </a:p>
          <a:p>
            <a:pPr marL="0" indent="0">
              <a:buNone/>
            </a:pPr>
            <a:r>
              <a:rPr lang="en-US" dirty="0"/>
              <a:t>etc., so that it will be an easy job to the organization to respect each </a:t>
            </a:r>
          </a:p>
          <a:p>
            <a:pPr marL="0" indent="0">
              <a:buNone/>
            </a:pPr>
            <a:r>
              <a:rPr lang="en-US" dirty="0"/>
              <a:t>and every person’s hard work. There is an pictorial representation</a:t>
            </a:r>
          </a:p>
          <a:p>
            <a:pPr marL="0" indent="0">
              <a:buNone/>
            </a:pPr>
            <a:r>
              <a:rPr lang="en-US" dirty="0"/>
              <a:t>based on the employee’s details. </a:t>
            </a:r>
          </a:p>
          <a:p>
            <a:pPr marL="0" indent="0">
              <a:buNone/>
            </a:pP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4416" y="6202052"/>
            <a:ext cx="314325" cy="390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1820780" y="760646"/>
            <a:ext cx="8911687" cy="1280890"/>
          </a:xfrm>
          <a:prstGeom prst="rect">
            <a:avLst/>
          </a:prstGeom>
        </p:spPr>
        <p:txBody>
          <a:bodyPr vert="horz" wrap="square" lIns="0" tIns="16510" rIns="0" bIns="0" rtlCol="0">
            <a:spAutoFit/>
          </a:bodyPr>
          <a:lstStyle/>
          <a:p>
            <a:pPr marL="12700">
              <a:lnSpc>
                <a:spcPct val="100000"/>
              </a:lnSpc>
              <a:spcBef>
                <a:spcPts val="130"/>
              </a:spcBef>
            </a:pPr>
            <a:r>
              <a:rPr lang="en-US" sz="3200" b="1" dirty="0">
                <a:solidFill>
                  <a:srgbClr val="7030A0"/>
                </a:solidFill>
              </a:rPr>
              <a:t>WHO ARE THE END USERS?</a:t>
            </a:r>
            <a:endParaRPr sz="3200" b="1" dirty="0">
              <a:solidFill>
                <a:srgbClr val="7030A0"/>
              </a:solidFill>
            </a:endParaRPr>
          </a:p>
        </p:txBody>
      </p:sp>
      <p:sp>
        <p:nvSpPr>
          <p:cNvPr id="7" name="Content Placeholder 6">
            <a:extLst>
              <a:ext uri="{FF2B5EF4-FFF2-40B4-BE49-F238E27FC236}">
                <a16:creationId xmlns:a16="http://schemas.microsoft.com/office/drawing/2014/main" xmlns="" id="{5A63245D-628C-9733-BB3A-EFECD20C25F2}"/>
              </a:ext>
            </a:extLst>
          </p:cNvPr>
          <p:cNvSpPr>
            <a:spLocks noGrp="1"/>
          </p:cNvSpPr>
          <p:nvPr>
            <p:ph idx="1"/>
          </p:nvPr>
        </p:nvSpPr>
        <p:spPr>
          <a:xfrm>
            <a:off x="2381250" y="1584952"/>
            <a:ext cx="8915400" cy="4587247"/>
          </a:xfrm>
        </p:spPr>
        <p:txBody>
          <a:bodyPr>
            <a:normAutofit/>
          </a:bodyPr>
          <a:lstStyle/>
          <a:p>
            <a:pPr marL="0" indent="0">
              <a:buNone/>
            </a:pPr>
            <a:r>
              <a:rPr lang="en-US" sz="2400" dirty="0"/>
              <a:t>The person who will get benefited by this problem are</a:t>
            </a:r>
            <a:r>
              <a:rPr lang="en-US" dirty="0"/>
              <a:t> </a:t>
            </a:r>
          </a:p>
          <a:p>
            <a:pPr marL="0" indent="0">
              <a:buNone/>
            </a:pPr>
            <a:r>
              <a:rPr lang="en-US" dirty="0"/>
              <a:t>                            1. </a:t>
            </a:r>
            <a:r>
              <a:rPr lang="en-US" dirty="0" err="1"/>
              <a:t>Organisation</a:t>
            </a:r>
            <a:endParaRPr lang="en-US" dirty="0"/>
          </a:p>
          <a:p>
            <a:pPr marL="0" indent="0">
              <a:buNone/>
            </a:pPr>
            <a:endParaRPr lang="en-US" dirty="0"/>
          </a:p>
          <a:p>
            <a:pPr marL="0" indent="0">
              <a:buNone/>
            </a:pPr>
            <a:r>
              <a:rPr lang="en-US" dirty="0"/>
              <a:t>                            2. Employee’s</a:t>
            </a:r>
          </a:p>
          <a:p>
            <a:pPr marL="0" indent="0">
              <a:buNone/>
            </a:pPr>
            <a:endParaRPr lang="en-US" dirty="0"/>
          </a:p>
          <a:p>
            <a:pPr marL="0" indent="0">
              <a:buNone/>
            </a:pPr>
            <a:r>
              <a:rPr lang="en-US" dirty="0"/>
              <a:t>                            3. HR Manager’s</a:t>
            </a:r>
          </a:p>
          <a:p>
            <a:pPr marL="0" indent="0">
              <a:buNone/>
            </a:pPr>
            <a:endParaRPr lang="en-US" dirty="0"/>
          </a:p>
          <a:p>
            <a:pPr marL="0" indent="0">
              <a:buNone/>
            </a:pPr>
            <a:r>
              <a:rPr lang="en-US" dirty="0"/>
              <a:t>                            4. Private Industries</a:t>
            </a:r>
          </a:p>
          <a:p>
            <a:pPr marL="0" indent="0">
              <a:buNone/>
            </a:pPr>
            <a:endParaRPr lang="en-US" dirty="0"/>
          </a:p>
          <a:p>
            <a:pPr marL="0" indent="0">
              <a:buNone/>
            </a:pPr>
            <a:r>
              <a:rPr lang="en-US" dirty="0"/>
              <a:t>                            5. Employer’s</a:t>
            </a:r>
          </a:p>
          <a:p>
            <a:pPr marL="0" indent="0">
              <a:buNone/>
            </a:pPr>
            <a:r>
              <a:rPr lang="en-US" dirty="0"/>
              <a:t>                             </a:t>
            </a:r>
            <a:endParaRPr lang="en-IN"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3" name="Picture 12">
            <a:extLst>
              <a:ext uri="{FF2B5EF4-FFF2-40B4-BE49-F238E27FC236}">
                <a16:creationId xmlns:a16="http://schemas.microsoft.com/office/drawing/2014/main" xmlns="" id="{A6B08FC8-105C-87BE-27B3-6E4BDFE04C83}"/>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6248400" y="2056462"/>
            <a:ext cx="667732" cy="578006"/>
          </a:xfrm>
          <a:prstGeom prst="rect">
            <a:avLst/>
          </a:prstGeom>
        </p:spPr>
      </p:pic>
      <p:pic>
        <p:nvPicPr>
          <p:cNvPr id="15" name="Picture 14">
            <a:extLst>
              <a:ext uri="{FF2B5EF4-FFF2-40B4-BE49-F238E27FC236}">
                <a16:creationId xmlns:a16="http://schemas.microsoft.com/office/drawing/2014/main" xmlns="" id="{1773295E-64E4-0E29-585D-C3FCA579DB56}"/>
              </a:ext>
            </a:extLst>
          </p:cNvPr>
          <p:cNvPicPr>
            <a:picLocks noChangeAspect="1"/>
          </p:cNvPicPr>
          <p:nvPr/>
        </p:nvPicPr>
        <p:blipFill>
          <a:blip r:embed="rId5" cstate="print">
            <a:extLst>
              <a:ext uri="{28A0092B-C50C-407E-A947-70E740481C1C}">
                <a14:useLocalDpi xmlns:a14="http://schemas.microsoft.com/office/drawing/2010/main" xmlns="" val="0"/>
              </a:ext>
              <a:ext uri="{837473B0-CC2E-450A-ABE3-18F120FF3D39}">
                <a1611:picAttrSrcUrl xmlns:a1611="http://schemas.microsoft.com/office/drawing/2016/11/main" xmlns="" r:id="rId6"/>
              </a:ext>
            </a:extLst>
          </a:blip>
          <a:stretch>
            <a:fillRect/>
          </a:stretch>
        </p:blipFill>
        <p:spPr>
          <a:xfrm>
            <a:off x="5985314" y="5251522"/>
            <a:ext cx="526171" cy="512811"/>
          </a:xfrm>
          <a:prstGeom prst="rect">
            <a:avLst/>
          </a:prstGeom>
        </p:spPr>
      </p:pic>
      <p:pic>
        <p:nvPicPr>
          <p:cNvPr id="17" name="Picture 16">
            <a:extLst>
              <a:ext uri="{FF2B5EF4-FFF2-40B4-BE49-F238E27FC236}">
                <a16:creationId xmlns:a16="http://schemas.microsoft.com/office/drawing/2014/main" xmlns="" id="{60952DC6-EC01-5044-A8A8-7727CE07A8EB}"/>
              </a:ext>
            </a:extLst>
          </p:cNvPr>
          <p:cNvPicPr>
            <a:picLocks noChangeAspect="1"/>
          </p:cNvPicPr>
          <p:nvPr/>
        </p:nvPicPr>
        <p:blipFill>
          <a:blip r:embed="rId7" cstate="print">
            <a:extLst>
              <a:ext uri="{28A0092B-C50C-407E-A947-70E740481C1C}">
                <a14:useLocalDpi xmlns:a14="http://schemas.microsoft.com/office/drawing/2010/main" xmlns="" val="0"/>
              </a:ext>
              <a:ext uri="{837473B0-CC2E-450A-ABE3-18F120FF3D39}">
                <a1611:picAttrSrcUrl xmlns:a1611="http://schemas.microsoft.com/office/drawing/2016/11/main" xmlns="" r:id="rId8"/>
              </a:ext>
            </a:extLst>
          </a:blip>
          <a:stretch>
            <a:fillRect/>
          </a:stretch>
        </p:blipFill>
        <p:spPr>
          <a:xfrm>
            <a:off x="6511485" y="4504576"/>
            <a:ext cx="893630" cy="623778"/>
          </a:xfrm>
          <a:prstGeom prst="rect">
            <a:avLst/>
          </a:prstGeom>
        </p:spPr>
      </p:pic>
      <p:sp>
        <p:nvSpPr>
          <p:cNvPr id="18" name="TextBox 17">
            <a:extLst>
              <a:ext uri="{FF2B5EF4-FFF2-40B4-BE49-F238E27FC236}">
                <a16:creationId xmlns:a16="http://schemas.microsoft.com/office/drawing/2014/main" xmlns="" id="{04F51B67-FF6B-F63D-49A9-F67A80B7C2CA}"/>
              </a:ext>
            </a:extLst>
          </p:cNvPr>
          <p:cNvSpPr txBox="1"/>
          <p:nvPr/>
        </p:nvSpPr>
        <p:spPr>
          <a:xfrm>
            <a:off x="1311578" y="6934200"/>
            <a:ext cx="893630" cy="923330"/>
          </a:xfrm>
          <a:prstGeom prst="rect">
            <a:avLst/>
          </a:prstGeom>
          <a:noFill/>
        </p:spPr>
        <p:txBody>
          <a:bodyPr wrap="square" rtlCol="0">
            <a:spAutoFit/>
          </a:bodyPr>
          <a:lstStyle/>
          <a:p>
            <a:r>
              <a:rPr lang="en-IN" sz="900" dirty="0">
                <a:hlinkClick r:id="rId8" tooltip="https://hanoi.eregulations.org/procedure/135/50/step/628?l=en"/>
              </a:rPr>
              <a:t>This Photo</a:t>
            </a:r>
            <a:r>
              <a:rPr lang="en-IN" sz="900" dirty="0"/>
              <a:t> by Unknown Author is licensed under </a:t>
            </a:r>
            <a:r>
              <a:rPr lang="en-IN" sz="900" dirty="0">
                <a:hlinkClick r:id="rId9" tooltip="https://creativecommons.org/licenses/by-sa/3.0/"/>
              </a:rPr>
              <a:t>CC BY-SA</a:t>
            </a:r>
            <a:endParaRPr lang="en-IN" sz="900" dirty="0"/>
          </a:p>
        </p:txBody>
      </p:sp>
      <p:pic>
        <p:nvPicPr>
          <p:cNvPr id="20" name="Graphic 19">
            <a:extLst>
              <a:ext uri="{FF2B5EF4-FFF2-40B4-BE49-F238E27FC236}">
                <a16:creationId xmlns:a16="http://schemas.microsoft.com/office/drawing/2014/main" xmlns="" id="{1429E225-48C2-7E0F-E750-14AC7A8EE38D}"/>
              </a:ext>
            </a:extLst>
          </p:cNvPr>
          <p:cNvPicPr>
            <a:picLocks noChangeAspect="1"/>
          </p:cNvPicPr>
          <p:nvPr/>
        </p:nvPicPr>
        <p:blipFill>
          <a:blip r:embed="rId10" cstate="print">
            <a:extLst>
              <a:ext uri="{96DAC541-7B7A-43D3-8B79-37D633B846F1}">
                <asvg:svgBlip xmlns:asvg="http://schemas.microsoft.com/office/drawing/2016/SVG/main" xmlns="" r:embed="rId11"/>
              </a:ext>
              <a:ext uri="{837473B0-CC2E-450A-ABE3-18F120FF3D39}">
                <a1611:picAttrSrcUrl xmlns:a1611="http://schemas.microsoft.com/office/drawing/2016/11/main" xmlns="" r:id="rId12"/>
              </a:ext>
            </a:extLst>
          </a:blip>
          <a:stretch>
            <a:fillRect/>
          </a:stretch>
        </p:blipFill>
        <p:spPr>
          <a:xfrm>
            <a:off x="5834812" y="2666568"/>
            <a:ext cx="893630" cy="698419"/>
          </a:xfrm>
          <a:prstGeom prst="rect">
            <a:avLst/>
          </a:prstGeom>
        </p:spPr>
      </p:pic>
      <p:pic>
        <p:nvPicPr>
          <p:cNvPr id="22" name="Picture 21">
            <a:extLst>
              <a:ext uri="{FF2B5EF4-FFF2-40B4-BE49-F238E27FC236}">
                <a16:creationId xmlns:a16="http://schemas.microsoft.com/office/drawing/2014/main" xmlns="" id="{83E812B4-70ED-8BAF-28CE-6CB5A1576ABB}"/>
              </a:ext>
            </a:extLst>
          </p:cNvPr>
          <p:cNvPicPr>
            <a:picLocks noChangeAspect="1"/>
          </p:cNvPicPr>
          <p:nvPr/>
        </p:nvPicPr>
        <p:blipFill>
          <a:blip r:embed="rId13" cstate="print">
            <a:extLst>
              <a:ext uri="{28A0092B-C50C-407E-A947-70E740481C1C}">
                <a14:useLocalDpi xmlns:a14="http://schemas.microsoft.com/office/drawing/2010/main" xmlns="" val="0"/>
              </a:ext>
              <a:ext uri="{837473B0-CC2E-450A-ABE3-18F120FF3D39}">
                <a1611:picAttrSrcUrl xmlns:a1611="http://schemas.microsoft.com/office/drawing/2016/11/main" xmlns="" r:id="rId14"/>
              </a:ext>
            </a:extLst>
          </a:blip>
          <a:stretch>
            <a:fillRect/>
          </a:stretch>
        </p:blipFill>
        <p:spPr>
          <a:xfrm>
            <a:off x="6276623" y="3461965"/>
            <a:ext cx="1001938" cy="7615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727877"/>
            <a:ext cx="1600200" cy="2107333"/>
          </a:xfrm>
          <a:prstGeom prst="rect">
            <a:avLst/>
          </a:prstGeom>
        </p:spPr>
      </p:pic>
      <p:sp>
        <p:nvSpPr>
          <p:cNvPr id="3" name="object 3"/>
          <p:cNvSpPr/>
          <p:nvPr/>
        </p:nvSpPr>
        <p:spPr>
          <a:xfrm>
            <a:off x="11510815" y="61436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49011" y="57703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966415" y="551414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40156" y="717390"/>
            <a:ext cx="8911687" cy="505908"/>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7030A0"/>
                </a:solidFill>
              </a:rPr>
              <a:t>O</a:t>
            </a:r>
            <a:r>
              <a:rPr sz="3200" b="1" spc="25" dirty="0">
                <a:solidFill>
                  <a:srgbClr val="7030A0"/>
                </a:solidFill>
              </a:rPr>
              <a:t>U</a:t>
            </a:r>
            <a:r>
              <a:rPr sz="3200" b="1" dirty="0">
                <a:solidFill>
                  <a:srgbClr val="7030A0"/>
                </a:solidFill>
              </a:rPr>
              <a:t>R</a:t>
            </a:r>
            <a:r>
              <a:rPr sz="3200" b="1" spc="5" dirty="0">
                <a:solidFill>
                  <a:srgbClr val="7030A0"/>
                </a:solidFill>
              </a:rPr>
              <a:t> </a:t>
            </a:r>
            <a:r>
              <a:rPr sz="3200" b="1" spc="25" dirty="0">
                <a:solidFill>
                  <a:srgbClr val="7030A0"/>
                </a:solidFill>
              </a:rPr>
              <a:t>S</a:t>
            </a:r>
            <a:r>
              <a:rPr sz="3200" b="1" spc="10" dirty="0">
                <a:solidFill>
                  <a:srgbClr val="7030A0"/>
                </a:solidFill>
              </a:rPr>
              <a:t>O</a:t>
            </a:r>
            <a:r>
              <a:rPr sz="3200" b="1" spc="25" dirty="0">
                <a:solidFill>
                  <a:srgbClr val="7030A0"/>
                </a:solidFill>
              </a:rPr>
              <a:t>LU</a:t>
            </a:r>
            <a:r>
              <a:rPr sz="3200" b="1" spc="-35" dirty="0">
                <a:solidFill>
                  <a:srgbClr val="7030A0"/>
                </a:solidFill>
              </a:rPr>
              <a:t>T</a:t>
            </a:r>
            <a:r>
              <a:rPr sz="3200" b="1" spc="-30" dirty="0">
                <a:solidFill>
                  <a:srgbClr val="7030A0"/>
                </a:solidFill>
              </a:rPr>
              <a:t>I</a:t>
            </a:r>
            <a:r>
              <a:rPr sz="3200" b="1" spc="10" dirty="0">
                <a:solidFill>
                  <a:srgbClr val="7030A0"/>
                </a:solidFill>
              </a:rPr>
              <a:t>O</a:t>
            </a:r>
            <a:r>
              <a:rPr sz="3200" b="1" dirty="0">
                <a:solidFill>
                  <a:srgbClr val="7030A0"/>
                </a:solidFill>
              </a:rPr>
              <a:t>N</a:t>
            </a:r>
            <a:r>
              <a:rPr sz="3200" b="1" spc="-345" dirty="0">
                <a:solidFill>
                  <a:srgbClr val="7030A0"/>
                </a:solidFill>
              </a:rPr>
              <a:t> </a:t>
            </a:r>
            <a:r>
              <a:rPr sz="3200" b="1" spc="-35" dirty="0">
                <a:solidFill>
                  <a:srgbClr val="7030A0"/>
                </a:solidFill>
              </a:rPr>
              <a:t>A</a:t>
            </a:r>
            <a:r>
              <a:rPr sz="3200" b="1" spc="-5" dirty="0">
                <a:solidFill>
                  <a:srgbClr val="7030A0"/>
                </a:solidFill>
              </a:rPr>
              <a:t>N</a:t>
            </a:r>
            <a:r>
              <a:rPr sz="3200" b="1" dirty="0">
                <a:solidFill>
                  <a:srgbClr val="7030A0"/>
                </a:solidFill>
              </a:rPr>
              <a:t>D</a:t>
            </a:r>
            <a:r>
              <a:rPr sz="3200" b="1" spc="35" dirty="0">
                <a:solidFill>
                  <a:srgbClr val="7030A0"/>
                </a:solidFill>
              </a:rPr>
              <a:t> </a:t>
            </a:r>
            <a:r>
              <a:rPr sz="3200" b="1" spc="-30" dirty="0">
                <a:solidFill>
                  <a:srgbClr val="7030A0"/>
                </a:solidFill>
              </a:rPr>
              <a:t>I</a:t>
            </a:r>
            <a:r>
              <a:rPr sz="3200" b="1" spc="-35" dirty="0">
                <a:solidFill>
                  <a:srgbClr val="7030A0"/>
                </a:solidFill>
              </a:rPr>
              <a:t>T</a:t>
            </a:r>
            <a:r>
              <a:rPr sz="3200" b="1" dirty="0">
                <a:solidFill>
                  <a:srgbClr val="7030A0"/>
                </a:solidFill>
              </a:rPr>
              <a:t>S</a:t>
            </a:r>
            <a:r>
              <a:rPr sz="3200" b="1" spc="60" dirty="0">
                <a:solidFill>
                  <a:srgbClr val="7030A0"/>
                </a:solidFill>
              </a:rPr>
              <a:t> </a:t>
            </a:r>
            <a:r>
              <a:rPr sz="3200" b="1" spc="-295" dirty="0">
                <a:solidFill>
                  <a:srgbClr val="7030A0"/>
                </a:solidFill>
              </a:rPr>
              <a:t>V</a:t>
            </a:r>
            <a:r>
              <a:rPr sz="3200" b="1" spc="-35" dirty="0">
                <a:solidFill>
                  <a:srgbClr val="7030A0"/>
                </a:solidFill>
              </a:rPr>
              <a:t>A</a:t>
            </a:r>
            <a:r>
              <a:rPr sz="3200" b="1" spc="25" dirty="0">
                <a:solidFill>
                  <a:srgbClr val="7030A0"/>
                </a:solidFill>
              </a:rPr>
              <a:t>LU</a:t>
            </a:r>
            <a:r>
              <a:rPr lang="en-US" sz="3200" b="1" spc="25" dirty="0">
                <a:solidFill>
                  <a:srgbClr val="7030A0"/>
                </a:solidFill>
              </a:rPr>
              <a:t>E PREPOSITION</a:t>
            </a:r>
            <a:endParaRPr sz="3200" b="1" dirty="0">
              <a:solidFill>
                <a:srgbClr val="7030A0"/>
              </a:solidFill>
            </a:endParaRPr>
          </a:p>
        </p:txBody>
      </p:sp>
      <p:sp>
        <p:nvSpPr>
          <p:cNvPr id="8" name="Content Placeholder 7">
            <a:extLst>
              <a:ext uri="{FF2B5EF4-FFF2-40B4-BE49-F238E27FC236}">
                <a16:creationId xmlns:a16="http://schemas.microsoft.com/office/drawing/2014/main" xmlns="" id="{DDCC4A65-4AD8-6176-C9BB-6D80FE5D3ADC}"/>
              </a:ext>
            </a:extLst>
          </p:cNvPr>
          <p:cNvSpPr>
            <a:spLocks noGrp="1"/>
          </p:cNvSpPr>
          <p:nvPr>
            <p:ph idx="1"/>
          </p:nvPr>
        </p:nvSpPr>
        <p:spPr>
          <a:xfrm>
            <a:off x="2390773" y="1736518"/>
            <a:ext cx="8915400" cy="3777622"/>
          </a:xfrm>
        </p:spPr>
        <p:txBody>
          <a:bodyPr/>
          <a:lstStyle/>
          <a:p>
            <a:r>
              <a:rPr lang="en-US" dirty="0"/>
              <a:t>Filter - This was used to sort out the employee’s details with one touch.</a:t>
            </a:r>
          </a:p>
          <a:p>
            <a:r>
              <a:rPr lang="en-IN" dirty="0"/>
              <a:t>Formula – The formula’s are used to ascertain the values or to find out employee analysis.</a:t>
            </a:r>
          </a:p>
          <a:p>
            <a:r>
              <a:rPr lang="en-IN" dirty="0"/>
              <a:t>Pivot table – This is to show an easy way of understanding the concept or purpose of performance analysis.</a:t>
            </a:r>
          </a:p>
          <a:p>
            <a:r>
              <a:rPr lang="en-IN" dirty="0"/>
              <a:t>Slicer – Used to slice the data in pivot table by making an quick understanding.</a:t>
            </a:r>
          </a:p>
          <a:p>
            <a:r>
              <a:rPr lang="en-IN" dirty="0"/>
              <a:t>Graph – This was to show a pictorial representation of the data given of the employee’s to understand better.</a:t>
            </a:r>
          </a:p>
          <a:p>
            <a:endParaRPr lang="en-US"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1752600" y="609600"/>
            <a:ext cx="8911687" cy="1280890"/>
          </a:xfrm>
        </p:spPr>
        <p:txBody>
          <a:bodyPr/>
          <a:lstStyle/>
          <a:p>
            <a:r>
              <a:rPr lang="en-IN" b="1" dirty="0">
                <a:solidFill>
                  <a:srgbClr val="7030A0"/>
                </a:solidFill>
              </a:rPr>
              <a:t>Dataset Description</a:t>
            </a:r>
          </a:p>
        </p:txBody>
      </p:sp>
      <p:sp>
        <p:nvSpPr>
          <p:cNvPr id="3" name="Content Placeholder 2">
            <a:extLst>
              <a:ext uri="{FF2B5EF4-FFF2-40B4-BE49-F238E27FC236}">
                <a16:creationId xmlns:a16="http://schemas.microsoft.com/office/drawing/2014/main" xmlns="" id="{4264FA85-2D14-EBA4-CE07-E2B5D89908CD}"/>
              </a:ext>
            </a:extLst>
          </p:cNvPr>
          <p:cNvSpPr>
            <a:spLocks noGrp="1"/>
          </p:cNvSpPr>
          <p:nvPr>
            <p:ph idx="1"/>
          </p:nvPr>
        </p:nvSpPr>
        <p:spPr>
          <a:xfrm>
            <a:off x="2362200" y="1540188"/>
            <a:ext cx="8915400" cy="4403411"/>
          </a:xfrm>
        </p:spPr>
        <p:txBody>
          <a:bodyPr/>
          <a:lstStyle/>
          <a:p>
            <a:pPr marL="0" indent="0">
              <a:buNone/>
            </a:pPr>
            <a:r>
              <a:rPr lang="en-US" dirty="0"/>
              <a:t>Employee dataset – Kaggle, Features – 26, Features taken – 9</a:t>
            </a:r>
          </a:p>
          <a:p>
            <a:pPr marL="0" indent="0">
              <a:buNone/>
            </a:pPr>
            <a:r>
              <a:rPr lang="en-US" dirty="0"/>
              <a:t>The considered features are,</a:t>
            </a:r>
          </a:p>
          <a:p>
            <a:pPr marL="0" indent="0">
              <a:buNone/>
            </a:pPr>
            <a:r>
              <a:rPr lang="en-US" dirty="0"/>
              <a:t>                        1. Employee ID                     - Numerical values</a:t>
            </a:r>
          </a:p>
          <a:p>
            <a:pPr marL="0" indent="0">
              <a:buNone/>
            </a:pPr>
            <a:r>
              <a:rPr lang="en-US" dirty="0"/>
              <a:t>                        2. First &amp; Last Name              - Text</a:t>
            </a:r>
          </a:p>
          <a:p>
            <a:pPr marL="0" indent="0">
              <a:buNone/>
            </a:pPr>
            <a:r>
              <a:rPr lang="en-US" dirty="0"/>
              <a:t>                        3. Business Unit                      - Text</a:t>
            </a:r>
          </a:p>
          <a:p>
            <a:pPr marL="0" indent="0">
              <a:buNone/>
            </a:pPr>
            <a:r>
              <a:rPr lang="en-US" dirty="0"/>
              <a:t>                        4. Employee Type                 - Text</a:t>
            </a:r>
          </a:p>
          <a:p>
            <a:pPr marL="0" indent="0">
              <a:buNone/>
            </a:pPr>
            <a:r>
              <a:rPr lang="en-US" dirty="0"/>
              <a:t>                        5. Employee Status               - Text</a:t>
            </a:r>
          </a:p>
          <a:p>
            <a:pPr marL="0" indent="0">
              <a:buNone/>
            </a:pPr>
            <a:r>
              <a:rPr lang="en-US" dirty="0"/>
              <a:t>                        6. Gender                              - Text</a:t>
            </a:r>
          </a:p>
          <a:p>
            <a:pPr marL="0" indent="0">
              <a:buNone/>
            </a:pPr>
            <a:r>
              <a:rPr lang="en-US" dirty="0"/>
              <a:t>                        7. Performance Level           - Text</a:t>
            </a:r>
          </a:p>
          <a:p>
            <a:pPr marL="0" indent="0">
              <a:buNone/>
            </a:pPr>
            <a:r>
              <a:rPr lang="en-US" dirty="0"/>
              <a:t>                        8. Current employee rating - Numerical values</a:t>
            </a:r>
          </a:p>
          <a:p>
            <a:pPr marL="0" indent="0">
              <a:buNone/>
            </a:pPr>
            <a:r>
              <a:rPr lang="en-US" dirty="0"/>
              <a:t>                          </a:t>
            </a:r>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277218" y="619520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00636" y="5808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64287" y="558244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7582" y="3232932"/>
            <a:ext cx="2466975" cy="3419475"/>
          </a:xfrm>
          <a:prstGeom prst="rect">
            <a:avLst/>
          </a:prstGeom>
        </p:spPr>
      </p:pic>
      <p:sp>
        <p:nvSpPr>
          <p:cNvPr id="7" name="object 7"/>
          <p:cNvSpPr txBox="1">
            <a:spLocks noGrp="1"/>
          </p:cNvSpPr>
          <p:nvPr>
            <p:ph type="title"/>
          </p:nvPr>
        </p:nvSpPr>
        <p:spPr>
          <a:xfrm>
            <a:off x="1752600" y="657125"/>
            <a:ext cx="8911687"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rgbClr val="7030A0"/>
                </a:solidFill>
              </a:rPr>
              <a:t>THE</a:t>
            </a:r>
            <a:r>
              <a:rPr sz="4250" b="1" spc="20" dirty="0">
                <a:solidFill>
                  <a:srgbClr val="7030A0"/>
                </a:solidFill>
              </a:rPr>
              <a:t> </a:t>
            </a:r>
            <a:r>
              <a:rPr lang="en-US" sz="4250" b="1" spc="20" dirty="0">
                <a:solidFill>
                  <a:srgbClr val="7030A0"/>
                </a:solidFill>
              </a:rPr>
              <a:t>"</a:t>
            </a:r>
            <a:r>
              <a:rPr sz="4250" b="1" spc="10" dirty="0">
                <a:solidFill>
                  <a:srgbClr val="7030A0"/>
                </a:solidFill>
              </a:rPr>
              <a:t>WOW</a:t>
            </a:r>
            <a:r>
              <a:rPr lang="en-US" sz="4250" b="1" spc="10" dirty="0">
                <a:solidFill>
                  <a:srgbClr val="7030A0"/>
                </a:solidFill>
              </a:rPr>
              <a:t>"</a:t>
            </a:r>
            <a:r>
              <a:rPr sz="4250" b="1" spc="85" dirty="0">
                <a:solidFill>
                  <a:srgbClr val="7030A0"/>
                </a:solidFill>
              </a:rPr>
              <a:t> </a:t>
            </a:r>
            <a:r>
              <a:rPr sz="4250" b="1" spc="10" dirty="0">
                <a:solidFill>
                  <a:srgbClr val="7030A0"/>
                </a:solidFill>
              </a:rPr>
              <a:t>IN</a:t>
            </a:r>
            <a:r>
              <a:rPr sz="4250" b="1" spc="-5" dirty="0">
                <a:solidFill>
                  <a:srgbClr val="7030A0"/>
                </a:solidFill>
              </a:rPr>
              <a:t> </a:t>
            </a:r>
            <a:r>
              <a:rPr sz="4250" b="1" spc="15" dirty="0">
                <a:solidFill>
                  <a:srgbClr val="7030A0"/>
                </a:solidFill>
              </a:rPr>
              <a:t>OUR</a:t>
            </a:r>
            <a:r>
              <a:rPr sz="4250" b="1" spc="-10" dirty="0">
                <a:solidFill>
                  <a:srgbClr val="7030A0"/>
                </a:solidFill>
              </a:rPr>
              <a:t> </a:t>
            </a:r>
            <a:r>
              <a:rPr sz="4250" b="1" spc="20" dirty="0">
                <a:solidFill>
                  <a:srgbClr val="7030A0"/>
                </a:solidFill>
              </a:rPr>
              <a:t>SOLUTION</a:t>
            </a:r>
            <a:endParaRPr sz="4250" b="1" dirty="0">
              <a:solidFill>
                <a:srgbClr val="7030A0"/>
              </a:solidFill>
            </a:endParaRPr>
          </a:p>
        </p:txBody>
      </p:sp>
      <p:sp>
        <p:nvSpPr>
          <p:cNvPr id="10" name="Content Placeholder 9">
            <a:extLst>
              <a:ext uri="{FF2B5EF4-FFF2-40B4-BE49-F238E27FC236}">
                <a16:creationId xmlns:a16="http://schemas.microsoft.com/office/drawing/2014/main" xmlns="" id="{CDBDA419-003B-091B-2A47-D5D065D82B82}"/>
              </a:ext>
            </a:extLst>
          </p:cNvPr>
          <p:cNvSpPr>
            <a:spLocks noGrp="1"/>
          </p:cNvSpPr>
          <p:nvPr>
            <p:ph idx="1"/>
          </p:nvPr>
        </p:nvSpPr>
        <p:spPr>
          <a:xfrm>
            <a:off x="2294062" y="1591739"/>
            <a:ext cx="8915400" cy="3777622"/>
          </a:xfrm>
        </p:spPr>
        <p:txBody>
          <a:bodyPr/>
          <a:lstStyle/>
          <a:p>
            <a:pPr marL="0" indent="0">
              <a:buNone/>
            </a:pPr>
            <a:r>
              <a:rPr lang="en-US" dirty="0"/>
              <a:t>FORMULA USED:</a:t>
            </a:r>
          </a:p>
          <a:p>
            <a:pPr marL="0" indent="0">
              <a:buNone/>
            </a:pPr>
            <a:r>
              <a:rPr lang="en-US" dirty="0"/>
              <a:t>       </a:t>
            </a:r>
          </a:p>
          <a:p>
            <a:pPr marL="0" indent="0">
              <a:buNone/>
            </a:pPr>
            <a:r>
              <a:rPr lang="en-US" dirty="0"/>
              <a:t>           </a:t>
            </a:r>
            <a:r>
              <a:rPr lang="en-US" b="1" dirty="0"/>
              <a:t>=IFS(Z2&gt;=5,”very high”,Z2&gt;=4,”high”,Z2&gt;=3,”medium”,TRUE,”low”)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3657982" y="2526443"/>
            <a:ext cx="8534018"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375</TotalTime>
  <Words>722</Words>
  <Application>Microsoft Office PowerPoint</Application>
  <PresentationFormat>Custom</PresentationFormat>
  <Paragraphs>96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Employee Data Analysis using Excel  </vt:lpstr>
      <vt:lpstr>PROJECT TITLE </vt:lpstr>
      <vt:lpstr>AGENDA</vt:lpstr>
      <vt:lpstr>PROBLEM STATEMENT</vt:lpstr>
      <vt:lpstr>PROJECT OVERVIEW</vt:lpstr>
      <vt:lpstr>WHO ARE THE END USERS?</vt:lpstr>
      <vt:lpstr>OUR SOLUTION AND ITS VALUE PREPOSITION</vt:lpstr>
      <vt:lpstr>Dataset Description</vt:lpstr>
      <vt:lpstr>THE "WOW" IN OUR SOLUTION</vt:lpstr>
      <vt:lpstr>MODELLING </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15</cp:revision>
  <dcterms:created xsi:type="dcterms:W3CDTF">2024-03-29T15:07:22Z</dcterms:created>
  <dcterms:modified xsi:type="dcterms:W3CDTF">2024-08-30T10:29:48Z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