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2" r:id="rId1"/>
  </p:sldMasterIdLst>
  <p:notesMasterIdLst>
    <p:notesMasterId r:id="rId15"/>
  </p:notesMasterIdLst>
  <p:sldIdLst>
    <p:sldId id="256" r:id="rId2"/>
    <p:sldId id="272" r:id="rId3"/>
    <p:sldId id="273" r:id="rId4"/>
    <p:sldId id="259" r:id="rId5"/>
    <p:sldId id="260" r:id="rId6"/>
    <p:sldId id="261" r:id="rId7"/>
    <p:sldId id="262" r:id="rId8"/>
    <p:sldId id="269" r:id="rId9"/>
    <p:sldId id="263" r:id="rId10"/>
    <p:sldId id="270" r:id="rId11"/>
    <p:sldId id="265" r:id="rId12"/>
    <p:sldId id="271"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minifx2020@gmail.com" initials="" lastIdx="1" clrIdx="0">
    <p:extLst>
      <p:ext uri="{19B8F6BF-5375-455C-9EA6-DF929625EA0E}">
        <p15:presenceInfo xmlns:p15="http://schemas.microsoft.com/office/powerpoint/2012/main" userId="36811145cb92be8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5" d="100"/>
          <a:sy n="75" d="100"/>
        </p:scale>
        <p:origin x="51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commentAuthors" Target="commentAuthors.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lenova\Downloads\reshma%2008312024.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[reshma 08312024.xlsx]Sheet3!PivotTable1</c:name>
    <c:fmtId val="12"/>
  </c:pivotSource>
  <c:chart>
    <c:autoTitleDeleted val="1"/>
    <c:pivotFmts>
      <c:pivotFmt>
        <c:idx val="0"/>
        <c:spPr>
          <a:solidFill>
            <a:schemeClr val="accent6"/>
          </a:solidFill>
          <a:ln>
            <a:noFill/>
          </a:ln>
          <a:effectLst/>
        </c:spPr>
        <c:marker>
          <c:symbol val="circle"/>
          <c:size val="5"/>
          <c:spPr>
            <a:solidFill>
              <a:schemeClr val="accent6"/>
            </a:solidFill>
            <a:ln w="9525">
              <a:solidFill>
                <a:schemeClr val="accent6"/>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6"/>
          </a:solidFill>
          <a:ln>
            <a:noFill/>
          </a:ln>
          <a:effectLst/>
        </c:spPr>
        <c:marker>
          <c:symbol val="none"/>
        </c:marker>
      </c:pivotFmt>
      <c:pivotFmt>
        <c:idx val="2"/>
        <c:spPr>
          <a:solidFill>
            <a:schemeClr val="accent6"/>
          </a:solidFill>
          <a:ln>
            <a:noFill/>
          </a:ln>
          <a:effectLst/>
        </c:spPr>
        <c:marker>
          <c:symbol val="none"/>
        </c:marker>
      </c:pivotFmt>
    </c:pivotFmts>
    <c:plotArea>
      <c:layout>
        <c:manualLayout>
          <c:layoutTarget val="inner"/>
          <c:xMode val="edge"/>
          <c:yMode val="edge"/>
          <c:x val="0.13121981627296589"/>
          <c:y val="0.34878973461650625"/>
          <c:w val="0.71410848643919511"/>
          <c:h val="0.56695902595508896"/>
        </c:manualLayout>
      </c:layout>
      <c:barChart>
        <c:barDir val="col"/>
        <c:grouping val="clustered"/>
        <c:varyColors val="0"/>
        <c:ser>
          <c:idx val="0"/>
          <c:order val="0"/>
          <c:tx>
            <c:strRef>
              <c:f>Sheet3!$B$3:$B$4</c:f>
              <c:strCache>
                <c:ptCount val="1"/>
                <c:pt idx="0">
                  <c:v>Fully Meets</c:v>
                </c:pt>
              </c:strCache>
            </c:strRef>
          </c:tx>
          <c:spPr>
            <a:solidFill>
              <a:schemeClr val="accent6"/>
            </a:solidFill>
            <a:ln>
              <a:noFill/>
            </a:ln>
            <a:effectLst/>
          </c:spPr>
          <c:invertIfNegative val="0"/>
          <c:cat>
            <c:strRef>
              <c:f>Sheet3!$A$5:$A$12</c:f>
              <c:strCache>
                <c:ptCount val="7"/>
                <c:pt idx="0">
                  <c:v>CCDR</c:v>
                </c:pt>
                <c:pt idx="1">
                  <c:v>MSC</c:v>
                </c:pt>
                <c:pt idx="2">
                  <c:v>NEL</c:v>
                </c:pt>
                <c:pt idx="3">
                  <c:v>PL</c:v>
                </c:pt>
                <c:pt idx="4">
                  <c:v>SVG</c:v>
                </c:pt>
                <c:pt idx="5">
                  <c:v>TNS</c:v>
                </c:pt>
                <c:pt idx="6">
                  <c:v>WBL</c:v>
                </c:pt>
              </c:strCache>
            </c:strRef>
          </c:cat>
          <c:val>
            <c:numRef>
              <c:f>Sheet3!$B$5:$B$12</c:f>
              <c:numCache>
                <c:formatCode>General</c:formatCode>
                <c:ptCount val="7"/>
                <c:pt idx="0">
                  <c:v>1</c:v>
                </c:pt>
                <c:pt idx="1">
                  <c:v>1</c:v>
                </c:pt>
                <c:pt idx="2">
                  <c:v>2</c:v>
                </c:pt>
                <c:pt idx="3">
                  <c:v>2</c:v>
                </c:pt>
                <c:pt idx="4">
                  <c:v>1</c:v>
                </c:pt>
                <c:pt idx="5">
                  <c:v>1</c:v>
                </c:pt>
                <c:pt idx="6">
                  <c:v>1</c:v>
                </c:pt>
              </c:numCache>
            </c:numRef>
          </c:val>
          <c:extLst>
            <c:ext xmlns:c16="http://schemas.microsoft.com/office/drawing/2014/chart" uri="{C3380CC4-5D6E-409C-BE32-E72D297353CC}">
              <c16:uniqueId val="{00000000-042F-5746-83F7-F43E2AA83562}"/>
            </c:ext>
          </c:extLst>
        </c:ser>
        <c:dLbls>
          <c:showLegendKey val="0"/>
          <c:showVal val="0"/>
          <c:showCatName val="0"/>
          <c:showSerName val="0"/>
          <c:showPercent val="0"/>
          <c:showBubbleSize val="0"/>
        </c:dLbls>
        <c:gapWidth val="219"/>
        <c:overlap val="-27"/>
        <c:axId val="299013320"/>
        <c:axId val="299010968"/>
      </c:barChart>
      <c:catAx>
        <c:axId val="299013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99010968"/>
        <c:crosses val="autoZero"/>
        <c:auto val="1"/>
        <c:lblAlgn val="ctr"/>
        <c:lblOffset val="100"/>
        <c:noMultiLvlLbl val="0"/>
      </c:catAx>
      <c:valAx>
        <c:axId val="2990109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99013320"/>
        <c:crosses val="autoZero"/>
        <c:crossBetween val="between"/>
      </c:valAx>
      <c:spPr>
        <a:noFill/>
        <a:ln w="25400">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262771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274548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2280989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5155623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6759216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9/9/2024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2827635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9/9/2024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8328402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41970801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775768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396097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375532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696774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585671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t>9/9/2024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963791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t>9/9/2024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928161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t>9/9/2024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625783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667390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21" Type="http://schemas.openxmlformats.org/officeDocument/2006/relationships/image" Target="../media/image4.png"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3.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image" Target="../media/image5.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D8BD707-D9CF-40AE-B4C6-C98DA3205C09}" type="datetimeFigureOut">
              <a:rPr lang="en-US" smtClean="0"/>
              <a:t>9/9/2024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332867861"/>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3.png"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7.pn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8.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3" Type="http://schemas.openxmlformats.org/officeDocument/2006/relationships/image" Target="../media/image10.jpeg" /><Relationship Id="rId2" Type="http://schemas.openxmlformats.org/officeDocument/2006/relationships/image" Target="../media/image9.png"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11.jp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2" Type="http://schemas.openxmlformats.org/officeDocument/2006/relationships/image" Target="../media/image12.jpg"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1747837" y="2798304"/>
            <a:ext cx="9586913" cy="1938992"/>
          </a:xfrm>
          <a:prstGeom prst="rect">
            <a:avLst/>
          </a:prstGeom>
          <a:noFill/>
        </p:spPr>
        <p:txBody>
          <a:bodyPr wrap="square" rtlCol="0">
            <a:spAutoFit/>
          </a:bodyPr>
          <a:lstStyle/>
          <a:p>
            <a:r>
              <a:rPr lang="en-US" sz="2400" dirty="0"/>
              <a:t>STUDENT NAME:</a:t>
            </a:r>
            <a:r>
              <a:rPr lang="en-IN" sz="2400" dirty="0"/>
              <a:t> RESHMA. B</a:t>
            </a:r>
            <a:endParaRPr lang="en-US" sz="2400" dirty="0"/>
          </a:p>
          <a:p>
            <a:r>
              <a:rPr lang="en-US" sz="2400" dirty="0"/>
              <a:t>REGISTER NO:</a:t>
            </a:r>
            <a:r>
              <a:rPr lang="en-GB" sz="2400" dirty="0"/>
              <a:t>312210046</a:t>
            </a:r>
            <a:endParaRPr lang="en-US" sz="2400" dirty="0"/>
          </a:p>
          <a:p>
            <a:r>
              <a:rPr lang="en-US" sz="2400" dirty="0"/>
              <a:t>DEPARTMENT:</a:t>
            </a:r>
            <a:r>
              <a:rPr lang="en-IN" sz="2400" dirty="0"/>
              <a:t>B.COM GENERAL </a:t>
            </a:r>
            <a:endParaRPr lang="en-US" sz="2400" dirty="0"/>
          </a:p>
          <a:p>
            <a:r>
              <a:rPr lang="en-US" sz="2400" dirty="0"/>
              <a:t>COLLEGE</a:t>
            </a:r>
            <a:r>
              <a:rPr lang="en-IN" sz="2400" dirty="0"/>
              <a:t>: VALLIAMMAL COLLEGE FOR WOMEN </a:t>
            </a:r>
            <a:endParaRPr lang="en-US" sz="2400" dirty="0"/>
          </a:p>
          <a:p>
            <a:r>
              <a:rPr lang="en-GB" sz="2400" dirty="0"/>
              <a:t>NM.NoF69A5FDCC169ADCB55F4380AEAD858F6</a:t>
            </a:r>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4E42E-325D-E998-0A98-528BE8FE4E35}"/>
              </a:ext>
            </a:extLst>
          </p:cNvPr>
          <p:cNvSpPr>
            <a:spLocks noGrp="1"/>
          </p:cNvSpPr>
          <p:nvPr>
            <p:ph type="title"/>
          </p:nvPr>
        </p:nvSpPr>
        <p:spPr>
          <a:xfrm>
            <a:off x="755332" y="385444"/>
            <a:ext cx="10681335" cy="738664"/>
          </a:xfrm>
        </p:spPr>
        <p:txBody>
          <a:bodyPr/>
          <a:lstStyle/>
          <a:p>
            <a:r>
              <a:rPr lang="en-IN" b="0" dirty="0"/>
              <a:t>MODELLING </a:t>
            </a:r>
            <a:endParaRPr lang="en-US" b="0" dirty="0"/>
          </a:p>
        </p:txBody>
      </p:sp>
      <p:sp>
        <p:nvSpPr>
          <p:cNvPr id="3" name="TextBox 2">
            <a:extLst>
              <a:ext uri="{FF2B5EF4-FFF2-40B4-BE49-F238E27FC236}">
                <a16:creationId xmlns:a16="http://schemas.microsoft.com/office/drawing/2014/main" id="{97724AF3-AE53-DCEF-F60A-3896380E6816}"/>
              </a:ext>
            </a:extLst>
          </p:cNvPr>
          <p:cNvSpPr txBox="1"/>
          <p:nvPr/>
        </p:nvSpPr>
        <p:spPr>
          <a:xfrm>
            <a:off x="919757" y="1209577"/>
            <a:ext cx="8251031" cy="4524315"/>
          </a:xfrm>
          <a:prstGeom prst="rect">
            <a:avLst/>
          </a:prstGeom>
          <a:noFill/>
        </p:spPr>
        <p:txBody>
          <a:bodyPr wrap="square" rtlCol="0">
            <a:spAutoFit/>
          </a:bodyPr>
          <a:lstStyle/>
          <a:p>
            <a:pPr algn="l"/>
            <a:r>
              <a:rPr lang="en-IN" sz="2400" dirty="0"/>
              <a:t>DATA COLLECTION </a:t>
            </a:r>
          </a:p>
          <a:p>
            <a:pPr marL="285750" indent="-285750" algn="l">
              <a:buFont typeface="Arial" panose="020B0604020202020204" pitchFamily="34" charset="0"/>
              <a:buChar char="•"/>
            </a:pPr>
            <a:r>
              <a:rPr lang="en-IN" sz="2400" dirty="0"/>
              <a:t>Identification </a:t>
            </a:r>
          </a:p>
          <a:p>
            <a:pPr marL="285750" indent="-285750" algn="l">
              <a:buFont typeface="Arial" panose="020B0604020202020204" pitchFamily="34" charset="0"/>
              <a:buChar char="•"/>
            </a:pPr>
            <a:r>
              <a:rPr lang="en-IN" sz="2400" dirty="0"/>
              <a:t>Gathering </a:t>
            </a:r>
          </a:p>
          <a:p>
            <a:pPr marL="285750" indent="-285750" algn="l">
              <a:buFont typeface="Arial" panose="020B0604020202020204" pitchFamily="34" charset="0"/>
              <a:buChar char="•"/>
            </a:pPr>
            <a:r>
              <a:rPr lang="en-IN" sz="2400" dirty="0"/>
              <a:t>Preparation</a:t>
            </a:r>
          </a:p>
          <a:p>
            <a:pPr algn="l"/>
            <a:r>
              <a:rPr lang="en-IN" sz="2400" dirty="0"/>
              <a:t>DATA CLEANING</a:t>
            </a:r>
          </a:p>
          <a:p>
            <a:pPr marL="342900" indent="-342900" algn="l">
              <a:buFont typeface="Arial" panose="020B0604020202020204" pitchFamily="34" charset="0"/>
              <a:buChar char="•"/>
            </a:pPr>
            <a:r>
              <a:rPr lang="en-IN" sz="2400" dirty="0"/>
              <a:t>Standardization </a:t>
            </a:r>
          </a:p>
          <a:p>
            <a:pPr marL="342900" indent="-342900" algn="l">
              <a:buFont typeface="Arial" panose="020B0604020202020204" pitchFamily="34" charset="0"/>
              <a:buChar char="•"/>
            </a:pPr>
            <a:r>
              <a:rPr lang="en-IN" sz="2400" dirty="0"/>
              <a:t>Correction</a:t>
            </a:r>
          </a:p>
          <a:p>
            <a:pPr marL="342900" indent="-342900" algn="l">
              <a:buFont typeface="Arial" panose="020B0604020202020204" pitchFamily="34" charset="0"/>
              <a:buChar char="•"/>
            </a:pPr>
            <a:r>
              <a:rPr lang="en-IN" sz="2400" dirty="0"/>
              <a:t>Validation </a:t>
            </a:r>
          </a:p>
          <a:p>
            <a:pPr algn="l"/>
            <a:r>
              <a:rPr lang="en-IN" sz="2400" dirty="0"/>
              <a:t>SUMMARY</a:t>
            </a:r>
          </a:p>
          <a:p>
            <a:pPr algn="l"/>
            <a:r>
              <a:rPr lang="en-IN" sz="2400" dirty="0"/>
              <a:t>Data analysis involves examining, transforming, and modeling data to extract meaningful insights, identify patterns, and support decision-making. </a:t>
            </a:r>
          </a:p>
        </p:txBody>
      </p:sp>
    </p:spTree>
    <p:extLst>
      <p:ext uri="{BB962C8B-B14F-4D97-AF65-F5344CB8AC3E}">
        <p14:creationId xmlns:p14="http://schemas.microsoft.com/office/powerpoint/2010/main" val="631939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TextBox 1">
            <a:extLst>
              <a:ext uri="{FF2B5EF4-FFF2-40B4-BE49-F238E27FC236}">
                <a16:creationId xmlns:a16="http://schemas.microsoft.com/office/drawing/2014/main" id="{5E9D3E9B-D350-8281-C4AA-7B5E507DEC1F}"/>
              </a:ext>
            </a:extLst>
          </p:cNvPr>
          <p:cNvSpPr txBox="1"/>
          <p:nvPr/>
        </p:nvSpPr>
        <p:spPr>
          <a:xfrm>
            <a:off x="1403747" y="2413337"/>
            <a:ext cx="5606653" cy="2031325"/>
          </a:xfrm>
          <a:prstGeom prst="rect">
            <a:avLst/>
          </a:prstGeom>
          <a:noFill/>
        </p:spPr>
        <p:txBody>
          <a:bodyPr wrap="square" rtlCol="0">
            <a:spAutoFit/>
          </a:bodyPr>
          <a:lstStyle/>
          <a:p>
            <a:pPr algn="l"/>
            <a:endParaRPr lang="en-US" dirty="0"/>
          </a:p>
        </p:txBody>
      </p:sp>
      <p:graphicFrame>
        <p:nvGraphicFramePr>
          <p:cNvPr id="11" name="Chart 10"/>
          <p:cNvGraphicFramePr>
            <a:graphicFrameLocks/>
          </p:cNvGraphicFramePr>
          <p:nvPr>
            <p:extLst>
              <p:ext uri="{D42A27DB-BD31-4B8C-83A1-F6EECF244321}">
                <p14:modId xmlns:p14="http://schemas.microsoft.com/office/powerpoint/2010/main" val="2871206870"/>
              </p:ext>
            </p:extLst>
          </p:nvPr>
        </p:nvGraphicFramePr>
        <p:xfrm>
          <a:off x="1743075" y="1371600"/>
          <a:ext cx="6638925" cy="3886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523226001"/>
              </p:ext>
            </p:extLst>
          </p:nvPr>
        </p:nvGraphicFramePr>
        <p:xfrm>
          <a:off x="2133600" y="533400"/>
          <a:ext cx="6477000" cy="5638800"/>
        </p:xfrm>
        <a:graphic>
          <a:graphicData uri="http://schemas.openxmlformats.org/drawingml/2006/table">
            <a:tbl>
              <a:tblPr>
                <a:tableStyleId>{5C22544A-7EE6-4342-B048-85BDC9FD1C3A}</a:tableStyleId>
              </a:tblPr>
              <a:tblGrid>
                <a:gridCol w="2126554">
                  <a:extLst>
                    <a:ext uri="{9D8B030D-6E8A-4147-A177-3AD203B41FA5}">
                      <a16:colId xmlns:a16="http://schemas.microsoft.com/office/drawing/2014/main" val="20000"/>
                    </a:ext>
                  </a:extLst>
                </a:gridCol>
                <a:gridCol w="2575823">
                  <a:extLst>
                    <a:ext uri="{9D8B030D-6E8A-4147-A177-3AD203B41FA5}">
                      <a16:colId xmlns:a16="http://schemas.microsoft.com/office/drawing/2014/main" val="20001"/>
                    </a:ext>
                  </a:extLst>
                </a:gridCol>
                <a:gridCol w="1774623">
                  <a:extLst>
                    <a:ext uri="{9D8B030D-6E8A-4147-A177-3AD203B41FA5}">
                      <a16:colId xmlns:a16="http://schemas.microsoft.com/office/drawing/2014/main" val="20002"/>
                    </a:ext>
                  </a:extLst>
                </a:gridCol>
              </a:tblGrid>
              <a:tr h="469900">
                <a:tc>
                  <a:txBody>
                    <a:bodyPr/>
                    <a:lstStyle/>
                    <a:p>
                      <a:pPr algn="l" fontAlgn="b"/>
                      <a:r>
                        <a:rPr lang="en-US" sz="1100" b="1" u="none" strike="noStrike" dirty="0">
                          <a:effectLst/>
                          <a:latin typeface="+mn-lt"/>
                        </a:rPr>
                        <a:t>Female</a:t>
                      </a:r>
                      <a:endParaRPr lang="en-US" sz="1100" b="1" i="0" u="none" strike="noStrike" dirty="0">
                        <a:solidFill>
                          <a:srgbClr val="000000"/>
                        </a:solidFill>
                        <a:effectLst/>
                        <a:latin typeface="+mn-lt"/>
                      </a:endParaRPr>
                    </a:p>
                  </a:txBody>
                  <a:tcPr marL="9525" marR="9525" marT="9525" marB="0" anchor="b"/>
                </a:tc>
                <a:tc>
                  <a:txBody>
                    <a:bodyPr/>
                    <a:lstStyle/>
                    <a:p>
                      <a:pPr algn="l" fontAlgn="b"/>
                      <a:r>
                        <a:rPr lang="en-US" sz="1100" b="1" u="none" strike="noStrike">
                          <a:effectLst/>
                          <a:latin typeface="+mn-lt"/>
                        </a:rPr>
                        <a:t>(All)</a:t>
                      </a:r>
                      <a:endParaRPr lang="en-US" sz="1100" b="1" i="0" u="none" strike="noStrike">
                        <a:solidFill>
                          <a:srgbClr val="000000"/>
                        </a:solidFill>
                        <a:effectLst/>
                        <a:latin typeface="+mn-lt"/>
                      </a:endParaRPr>
                    </a:p>
                  </a:txBody>
                  <a:tcPr marL="9525" marR="9525" marT="9525" marB="0" anchor="b"/>
                </a:tc>
                <a:tc>
                  <a:txBody>
                    <a:bodyPr/>
                    <a:lstStyle/>
                    <a:p>
                      <a:pPr algn="l" fontAlgn="b"/>
                      <a:endParaRPr lang="en-US" sz="1100" b="1" i="0" u="none" strike="noStrike">
                        <a:solidFill>
                          <a:srgbClr val="000000"/>
                        </a:solidFill>
                        <a:effectLst/>
                        <a:latin typeface="+mn-lt"/>
                      </a:endParaRPr>
                    </a:p>
                  </a:txBody>
                  <a:tcPr marL="9525" marR="9525" marT="9525" marB="0" anchor="b"/>
                </a:tc>
                <a:extLst>
                  <a:ext uri="{0D108BD9-81ED-4DB2-BD59-A6C34878D82A}">
                    <a16:rowId xmlns:a16="http://schemas.microsoft.com/office/drawing/2014/main" val="10000"/>
                  </a:ext>
                </a:extLst>
              </a:tr>
              <a:tr h="469900">
                <a:tc>
                  <a:txBody>
                    <a:bodyPr/>
                    <a:lstStyle/>
                    <a:p>
                      <a:pPr algn="l" fontAlgn="b"/>
                      <a:endParaRPr lang="en-US" sz="1100" b="1" i="0" u="none" strike="noStrike" dirty="0">
                        <a:solidFill>
                          <a:srgbClr val="000000"/>
                        </a:solidFill>
                        <a:effectLst/>
                        <a:latin typeface="+mn-lt"/>
                      </a:endParaRPr>
                    </a:p>
                  </a:txBody>
                  <a:tcPr marL="9525" marR="9525" marT="9525" marB="0" anchor="b"/>
                </a:tc>
                <a:tc>
                  <a:txBody>
                    <a:bodyPr/>
                    <a:lstStyle/>
                    <a:p>
                      <a:pPr algn="l" fontAlgn="b"/>
                      <a:endParaRPr lang="en-US" sz="1100" b="1" i="0" u="none" strike="noStrike">
                        <a:solidFill>
                          <a:srgbClr val="000000"/>
                        </a:solidFill>
                        <a:effectLst/>
                        <a:latin typeface="+mn-lt"/>
                      </a:endParaRPr>
                    </a:p>
                  </a:txBody>
                  <a:tcPr marL="9525" marR="9525" marT="9525" marB="0" anchor="b"/>
                </a:tc>
                <a:tc>
                  <a:txBody>
                    <a:bodyPr/>
                    <a:lstStyle/>
                    <a:p>
                      <a:pPr algn="l" fontAlgn="b"/>
                      <a:endParaRPr lang="en-US" sz="1100" b="1" i="0" u="none" strike="noStrike">
                        <a:solidFill>
                          <a:srgbClr val="000000"/>
                        </a:solidFill>
                        <a:effectLst/>
                        <a:latin typeface="+mn-lt"/>
                      </a:endParaRPr>
                    </a:p>
                  </a:txBody>
                  <a:tcPr marL="9525" marR="9525" marT="9525" marB="0" anchor="b"/>
                </a:tc>
                <a:extLst>
                  <a:ext uri="{0D108BD9-81ED-4DB2-BD59-A6C34878D82A}">
                    <a16:rowId xmlns:a16="http://schemas.microsoft.com/office/drawing/2014/main" val="10001"/>
                  </a:ext>
                </a:extLst>
              </a:tr>
              <a:tr h="469900">
                <a:tc>
                  <a:txBody>
                    <a:bodyPr/>
                    <a:lstStyle/>
                    <a:p>
                      <a:pPr algn="l" fontAlgn="b"/>
                      <a:r>
                        <a:rPr lang="en-US" sz="1100" b="1" u="none" strike="noStrike" dirty="0">
                          <a:effectLst/>
                          <a:latin typeface="+mn-lt"/>
                        </a:rPr>
                        <a:t>Count of Maci</a:t>
                      </a:r>
                      <a:endParaRPr lang="en-US" sz="1100" b="1" i="0" u="none" strike="noStrike" dirty="0">
                        <a:solidFill>
                          <a:srgbClr val="000000"/>
                        </a:solidFill>
                        <a:effectLst/>
                        <a:latin typeface="+mn-lt"/>
                      </a:endParaRPr>
                    </a:p>
                  </a:txBody>
                  <a:tcPr marL="9525" marR="9525" marT="9525" marB="0" anchor="b"/>
                </a:tc>
                <a:tc>
                  <a:txBody>
                    <a:bodyPr/>
                    <a:lstStyle/>
                    <a:p>
                      <a:pPr algn="l" fontAlgn="b"/>
                      <a:r>
                        <a:rPr lang="en-US" sz="1100" b="1" u="none" strike="noStrike">
                          <a:effectLst/>
                          <a:latin typeface="+mn-lt"/>
                        </a:rPr>
                        <a:t>Column Labels</a:t>
                      </a:r>
                      <a:endParaRPr lang="en-US" sz="1100" b="1" i="0" u="none" strike="noStrike">
                        <a:solidFill>
                          <a:srgbClr val="000000"/>
                        </a:solidFill>
                        <a:effectLst/>
                        <a:latin typeface="+mn-lt"/>
                      </a:endParaRPr>
                    </a:p>
                  </a:txBody>
                  <a:tcPr marL="9525" marR="9525" marT="9525" marB="0" anchor="b"/>
                </a:tc>
                <a:tc>
                  <a:txBody>
                    <a:bodyPr/>
                    <a:lstStyle/>
                    <a:p>
                      <a:pPr algn="l" fontAlgn="b"/>
                      <a:endParaRPr lang="en-US" sz="1100" b="1" i="0" u="none" strike="noStrike">
                        <a:solidFill>
                          <a:srgbClr val="000000"/>
                        </a:solidFill>
                        <a:effectLst/>
                        <a:latin typeface="+mn-lt"/>
                      </a:endParaRPr>
                    </a:p>
                  </a:txBody>
                  <a:tcPr marL="9525" marR="9525" marT="9525" marB="0" anchor="b"/>
                </a:tc>
                <a:extLst>
                  <a:ext uri="{0D108BD9-81ED-4DB2-BD59-A6C34878D82A}">
                    <a16:rowId xmlns:a16="http://schemas.microsoft.com/office/drawing/2014/main" val="10002"/>
                  </a:ext>
                </a:extLst>
              </a:tr>
              <a:tr h="469900">
                <a:tc>
                  <a:txBody>
                    <a:bodyPr/>
                    <a:lstStyle/>
                    <a:p>
                      <a:pPr algn="l" fontAlgn="b"/>
                      <a:r>
                        <a:rPr lang="en-US" sz="1100" b="1" u="none" strike="noStrike" dirty="0">
                          <a:effectLst/>
                          <a:latin typeface="+mn-lt"/>
                        </a:rPr>
                        <a:t>Row Labels</a:t>
                      </a:r>
                      <a:endParaRPr lang="en-US" sz="1100" b="1" i="0" u="none" strike="noStrike" dirty="0">
                        <a:solidFill>
                          <a:srgbClr val="000000"/>
                        </a:solidFill>
                        <a:effectLst/>
                        <a:latin typeface="+mn-lt"/>
                      </a:endParaRPr>
                    </a:p>
                  </a:txBody>
                  <a:tcPr marL="9525" marR="9525" marT="9525" marB="0" anchor="b"/>
                </a:tc>
                <a:tc>
                  <a:txBody>
                    <a:bodyPr/>
                    <a:lstStyle/>
                    <a:p>
                      <a:pPr algn="l" fontAlgn="b"/>
                      <a:r>
                        <a:rPr lang="en-US" sz="1100" b="1" u="none" strike="noStrike">
                          <a:effectLst/>
                          <a:latin typeface="+mn-lt"/>
                        </a:rPr>
                        <a:t>Fully Meets</a:t>
                      </a:r>
                      <a:endParaRPr lang="en-US" sz="1100" b="1" i="0" u="none" strike="noStrike">
                        <a:solidFill>
                          <a:srgbClr val="000000"/>
                        </a:solidFill>
                        <a:effectLst/>
                        <a:latin typeface="+mn-lt"/>
                      </a:endParaRPr>
                    </a:p>
                  </a:txBody>
                  <a:tcPr marL="9525" marR="9525" marT="9525" marB="0" anchor="b"/>
                </a:tc>
                <a:tc>
                  <a:txBody>
                    <a:bodyPr/>
                    <a:lstStyle/>
                    <a:p>
                      <a:pPr algn="l" fontAlgn="b"/>
                      <a:r>
                        <a:rPr lang="en-US" sz="1100" b="1" u="none" strike="noStrike">
                          <a:effectLst/>
                          <a:latin typeface="+mn-lt"/>
                        </a:rPr>
                        <a:t>Grand Total</a:t>
                      </a:r>
                      <a:endParaRPr lang="en-US" sz="1100" b="1" i="0" u="none" strike="noStrike">
                        <a:solidFill>
                          <a:srgbClr val="000000"/>
                        </a:solidFill>
                        <a:effectLst/>
                        <a:latin typeface="+mn-lt"/>
                      </a:endParaRPr>
                    </a:p>
                  </a:txBody>
                  <a:tcPr marL="9525" marR="9525" marT="9525" marB="0" anchor="b"/>
                </a:tc>
                <a:extLst>
                  <a:ext uri="{0D108BD9-81ED-4DB2-BD59-A6C34878D82A}">
                    <a16:rowId xmlns:a16="http://schemas.microsoft.com/office/drawing/2014/main" val="10003"/>
                  </a:ext>
                </a:extLst>
              </a:tr>
              <a:tr h="469900">
                <a:tc>
                  <a:txBody>
                    <a:bodyPr/>
                    <a:lstStyle/>
                    <a:p>
                      <a:pPr algn="l" fontAlgn="b"/>
                      <a:r>
                        <a:rPr lang="en-US" sz="1100" b="1" u="none" strike="noStrike" dirty="0">
                          <a:effectLst/>
                          <a:latin typeface="+mn-lt"/>
                        </a:rPr>
                        <a:t>CCDR</a:t>
                      </a:r>
                      <a:endParaRPr lang="en-US" sz="1100" b="1" i="0" u="none" strike="noStrike" dirty="0">
                        <a:solidFill>
                          <a:srgbClr val="000000"/>
                        </a:solidFill>
                        <a:effectLst/>
                        <a:latin typeface="+mn-lt"/>
                      </a:endParaRPr>
                    </a:p>
                  </a:txBody>
                  <a:tcPr marL="9525" marR="9525" marT="9525" marB="0" anchor="b"/>
                </a:tc>
                <a:tc>
                  <a:txBody>
                    <a:bodyPr/>
                    <a:lstStyle/>
                    <a:p>
                      <a:pPr algn="r" fontAlgn="b"/>
                      <a:r>
                        <a:rPr lang="en-US" sz="1100" b="1" u="none" strike="noStrike">
                          <a:effectLst/>
                          <a:latin typeface="+mn-lt"/>
                        </a:rPr>
                        <a:t>1</a:t>
                      </a:r>
                      <a:endParaRPr lang="en-US" sz="1100" b="1" i="0" u="none" strike="noStrike">
                        <a:solidFill>
                          <a:srgbClr val="000000"/>
                        </a:solidFill>
                        <a:effectLst/>
                        <a:latin typeface="+mn-lt"/>
                      </a:endParaRPr>
                    </a:p>
                  </a:txBody>
                  <a:tcPr marL="9525" marR="9525" marT="9525" marB="0" anchor="b"/>
                </a:tc>
                <a:tc>
                  <a:txBody>
                    <a:bodyPr/>
                    <a:lstStyle/>
                    <a:p>
                      <a:pPr algn="r" fontAlgn="b"/>
                      <a:r>
                        <a:rPr lang="en-US" sz="1100" b="1" u="none" strike="noStrike">
                          <a:effectLst/>
                          <a:latin typeface="+mn-lt"/>
                        </a:rPr>
                        <a:t>1</a:t>
                      </a:r>
                      <a:endParaRPr lang="en-US" sz="1100" b="1" i="0" u="none" strike="noStrike">
                        <a:solidFill>
                          <a:srgbClr val="000000"/>
                        </a:solidFill>
                        <a:effectLst/>
                        <a:latin typeface="+mn-lt"/>
                      </a:endParaRPr>
                    </a:p>
                  </a:txBody>
                  <a:tcPr marL="9525" marR="9525" marT="9525" marB="0" anchor="b"/>
                </a:tc>
                <a:extLst>
                  <a:ext uri="{0D108BD9-81ED-4DB2-BD59-A6C34878D82A}">
                    <a16:rowId xmlns:a16="http://schemas.microsoft.com/office/drawing/2014/main" val="10004"/>
                  </a:ext>
                </a:extLst>
              </a:tr>
              <a:tr h="469900">
                <a:tc>
                  <a:txBody>
                    <a:bodyPr/>
                    <a:lstStyle/>
                    <a:p>
                      <a:pPr algn="l" fontAlgn="b"/>
                      <a:r>
                        <a:rPr lang="en-US" sz="1100" b="1" u="none" strike="noStrike" dirty="0">
                          <a:effectLst/>
                          <a:latin typeface="+mn-lt"/>
                        </a:rPr>
                        <a:t>MSC</a:t>
                      </a:r>
                      <a:endParaRPr lang="en-US" sz="1100" b="1" i="0" u="none" strike="noStrike" dirty="0">
                        <a:solidFill>
                          <a:srgbClr val="000000"/>
                        </a:solidFill>
                        <a:effectLst/>
                        <a:latin typeface="+mn-lt"/>
                      </a:endParaRPr>
                    </a:p>
                  </a:txBody>
                  <a:tcPr marL="9525" marR="9525" marT="9525" marB="0" anchor="b"/>
                </a:tc>
                <a:tc>
                  <a:txBody>
                    <a:bodyPr/>
                    <a:lstStyle/>
                    <a:p>
                      <a:pPr algn="r" fontAlgn="b"/>
                      <a:r>
                        <a:rPr lang="en-US" sz="1100" b="1" u="none" strike="noStrike">
                          <a:effectLst/>
                          <a:latin typeface="+mn-lt"/>
                        </a:rPr>
                        <a:t>1</a:t>
                      </a:r>
                      <a:endParaRPr lang="en-US" sz="1100" b="1" i="0" u="none" strike="noStrike">
                        <a:solidFill>
                          <a:srgbClr val="000000"/>
                        </a:solidFill>
                        <a:effectLst/>
                        <a:latin typeface="+mn-lt"/>
                      </a:endParaRPr>
                    </a:p>
                  </a:txBody>
                  <a:tcPr marL="9525" marR="9525" marT="9525" marB="0" anchor="b"/>
                </a:tc>
                <a:tc>
                  <a:txBody>
                    <a:bodyPr/>
                    <a:lstStyle/>
                    <a:p>
                      <a:pPr algn="r" fontAlgn="b"/>
                      <a:r>
                        <a:rPr lang="en-US" sz="1100" b="1" u="none" strike="noStrike">
                          <a:effectLst/>
                          <a:latin typeface="+mn-lt"/>
                        </a:rPr>
                        <a:t>1</a:t>
                      </a:r>
                      <a:endParaRPr lang="en-US" sz="1100" b="1" i="0" u="none" strike="noStrike">
                        <a:solidFill>
                          <a:srgbClr val="000000"/>
                        </a:solidFill>
                        <a:effectLst/>
                        <a:latin typeface="+mn-lt"/>
                      </a:endParaRPr>
                    </a:p>
                  </a:txBody>
                  <a:tcPr marL="9525" marR="9525" marT="9525" marB="0" anchor="b"/>
                </a:tc>
                <a:extLst>
                  <a:ext uri="{0D108BD9-81ED-4DB2-BD59-A6C34878D82A}">
                    <a16:rowId xmlns:a16="http://schemas.microsoft.com/office/drawing/2014/main" val="10005"/>
                  </a:ext>
                </a:extLst>
              </a:tr>
              <a:tr h="469900">
                <a:tc>
                  <a:txBody>
                    <a:bodyPr/>
                    <a:lstStyle/>
                    <a:p>
                      <a:pPr algn="l" fontAlgn="b"/>
                      <a:r>
                        <a:rPr lang="en-US" sz="1100" b="1" u="none" strike="noStrike" dirty="0">
                          <a:effectLst/>
                          <a:latin typeface="+mn-lt"/>
                        </a:rPr>
                        <a:t>NEL</a:t>
                      </a:r>
                      <a:endParaRPr lang="en-US" sz="1100" b="1" i="0" u="none" strike="noStrike" dirty="0">
                        <a:solidFill>
                          <a:srgbClr val="000000"/>
                        </a:solidFill>
                        <a:effectLst/>
                        <a:latin typeface="+mn-lt"/>
                      </a:endParaRPr>
                    </a:p>
                  </a:txBody>
                  <a:tcPr marL="9525" marR="9525" marT="9525" marB="0" anchor="b"/>
                </a:tc>
                <a:tc>
                  <a:txBody>
                    <a:bodyPr/>
                    <a:lstStyle/>
                    <a:p>
                      <a:pPr algn="r" fontAlgn="b"/>
                      <a:r>
                        <a:rPr lang="en-US" sz="1100" b="1" u="none" strike="noStrike">
                          <a:effectLst/>
                          <a:latin typeface="+mn-lt"/>
                        </a:rPr>
                        <a:t>2</a:t>
                      </a:r>
                      <a:endParaRPr lang="en-US" sz="1100" b="1" i="0" u="none" strike="noStrike">
                        <a:solidFill>
                          <a:srgbClr val="000000"/>
                        </a:solidFill>
                        <a:effectLst/>
                        <a:latin typeface="+mn-lt"/>
                      </a:endParaRPr>
                    </a:p>
                  </a:txBody>
                  <a:tcPr marL="9525" marR="9525" marT="9525" marB="0" anchor="b"/>
                </a:tc>
                <a:tc>
                  <a:txBody>
                    <a:bodyPr/>
                    <a:lstStyle/>
                    <a:p>
                      <a:pPr algn="r" fontAlgn="b"/>
                      <a:r>
                        <a:rPr lang="en-US" sz="1100" b="1" u="none" strike="noStrike">
                          <a:effectLst/>
                          <a:latin typeface="+mn-lt"/>
                        </a:rPr>
                        <a:t>2</a:t>
                      </a:r>
                      <a:endParaRPr lang="en-US" sz="1100" b="1" i="0" u="none" strike="noStrike">
                        <a:solidFill>
                          <a:srgbClr val="000000"/>
                        </a:solidFill>
                        <a:effectLst/>
                        <a:latin typeface="+mn-lt"/>
                      </a:endParaRPr>
                    </a:p>
                  </a:txBody>
                  <a:tcPr marL="9525" marR="9525" marT="9525" marB="0" anchor="b"/>
                </a:tc>
                <a:extLst>
                  <a:ext uri="{0D108BD9-81ED-4DB2-BD59-A6C34878D82A}">
                    <a16:rowId xmlns:a16="http://schemas.microsoft.com/office/drawing/2014/main" val="10006"/>
                  </a:ext>
                </a:extLst>
              </a:tr>
              <a:tr h="469900">
                <a:tc>
                  <a:txBody>
                    <a:bodyPr/>
                    <a:lstStyle/>
                    <a:p>
                      <a:pPr algn="l" fontAlgn="b"/>
                      <a:r>
                        <a:rPr lang="en-US" sz="1100" b="1" u="none" strike="noStrike" dirty="0">
                          <a:effectLst/>
                          <a:latin typeface="+mn-lt"/>
                        </a:rPr>
                        <a:t>PL</a:t>
                      </a:r>
                      <a:endParaRPr lang="en-US" sz="1100" b="1" i="0" u="none" strike="noStrike" dirty="0">
                        <a:solidFill>
                          <a:srgbClr val="000000"/>
                        </a:solidFill>
                        <a:effectLst/>
                        <a:latin typeface="+mn-lt"/>
                      </a:endParaRPr>
                    </a:p>
                  </a:txBody>
                  <a:tcPr marL="9525" marR="9525" marT="9525" marB="0" anchor="b"/>
                </a:tc>
                <a:tc>
                  <a:txBody>
                    <a:bodyPr/>
                    <a:lstStyle/>
                    <a:p>
                      <a:pPr algn="r" fontAlgn="b"/>
                      <a:r>
                        <a:rPr lang="en-US" sz="1100" b="1" u="none" strike="noStrike">
                          <a:effectLst/>
                          <a:latin typeface="+mn-lt"/>
                        </a:rPr>
                        <a:t>2</a:t>
                      </a:r>
                      <a:endParaRPr lang="en-US" sz="1100" b="1" i="0" u="none" strike="noStrike">
                        <a:solidFill>
                          <a:srgbClr val="000000"/>
                        </a:solidFill>
                        <a:effectLst/>
                        <a:latin typeface="+mn-lt"/>
                      </a:endParaRPr>
                    </a:p>
                  </a:txBody>
                  <a:tcPr marL="9525" marR="9525" marT="9525" marB="0" anchor="b"/>
                </a:tc>
                <a:tc>
                  <a:txBody>
                    <a:bodyPr/>
                    <a:lstStyle/>
                    <a:p>
                      <a:pPr algn="r" fontAlgn="b"/>
                      <a:r>
                        <a:rPr lang="en-US" sz="1100" b="1" u="none" strike="noStrike">
                          <a:effectLst/>
                          <a:latin typeface="+mn-lt"/>
                        </a:rPr>
                        <a:t>2</a:t>
                      </a:r>
                      <a:endParaRPr lang="en-US" sz="1100" b="1" i="0" u="none" strike="noStrike">
                        <a:solidFill>
                          <a:srgbClr val="000000"/>
                        </a:solidFill>
                        <a:effectLst/>
                        <a:latin typeface="+mn-lt"/>
                      </a:endParaRPr>
                    </a:p>
                  </a:txBody>
                  <a:tcPr marL="9525" marR="9525" marT="9525" marB="0" anchor="b"/>
                </a:tc>
                <a:extLst>
                  <a:ext uri="{0D108BD9-81ED-4DB2-BD59-A6C34878D82A}">
                    <a16:rowId xmlns:a16="http://schemas.microsoft.com/office/drawing/2014/main" val="10007"/>
                  </a:ext>
                </a:extLst>
              </a:tr>
              <a:tr h="469900">
                <a:tc>
                  <a:txBody>
                    <a:bodyPr/>
                    <a:lstStyle/>
                    <a:p>
                      <a:pPr algn="l" fontAlgn="b"/>
                      <a:r>
                        <a:rPr lang="en-US" sz="1100" b="1" u="none" strike="noStrike" dirty="0">
                          <a:effectLst/>
                          <a:latin typeface="+mn-lt"/>
                        </a:rPr>
                        <a:t>SVG</a:t>
                      </a:r>
                      <a:endParaRPr lang="en-US" sz="1100" b="1" i="0" u="none" strike="noStrike" dirty="0">
                        <a:solidFill>
                          <a:srgbClr val="000000"/>
                        </a:solidFill>
                        <a:effectLst/>
                        <a:latin typeface="+mn-lt"/>
                      </a:endParaRPr>
                    </a:p>
                  </a:txBody>
                  <a:tcPr marL="9525" marR="9525" marT="9525" marB="0" anchor="b"/>
                </a:tc>
                <a:tc>
                  <a:txBody>
                    <a:bodyPr/>
                    <a:lstStyle/>
                    <a:p>
                      <a:pPr algn="r" fontAlgn="b"/>
                      <a:r>
                        <a:rPr lang="en-US" sz="1100" b="1" u="none" strike="noStrike">
                          <a:effectLst/>
                          <a:latin typeface="+mn-lt"/>
                        </a:rPr>
                        <a:t>1</a:t>
                      </a:r>
                      <a:endParaRPr lang="en-US" sz="1100" b="1" i="0" u="none" strike="noStrike">
                        <a:solidFill>
                          <a:srgbClr val="000000"/>
                        </a:solidFill>
                        <a:effectLst/>
                        <a:latin typeface="+mn-lt"/>
                      </a:endParaRPr>
                    </a:p>
                  </a:txBody>
                  <a:tcPr marL="9525" marR="9525" marT="9525" marB="0" anchor="b"/>
                </a:tc>
                <a:tc>
                  <a:txBody>
                    <a:bodyPr/>
                    <a:lstStyle/>
                    <a:p>
                      <a:pPr algn="r" fontAlgn="b"/>
                      <a:r>
                        <a:rPr lang="en-US" sz="1100" b="1" u="none" strike="noStrike">
                          <a:effectLst/>
                          <a:latin typeface="+mn-lt"/>
                        </a:rPr>
                        <a:t>1</a:t>
                      </a:r>
                      <a:endParaRPr lang="en-US" sz="1100" b="1" i="0" u="none" strike="noStrike">
                        <a:solidFill>
                          <a:srgbClr val="000000"/>
                        </a:solidFill>
                        <a:effectLst/>
                        <a:latin typeface="+mn-lt"/>
                      </a:endParaRPr>
                    </a:p>
                  </a:txBody>
                  <a:tcPr marL="9525" marR="9525" marT="9525" marB="0" anchor="b"/>
                </a:tc>
                <a:extLst>
                  <a:ext uri="{0D108BD9-81ED-4DB2-BD59-A6C34878D82A}">
                    <a16:rowId xmlns:a16="http://schemas.microsoft.com/office/drawing/2014/main" val="10008"/>
                  </a:ext>
                </a:extLst>
              </a:tr>
              <a:tr h="469900">
                <a:tc>
                  <a:txBody>
                    <a:bodyPr/>
                    <a:lstStyle/>
                    <a:p>
                      <a:pPr algn="l" fontAlgn="b"/>
                      <a:r>
                        <a:rPr lang="en-US" sz="1100" b="1" u="none" strike="noStrike" dirty="0">
                          <a:effectLst/>
                          <a:latin typeface="+mn-lt"/>
                        </a:rPr>
                        <a:t>TNS</a:t>
                      </a:r>
                      <a:endParaRPr lang="en-US" sz="1100" b="1" i="0" u="none" strike="noStrike" dirty="0">
                        <a:solidFill>
                          <a:srgbClr val="000000"/>
                        </a:solidFill>
                        <a:effectLst/>
                        <a:latin typeface="+mn-lt"/>
                      </a:endParaRPr>
                    </a:p>
                  </a:txBody>
                  <a:tcPr marL="9525" marR="9525" marT="9525" marB="0" anchor="b"/>
                </a:tc>
                <a:tc>
                  <a:txBody>
                    <a:bodyPr/>
                    <a:lstStyle/>
                    <a:p>
                      <a:pPr algn="r" fontAlgn="b"/>
                      <a:r>
                        <a:rPr lang="en-US" sz="1100" b="1" u="none" strike="noStrike">
                          <a:effectLst/>
                          <a:latin typeface="+mn-lt"/>
                        </a:rPr>
                        <a:t>1</a:t>
                      </a:r>
                      <a:endParaRPr lang="en-US" sz="1100" b="1" i="0" u="none" strike="noStrike">
                        <a:solidFill>
                          <a:srgbClr val="000000"/>
                        </a:solidFill>
                        <a:effectLst/>
                        <a:latin typeface="+mn-lt"/>
                      </a:endParaRPr>
                    </a:p>
                  </a:txBody>
                  <a:tcPr marL="9525" marR="9525" marT="9525" marB="0" anchor="b"/>
                </a:tc>
                <a:tc>
                  <a:txBody>
                    <a:bodyPr/>
                    <a:lstStyle/>
                    <a:p>
                      <a:pPr algn="r" fontAlgn="b"/>
                      <a:r>
                        <a:rPr lang="en-US" sz="1100" b="1" u="none" strike="noStrike">
                          <a:effectLst/>
                          <a:latin typeface="+mn-lt"/>
                        </a:rPr>
                        <a:t>1</a:t>
                      </a:r>
                      <a:endParaRPr lang="en-US" sz="1100" b="1" i="0" u="none" strike="noStrike">
                        <a:solidFill>
                          <a:srgbClr val="000000"/>
                        </a:solidFill>
                        <a:effectLst/>
                        <a:latin typeface="+mn-lt"/>
                      </a:endParaRPr>
                    </a:p>
                  </a:txBody>
                  <a:tcPr marL="9525" marR="9525" marT="9525" marB="0" anchor="b"/>
                </a:tc>
                <a:extLst>
                  <a:ext uri="{0D108BD9-81ED-4DB2-BD59-A6C34878D82A}">
                    <a16:rowId xmlns:a16="http://schemas.microsoft.com/office/drawing/2014/main" val="10009"/>
                  </a:ext>
                </a:extLst>
              </a:tr>
              <a:tr h="469900">
                <a:tc>
                  <a:txBody>
                    <a:bodyPr/>
                    <a:lstStyle/>
                    <a:p>
                      <a:pPr algn="l" fontAlgn="b"/>
                      <a:r>
                        <a:rPr lang="en-US" sz="1100" b="1" u="none" strike="noStrike" dirty="0">
                          <a:effectLst/>
                          <a:latin typeface="+mn-lt"/>
                        </a:rPr>
                        <a:t>WBL</a:t>
                      </a:r>
                      <a:endParaRPr lang="en-US" sz="1100" b="1" i="0" u="none" strike="noStrike" dirty="0">
                        <a:solidFill>
                          <a:srgbClr val="000000"/>
                        </a:solidFill>
                        <a:effectLst/>
                        <a:latin typeface="+mn-lt"/>
                      </a:endParaRPr>
                    </a:p>
                  </a:txBody>
                  <a:tcPr marL="9525" marR="9525" marT="9525" marB="0" anchor="b"/>
                </a:tc>
                <a:tc>
                  <a:txBody>
                    <a:bodyPr/>
                    <a:lstStyle/>
                    <a:p>
                      <a:pPr algn="r" fontAlgn="b"/>
                      <a:r>
                        <a:rPr lang="en-US" sz="1100" b="1" u="none" strike="noStrike">
                          <a:effectLst/>
                          <a:latin typeface="+mn-lt"/>
                        </a:rPr>
                        <a:t>1</a:t>
                      </a:r>
                      <a:endParaRPr lang="en-US" sz="1100" b="1" i="0" u="none" strike="noStrike">
                        <a:solidFill>
                          <a:srgbClr val="000000"/>
                        </a:solidFill>
                        <a:effectLst/>
                        <a:latin typeface="+mn-lt"/>
                      </a:endParaRPr>
                    </a:p>
                  </a:txBody>
                  <a:tcPr marL="9525" marR="9525" marT="9525" marB="0" anchor="b"/>
                </a:tc>
                <a:tc>
                  <a:txBody>
                    <a:bodyPr/>
                    <a:lstStyle/>
                    <a:p>
                      <a:pPr algn="r" fontAlgn="b"/>
                      <a:r>
                        <a:rPr lang="en-US" sz="1100" b="1" u="none" strike="noStrike">
                          <a:effectLst/>
                          <a:latin typeface="+mn-lt"/>
                        </a:rPr>
                        <a:t>1</a:t>
                      </a:r>
                      <a:endParaRPr lang="en-US" sz="1100" b="1" i="0" u="none" strike="noStrike">
                        <a:solidFill>
                          <a:srgbClr val="000000"/>
                        </a:solidFill>
                        <a:effectLst/>
                        <a:latin typeface="+mn-lt"/>
                      </a:endParaRPr>
                    </a:p>
                  </a:txBody>
                  <a:tcPr marL="9525" marR="9525" marT="9525" marB="0" anchor="b"/>
                </a:tc>
                <a:extLst>
                  <a:ext uri="{0D108BD9-81ED-4DB2-BD59-A6C34878D82A}">
                    <a16:rowId xmlns:a16="http://schemas.microsoft.com/office/drawing/2014/main" val="10010"/>
                  </a:ext>
                </a:extLst>
              </a:tr>
              <a:tr h="469900">
                <a:tc>
                  <a:txBody>
                    <a:bodyPr/>
                    <a:lstStyle/>
                    <a:p>
                      <a:pPr algn="l" fontAlgn="b"/>
                      <a:r>
                        <a:rPr lang="en-US" sz="1100" b="1" u="none" strike="noStrike" dirty="0">
                          <a:effectLst/>
                          <a:latin typeface="+mn-lt"/>
                        </a:rPr>
                        <a:t>Grand Total</a:t>
                      </a:r>
                      <a:endParaRPr lang="en-US" sz="1100" b="1" i="0" u="none" strike="noStrike" dirty="0">
                        <a:solidFill>
                          <a:srgbClr val="000000"/>
                        </a:solidFill>
                        <a:effectLst/>
                        <a:latin typeface="+mn-lt"/>
                      </a:endParaRPr>
                    </a:p>
                  </a:txBody>
                  <a:tcPr marL="9525" marR="9525" marT="9525" marB="0" anchor="b"/>
                </a:tc>
                <a:tc>
                  <a:txBody>
                    <a:bodyPr/>
                    <a:lstStyle/>
                    <a:p>
                      <a:pPr algn="r" fontAlgn="b"/>
                      <a:r>
                        <a:rPr lang="en-US" sz="1100" b="1" u="none" strike="noStrike" dirty="0">
                          <a:effectLst/>
                          <a:latin typeface="+mn-lt"/>
                        </a:rPr>
                        <a:t>9</a:t>
                      </a:r>
                      <a:endParaRPr lang="en-US" sz="1100" b="1" i="0" u="none" strike="noStrike" dirty="0">
                        <a:solidFill>
                          <a:srgbClr val="000000"/>
                        </a:solidFill>
                        <a:effectLst/>
                        <a:latin typeface="+mn-lt"/>
                      </a:endParaRPr>
                    </a:p>
                  </a:txBody>
                  <a:tcPr marL="9525" marR="9525" marT="9525" marB="0" anchor="b"/>
                </a:tc>
                <a:tc>
                  <a:txBody>
                    <a:bodyPr/>
                    <a:lstStyle/>
                    <a:p>
                      <a:pPr algn="r" fontAlgn="b"/>
                      <a:r>
                        <a:rPr lang="en-US" sz="1100" b="1" u="none" strike="noStrike" dirty="0">
                          <a:effectLst/>
                          <a:latin typeface="+mn-lt"/>
                        </a:rPr>
                        <a:t>9</a:t>
                      </a:r>
                      <a:endParaRPr lang="en-US" sz="1100" b="1"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3005936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A76CA41-FAB5-A662-A959-9D40FD5E91CF}"/>
              </a:ext>
            </a:extLst>
          </p:cNvPr>
          <p:cNvSpPr txBox="1"/>
          <p:nvPr/>
        </p:nvSpPr>
        <p:spPr>
          <a:xfrm>
            <a:off x="982265" y="2032001"/>
            <a:ext cx="7844235" cy="2246769"/>
          </a:xfrm>
          <a:prstGeom prst="rect">
            <a:avLst/>
          </a:prstGeom>
          <a:noFill/>
        </p:spPr>
        <p:txBody>
          <a:bodyPr wrap="square" rtlCol="0">
            <a:spAutoFit/>
          </a:bodyPr>
          <a:lstStyle/>
          <a:p>
            <a:pPr marL="342900" indent="-342900" algn="just">
              <a:buFont typeface="Arial" panose="020B0604020202020204" pitchFamily="34" charset="0"/>
              <a:buChar char="•"/>
            </a:pPr>
            <a:r>
              <a:rPr lang="en-IN" sz="2000" dirty="0"/>
              <a:t>In conclusion, the employee data analysis conducted using Excel provided valuable insights into workforce trends, enabling more informed decision-making. </a:t>
            </a:r>
          </a:p>
          <a:p>
            <a:pPr marL="342900" indent="-342900" algn="just">
              <a:buFont typeface="Arial" panose="020B0604020202020204" pitchFamily="34" charset="0"/>
              <a:buChar char="•"/>
            </a:pPr>
            <a:r>
              <a:rPr lang="en-IN" sz="2000" dirty="0"/>
              <a:t>The use of Excel allowed for efficient data organization, visualization, and reporting, ultimately helping to enhance HR strategies, improve employee satisfaction, and optimize overall organizational performance.</a:t>
            </a:r>
            <a:endParaRPr lang="en-US" sz="20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62200" y="1676400"/>
            <a:ext cx="7162800" cy="646331"/>
          </a:xfrm>
          <a:prstGeom prst="rect">
            <a:avLst/>
          </a:prstGeom>
        </p:spPr>
        <p:txBody>
          <a:bodyPr wrap="square">
            <a:spAutoFit/>
          </a:bodyPr>
          <a:lstStyle/>
          <a:p>
            <a:endParaRPr lang="en-US" b="1" dirty="0">
              <a:solidFill>
                <a:srgbClr val="0F0F0F"/>
              </a:solidFill>
              <a:latin typeface="Times New Roman" panose="02020603050405020304" pitchFamily="18" charset="0"/>
              <a:cs typeface="Times New Roman" panose="02020603050405020304" pitchFamily="18" charset="0"/>
            </a:endParaRPr>
          </a:p>
          <a:p>
            <a:endParaRPr lang="en-US" dirty="0"/>
          </a:p>
        </p:txBody>
      </p:sp>
      <p:sp>
        <p:nvSpPr>
          <p:cNvPr id="5" name="TextBox 4">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0143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2449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TextBox 8">
            <a:extLst>
              <a:ext uri="{FF2B5EF4-FFF2-40B4-BE49-F238E27FC236}">
                <a16:creationId xmlns:a16="http://schemas.microsoft.com/office/drawing/2014/main" id="{D116B699-2C72-915A-6386-820F317AC6F7}"/>
              </a:ext>
            </a:extLst>
          </p:cNvPr>
          <p:cNvSpPr txBox="1"/>
          <p:nvPr/>
        </p:nvSpPr>
        <p:spPr>
          <a:xfrm flipV="1">
            <a:off x="1385411" y="575055"/>
            <a:ext cx="5636895" cy="1948474"/>
          </a:xfrm>
          <a:prstGeom prst="rect">
            <a:avLst/>
          </a:prstGeom>
          <a:noFill/>
        </p:spPr>
        <p:txBody>
          <a:bodyPr wrap="square" rtlCol="0">
            <a:spAutoFit/>
          </a:bodyPr>
          <a:lstStyle/>
          <a:p>
            <a:pPr algn="l"/>
            <a:endParaRPr lang="en-US" dirty="0"/>
          </a:p>
        </p:txBody>
      </p:sp>
      <p:sp>
        <p:nvSpPr>
          <p:cNvPr id="11" name="TextBox 10">
            <a:extLst>
              <a:ext uri="{FF2B5EF4-FFF2-40B4-BE49-F238E27FC236}">
                <a16:creationId xmlns:a16="http://schemas.microsoft.com/office/drawing/2014/main" id="{41A57ADA-B131-A607-14B7-CECF5880BD15}"/>
              </a:ext>
            </a:extLst>
          </p:cNvPr>
          <p:cNvSpPr txBox="1"/>
          <p:nvPr/>
        </p:nvSpPr>
        <p:spPr>
          <a:xfrm>
            <a:off x="834072" y="2019300"/>
            <a:ext cx="6739573" cy="2677656"/>
          </a:xfrm>
          <a:prstGeom prst="rect">
            <a:avLst/>
          </a:prstGeom>
          <a:noFill/>
        </p:spPr>
        <p:txBody>
          <a:bodyPr wrap="square" rtlCol="0">
            <a:spAutoFit/>
          </a:bodyPr>
          <a:lstStyle/>
          <a:p>
            <a:pPr marL="457200" indent="-4572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lang="en-US"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ED36773D-9115-15D3-3D93-D11BBE207DA2}"/>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TextBox 8">
            <a:extLst>
              <a:ext uri="{FF2B5EF4-FFF2-40B4-BE49-F238E27FC236}">
                <a16:creationId xmlns:a16="http://schemas.microsoft.com/office/drawing/2014/main" id="{A106F278-E0F4-5A9C-E0EE-CA8B5E9F56F3}"/>
              </a:ext>
            </a:extLst>
          </p:cNvPr>
          <p:cNvSpPr txBox="1"/>
          <p:nvPr/>
        </p:nvSpPr>
        <p:spPr>
          <a:xfrm>
            <a:off x="1589722" y="3244334"/>
            <a:ext cx="5263515" cy="369332"/>
          </a:xfrm>
          <a:prstGeom prst="rect">
            <a:avLst/>
          </a:prstGeom>
          <a:noFill/>
        </p:spPr>
        <p:txBody>
          <a:bodyPr wrap="square" rtlCol="0">
            <a:spAutoFit/>
          </a:bodyPr>
          <a:lstStyle/>
          <a:p>
            <a:pPr algn="l"/>
            <a:endParaRPr lang="en-US"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5C944121-12ED-39E2-D5F6-9628C1E22E9B}"/>
              </a:ext>
            </a:extLst>
          </p:cNvPr>
          <p:cNvSpPr txBox="1"/>
          <p:nvPr/>
        </p:nvSpPr>
        <p:spPr>
          <a:xfrm>
            <a:off x="5184576" y="2519065"/>
            <a:ext cx="1828800" cy="369332"/>
          </a:xfrm>
          <a:prstGeom prst="rect">
            <a:avLst/>
          </a:prstGeom>
          <a:noFill/>
        </p:spPr>
        <p:txBody>
          <a:bodyPr wrap="square" rtlCol="0">
            <a:spAutoFit/>
          </a:bodyPr>
          <a:lstStyle/>
          <a:p>
            <a:pPr algn="l"/>
            <a:endParaRPr lang="en-US"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46F4DD30-11B5-D703-F84E-90C3BF04C33E}"/>
              </a:ext>
            </a:extLst>
          </p:cNvPr>
          <p:cNvSpPr txBox="1"/>
          <p:nvPr/>
        </p:nvSpPr>
        <p:spPr>
          <a:xfrm>
            <a:off x="946547" y="1695450"/>
            <a:ext cx="7572375" cy="4585871"/>
          </a:xfrm>
          <a:prstGeom prst="rect">
            <a:avLst/>
          </a:prstGeom>
          <a:noFill/>
        </p:spPr>
        <p:txBody>
          <a:bodyPr wrap="square" rtlCol="0">
            <a:spAutoFit/>
          </a:bodyPr>
          <a:lstStyle/>
          <a:p>
            <a:pPr marL="342900" indent="-342900" algn="l">
              <a:buFont typeface="Arial" panose="020B0604020202020204" pitchFamily="34" charset="0"/>
              <a:buChar char="•"/>
            </a:pPr>
            <a:r>
              <a:rPr lang="en-IN" sz="2400" b="0" i="0" dirty="0">
                <a:solidFill>
                  <a:srgbClr val="0D0D0D"/>
                </a:solidFill>
                <a:effectLst/>
                <a:latin typeface="Times New Roman" panose="02020603050405020304" pitchFamily="18" charset="0"/>
                <a:cs typeface="Times New Roman" panose="02020603050405020304" pitchFamily="18" charset="0"/>
              </a:rPr>
              <a:t>This project focuses on analysing employee data to identify trends and insights that can drive better decisions.</a:t>
            </a:r>
          </a:p>
          <a:p>
            <a:pPr marL="342900" indent="-342900" algn="l">
              <a:buFont typeface="Arial" panose="020B0604020202020204" pitchFamily="34" charset="0"/>
              <a:buChar char="•"/>
            </a:pPr>
            <a:r>
              <a:rPr lang="en-IN" sz="2400" b="0" i="0" dirty="0">
                <a:solidFill>
                  <a:srgbClr val="0D0D0D"/>
                </a:solidFill>
                <a:effectLst/>
                <a:latin typeface="Times New Roman" panose="02020603050405020304" pitchFamily="18" charset="0"/>
                <a:cs typeface="Times New Roman" panose="02020603050405020304" pitchFamily="18" charset="0"/>
              </a:rPr>
              <a:t> Excel will be used to clean, organize, and visualize key metrics such as employee demographics, performance, and retention rates.</a:t>
            </a:r>
          </a:p>
          <a:p>
            <a:pPr marL="342900" indent="-342900" algn="l">
              <a:buFont typeface="Arial" panose="020B0604020202020204" pitchFamily="34" charset="0"/>
              <a:buChar char="•"/>
            </a:pPr>
            <a:r>
              <a:rPr lang="en-IN" sz="2400" b="0" i="0" dirty="0">
                <a:solidFill>
                  <a:srgbClr val="0D0D0D"/>
                </a:solidFill>
                <a:effectLst/>
                <a:latin typeface="Times New Roman" panose="02020603050405020304" pitchFamily="18" charset="0"/>
                <a:cs typeface="Times New Roman" panose="02020603050405020304" pitchFamily="18" charset="0"/>
              </a:rPr>
              <a:t>The analysis will highlight areas of improvement in workforce management, helping to optimize resource allocation. </a:t>
            </a:r>
          </a:p>
          <a:p>
            <a:pPr marL="342900" indent="-342900" algn="l">
              <a:buFont typeface="Arial" panose="020B0604020202020204" pitchFamily="34" charset="0"/>
              <a:buChar char="•"/>
            </a:pPr>
            <a:r>
              <a:rPr lang="en-IN" sz="2400" b="0" i="0" dirty="0">
                <a:solidFill>
                  <a:srgbClr val="0D0D0D"/>
                </a:solidFill>
                <a:effectLst/>
                <a:latin typeface="Times New Roman" panose="02020603050405020304" pitchFamily="18" charset="0"/>
                <a:cs typeface="Times New Roman" panose="02020603050405020304" pitchFamily="18" charset="0"/>
              </a:rPr>
              <a:t>Outcomes will include detailed reports and dashboards for management review.</a:t>
            </a:r>
          </a:p>
          <a:p>
            <a:pPr marL="342900" indent="-342900" algn="l">
              <a:buFont typeface="Arial" panose="020B0604020202020204" pitchFamily="34" charset="0"/>
              <a:buChar char="•"/>
            </a:pPr>
            <a:r>
              <a:rPr lang="en-IN" sz="2400" b="0" i="0" dirty="0">
                <a:solidFill>
                  <a:srgbClr val="0D0D0D"/>
                </a:solidFill>
                <a:effectLst/>
                <a:latin typeface="Times New Roman" panose="02020603050405020304" pitchFamily="18" charset="0"/>
                <a:cs typeface="Times New Roman" panose="02020603050405020304" pitchFamily="18" charset="0"/>
              </a:rPr>
              <a:t>The findings aim to support strategic planning.</a:t>
            </a:r>
            <a:endParaRPr lang="en-US" sz="2800" b="0" i="0" dirty="0">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TextBox 6">
            <a:extLst>
              <a:ext uri="{FF2B5EF4-FFF2-40B4-BE49-F238E27FC236}">
                <a16:creationId xmlns:a16="http://schemas.microsoft.com/office/drawing/2014/main" id="{7F29F26B-3134-DCBC-4BB0-687D0F2FD86A}"/>
              </a:ext>
            </a:extLst>
          </p:cNvPr>
          <p:cNvSpPr txBox="1"/>
          <p:nvPr/>
        </p:nvSpPr>
        <p:spPr>
          <a:xfrm>
            <a:off x="723900" y="1695450"/>
            <a:ext cx="6759178" cy="707886"/>
          </a:xfrm>
          <a:prstGeom prst="rect">
            <a:avLst/>
          </a:prstGeom>
          <a:noFill/>
        </p:spPr>
        <p:txBody>
          <a:bodyPr wrap="square" rtlCol="0">
            <a:spAutoFit/>
          </a:bodyPr>
          <a:lstStyle/>
          <a:p>
            <a:pPr algn="l"/>
            <a:r>
              <a:rPr lang="en-IN" sz="2000" dirty="0">
                <a:latin typeface="Times New Roman" panose="02020603050405020304" pitchFamily="18" charset="0"/>
                <a:cs typeface="Times New Roman" panose="02020603050405020304" pitchFamily="18" charset="0"/>
              </a:rPr>
              <a:t>The end users of the employee data analysis are HR managers, team leads, and senior management.</a:t>
            </a:r>
            <a:endParaRPr lang="en-US" sz="20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4B2ED3AF-897A-C9DE-4E1E-536D5B86D8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9484" y="2971031"/>
            <a:ext cx="5893594" cy="292494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TextBox 7">
            <a:extLst>
              <a:ext uri="{FF2B5EF4-FFF2-40B4-BE49-F238E27FC236}">
                <a16:creationId xmlns:a16="http://schemas.microsoft.com/office/drawing/2014/main" id="{F48AEA48-B437-1680-6699-AF4DDD903C9D}"/>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10" name="TextBox 9">
            <a:extLst>
              <a:ext uri="{FF2B5EF4-FFF2-40B4-BE49-F238E27FC236}">
                <a16:creationId xmlns:a16="http://schemas.microsoft.com/office/drawing/2014/main" id="{68EAC0B4-3F31-E9E6-11B4-EE6B88FE3571}"/>
              </a:ext>
            </a:extLst>
          </p:cNvPr>
          <p:cNvSpPr txBox="1"/>
          <p:nvPr/>
        </p:nvSpPr>
        <p:spPr>
          <a:xfrm flipV="1">
            <a:off x="3125391" y="-1178718"/>
            <a:ext cx="3896915" cy="369332"/>
          </a:xfrm>
          <a:prstGeom prst="rect">
            <a:avLst/>
          </a:prstGeom>
          <a:noFill/>
        </p:spPr>
        <p:txBody>
          <a:bodyPr wrap="square" rtlCol="0">
            <a:spAutoFit/>
          </a:bodyPr>
          <a:lstStyle/>
          <a:p>
            <a:pPr marL="342900" indent="-342900" algn="l">
              <a:buFont typeface="+mj-lt"/>
              <a:buAutoNum type="arabicPeriod"/>
            </a:pPr>
            <a:r>
              <a:rPr lang="en-IN" dirty="0"/>
              <a:t>Conditional formatting </a:t>
            </a:r>
            <a:endParaRPr lang="en-US" dirty="0"/>
          </a:p>
        </p:txBody>
      </p:sp>
      <p:sp>
        <p:nvSpPr>
          <p:cNvPr id="11" name="TextBox 10">
            <a:extLst>
              <a:ext uri="{FF2B5EF4-FFF2-40B4-BE49-F238E27FC236}">
                <a16:creationId xmlns:a16="http://schemas.microsoft.com/office/drawing/2014/main" id="{8368F50D-160A-9E12-7C33-1DA34465EC4B}"/>
              </a:ext>
            </a:extLst>
          </p:cNvPr>
          <p:cNvSpPr txBox="1"/>
          <p:nvPr/>
        </p:nvSpPr>
        <p:spPr>
          <a:xfrm>
            <a:off x="3125391" y="2281555"/>
            <a:ext cx="6685359" cy="1908215"/>
          </a:xfrm>
          <a:prstGeom prst="rect">
            <a:avLst/>
          </a:prstGeom>
          <a:noFill/>
        </p:spPr>
        <p:txBody>
          <a:bodyPr wrap="square" rtlCol="0">
            <a:spAutoFit/>
          </a:bodyPr>
          <a:lstStyle/>
          <a:p>
            <a:pPr algn="l"/>
            <a:r>
              <a:rPr lang="en-IN" sz="2000" dirty="0">
                <a:latin typeface="Times New Roman" panose="02020603050405020304" pitchFamily="18" charset="0"/>
                <a:cs typeface="Times New Roman" panose="02020603050405020304" pitchFamily="18" charset="0"/>
              </a:rPr>
              <a:t>Conditional formatting – highlights missing cells </a:t>
            </a:r>
          </a:p>
          <a:p>
            <a:pPr algn="l"/>
            <a:r>
              <a:rPr lang="en-IN" sz="2000" dirty="0">
                <a:latin typeface="Times New Roman" panose="02020603050405020304" pitchFamily="18" charset="0"/>
                <a:cs typeface="Times New Roman" panose="02020603050405020304" pitchFamily="18" charset="0"/>
              </a:rPr>
              <a:t>Filter- helps to remove the empty cells </a:t>
            </a:r>
          </a:p>
          <a:p>
            <a:pPr algn="l"/>
            <a:r>
              <a:rPr lang="en-IN" sz="2000" dirty="0">
                <a:latin typeface="Times New Roman" panose="02020603050405020304" pitchFamily="18" charset="0"/>
                <a:cs typeface="Times New Roman" panose="02020603050405020304" pitchFamily="18" charset="0"/>
              </a:rPr>
              <a:t>Formula – helps to identify the performance of employees </a:t>
            </a:r>
          </a:p>
          <a:p>
            <a:pPr algn="l"/>
            <a:r>
              <a:rPr lang="en-IN" sz="2000" dirty="0">
                <a:latin typeface="Times New Roman" panose="02020603050405020304" pitchFamily="18" charset="0"/>
                <a:cs typeface="Times New Roman" panose="02020603050405020304" pitchFamily="18" charset="0"/>
              </a:rPr>
              <a:t>Pivot table – helps to summarise </a:t>
            </a:r>
          </a:p>
          <a:p>
            <a:pPr algn="l"/>
            <a:r>
              <a:rPr lang="en-IN" sz="2000" dirty="0">
                <a:latin typeface="Times New Roman" panose="02020603050405020304" pitchFamily="18" charset="0"/>
                <a:cs typeface="Times New Roman" panose="02020603050405020304" pitchFamily="18" charset="0"/>
              </a:rPr>
              <a:t>Pie chart – shows the data</a:t>
            </a:r>
          </a:p>
          <a:p>
            <a:pPr algn="l"/>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DD977A4E-7E3F-79A5-5A8B-6FE3AFCEB376}"/>
              </a:ext>
            </a:extLst>
          </p:cNvPr>
          <p:cNvSpPr txBox="1"/>
          <p:nvPr/>
        </p:nvSpPr>
        <p:spPr>
          <a:xfrm>
            <a:off x="2746772" y="1582340"/>
            <a:ext cx="4164806" cy="3139321"/>
          </a:xfrm>
          <a:prstGeom prst="rect">
            <a:avLst/>
          </a:prstGeom>
          <a:noFill/>
        </p:spPr>
        <p:txBody>
          <a:bodyPr wrap="square" rtlCol="0">
            <a:spAutoFit/>
          </a:bodyPr>
          <a:lstStyle/>
          <a:p>
            <a:pPr marL="342900" indent="-342900" algn="l">
              <a:buAutoNum type="arabicPeriod"/>
            </a:pPr>
            <a:r>
              <a:rPr lang="en-IN" dirty="0"/>
              <a:t>EMPLOYEE ID </a:t>
            </a:r>
          </a:p>
          <a:p>
            <a:pPr marL="342900" indent="-342900" algn="l">
              <a:buAutoNum type="arabicPeriod"/>
            </a:pPr>
            <a:r>
              <a:rPr lang="en-IN" dirty="0"/>
              <a:t>FIRST NAME</a:t>
            </a:r>
          </a:p>
          <a:p>
            <a:pPr marL="342900" indent="-342900" algn="l">
              <a:buAutoNum type="arabicPeriod"/>
            </a:pPr>
            <a:r>
              <a:rPr lang="en-IN" dirty="0"/>
              <a:t>LAST NAME</a:t>
            </a:r>
          </a:p>
          <a:p>
            <a:pPr marL="342900" indent="-342900" algn="l">
              <a:buAutoNum type="arabicPeriod"/>
            </a:pPr>
            <a:r>
              <a:rPr lang="en-IN" dirty="0"/>
              <a:t>BUSINESS UNIT </a:t>
            </a:r>
          </a:p>
          <a:p>
            <a:pPr marL="342900" indent="-342900" algn="l">
              <a:buAutoNum type="arabicPeriod"/>
            </a:pPr>
            <a:r>
              <a:rPr lang="en-IN" dirty="0"/>
              <a:t>EMPLOYEE TYPE</a:t>
            </a:r>
          </a:p>
          <a:p>
            <a:pPr marL="342900" indent="-342900" algn="l">
              <a:buAutoNum type="arabicPeriod"/>
            </a:pPr>
            <a:r>
              <a:rPr lang="en-IN" dirty="0"/>
              <a:t>EMPLOYEE CLASSIFICATION TYPE</a:t>
            </a:r>
          </a:p>
          <a:p>
            <a:pPr marL="342900" indent="-342900" algn="l">
              <a:buAutoNum type="arabicPeriod"/>
            </a:pPr>
            <a:r>
              <a:rPr lang="en-IN" dirty="0"/>
              <a:t>GENDER</a:t>
            </a:r>
          </a:p>
          <a:p>
            <a:pPr marL="342900" indent="-342900" algn="l">
              <a:buAutoNum type="arabicPeriod"/>
            </a:pPr>
            <a:r>
              <a:rPr lang="en-IN" dirty="0"/>
              <a:t>PERFORMANCE SCORE</a:t>
            </a:r>
          </a:p>
          <a:p>
            <a:pPr marL="342900" indent="-342900" algn="l">
              <a:buAutoNum type="arabicPeriod"/>
            </a:pPr>
            <a:r>
              <a:rPr lang="en-IN" dirty="0"/>
              <a:t>CURRENT EMPLOYEE RATE</a:t>
            </a:r>
          </a:p>
          <a:p>
            <a:pPr marL="342900" indent="-342900" algn="l">
              <a:buAutoNum type="arabicPeriod"/>
            </a:pPr>
            <a:r>
              <a:rPr lang="en-IN" dirty="0"/>
              <a:t>PERFORMANCE LEVEL</a:t>
            </a:r>
          </a:p>
          <a:p>
            <a:pPr marL="342900" indent="-342900" algn="l">
              <a:buAutoNum type="arabicPeriod"/>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02DD7E65-94BC-A835-F6B2-29DC0CC08D09}"/>
              </a:ext>
            </a:extLst>
          </p:cNvPr>
          <p:cNvSpPr txBox="1"/>
          <p:nvPr/>
        </p:nvSpPr>
        <p:spPr>
          <a:xfrm>
            <a:off x="2533650" y="2523529"/>
            <a:ext cx="5360194" cy="2000548"/>
          </a:xfrm>
          <a:prstGeom prst="rect">
            <a:avLst/>
          </a:prstGeom>
          <a:noFill/>
          <a:ln>
            <a:solidFill>
              <a:schemeClr val="bg2"/>
            </a:solidFill>
          </a:ln>
        </p:spPr>
        <p:txBody>
          <a:bodyPr wrap="square" rtlCol="0">
            <a:spAutoFit/>
          </a:bodyPr>
          <a:lstStyle/>
          <a:p>
            <a:pPr algn="l"/>
            <a:r>
              <a:rPr lang="en-IN" sz="2800" dirty="0">
                <a:latin typeface="Algerian" pitchFamily="82" charset="0"/>
              </a:rPr>
              <a:t>Performance level</a:t>
            </a:r>
            <a:r>
              <a:rPr lang="en-IN" dirty="0"/>
              <a:t>
</a:t>
            </a:r>
            <a:r>
              <a:rPr lang="en-IN" sz="3200" dirty="0">
                <a:solidFill>
                  <a:schemeClr val="accent2"/>
                </a:solidFill>
              </a:rPr>
              <a:t>=IFS(Z9&gt;=5,”VERY HIGH”,Z9&gt;=4,”HIGH”,Z9&gt;=3,”MED”,TRUE,”LOW”)</a:t>
            </a:r>
            <a:endParaRPr lang="en-US" sz="3200" dirty="0">
              <a:solidFill>
                <a:schemeClr val="accent2"/>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198</TotalTime>
  <Words>386</Words>
  <Application>Microsoft Office PowerPoint</Application>
  <PresentationFormat>Widescreen</PresentationFormat>
  <Paragraphs>101</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Ion</vt:lpstr>
      <vt:lpstr>Employee Data Analysis using Excel  </vt:lpstr>
      <vt:lpstr>PowerPoint Presentation</vt:lpstr>
      <vt:lpstr>PowerPoint Presentation</vt:lpstr>
      <vt:lpstr>PROBLEM STATEMENT</vt:lpstr>
      <vt:lpstr>PROJECT OVERVIEW</vt:lpstr>
      <vt:lpstr>WHO ARE THE END USERS?</vt:lpstr>
      <vt:lpstr>OUR SOLUTION AND ITS VALUE PROPOSITION</vt:lpstr>
      <vt:lpstr>Dataset Description</vt:lpstr>
      <vt:lpstr>THE "WOW" IN OUR SOLUTION</vt:lpstr>
      <vt:lpstr>MODELLING </vt:lpstr>
      <vt:lpstr>RESULTS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reshmareshma84511@gmail.com</cp:lastModifiedBy>
  <cp:revision>35</cp:revision>
  <dcterms:created xsi:type="dcterms:W3CDTF">2024-03-29T15:07:22Z</dcterms:created>
  <dcterms:modified xsi:type="dcterms:W3CDTF">2024-09-09T08:50:17Z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