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14-09-2024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14-09-2024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7569D4-FCF7-1642-019B-FDB89B6357A5}"/>
              </a:ext>
            </a:extLst>
          </p:cNvPr>
          <p:cNvSpPr txBox="1"/>
          <p:nvPr/>
        </p:nvSpPr>
        <p:spPr>
          <a:xfrm>
            <a:off x="1537398" y="5194998"/>
            <a:ext cx="10982849"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86499488-AD26-D5FF-A791-D83364757422}"/>
              </a:ext>
            </a:extLst>
          </p:cNvPr>
          <p:cNvPicPr>
            <a:picLocks noChangeAspect="1"/>
          </p:cNvPicPr>
          <p:nvPr/>
        </p:nvPicPr>
        <p:blipFill>
          <a:blip r:embed="rId2"/>
          <a:stretch>
            <a:fillRect/>
          </a:stretch>
        </p:blipFill>
        <p:spPr>
          <a:xfrm>
            <a:off x="2928378" y="1235858"/>
            <a:ext cx="5981475" cy="5061248"/>
          </a:xfrm>
          <a:prstGeom prst="rect">
            <a:avLst/>
          </a:prstGeom>
        </p:spPr>
      </p:pic>
    </p:spTree>
    <p:extLst>
      <p:ext uri="{BB962C8B-B14F-4D97-AF65-F5344CB8AC3E}">
        <p14:creationId xmlns:p14="http://schemas.microsoft.com/office/powerpoint/2010/main"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BCFAF354-2202-019B-1937-861D3A5A848A}"/>
              </a:ext>
            </a:extLst>
          </p:cNvPr>
          <p:cNvPicPr>
            <a:picLocks noChangeAspect="1"/>
          </p:cNvPicPr>
          <p:nvPr/>
        </p:nvPicPr>
        <p:blipFill>
          <a:blip r:embed="rId2"/>
          <a:stretch>
            <a:fillRect/>
          </a:stretch>
        </p:blipFill>
        <p:spPr>
          <a:xfrm>
            <a:off x="3088561" y="1336650"/>
            <a:ext cx="5235307" cy="5235307"/>
          </a:xfrm>
          <a:prstGeom prst="rect">
            <a:avLst/>
          </a:prstGeom>
        </p:spPr>
      </p:pic>
    </p:spTree>
    <p:extLst>
      <p:ext uri="{BB962C8B-B14F-4D97-AF65-F5344CB8AC3E}">
        <p14:creationId xmlns:p14="http://schemas.microsoft.com/office/powerpoint/2010/main" val="281947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2723262347"/>
              </p:ext>
            </p:extLst>
          </p:nvPr>
        </p:nvGraphicFramePr>
        <p:xfrm>
          <a:off x="2180492" y="2078926"/>
          <a:ext cx="8069943" cy="3686660"/>
        </p:xfrm>
        <a:graphic>
          <a:graphicData uri="http://schemas.openxmlformats.org/drawingml/2006/table">
            <a:tbl>
              <a:tblPr firstRow="1" bandRow="1">
                <a:tableStyleId>{5940675A-B579-460E-94D1-54222C63F5DA}</a:tableStyleId>
              </a:tblPr>
              <a:tblGrid>
                <a:gridCol w="400594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Franklin Gothic Medium Cond" panose="020B0606030402020204" pitchFamily="34" charset="0"/>
                        </a:rPr>
                        <a:t>Project Title</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Data Visualization of Bird Strikes between 2000-2011</a:t>
                      </a:r>
                      <a:endParaRPr lang="en-IN" dirty="0">
                        <a:latin typeface="Franklin Gothic Medium Cond" panose="020B0606030402020204" pitchFamily="34" charset="0"/>
                      </a:endParaRPr>
                    </a:p>
                  </a:txBody>
                  <a:tcPr/>
                </a:tc>
                <a:extLst>
                  <a:ext uri="{0D108BD9-81ED-4DB2-BD59-A6C34878D82A}">
                    <a16:rowId xmlns:a16="http://schemas.microsoft.com/office/drawing/2014/main" val="3528120998"/>
                  </a:ext>
                </a:extLst>
              </a:tr>
              <a:tr h="609316">
                <a:tc>
                  <a:txBody>
                    <a:bodyPr/>
                    <a:lstStyle/>
                    <a:p>
                      <a:r>
                        <a:rPr lang="en-US" dirty="0">
                          <a:latin typeface="Franklin Gothic Medium Cond" panose="020B0606030402020204" pitchFamily="34" charset="0"/>
                        </a:rPr>
                        <a:t>Technology</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Business Intelligence</a:t>
                      </a:r>
                      <a:endParaRPr lang="en-IN" dirty="0">
                        <a:latin typeface="Franklin Gothic Medium Cond" panose="020B0606030402020204" pitchFamily="34" charset="0"/>
                      </a:endParaRPr>
                    </a:p>
                  </a:txBody>
                  <a:tcPr/>
                </a:tc>
                <a:extLst>
                  <a:ext uri="{0D108BD9-81ED-4DB2-BD59-A6C34878D82A}">
                    <a16:rowId xmlns:a16="http://schemas.microsoft.com/office/drawing/2014/main" val="4253621841"/>
                  </a:ext>
                </a:extLst>
              </a:tr>
              <a:tr h="609316">
                <a:tc>
                  <a:txBody>
                    <a:bodyPr/>
                    <a:lstStyle/>
                    <a:p>
                      <a:r>
                        <a:rPr lang="en-US" dirty="0">
                          <a:latin typeface="Franklin Gothic Medium Cond" panose="020B0606030402020204" pitchFamily="34" charset="0"/>
                        </a:rPr>
                        <a:t>Domain</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Transportation and Communication</a:t>
                      </a:r>
                      <a:endParaRPr lang="en-IN" dirty="0">
                        <a:latin typeface="Franklin Gothic Medium Cond" panose="020B0606030402020204" pitchFamily="34" charset="0"/>
                      </a:endParaRPr>
                    </a:p>
                  </a:txBody>
                  <a:tcPr/>
                </a:tc>
                <a:extLst>
                  <a:ext uri="{0D108BD9-81ED-4DB2-BD59-A6C34878D82A}">
                    <a16:rowId xmlns:a16="http://schemas.microsoft.com/office/drawing/2014/main" val="1997130248"/>
                  </a:ext>
                </a:extLst>
              </a:tr>
              <a:tr h="609316">
                <a:tc>
                  <a:txBody>
                    <a:bodyPr/>
                    <a:lstStyle/>
                    <a:p>
                      <a:r>
                        <a:rPr lang="en-US" dirty="0">
                          <a:latin typeface="Franklin Gothic Medium Cond" panose="020B0606030402020204" pitchFamily="34" charset="0"/>
                        </a:rPr>
                        <a:t>Project Difficulty Level</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Advanced</a:t>
                      </a:r>
                      <a:endParaRPr lang="en-IN" dirty="0">
                        <a:latin typeface="Franklin Gothic Medium Cond" panose="020B0606030402020204" pitchFamily="34" charset="0"/>
                      </a:endParaRPr>
                    </a:p>
                  </a:txBody>
                  <a:tcPr/>
                </a:tc>
                <a:extLst>
                  <a:ext uri="{0D108BD9-81ED-4DB2-BD59-A6C34878D82A}">
                    <a16:rowId xmlns:a16="http://schemas.microsoft.com/office/drawing/2014/main" val="2963901539"/>
                  </a:ext>
                </a:extLst>
              </a:tr>
              <a:tr h="609316">
                <a:tc>
                  <a:txBody>
                    <a:bodyPr/>
                    <a:lstStyle/>
                    <a:p>
                      <a:r>
                        <a:rPr lang="en-US" dirty="0">
                          <a:latin typeface="Franklin Gothic Medium Cond" panose="020B0606030402020204" pitchFamily="34" charset="0"/>
                        </a:rPr>
                        <a:t>Programming Language Used</a:t>
                      </a:r>
                      <a:endParaRPr lang="en-IN" dirty="0">
                        <a:latin typeface="Franklin Gothic Medium Cond" panose="020B0606030402020204" pitchFamily="34" charset="0"/>
                      </a:endParaRPr>
                    </a:p>
                  </a:txBody>
                  <a:tcPr/>
                </a:tc>
                <a:tc>
                  <a:txBody>
                    <a:bodyPr/>
                    <a:lstStyle/>
                    <a:p>
                      <a:r>
                        <a:rPr lang="en-US" dirty="0">
                          <a:latin typeface="Franklin Gothic Medium Cond" panose="020B0606030402020204" pitchFamily="34" charset="0"/>
                        </a:rPr>
                        <a:t>Python</a:t>
                      </a:r>
                      <a:endParaRPr lang="en-IN" dirty="0">
                        <a:latin typeface="Franklin Gothic Medium Cond" panose="020B0606030402020204" pitchFamily="34" charset="0"/>
                      </a:endParaRPr>
                    </a:p>
                  </a:txBody>
                  <a:tcPr/>
                </a:tc>
                <a:extLst>
                  <a:ext uri="{0D108BD9-81ED-4DB2-BD59-A6C34878D82A}">
                    <a16:rowId xmlns:a16="http://schemas.microsoft.com/office/drawing/2014/main" val="2436516319"/>
                  </a:ext>
                </a:extLst>
              </a:tr>
              <a:tr h="609316">
                <a:tc>
                  <a:txBody>
                    <a:bodyPr/>
                    <a:lstStyle/>
                    <a:p>
                      <a:r>
                        <a:rPr lang="en-US" dirty="0">
                          <a:latin typeface="Franklin Gothic Medium Cond" panose="020B0606030402020204" pitchFamily="34" charset="0"/>
                        </a:rPr>
                        <a:t>Tools used</a:t>
                      </a:r>
                      <a:endParaRPr lang="en-IN" dirty="0">
                        <a:latin typeface="Franklin Gothic Medium Cond" panose="020B0606030402020204" pitchFamily="34" charset="0"/>
                      </a:endParaRPr>
                    </a:p>
                  </a:txBody>
                  <a:tcPr/>
                </a:tc>
                <a:tc>
                  <a:txBody>
                    <a:bodyPr/>
                    <a:lstStyle/>
                    <a:p>
                      <a:r>
                        <a:rPr lang="en-US" dirty="0" err="1">
                          <a:latin typeface="Franklin Gothic Medium Cond" panose="020B0606030402020204" pitchFamily="34" charset="0"/>
                        </a:rPr>
                        <a:t>Jupyter</a:t>
                      </a:r>
                      <a:r>
                        <a:rPr lang="en-US" dirty="0">
                          <a:latin typeface="Franklin Gothic Medium Cond" panose="020B0606030402020204" pitchFamily="34" charset="0"/>
                        </a:rPr>
                        <a:t> Notebook, MS-Excel, Tableau</a:t>
                      </a:r>
                      <a:endParaRPr lang="en-IN" dirty="0">
                        <a:latin typeface="Franklin Gothic Medium Cond" panose="020B0606030402020204" pitchFamily="34"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E6E2C1A4-9A73-3099-CC23-0CDEC668E0CF}"/>
              </a:ext>
            </a:extLst>
          </p:cNvPr>
          <p:cNvSpPr txBox="1"/>
          <p:nvPr/>
        </p:nvSpPr>
        <p:spPr>
          <a:xfrm>
            <a:off x="4755168" y="1123319"/>
            <a:ext cx="5717092" cy="461665"/>
          </a:xfrm>
          <a:prstGeom prst="rect">
            <a:avLst/>
          </a:prstGeom>
          <a:noFill/>
        </p:spPr>
        <p:txBody>
          <a:bodyPr wrap="square" rtlCol="0">
            <a:spAutoFit/>
          </a:bodyPr>
          <a:lstStyle/>
          <a:p>
            <a:r>
              <a:rPr lang="en-IN" sz="2400" dirty="0">
                <a:latin typeface="Franklin Gothic Demi Cond" panose="020B0706030402020204" pitchFamily="34" charset="0"/>
              </a:rPr>
              <a:t>State wise Bird Strikes</a:t>
            </a:r>
          </a:p>
        </p:txBody>
      </p:sp>
      <p:pic>
        <p:nvPicPr>
          <p:cNvPr id="6" name="Picture 5">
            <a:extLst>
              <a:ext uri="{FF2B5EF4-FFF2-40B4-BE49-F238E27FC236}">
                <a16:creationId xmlns:a16="http://schemas.microsoft.com/office/drawing/2014/main" id="{2EE9433E-C1FB-953E-E088-765CA5BEA6C8}"/>
              </a:ext>
            </a:extLst>
          </p:cNvPr>
          <p:cNvPicPr>
            <a:picLocks noChangeAspect="1"/>
          </p:cNvPicPr>
          <p:nvPr/>
        </p:nvPicPr>
        <p:blipFill>
          <a:blip r:embed="rId2"/>
          <a:stretch>
            <a:fillRect/>
          </a:stretch>
        </p:blipFill>
        <p:spPr>
          <a:xfrm>
            <a:off x="2776211" y="1882299"/>
            <a:ext cx="6828112" cy="4488569"/>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7937DDF0-BB98-109B-E8CF-1A567463D0AA}"/>
              </a:ext>
            </a:extLst>
          </p:cNvPr>
          <p:cNvPicPr>
            <a:picLocks noChangeAspect="1"/>
          </p:cNvPicPr>
          <p:nvPr/>
        </p:nvPicPr>
        <p:blipFill>
          <a:blip r:embed="rId2"/>
          <a:stretch>
            <a:fillRect/>
          </a:stretch>
        </p:blipFill>
        <p:spPr>
          <a:xfrm>
            <a:off x="2419216" y="1479766"/>
            <a:ext cx="7843527" cy="4798485"/>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a:latin typeface="Franklin Gothic Book" panose="020B0503020102020204" pitchFamily="34" charset="0"/>
              </a:rPr>
              <a:t>Southwest airlines has encountered most number of bird strike followed by business and American airlines</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87A1B288-B5D4-A96E-3D02-47ABE5511F15}"/>
              </a:ext>
            </a:extLst>
          </p:cNvPr>
          <p:cNvPicPr>
            <a:picLocks noChangeAspect="1"/>
          </p:cNvPicPr>
          <p:nvPr/>
        </p:nvPicPr>
        <p:blipFill>
          <a:blip r:embed="rId2"/>
          <a:stretch>
            <a:fillRect/>
          </a:stretch>
        </p:blipFill>
        <p:spPr>
          <a:xfrm>
            <a:off x="1713047" y="1642365"/>
            <a:ext cx="9213378" cy="4671465"/>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E487E85E-5C54-4EA1-256A-7BF6ABB22387}"/>
              </a:ext>
            </a:extLst>
          </p:cNvPr>
          <p:cNvPicPr>
            <a:picLocks noChangeAspect="1"/>
          </p:cNvPicPr>
          <p:nvPr/>
        </p:nvPicPr>
        <p:blipFill>
          <a:blip r:embed="rId2"/>
          <a:stretch>
            <a:fillRect/>
          </a:stretch>
        </p:blipFill>
        <p:spPr>
          <a:xfrm>
            <a:off x="3533670" y="1518956"/>
            <a:ext cx="5044877" cy="5067739"/>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sp>
        <p:nvSpPr>
          <p:cNvPr id="3" name="TextBox 2">
            <a:extLst>
              <a:ext uri="{FF2B5EF4-FFF2-40B4-BE49-F238E27FC236}">
                <a16:creationId xmlns:a16="http://schemas.microsoft.com/office/drawing/2014/main"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dirty="0">
                <a:latin typeface="Franklin Gothic Book" panose="020B0503020102020204" pitchFamily="34" charset="0"/>
              </a:rPr>
              <a:t>76</a:t>
            </a:r>
            <a:r>
              <a:rPr lang="en-US" i="0" dirty="0">
                <a:effectLst/>
                <a:latin typeface="Franklin Gothic Book" panose="020B0503020102020204" pitchFamily="34" charset="0"/>
              </a:rPr>
              <a:t>.88% of bird strike incidents have happened when the altitude of airplane was &lt;1000 ft and </a:t>
            </a:r>
            <a:r>
              <a:rPr lang="en-US" dirty="0">
                <a:latin typeface="Franklin Gothic Book" panose="020B0503020102020204" pitchFamily="34" charset="0"/>
              </a:rPr>
              <a:t>20</a:t>
            </a:r>
            <a:r>
              <a:rPr lang="en-US" i="0" dirty="0">
                <a:effectLst/>
                <a:latin typeface="Franklin Gothic Book" panose="020B0503020102020204" pitchFamily="34" charset="0"/>
              </a:rPr>
              <a:t>.01% have happened when altitude was &gt;1000 ft</a:t>
            </a:r>
            <a:r>
              <a:rPr lang="en-US" b="1" i="0" dirty="0">
                <a:effectLst/>
                <a:latin typeface="Inter"/>
              </a:rPr>
              <a:t>.</a:t>
            </a:r>
            <a:endParaRPr lang="en-IN" dirty="0"/>
          </a:p>
        </p:txBody>
      </p:sp>
      <p:pic>
        <p:nvPicPr>
          <p:cNvPr id="5" name="Picture 4">
            <a:extLst>
              <a:ext uri="{FF2B5EF4-FFF2-40B4-BE49-F238E27FC236}">
                <a16:creationId xmlns:a16="http://schemas.microsoft.com/office/drawing/2014/main" id="{25866C8B-F4D5-D2DF-1621-19B24B0F61C4}"/>
              </a:ext>
            </a:extLst>
          </p:cNvPr>
          <p:cNvPicPr>
            <a:picLocks noChangeAspect="1"/>
          </p:cNvPicPr>
          <p:nvPr/>
        </p:nvPicPr>
        <p:blipFill>
          <a:blip r:embed="rId2"/>
          <a:stretch>
            <a:fillRect/>
          </a:stretch>
        </p:blipFill>
        <p:spPr>
          <a:xfrm>
            <a:off x="3129699" y="1817073"/>
            <a:ext cx="4978923" cy="4828300"/>
          </a:xfrm>
          <a:prstGeom prst="rect">
            <a:avLst/>
          </a:prstGeom>
        </p:spPr>
      </p:pic>
    </p:spTree>
    <p:extLst>
      <p:ext uri="{BB962C8B-B14F-4D97-AF65-F5344CB8AC3E}">
        <p14:creationId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eec8b56-cf92-4f4e-ae60-9935f5ad962f}" enabled="1" method="Standard" siteId="{d5d2540f-f60a-45ad-86a9-e2e792ee6669}" contentBits="0" removed="0"/>
</clbl:labelList>
</file>

<file path=docProps/app.xml><?xml version="1.0" encoding="utf-8"?>
<Properties xmlns="http://schemas.openxmlformats.org/officeDocument/2006/extended-properties" xmlns:vt="http://schemas.openxmlformats.org/officeDocument/2006/docPropsVTypes">
  <TotalTime>145</TotalTime>
  <Words>642</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 Cond</vt:lpstr>
      <vt:lpstr>Franklin Gothic Medium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Reshma Selvaraj</cp:lastModifiedBy>
  <cp:revision>4</cp:revision>
  <dcterms:created xsi:type="dcterms:W3CDTF">2022-11-21T06:34:00Z</dcterms:created>
  <dcterms:modified xsi:type="dcterms:W3CDTF">2024-09-14T07:36:17Z</dcterms:modified>
</cp:coreProperties>
</file>