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65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66" autoAdjust="0"/>
  </p:normalViewPr>
  <p:slideViewPr>
    <p:cSldViewPr snapToGrid="0" snapToObjects="1" showGuides="1">
      <p:cViewPr varScale="1">
        <p:scale>
          <a:sx n="64" d="100"/>
          <a:sy n="64" d="100"/>
        </p:scale>
        <p:origin x="15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defRPr sz="3200" b="1">
                <a:solidFill>
                  <a:srgbClr val="5B9BD5"/>
                </a:solidFill>
              </a:defRPr>
            </a:pPr>
            <a:r>
              <a:rPr dirty="0"/>
              <a:t>Introduction to APIs: Enabling Modern Application Integration</a:t>
            </a:r>
            <a:endParaRPr dirty="0"/>
          </a:p>
        </p:txBody>
      </p:sp>
      <p:sp>
        <p:nvSpPr>
          <p:cNvPr id="6" name="Subtitle 2"/>
          <p:cNvSpPr txBox="1"/>
          <p:nvPr/>
        </p:nvSpPr>
        <p:spPr>
          <a:xfrm>
            <a:off x="5697415" y="5416061"/>
            <a:ext cx="3446585" cy="12306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anose="020B0604020202020204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  <a:spcAft>
                <a:spcPts val="0"/>
              </a:spcAft>
              <a:defRPr sz="1400"/>
            </a:pPr>
            <a:r>
              <a:rPr lang="en-IN" dirty="0"/>
              <a:t>Presented By,</a:t>
            </a:r>
            <a:endParaRPr lang="en-IN" dirty="0"/>
          </a:p>
          <a:p>
            <a:pPr algn="l">
              <a:spcBef>
                <a:spcPts val="0"/>
              </a:spcBef>
              <a:spcAft>
                <a:spcPts val="0"/>
              </a:spcAft>
              <a:defRPr sz="1400"/>
            </a:pPr>
            <a:r>
              <a:rPr lang="en-IN" dirty="0"/>
              <a:t>       Reshma T R, </a:t>
            </a:r>
            <a:endParaRPr lang="en-IN" dirty="0"/>
          </a:p>
          <a:p>
            <a:pPr algn="l">
              <a:spcBef>
                <a:spcPts val="0"/>
              </a:spcBef>
              <a:spcAft>
                <a:spcPts val="0"/>
              </a:spcAft>
              <a:defRPr sz="1400"/>
            </a:pPr>
            <a:r>
              <a:rPr lang="en-IN" dirty="0"/>
              <a:t>       Corporate IT Trainer(Full Stack)</a:t>
            </a:r>
            <a:endParaRPr lang="en-IN" dirty="0"/>
          </a:p>
          <a:p>
            <a:pPr>
              <a:defRPr sz="1400"/>
            </a:pP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5B9BD5"/>
                </a:solidFill>
              </a:defRPr>
            </a:pPr>
            <a:r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54215" y="4360986"/>
            <a:ext cx="5732586" cy="1406212"/>
          </a:xfrm>
        </p:spPr>
        <p:txBody>
          <a:bodyPr/>
          <a:lstStyle/>
          <a:p>
            <a:pPr>
              <a:defRPr sz="1400"/>
            </a:pPr>
            <a:r>
              <a:rPr dirty="0"/>
              <a:t>Questions &amp; Discussion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5B9BD5"/>
                </a:solidFill>
              </a:defRPr>
            </a:pPr>
            <a:r>
              <a:t>Problem: Direct Communication with Database</a:t>
            </a:r>
          </a:p>
        </p:txBody>
      </p:sp>
      <p:pic>
        <p:nvPicPr>
          <p:cNvPr id="3" name="Picture 2" descr="frontend and database communicates directly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3722" y="2145324"/>
            <a:ext cx="8201465" cy="387564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5B9BD5"/>
                </a:solidFill>
              </a:defRPr>
            </a:pPr>
            <a:r>
              <a:t>Issues with Direct DB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  <a:defRPr sz="1400"/>
            </a:pPr>
            <a:r>
              <a:t>Duplicate logic in each app</a:t>
            </a:r>
          </a:p>
          <a:p>
            <a:pPr>
              <a:spcBef>
                <a:spcPts val="1800"/>
              </a:spcBef>
              <a:defRPr sz="1400"/>
            </a:pPr>
            <a:r>
              <a:t>Error-prone multiple implementations</a:t>
            </a:r>
          </a:p>
          <a:p>
            <a:pPr>
              <a:spcBef>
                <a:spcPts val="1800"/>
              </a:spcBef>
              <a:defRPr sz="1400"/>
            </a:pPr>
            <a:r>
              <a:t>Hard to maintain with scattered logic</a:t>
            </a:r>
          </a:p>
          <a:p>
            <a:pPr>
              <a:spcBef>
                <a:spcPts val="1800"/>
              </a:spcBef>
              <a:defRPr sz="1400"/>
            </a:pPr>
            <a:r>
              <a:rPr>
                <a:sym typeface="+mn-ea"/>
              </a:rPr>
              <a:t>Some front-end tools can’t connect to DB</a:t>
            </a:r>
            <a:endParaRPr>
              <a:sym typeface="+mn-ea"/>
            </a:endParaRPr>
          </a:p>
          <a:p>
            <a:pPr marL="0" indent="0">
              <a:spcBef>
                <a:spcPts val="1800"/>
              </a:spcBef>
              <a:buNone/>
              <a:defRPr sz="1400"/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5B9BD5"/>
                </a:solidFill>
              </a:defRPr>
            </a:pPr>
            <a:r>
              <a:t>From Problem to Solution</a:t>
            </a:r>
          </a:p>
        </p:txBody>
      </p:sp>
      <p:pic>
        <p:nvPicPr>
          <p:cNvPr id="3" name="Picture 2" descr="8c721f1d-28bd-4a88-8e6f-da0535befb10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3987" y="2379015"/>
            <a:ext cx="6775554" cy="391211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43331" y="3200400"/>
            <a:ext cx="1884092" cy="1769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 sz="1400">
                <a:solidFill>
                  <a:srgbClr val="000000"/>
                </a:solidFill>
              </a:defRPr>
            </a:pPr>
            <a:r>
              <a:rPr sz="1400" dirty="0"/>
              <a:t>Direct communication</a:t>
            </a:r>
            <a:endParaRPr lang="en-IN" sz="1400" dirty="0"/>
          </a:p>
          <a:p>
            <a:pPr>
              <a:spcAft>
                <a:spcPts val="600"/>
              </a:spcAft>
              <a:defRPr sz="1400">
                <a:solidFill>
                  <a:srgbClr val="000000"/>
                </a:solidFill>
              </a:defRPr>
            </a:pPr>
            <a:r>
              <a:rPr sz="1400" dirty="0"/>
              <a:t> between applications</a:t>
            </a:r>
            <a:endParaRPr lang="en-IN" sz="1400" dirty="0"/>
          </a:p>
          <a:p>
            <a:pPr>
              <a:spcAft>
                <a:spcPts val="600"/>
              </a:spcAft>
              <a:defRPr sz="1400">
                <a:solidFill>
                  <a:srgbClr val="000000"/>
                </a:solidFill>
              </a:defRPr>
            </a:pPr>
            <a:r>
              <a:rPr sz="1400" dirty="0"/>
              <a:t> and</a:t>
            </a:r>
            <a:r>
              <a:rPr lang="en-IN" sz="1400" dirty="0"/>
              <a:t> </a:t>
            </a:r>
            <a:r>
              <a:rPr sz="1400" dirty="0"/>
              <a:t>database leads to</a:t>
            </a:r>
            <a:endParaRPr lang="en-IN" sz="1400" dirty="0"/>
          </a:p>
          <a:p>
            <a:pPr>
              <a:spcAft>
                <a:spcPts val="600"/>
              </a:spcAft>
              <a:defRPr sz="1400">
                <a:solidFill>
                  <a:srgbClr val="000000"/>
                </a:solidFill>
              </a:defRPr>
            </a:pPr>
            <a:r>
              <a:rPr sz="1400" dirty="0"/>
              <a:t> duplicate logic, errors,</a:t>
            </a:r>
            <a:endParaRPr lang="en-IN" sz="1400" dirty="0"/>
          </a:p>
          <a:p>
            <a:pPr>
              <a:spcAft>
                <a:spcPts val="600"/>
              </a:spcAft>
              <a:defRPr sz="1400">
                <a:solidFill>
                  <a:srgbClr val="000000"/>
                </a:solidFill>
              </a:defRPr>
            </a:pPr>
            <a:r>
              <a:rPr sz="1400" dirty="0"/>
              <a:t> and maintenance</a:t>
            </a:r>
            <a:endParaRPr lang="en-IN" sz="1400" dirty="0"/>
          </a:p>
          <a:p>
            <a:pPr>
              <a:spcAft>
                <a:spcPts val="600"/>
              </a:spcAft>
              <a:defRPr sz="1400">
                <a:solidFill>
                  <a:srgbClr val="000000"/>
                </a:solidFill>
              </a:defRPr>
            </a:pPr>
            <a:r>
              <a:rPr sz="1400" dirty="0"/>
              <a:t>challenges.</a:t>
            </a:r>
            <a:endParaRPr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5943600" y="3200400"/>
            <a:ext cx="251085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 sz="1400">
                <a:solidFill>
                  <a:srgbClr val="000000"/>
                </a:solidFill>
              </a:defRPr>
            </a:pPr>
            <a:r>
              <a:rPr sz="1400" dirty="0"/>
              <a:t>Introduce a centralized </a:t>
            </a:r>
            <a:endParaRPr lang="en-IN" sz="1400" dirty="0"/>
          </a:p>
          <a:p>
            <a:pPr>
              <a:spcAft>
                <a:spcPts val="600"/>
              </a:spcAft>
              <a:defRPr sz="1400">
                <a:solidFill>
                  <a:srgbClr val="000000"/>
                </a:solidFill>
              </a:defRPr>
            </a:pPr>
            <a:r>
              <a:rPr sz="1400" dirty="0"/>
              <a:t>Web API to handle all</a:t>
            </a:r>
            <a:endParaRPr lang="en-IN" sz="1400" dirty="0"/>
          </a:p>
          <a:p>
            <a:pPr>
              <a:spcAft>
                <a:spcPts val="600"/>
              </a:spcAft>
              <a:defRPr sz="1400">
                <a:solidFill>
                  <a:srgbClr val="000000"/>
                </a:solidFill>
              </a:defRPr>
            </a:pPr>
            <a:r>
              <a:rPr sz="1400" dirty="0"/>
              <a:t> business logic and database</a:t>
            </a:r>
            <a:endParaRPr lang="en-IN" sz="1400" dirty="0"/>
          </a:p>
          <a:p>
            <a:pPr>
              <a:spcAft>
                <a:spcPts val="600"/>
              </a:spcAft>
              <a:defRPr sz="1400">
                <a:solidFill>
                  <a:srgbClr val="000000"/>
                </a:solidFill>
              </a:defRPr>
            </a:pPr>
            <a:r>
              <a:rPr sz="1400" dirty="0"/>
              <a:t>interactions, improving</a:t>
            </a:r>
            <a:endParaRPr lang="en-IN" sz="1400" dirty="0"/>
          </a:p>
          <a:p>
            <a:pPr>
              <a:spcAft>
                <a:spcPts val="600"/>
              </a:spcAft>
              <a:defRPr sz="1400">
                <a:solidFill>
                  <a:srgbClr val="000000"/>
                </a:solidFill>
              </a:defRPr>
            </a:pPr>
            <a:r>
              <a:rPr sz="1400" dirty="0"/>
              <a:t>scalability and maintainability.</a:t>
            </a:r>
            <a:endParaRPr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5B9BD5"/>
                </a:solidFill>
              </a:defRPr>
            </a:pPr>
            <a:r>
              <a:t>Solution: Introducing Web API</a:t>
            </a:r>
          </a:p>
        </p:txBody>
      </p:sp>
      <p:pic>
        <p:nvPicPr>
          <p:cNvPr id="3" name="Picture 2" descr="connecting via API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2089052"/>
            <a:ext cx="7441809" cy="367870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5B9BD5"/>
                </a:solidFill>
              </a:defRPr>
            </a:pPr>
            <a:r>
              <a:t>Key Characteristics of Web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  <a:defRPr sz="1400"/>
            </a:pPr>
            <a:r>
              <a:t>HTTP Communication (GET, POST, PUT, DELETE)</a:t>
            </a:r>
          </a:p>
          <a:p>
            <a:pPr>
              <a:spcBef>
                <a:spcPts val="1800"/>
              </a:spcBef>
              <a:defRPr sz="1400"/>
            </a:pPr>
            <a:r>
              <a:t>Data Formats: JSON, XML</a:t>
            </a:r>
          </a:p>
          <a:p>
            <a:pPr>
              <a:spcBef>
                <a:spcPts val="1800"/>
              </a:spcBef>
              <a:defRPr sz="1400"/>
            </a:pPr>
            <a:r>
              <a:t>RESTful Architecture</a:t>
            </a:r>
          </a:p>
          <a:p>
            <a:pPr>
              <a:spcBef>
                <a:spcPts val="1800"/>
              </a:spcBef>
              <a:defRPr sz="1400"/>
            </a:pPr>
            <a:r>
              <a:t>Auth &amp; Access Control (API keys, OAuth, JWT)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5B9BD5"/>
                </a:solidFill>
              </a:defRPr>
            </a:pPr>
            <a:r>
              <a:t>Popular Frameworks for Creating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  <a:defRPr sz="1400"/>
            </a:pPr>
            <a:r>
              <a:rPr sz="1600" dirty="0"/>
              <a:t>ASP.NET Core (C#) – Cross-platform, high performance</a:t>
            </a:r>
            <a:endParaRPr sz="1600" dirty="0"/>
          </a:p>
          <a:p>
            <a:pPr>
              <a:spcBef>
                <a:spcPts val="1800"/>
              </a:spcBef>
              <a:defRPr sz="1400"/>
            </a:pPr>
            <a:r>
              <a:rPr sz="1600" dirty="0"/>
              <a:t>Express.js (Node.js) – Minimal, flexible, RESTful</a:t>
            </a:r>
            <a:endParaRPr sz="1600" dirty="0"/>
          </a:p>
          <a:p>
            <a:pPr>
              <a:spcBef>
                <a:spcPts val="1800"/>
              </a:spcBef>
              <a:defRPr sz="1400"/>
            </a:pPr>
            <a:r>
              <a:rPr sz="1600" dirty="0"/>
              <a:t>Django REST Framework (Python) – Powerful, flexible</a:t>
            </a:r>
            <a:endParaRPr sz="1600" dirty="0"/>
          </a:p>
          <a:p>
            <a:pPr>
              <a:spcBef>
                <a:spcPts val="1800"/>
              </a:spcBef>
              <a:defRPr sz="1400"/>
            </a:pPr>
            <a:r>
              <a:rPr sz="1600" dirty="0"/>
              <a:t>Flask (Python) – Lightweight, quick REST API building</a:t>
            </a:r>
            <a:endParaRPr sz="1600" dirty="0"/>
          </a:p>
          <a:p>
            <a:pPr>
              <a:spcBef>
                <a:spcPts val="1800"/>
              </a:spcBef>
              <a:defRPr sz="1400"/>
            </a:pPr>
            <a:r>
              <a:rPr sz="1600" dirty="0"/>
              <a:t>Ruby on Rails (Ruby) – Full-stack, REST support</a:t>
            </a:r>
            <a:endParaRPr sz="1600" dirty="0"/>
          </a:p>
          <a:p>
            <a:pPr>
              <a:spcBef>
                <a:spcPts val="1800"/>
              </a:spcBef>
              <a:defRPr sz="1400"/>
            </a:pPr>
            <a:r>
              <a:rPr sz="1600" dirty="0"/>
              <a:t>Spring Boot (Java) – Simplified Java REST API creation</a:t>
            </a:r>
            <a:endParaRPr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5B9BD5"/>
                </a:solidFill>
              </a:defRPr>
            </a:pPr>
            <a:r>
              <a:t>Advantages of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2" y="2667000"/>
            <a:ext cx="7704667" cy="333281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defRPr sz="1400"/>
            </a:pPr>
            <a:r>
              <a:t>Integration &amp; Connectivity</a:t>
            </a:r>
          </a:p>
          <a:p>
            <a:pPr>
              <a:spcBef>
                <a:spcPts val="1200"/>
              </a:spcBef>
              <a:defRPr sz="1400"/>
            </a:pPr>
            <a:r>
              <a:rPr>
                <a:sym typeface="+mn-ea"/>
              </a:rPr>
              <a:t>Platform Independence</a:t>
            </a:r>
          </a:p>
          <a:p>
            <a:pPr>
              <a:spcBef>
                <a:spcPts val="1200"/>
              </a:spcBef>
              <a:defRPr sz="1400"/>
            </a:pPr>
            <a:r>
              <a:t>Automation</a:t>
            </a:r>
          </a:p>
          <a:p>
            <a:pPr>
              <a:spcBef>
                <a:spcPts val="1200"/>
              </a:spcBef>
              <a:defRPr sz="1400"/>
            </a:pPr>
            <a:r>
              <a:rPr>
                <a:sym typeface="+mn-ea"/>
              </a:rPr>
              <a:t>Security &amp; Control</a:t>
            </a:r>
            <a:endParaRPr>
              <a:sym typeface="+mn-ea"/>
            </a:endParaRPr>
          </a:p>
          <a:p>
            <a:pPr>
              <a:spcBef>
                <a:spcPts val="1200"/>
              </a:spcBef>
              <a:defRPr sz="1400"/>
            </a:pPr>
            <a:r>
              <a:rPr>
                <a:sym typeface="+mn-ea"/>
              </a:rPr>
              <a:t>Scalability</a:t>
            </a:r>
            <a:endParaRPr>
              <a:sym typeface="+mn-ea"/>
            </a:endParaRPr>
          </a:p>
          <a:p>
            <a:pPr>
              <a:spcBef>
                <a:spcPts val="1200"/>
              </a:spcBef>
              <a:defRPr sz="1400"/>
            </a:pPr>
            <a:r>
              <a:rPr>
                <a:sym typeface="+mn-ea"/>
              </a:rPr>
              <a:t>Faster Development</a:t>
            </a:r>
          </a:p>
          <a:p>
            <a:pPr>
              <a:spcBef>
                <a:spcPts val="1200"/>
              </a:spcBef>
              <a:defRPr sz="1400"/>
            </a:pPr>
            <a:r>
              <a:rPr lang="en-US">
                <a:sym typeface="+mn-ea"/>
              </a:rPr>
              <a:t>Consistency</a:t>
            </a:r>
            <a:endParaRPr>
              <a:sym typeface="+mn-ea"/>
            </a:endParaRPr>
          </a:p>
          <a:p>
            <a:pPr marL="0" indent="0">
              <a:spcBef>
                <a:spcPts val="1200"/>
              </a:spcBef>
              <a:buNone/>
              <a:defRPr sz="1400"/>
            </a:p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5B9BD5"/>
                </a:solidFill>
              </a:defRPr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  <a:defRPr sz="1400"/>
            </a:pPr>
            <a:r>
              <a:t>APIs connect different apps &amp; services</a:t>
            </a:r>
          </a:p>
          <a:p>
            <a:pPr>
              <a:spcBef>
                <a:spcPts val="1800"/>
              </a:spcBef>
              <a:defRPr sz="1400"/>
            </a:pPr>
            <a:r>
              <a:t>Centralize logic for easy maintenance</a:t>
            </a:r>
          </a:p>
          <a:p>
            <a:pPr>
              <a:spcBef>
                <a:spcPts val="1800"/>
              </a:spcBef>
              <a:defRPr sz="1400"/>
            </a:pPr>
            <a:r>
              <a:t>Improve scalability, security, flexibility</a:t>
            </a:r>
          </a:p>
          <a:p>
            <a:pPr>
              <a:spcBef>
                <a:spcPts val="1800"/>
              </a:spcBef>
              <a:defRPr sz="1400"/>
            </a:pPr>
            <a:r>
              <a:t>APIs enable modern, efficient, connected systems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1489</Words>
  <Application>WPS Presentation</Application>
  <PresentationFormat>On-screen Show (4:3)</PresentationFormat>
  <Paragraphs>72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SimSun</vt:lpstr>
      <vt:lpstr>Wingdings</vt:lpstr>
      <vt:lpstr>Arial</vt:lpstr>
      <vt:lpstr>Corbel</vt:lpstr>
      <vt:lpstr>Microsoft YaHei</vt:lpstr>
      <vt:lpstr>Arial Unicode MS</vt:lpstr>
      <vt:lpstr>Calibri</vt:lpstr>
      <vt:lpstr>Parallax</vt:lpstr>
      <vt:lpstr>Introduction to APIs: Enabling Modern Application Integration</vt:lpstr>
      <vt:lpstr>Problem: Direct Communication with Database</vt:lpstr>
      <vt:lpstr>Issues with Direct DB Communication</vt:lpstr>
      <vt:lpstr>From Problem to Solution</vt:lpstr>
      <vt:lpstr>Solution: Introducing Web API</vt:lpstr>
      <vt:lpstr>Key Characteristics of Web APIs</vt:lpstr>
      <vt:lpstr>Popular Frameworks for Creating APIs</vt:lpstr>
      <vt:lpstr>Advantages of APIs</vt:lpstr>
      <vt:lpstr>Conclusion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APIs: Enabling Modern Application Integration</dc:title>
  <dc:creator/>
  <dc:description>generated using python-pptx</dc:description>
  <cp:lastModifiedBy>420681</cp:lastModifiedBy>
  <cp:revision>7</cp:revision>
  <dcterms:created xsi:type="dcterms:W3CDTF">2013-01-27T09:14:00Z</dcterms:created>
  <dcterms:modified xsi:type="dcterms:W3CDTF">2025-08-16T10:42:00Z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6E5A37ABB15C423FAC297EC0A322F750_12</vt:lpwstr>
  </property>
  <property fmtid="{D5CDD505-2E9C-101B-9397-08002B2CF9AE}" pid="3" name="KSOProductBuildVer">
    <vt:lpwstr>1033-12.2.0.21931</vt:lpwstr>
  </property>
</Properties>
</file>