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3" r:id="rId3"/>
    <p:sldId id="269" r:id="rId4"/>
    <p:sldId id="271" r:id="rId5"/>
    <p:sldId id="267" r:id="rId6"/>
    <p:sldId id="270" r:id="rId7"/>
    <p:sldId id="272" r:id="rId8"/>
    <p:sldId id="257" r:id="rId9"/>
    <p:sldId id="260" r:id="rId10"/>
    <p:sldId id="261" r:id="rId11"/>
    <p:sldId id="263" r:id="rId12"/>
    <p:sldId id="264" r:id="rId13"/>
    <p:sldId id="265" r:id="rId14"/>
    <p:sldId id="274" r:id="rId15"/>
    <p:sldId id="276" r:id="rId16"/>
    <p:sldId id="279" r:id="rId17"/>
    <p:sldId id="278" r:id="rId18"/>
    <p:sldId id="280" r:id="rId19"/>
    <p:sldId id="281" r:id="rId20"/>
    <p:sldId id="282" r:id="rId21"/>
    <p:sldId id="285" r:id="rId22"/>
    <p:sldId id="284" r:id="rId23"/>
    <p:sldId id="286" r:id="rId24"/>
    <p:sldId id="289" r:id="rId25"/>
    <p:sldId id="288" r:id="rId26"/>
    <p:sldId id="291" r:id="rId27"/>
    <p:sldId id="296" r:id="rId28"/>
    <p:sldId id="292" r:id="rId29"/>
    <p:sldId id="294" r:id="rId30"/>
    <p:sldId id="293" r:id="rId31"/>
    <p:sldId id="295" r:id="rId32"/>
    <p:sldId id="268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CFF"/>
    <a:srgbClr val="0033A0"/>
    <a:srgbClr val="000040"/>
    <a:srgbClr val="F4633A"/>
    <a:srgbClr val="FF8F1C"/>
    <a:srgbClr val="840B55"/>
    <a:srgbClr val="C800A1"/>
    <a:srgbClr val="3C1053"/>
    <a:srgbClr val="5C068C"/>
    <a:srgbClr val="5C3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3"/>
  </p:normalViewPr>
  <p:slideViewPr>
    <p:cSldViewPr snapToGrid="0">
      <p:cViewPr varScale="1">
        <p:scale>
          <a:sx n="75" d="100"/>
          <a:sy n="75" d="100"/>
        </p:scale>
        <p:origin x="1176" y="29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9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durangan Sampath, Vijaya Anand (Cognizant)" userId="188b63ed-2202-4a29-971d-a1d2ba433771" providerId="ADAL" clId="{82DB715B-6E3E-409B-928A-14C474EF4741}"/>
    <pc:docChg chg="modSld">
      <pc:chgData name="Pandurangan Sampath, Vijaya Anand (Cognizant)" userId="188b63ed-2202-4a29-971d-a1d2ba433771" providerId="ADAL" clId="{82DB715B-6E3E-409B-928A-14C474EF4741}" dt="2023-08-17T07:04:28.296" v="23" actId="6549"/>
      <pc:docMkLst>
        <pc:docMk/>
      </pc:docMkLst>
      <pc:sldChg chg="addSp modSp mod">
        <pc:chgData name="Pandurangan Sampath, Vijaya Anand (Cognizant)" userId="188b63ed-2202-4a29-971d-a1d2ba433771" providerId="ADAL" clId="{82DB715B-6E3E-409B-928A-14C474EF4741}" dt="2023-08-17T07:04:28.296" v="23" actId="6549"/>
        <pc:sldMkLst>
          <pc:docMk/>
          <pc:sldMk cId="4148806841" sldId="270"/>
        </pc:sldMkLst>
      </pc:sldChg>
    </pc:docChg>
  </pc:docChgLst>
  <pc:docChgLst>
    <pc:chgData name="Sampath, Vijaya Anand (Cognizant)" userId="188b63ed-2202-4a29-971d-a1d2ba433771" providerId="ADAL" clId="{EEE798D9-B3C4-4B85-AF13-473261B2C3FA}"/>
    <pc:docChg chg="modSld">
      <pc:chgData name="Sampath, Vijaya Anand (Cognizant)" userId="188b63ed-2202-4a29-971d-a1d2ba433771" providerId="ADAL" clId="{EEE798D9-B3C4-4B85-AF13-473261B2C3FA}" dt="2021-04-15T07:30:14.526" v="11" actId="6549"/>
      <pc:docMkLst>
        <pc:docMk/>
      </pc:docMkLst>
      <pc:sldChg chg="modSp mod">
        <pc:chgData name="Sampath, Vijaya Anand (Cognizant)" userId="188b63ed-2202-4a29-971d-a1d2ba433771" providerId="ADAL" clId="{EEE798D9-B3C4-4B85-AF13-473261B2C3FA}" dt="2021-04-15T07:30:14.526" v="11" actId="6549"/>
        <pc:sldMkLst>
          <pc:docMk/>
          <pc:sldMk cId="1245520395" sldId="272"/>
        </pc:sldMkLst>
      </pc:sldChg>
    </pc:docChg>
  </pc:docChgLst>
  <pc:docChgLst>
    <pc:chgData name="Pandurangan Sampath, Vijaya Anand (Cognizant)" userId="188b63ed-2202-4a29-971d-a1d2ba433771" providerId="ADAL" clId="{BE8D2977-4478-4B09-9DAC-46E500768017}"/>
    <pc:docChg chg="custSel modSld">
      <pc:chgData name="Pandurangan Sampath, Vijaya Anand (Cognizant)" userId="188b63ed-2202-4a29-971d-a1d2ba433771" providerId="ADAL" clId="{BE8D2977-4478-4B09-9DAC-46E500768017}" dt="2025-09-17T16:10:42.537" v="27" actId="6549"/>
      <pc:docMkLst>
        <pc:docMk/>
      </pc:docMkLst>
      <pc:sldChg chg="modSp mod">
        <pc:chgData name="Pandurangan Sampath, Vijaya Anand (Cognizant)" userId="188b63ed-2202-4a29-971d-a1d2ba433771" providerId="ADAL" clId="{BE8D2977-4478-4B09-9DAC-46E500768017}" dt="2025-09-17T16:10:10.527" v="15" actId="20577"/>
        <pc:sldMkLst>
          <pc:docMk/>
          <pc:sldMk cId="948813610" sldId="256"/>
        </pc:sldMkLst>
        <pc:spChg chg="mod">
          <ac:chgData name="Pandurangan Sampath, Vijaya Anand (Cognizant)" userId="188b63ed-2202-4a29-971d-a1d2ba433771" providerId="ADAL" clId="{BE8D2977-4478-4B09-9DAC-46E500768017}" dt="2025-09-17T16:10:10.527" v="15" actId="20577"/>
          <ac:spMkLst>
            <pc:docMk/>
            <pc:sldMk cId="948813610" sldId="256"/>
            <ac:spMk id="4" creationId="{00000000-0000-0000-0000-000000000000}"/>
          </ac:spMkLst>
        </pc:spChg>
      </pc:sldChg>
      <pc:sldChg chg="modSp mod">
        <pc:chgData name="Pandurangan Sampath, Vijaya Anand (Cognizant)" userId="188b63ed-2202-4a29-971d-a1d2ba433771" providerId="ADAL" clId="{BE8D2977-4478-4B09-9DAC-46E500768017}" dt="2025-09-17T16:08:41.083" v="9" actId="20577"/>
        <pc:sldMkLst>
          <pc:docMk/>
          <pc:sldMk cId="1245520395" sldId="272"/>
        </pc:sldMkLst>
        <pc:spChg chg="mod">
          <ac:chgData name="Pandurangan Sampath, Vijaya Anand (Cognizant)" userId="188b63ed-2202-4a29-971d-a1d2ba433771" providerId="ADAL" clId="{BE8D2977-4478-4B09-9DAC-46E500768017}" dt="2025-09-17T16:08:28.740" v="1" actId="6549"/>
          <ac:spMkLst>
            <pc:docMk/>
            <pc:sldMk cId="1245520395" sldId="272"/>
            <ac:spMk id="4" creationId="{00000000-0000-0000-0000-000000000000}"/>
          </ac:spMkLst>
        </pc:spChg>
        <pc:spChg chg="mod">
          <ac:chgData name="Pandurangan Sampath, Vijaya Anand (Cognizant)" userId="188b63ed-2202-4a29-971d-a1d2ba433771" providerId="ADAL" clId="{BE8D2977-4478-4B09-9DAC-46E500768017}" dt="2025-09-17T16:08:36.436" v="5" actId="20577"/>
          <ac:spMkLst>
            <pc:docMk/>
            <pc:sldMk cId="1245520395" sldId="272"/>
            <ac:spMk id="5" creationId="{00000000-0000-0000-0000-000000000000}"/>
          </ac:spMkLst>
        </pc:spChg>
        <pc:spChg chg="mod">
          <ac:chgData name="Pandurangan Sampath, Vijaya Anand (Cognizant)" userId="188b63ed-2202-4a29-971d-a1d2ba433771" providerId="ADAL" clId="{BE8D2977-4478-4B09-9DAC-46E500768017}" dt="2025-09-17T16:08:41.083" v="9" actId="20577"/>
          <ac:spMkLst>
            <pc:docMk/>
            <pc:sldMk cId="1245520395" sldId="272"/>
            <ac:spMk id="11" creationId="{00000000-0000-0000-0000-000000000000}"/>
          </ac:spMkLst>
        </pc:spChg>
        <pc:spChg chg="mod">
          <ac:chgData name="Pandurangan Sampath, Vijaya Anand (Cognizant)" userId="188b63ed-2202-4a29-971d-a1d2ba433771" providerId="ADAL" clId="{BE8D2977-4478-4B09-9DAC-46E500768017}" dt="2025-09-17T16:08:32.446" v="3" actId="6549"/>
          <ac:spMkLst>
            <pc:docMk/>
            <pc:sldMk cId="1245520395" sldId="272"/>
            <ac:spMk id="17" creationId="{00000000-0000-0000-0000-000000000000}"/>
          </ac:spMkLst>
        </pc:spChg>
      </pc:sldChg>
      <pc:sldChg chg="modSp mod">
        <pc:chgData name="Pandurangan Sampath, Vijaya Anand (Cognizant)" userId="188b63ed-2202-4a29-971d-a1d2ba433771" providerId="ADAL" clId="{BE8D2977-4478-4B09-9DAC-46E500768017}" dt="2025-09-17T16:10:29.609" v="19" actId="20577"/>
        <pc:sldMkLst>
          <pc:docMk/>
          <pc:sldMk cId="1300274219" sldId="286"/>
        </pc:sldMkLst>
        <pc:spChg chg="mod">
          <ac:chgData name="Pandurangan Sampath, Vijaya Anand (Cognizant)" userId="188b63ed-2202-4a29-971d-a1d2ba433771" providerId="ADAL" clId="{BE8D2977-4478-4B09-9DAC-46E500768017}" dt="2025-09-17T16:10:29.609" v="19" actId="20577"/>
          <ac:spMkLst>
            <pc:docMk/>
            <pc:sldMk cId="1300274219" sldId="286"/>
            <ac:spMk id="3" creationId="{00000000-0000-0000-0000-000000000000}"/>
          </ac:spMkLst>
        </pc:spChg>
      </pc:sldChg>
      <pc:sldChg chg="modSp mod">
        <pc:chgData name="Pandurangan Sampath, Vijaya Anand (Cognizant)" userId="188b63ed-2202-4a29-971d-a1d2ba433771" providerId="ADAL" clId="{BE8D2977-4478-4B09-9DAC-46E500768017}" dt="2025-09-17T16:10:34.709" v="23" actId="6549"/>
        <pc:sldMkLst>
          <pc:docMk/>
          <pc:sldMk cId="2905719931" sldId="289"/>
        </pc:sldMkLst>
        <pc:spChg chg="mod">
          <ac:chgData name="Pandurangan Sampath, Vijaya Anand (Cognizant)" userId="188b63ed-2202-4a29-971d-a1d2ba433771" providerId="ADAL" clId="{BE8D2977-4478-4B09-9DAC-46E500768017}" dt="2025-09-17T16:10:34.709" v="23" actId="6549"/>
          <ac:spMkLst>
            <pc:docMk/>
            <pc:sldMk cId="2905719931" sldId="289"/>
            <ac:spMk id="3" creationId="{00000000-0000-0000-0000-000000000000}"/>
          </ac:spMkLst>
        </pc:spChg>
      </pc:sldChg>
      <pc:sldChg chg="modSp mod">
        <pc:chgData name="Pandurangan Sampath, Vijaya Anand (Cognizant)" userId="188b63ed-2202-4a29-971d-a1d2ba433771" providerId="ADAL" clId="{BE8D2977-4478-4B09-9DAC-46E500768017}" dt="2025-09-17T16:10:42.537" v="27" actId="6549"/>
        <pc:sldMkLst>
          <pc:docMk/>
          <pc:sldMk cId="445734324" sldId="291"/>
        </pc:sldMkLst>
        <pc:spChg chg="mod">
          <ac:chgData name="Pandurangan Sampath, Vijaya Anand (Cognizant)" userId="188b63ed-2202-4a29-971d-a1d2ba433771" providerId="ADAL" clId="{BE8D2977-4478-4B09-9DAC-46E500768017}" dt="2025-09-17T16:10:42.537" v="27" actId="6549"/>
          <ac:spMkLst>
            <pc:docMk/>
            <pc:sldMk cId="445734324" sldId="291"/>
            <ac:spMk id="3" creationId="{00000000-0000-0000-0000-000000000000}"/>
          </ac:spMkLst>
        </pc:spChg>
      </pc:sldChg>
    </pc:docChg>
  </pc:docChgLst>
  <pc:docChgLst>
    <pc:chgData name="Pandurangan Sampath, Vijaya Anand (Cognizant)" userId="188b63ed-2202-4a29-971d-a1d2ba433771" providerId="ADAL" clId="{0EEB3CA8-C758-4F3E-AC20-0597ABA2975E}"/>
    <pc:docChg chg="modSld">
      <pc:chgData name="Pandurangan Sampath, Vijaya Anand (Cognizant)" userId="188b63ed-2202-4a29-971d-a1d2ba433771" providerId="ADAL" clId="{0EEB3CA8-C758-4F3E-AC20-0597ABA2975E}" dt="2025-03-27T07:10:54.357" v="9" actId="6549"/>
      <pc:docMkLst>
        <pc:docMk/>
      </pc:docMkLst>
      <pc:sldChg chg="modSp mod">
        <pc:chgData name="Pandurangan Sampath, Vijaya Anand (Cognizant)" userId="188b63ed-2202-4a29-971d-a1d2ba433771" providerId="ADAL" clId="{0EEB3CA8-C758-4F3E-AC20-0597ABA2975E}" dt="2025-03-27T07:10:54.357" v="9" actId="6549"/>
        <pc:sldMkLst>
          <pc:docMk/>
          <pc:sldMk cId="4148806841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B3D28D-6D57-4550-A0F8-70299A596BB7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15203F-C0FC-4998-AB45-DE81F91D787A}">
      <dgm:prSet phldrT="[Text]" custT="1"/>
      <dgm:spPr/>
      <dgm:t>
        <a:bodyPr/>
        <a:lstStyle/>
        <a:p>
          <a:r>
            <a:rPr lang="en-US" sz="1600" b="1" dirty="0"/>
            <a:t>Health Plan</a:t>
          </a:r>
        </a:p>
        <a:p>
          <a:r>
            <a:rPr lang="en-US" sz="1600" b="0" i="1" dirty="0"/>
            <a:t>(UHG, CareFirst)</a:t>
          </a:r>
        </a:p>
      </dgm:t>
    </dgm:pt>
    <dgm:pt modelId="{97AF61B9-B6D7-435E-90CF-6C353B38E092}" type="parTrans" cxnId="{7767F9C0-D657-4DE8-A1A3-95F9A28BD14D}">
      <dgm:prSet/>
      <dgm:spPr/>
      <dgm:t>
        <a:bodyPr/>
        <a:lstStyle/>
        <a:p>
          <a:endParaRPr lang="en-US"/>
        </a:p>
      </dgm:t>
    </dgm:pt>
    <dgm:pt modelId="{1876D31D-4322-4B31-8115-19216AC29809}" type="sibTrans" cxnId="{7767F9C0-D657-4DE8-A1A3-95F9A28BD14D}">
      <dgm:prSet/>
      <dgm:spPr/>
      <dgm:t>
        <a:bodyPr/>
        <a:lstStyle/>
        <a:p>
          <a:endParaRPr lang="en-US"/>
        </a:p>
      </dgm:t>
    </dgm:pt>
    <dgm:pt modelId="{E12FE832-F9E6-4962-8309-7D7E3558B33A}">
      <dgm:prSet phldrT="[Text]" custT="1"/>
      <dgm:spPr/>
      <dgm:t>
        <a:bodyPr/>
        <a:lstStyle/>
        <a:p>
          <a:r>
            <a:rPr lang="en-US" sz="1600" dirty="0"/>
            <a:t>NCQA Certified Vendor</a:t>
          </a:r>
        </a:p>
        <a:p>
          <a:r>
            <a:rPr lang="en-US" sz="1600" b="0" i="1" dirty="0"/>
            <a:t>(ClaimSphere™</a:t>
          </a:r>
        </a:p>
        <a:p>
          <a:r>
            <a:rPr lang="en-US" sz="1600" b="0" i="1" dirty="0"/>
            <a:t>QaaS)</a:t>
          </a:r>
        </a:p>
      </dgm:t>
    </dgm:pt>
    <dgm:pt modelId="{AC958DC6-18FC-4609-8920-D0AF0E8FF742}" type="parTrans" cxnId="{B7E6E43F-C60D-4354-9D11-2A5CE10D96B6}">
      <dgm:prSet/>
      <dgm:spPr/>
      <dgm:t>
        <a:bodyPr/>
        <a:lstStyle/>
        <a:p>
          <a:endParaRPr lang="en-US"/>
        </a:p>
      </dgm:t>
    </dgm:pt>
    <dgm:pt modelId="{DAD31D03-14D1-4FDD-AD0D-269A1FB91F6F}" type="sibTrans" cxnId="{B7E6E43F-C60D-4354-9D11-2A5CE10D96B6}">
      <dgm:prSet/>
      <dgm:spPr/>
      <dgm:t>
        <a:bodyPr/>
        <a:lstStyle/>
        <a:p>
          <a:endParaRPr lang="en-US"/>
        </a:p>
      </dgm:t>
    </dgm:pt>
    <dgm:pt modelId="{7F029F39-C3B3-4B52-89D7-AFE418BA1C88}">
      <dgm:prSet phldrT="[Text]" custT="1"/>
      <dgm:spPr/>
      <dgm:t>
        <a:bodyPr/>
        <a:lstStyle/>
        <a:p>
          <a:r>
            <a:rPr lang="en-US" sz="1600" dirty="0"/>
            <a:t>Quality Reporting</a:t>
          </a:r>
        </a:p>
        <a:p>
          <a:r>
            <a:rPr lang="en-US" sz="1400" i="1" dirty="0"/>
            <a:t>(NCQA, CMS, Any State agencies)</a:t>
          </a:r>
        </a:p>
      </dgm:t>
    </dgm:pt>
    <dgm:pt modelId="{83ED091E-505B-44F5-A448-76AE64B8F804}" type="parTrans" cxnId="{639D0B02-E8CE-428B-B280-40B9E95E6E6D}">
      <dgm:prSet/>
      <dgm:spPr/>
      <dgm:t>
        <a:bodyPr/>
        <a:lstStyle/>
        <a:p>
          <a:endParaRPr lang="en-US"/>
        </a:p>
      </dgm:t>
    </dgm:pt>
    <dgm:pt modelId="{9B36F6E9-8434-479D-91A8-A953904D8E7C}" type="sibTrans" cxnId="{639D0B02-E8CE-428B-B280-40B9E95E6E6D}">
      <dgm:prSet/>
      <dgm:spPr/>
      <dgm:t>
        <a:bodyPr/>
        <a:lstStyle/>
        <a:p>
          <a:endParaRPr lang="en-US"/>
        </a:p>
      </dgm:t>
    </dgm:pt>
    <dgm:pt modelId="{F5D266D4-A70E-467C-9470-ED67DAF23437}" type="pres">
      <dgm:prSet presAssocID="{F9B3D28D-6D57-4550-A0F8-70299A596BB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DC1E842-C2F4-47AB-9089-9E07EC452A07}" type="pres">
      <dgm:prSet presAssocID="{7F029F39-C3B3-4B52-89D7-AFE418BA1C88}" presName="Accent3" presStyleCnt="0"/>
      <dgm:spPr/>
    </dgm:pt>
    <dgm:pt modelId="{4FF896FE-884E-4C9D-AA1D-239B900C1264}" type="pres">
      <dgm:prSet presAssocID="{7F029F39-C3B3-4B52-89D7-AFE418BA1C88}" presName="Accent" presStyleLbl="node1" presStyleIdx="0" presStyleCnt="3"/>
      <dgm:spPr/>
    </dgm:pt>
    <dgm:pt modelId="{239CF121-30EE-4511-BDBF-C5DC702257B4}" type="pres">
      <dgm:prSet presAssocID="{7F029F39-C3B3-4B52-89D7-AFE418BA1C88}" presName="ParentBackground3" presStyleCnt="0"/>
      <dgm:spPr/>
    </dgm:pt>
    <dgm:pt modelId="{BE0996EF-53C3-46C7-8AFA-FA9031EDC543}" type="pres">
      <dgm:prSet presAssocID="{7F029F39-C3B3-4B52-89D7-AFE418BA1C88}" presName="ParentBackground" presStyleLbl="fgAcc1" presStyleIdx="0" presStyleCnt="3"/>
      <dgm:spPr/>
    </dgm:pt>
    <dgm:pt modelId="{5FEAA336-61BE-4B6A-A658-522B28BC7AF1}" type="pres">
      <dgm:prSet presAssocID="{7F029F39-C3B3-4B52-89D7-AFE418BA1C88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9E12B0A-80A5-4992-8526-8DE5B2346947}" type="pres">
      <dgm:prSet presAssocID="{E12FE832-F9E6-4962-8309-7D7E3558B33A}" presName="Accent2" presStyleCnt="0"/>
      <dgm:spPr/>
    </dgm:pt>
    <dgm:pt modelId="{F9E7EE0A-7924-4400-9800-E98B81BA0093}" type="pres">
      <dgm:prSet presAssocID="{E12FE832-F9E6-4962-8309-7D7E3558B33A}" presName="Accent" presStyleLbl="node1" presStyleIdx="1" presStyleCnt="3"/>
      <dgm:spPr/>
    </dgm:pt>
    <dgm:pt modelId="{55336C7D-950D-4D11-A8A8-7321114A3186}" type="pres">
      <dgm:prSet presAssocID="{E12FE832-F9E6-4962-8309-7D7E3558B33A}" presName="ParentBackground2" presStyleCnt="0"/>
      <dgm:spPr/>
    </dgm:pt>
    <dgm:pt modelId="{3FB135E6-DE34-40B0-95E4-03D4CDE2D983}" type="pres">
      <dgm:prSet presAssocID="{E12FE832-F9E6-4962-8309-7D7E3558B33A}" presName="ParentBackground" presStyleLbl="fgAcc1" presStyleIdx="1" presStyleCnt="3"/>
      <dgm:spPr/>
    </dgm:pt>
    <dgm:pt modelId="{AA4BBFFD-92B9-44C7-84CF-E35E9E897DE6}" type="pres">
      <dgm:prSet presAssocID="{E12FE832-F9E6-4962-8309-7D7E3558B33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3003387-9893-441A-ABC2-E66283C792A6}" type="pres">
      <dgm:prSet presAssocID="{9915203F-C0FC-4998-AB45-DE81F91D787A}" presName="Accent1" presStyleCnt="0"/>
      <dgm:spPr/>
    </dgm:pt>
    <dgm:pt modelId="{3BA731E7-09B3-4DF4-98E5-48240549A48B}" type="pres">
      <dgm:prSet presAssocID="{9915203F-C0FC-4998-AB45-DE81F91D787A}" presName="Accent" presStyleLbl="node1" presStyleIdx="2" presStyleCnt="3"/>
      <dgm:spPr/>
    </dgm:pt>
    <dgm:pt modelId="{EA993CF5-C4F6-4D56-AB23-2880F16C6CB2}" type="pres">
      <dgm:prSet presAssocID="{9915203F-C0FC-4998-AB45-DE81F91D787A}" presName="ParentBackground1" presStyleCnt="0"/>
      <dgm:spPr/>
    </dgm:pt>
    <dgm:pt modelId="{607B4BD8-59B4-4FB7-94C4-A0614C8580E5}" type="pres">
      <dgm:prSet presAssocID="{9915203F-C0FC-4998-AB45-DE81F91D787A}" presName="ParentBackground" presStyleLbl="fgAcc1" presStyleIdx="2" presStyleCnt="3"/>
      <dgm:spPr/>
    </dgm:pt>
    <dgm:pt modelId="{C20FBA62-E0A3-4FD4-AD4A-16D9A2DB7F91}" type="pres">
      <dgm:prSet presAssocID="{9915203F-C0FC-4998-AB45-DE81F91D787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639D0B02-E8CE-428B-B280-40B9E95E6E6D}" srcId="{F9B3D28D-6D57-4550-A0F8-70299A596BB7}" destId="{7F029F39-C3B3-4B52-89D7-AFE418BA1C88}" srcOrd="2" destOrd="0" parTransId="{83ED091E-505B-44F5-A448-76AE64B8F804}" sibTransId="{9B36F6E9-8434-479D-91A8-A953904D8E7C}"/>
    <dgm:cxn modelId="{4F796632-8D4A-455B-8421-A4601EE3C086}" type="presOf" srcId="{7F029F39-C3B3-4B52-89D7-AFE418BA1C88}" destId="{BE0996EF-53C3-46C7-8AFA-FA9031EDC543}" srcOrd="0" destOrd="0" presId="urn:microsoft.com/office/officeart/2011/layout/CircleProcess"/>
    <dgm:cxn modelId="{B7E6E43F-C60D-4354-9D11-2A5CE10D96B6}" srcId="{F9B3D28D-6D57-4550-A0F8-70299A596BB7}" destId="{E12FE832-F9E6-4962-8309-7D7E3558B33A}" srcOrd="1" destOrd="0" parTransId="{AC958DC6-18FC-4609-8920-D0AF0E8FF742}" sibTransId="{DAD31D03-14D1-4FDD-AD0D-269A1FB91F6F}"/>
    <dgm:cxn modelId="{A15CE469-3DF7-40AD-8947-03DF92C7365E}" type="presOf" srcId="{E12FE832-F9E6-4962-8309-7D7E3558B33A}" destId="{3FB135E6-DE34-40B0-95E4-03D4CDE2D983}" srcOrd="0" destOrd="0" presId="urn:microsoft.com/office/officeart/2011/layout/CircleProcess"/>
    <dgm:cxn modelId="{8FD43B99-C9CB-48AD-869D-36BECC78CFDA}" type="presOf" srcId="{E12FE832-F9E6-4962-8309-7D7E3558B33A}" destId="{AA4BBFFD-92B9-44C7-84CF-E35E9E897DE6}" srcOrd="1" destOrd="0" presId="urn:microsoft.com/office/officeart/2011/layout/CircleProcess"/>
    <dgm:cxn modelId="{0FB268BB-6E7D-4248-A5DE-673A588CB12A}" type="presOf" srcId="{9915203F-C0FC-4998-AB45-DE81F91D787A}" destId="{C20FBA62-E0A3-4FD4-AD4A-16D9A2DB7F91}" srcOrd="1" destOrd="0" presId="urn:microsoft.com/office/officeart/2011/layout/CircleProcess"/>
    <dgm:cxn modelId="{7767F9C0-D657-4DE8-A1A3-95F9A28BD14D}" srcId="{F9B3D28D-6D57-4550-A0F8-70299A596BB7}" destId="{9915203F-C0FC-4998-AB45-DE81F91D787A}" srcOrd="0" destOrd="0" parTransId="{97AF61B9-B6D7-435E-90CF-6C353B38E092}" sibTransId="{1876D31D-4322-4B31-8115-19216AC29809}"/>
    <dgm:cxn modelId="{3BF392D9-6ABF-4DCF-BE65-7827A1445B36}" type="presOf" srcId="{F9B3D28D-6D57-4550-A0F8-70299A596BB7}" destId="{F5D266D4-A70E-467C-9470-ED67DAF23437}" srcOrd="0" destOrd="0" presId="urn:microsoft.com/office/officeart/2011/layout/CircleProcess"/>
    <dgm:cxn modelId="{8B59C2E1-1B99-43B1-BB87-D9A14B6A7E48}" type="presOf" srcId="{7F029F39-C3B3-4B52-89D7-AFE418BA1C88}" destId="{5FEAA336-61BE-4B6A-A658-522B28BC7AF1}" srcOrd="1" destOrd="0" presId="urn:microsoft.com/office/officeart/2011/layout/CircleProcess"/>
    <dgm:cxn modelId="{E8016FEC-C824-4EE4-9431-6C030A862FE2}" type="presOf" srcId="{9915203F-C0FC-4998-AB45-DE81F91D787A}" destId="{607B4BD8-59B4-4FB7-94C4-A0614C8580E5}" srcOrd="0" destOrd="0" presId="urn:microsoft.com/office/officeart/2011/layout/CircleProcess"/>
    <dgm:cxn modelId="{EE5B0558-ADD3-4BD9-BD6D-B163102250A5}" type="presParOf" srcId="{F5D266D4-A70E-467C-9470-ED67DAF23437}" destId="{1DC1E842-C2F4-47AB-9089-9E07EC452A07}" srcOrd="0" destOrd="0" presId="urn:microsoft.com/office/officeart/2011/layout/CircleProcess"/>
    <dgm:cxn modelId="{C0B74C04-2ECD-4D6A-96A2-BDCFCC5B2C74}" type="presParOf" srcId="{1DC1E842-C2F4-47AB-9089-9E07EC452A07}" destId="{4FF896FE-884E-4C9D-AA1D-239B900C1264}" srcOrd="0" destOrd="0" presId="urn:microsoft.com/office/officeart/2011/layout/CircleProcess"/>
    <dgm:cxn modelId="{22F16A3B-41BC-4758-B4AD-A394AF934BA0}" type="presParOf" srcId="{F5D266D4-A70E-467C-9470-ED67DAF23437}" destId="{239CF121-30EE-4511-BDBF-C5DC702257B4}" srcOrd="1" destOrd="0" presId="urn:microsoft.com/office/officeart/2011/layout/CircleProcess"/>
    <dgm:cxn modelId="{F461C62B-6234-4677-9C10-D25A0CF53BB0}" type="presParOf" srcId="{239CF121-30EE-4511-BDBF-C5DC702257B4}" destId="{BE0996EF-53C3-46C7-8AFA-FA9031EDC543}" srcOrd="0" destOrd="0" presId="urn:microsoft.com/office/officeart/2011/layout/CircleProcess"/>
    <dgm:cxn modelId="{FB457E94-9240-40D7-9100-C32B10A4C2D5}" type="presParOf" srcId="{F5D266D4-A70E-467C-9470-ED67DAF23437}" destId="{5FEAA336-61BE-4B6A-A658-522B28BC7AF1}" srcOrd="2" destOrd="0" presId="urn:microsoft.com/office/officeart/2011/layout/CircleProcess"/>
    <dgm:cxn modelId="{6ABDE4BE-B4B7-47AF-A842-9EBF46B18FD5}" type="presParOf" srcId="{F5D266D4-A70E-467C-9470-ED67DAF23437}" destId="{99E12B0A-80A5-4992-8526-8DE5B2346947}" srcOrd="3" destOrd="0" presId="urn:microsoft.com/office/officeart/2011/layout/CircleProcess"/>
    <dgm:cxn modelId="{7027773B-5754-46CA-BB6A-367E129D5BB5}" type="presParOf" srcId="{99E12B0A-80A5-4992-8526-8DE5B2346947}" destId="{F9E7EE0A-7924-4400-9800-E98B81BA0093}" srcOrd="0" destOrd="0" presId="urn:microsoft.com/office/officeart/2011/layout/CircleProcess"/>
    <dgm:cxn modelId="{3E1BE407-56B6-4170-B1CF-495521C3AA5D}" type="presParOf" srcId="{F5D266D4-A70E-467C-9470-ED67DAF23437}" destId="{55336C7D-950D-4D11-A8A8-7321114A3186}" srcOrd="4" destOrd="0" presId="urn:microsoft.com/office/officeart/2011/layout/CircleProcess"/>
    <dgm:cxn modelId="{2EB4978B-AF2C-4045-BC87-4743C08025A3}" type="presParOf" srcId="{55336C7D-950D-4D11-A8A8-7321114A3186}" destId="{3FB135E6-DE34-40B0-95E4-03D4CDE2D983}" srcOrd="0" destOrd="0" presId="urn:microsoft.com/office/officeart/2011/layout/CircleProcess"/>
    <dgm:cxn modelId="{AB2DC9DD-6D44-402E-B6A6-F6187F60D595}" type="presParOf" srcId="{F5D266D4-A70E-467C-9470-ED67DAF23437}" destId="{AA4BBFFD-92B9-44C7-84CF-E35E9E897DE6}" srcOrd="5" destOrd="0" presId="urn:microsoft.com/office/officeart/2011/layout/CircleProcess"/>
    <dgm:cxn modelId="{339BEE6B-5D87-4095-A668-E11251EA56B2}" type="presParOf" srcId="{F5D266D4-A70E-467C-9470-ED67DAF23437}" destId="{B3003387-9893-441A-ABC2-E66283C792A6}" srcOrd="6" destOrd="0" presId="urn:microsoft.com/office/officeart/2011/layout/CircleProcess"/>
    <dgm:cxn modelId="{EB012A94-1678-48B5-9806-F4BDAF458D90}" type="presParOf" srcId="{B3003387-9893-441A-ABC2-E66283C792A6}" destId="{3BA731E7-09B3-4DF4-98E5-48240549A48B}" srcOrd="0" destOrd="0" presId="urn:microsoft.com/office/officeart/2011/layout/CircleProcess"/>
    <dgm:cxn modelId="{8335BEFD-8F70-4802-B114-B1E6136BF4C2}" type="presParOf" srcId="{F5D266D4-A70E-467C-9470-ED67DAF23437}" destId="{EA993CF5-C4F6-4D56-AB23-2880F16C6CB2}" srcOrd="7" destOrd="0" presId="urn:microsoft.com/office/officeart/2011/layout/CircleProcess"/>
    <dgm:cxn modelId="{48B57B45-93C3-4FB3-8BDF-E4231E9FF967}" type="presParOf" srcId="{EA993CF5-C4F6-4D56-AB23-2880F16C6CB2}" destId="{607B4BD8-59B4-4FB7-94C4-A0614C8580E5}" srcOrd="0" destOrd="0" presId="urn:microsoft.com/office/officeart/2011/layout/CircleProcess"/>
    <dgm:cxn modelId="{1DC6AAC2-E7A5-4F96-A9CF-151AE0BC2321}" type="presParOf" srcId="{F5D266D4-A70E-467C-9470-ED67DAF23437}" destId="{C20FBA62-E0A3-4FD4-AD4A-16D9A2DB7F91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3E082-4498-4F6C-B89A-4D6D6FBBBD62}" type="doc">
      <dgm:prSet loTypeId="urn:diagrams.loki3.com/VaryingWidthList" loCatId="list" qsTypeId="urn:microsoft.com/office/officeart/2005/8/quickstyle/simple1" qsCatId="simple" csTypeId="urn:microsoft.com/office/officeart/2005/8/colors/accent0_2" csCatId="mainScheme" phldr="1"/>
      <dgm:spPr/>
    </dgm:pt>
    <dgm:pt modelId="{D1883114-71E5-4D23-BA4A-F49A7A4BC917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200" dirty="0">
              <a:solidFill>
                <a:schemeClr val="bg1"/>
              </a:solidFill>
              <a:latin typeface="Calibri" panose="020F0502020204030204" pitchFamily="34" charset="0"/>
            </a:rPr>
            <a:t>Hybrid Measure Workflow</a:t>
          </a:r>
        </a:p>
      </dgm:t>
    </dgm:pt>
    <dgm:pt modelId="{EC95A922-8A8F-4725-BCB9-B7E716B1FE2A}" type="parTrans" cxnId="{6DE9CD35-7D7B-4562-BD26-0A1E369C04FB}">
      <dgm:prSet/>
      <dgm:spPr/>
      <dgm:t>
        <a:bodyPr/>
        <a:lstStyle/>
        <a:p>
          <a:endParaRPr lang="en-US" sz="1800"/>
        </a:p>
      </dgm:t>
    </dgm:pt>
    <dgm:pt modelId="{9D840E90-66A4-470E-9D1F-A4675EBBC922}" type="sibTrans" cxnId="{6DE9CD35-7D7B-4562-BD26-0A1E369C04FB}">
      <dgm:prSet/>
      <dgm:spPr/>
      <dgm:t>
        <a:bodyPr/>
        <a:lstStyle/>
        <a:p>
          <a:endParaRPr lang="en-US" sz="1800"/>
        </a:p>
      </dgm:t>
    </dgm:pt>
    <dgm:pt modelId="{B1DCAF9E-ED7B-432B-A4EC-F14D42096C7C}" type="pres">
      <dgm:prSet presAssocID="{0313E082-4498-4F6C-B89A-4D6D6FBBBD62}" presName="Name0" presStyleCnt="0">
        <dgm:presLayoutVars>
          <dgm:resizeHandles/>
        </dgm:presLayoutVars>
      </dgm:prSet>
      <dgm:spPr/>
    </dgm:pt>
    <dgm:pt modelId="{B87FB659-E267-4FF3-B023-8A6FDEA4778C}" type="pres">
      <dgm:prSet presAssocID="{D1883114-71E5-4D23-BA4A-F49A7A4BC917}" presName="text" presStyleLbl="node1" presStyleIdx="0" presStyleCnt="1" custScaleX="361244">
        <dgm:presLayoutVars>
          <dgm:bulletEnabled val="1"/>
        </dgm:presLayoutVars>
      </dgm:prSet>
      <dgm:spPr/>
    </dgm:pt>
  </dgm:ptLst>
  <dgm:cxnLst>
    <dgm:cxn modelId="{6DE9CD35-7D7B-4562-BD26-0A1E369C04FB}" srcId="{0313E082-4498-4F6C-B89A-4D6D6FBBBD62}" destId="{D1883114-71E5-4D23-BA4A-F49A7A4BC917}" srcOrd="0" destOrd="0" parTransId="{EC95A922-8A8F-4725-BCB9-B7E716B1FE2A}" sibTransId="{9D840E90-66A4-470E-9D1F-A4675EBBC922}"/>
    <dgm:cxn modelId="{2B8829A9-7921-4417-9FFC-F1617609FB00}" type="presOf" srcId="{D1883114-71E5-4D23-BA4A-F49A7A4BC917}" destId="{B87FB659-E267-4FF3-B023-8A6FDEA4778C}" srcOrd="0" destOrd="0" presId="urn:diagrams.loki3.com/VaryingWidthList"/>
    <dgm:cxn modelId="{BD117EAB-8D45-48C2-ACCB-A5B974878569}" type="presOf" srcId="{0313E082-4498-4F6C-B89A-4D6D6FBBBD62}" destId="{B1DCAF9E-ED7B-432B-A4EC-F14D42096C7C}" srcOrd="0" destOrd="0" presId="urn:diagrams.loki3.com/VaryingWidthList"/>
    <dgm:cxn modelId="{D8192263-E7D7-430F-801C-C964F9F422E0}" type="presParOf" srcId="{B1DCAF9E-ED7B-432B-A4EC-F14D42096C7C}" destId="{B87FB659-E267-4FF3-B023-8A6FDEA4778C}" srcOrd="0" destOrd="0" presId="urn:diagrams.loki3.com/VaryingWidthList"/>
  </dgm:cxnLst>
  <dgm:bg>
    <a:solidFill>
      <a:schemeClr val="tx2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896FE-884E-4C9D-AA1D-239B900C1264}">
      <dsp:nvSpPr>
        <dsp:cNvPr id="0" name=""/>
        <dsp:cNvSpPr/>
      </dsp:nvSpPr>
      <dsp:spPr>
        <a:xfrm>
          <a:off x="5131602" y="849564"/>
          <a:ext cx="2250474" cy="2250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996EF-53C3-46C7-8AFA-FA9031EDC543}">
      <dsp:nvSpPr>
        <dsp:cNvPr id="0" name=""/>
        <dsp:cNvSpPr/>
      </dsp:nvSpPr>
      <dsp:spPr>
        <a:xfrm>
          <a:off x="5206325" y="924607"/>
          <a:ext cx="2101029" cy="210080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Quality Reporting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(NCQA, CMS, Any State agencies)</a:t>
          </a:r>
        </a:p>
      </dsp:txBody>
      <dsp:txXfrm>
        <a:off x="5506681" y="1224778"/>
        <a:ext cx="1500316" cy="1500462"/>
      </dsp:txXfrm>
    </dsp:sp>
    <dsp:sp modelId="{F9E7EE0A-7924-4400-9800-E98B81BA0093}">
      <dsp:nvSpPr>
        <dsp:cNvPr id="0" name=""/>
        <dsp:cNvSpPr/>
      </dsp:nvSpPr>
      <dsp:spPr>
        <a:xfrm rot="2700000">
          <a:off x="2808382" y="852285"/>
          <a:ext cx="2245054" cy="2245054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135E6-DE34-40B0-95E4-03D4CDE2D983}">
      <dsp:nvSpPr>
        <dsp:cNvPr id="0" name=""/>
        <dsp:cNvSpPr/>
      </dsp:nvSpPr>
      <dsp:spPr>
        <a:xfrm>
          <a:off x="2880395" y="924607"/>
          <a:ext cx="2101029" cy="210080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NCQA Certified Vendor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 dirty="0"/>
            <a:t>(ClaimSphere™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 dirty="0"/>
            <a:t>QaaS)</a:t>
          </a:r>
        </a:p>
      </dsp:txBody>
      <dsp:txXfrm>
        <a:off x="3180751" y="1224778"/>
        <a:ext cx="1500316" cy="1500462"/>
      </dsp:txXfrm>
    </dsp:sp>
    <dsp:sp modelId="{3BA731E7-09B3-4DF4-98E5-48240549A48B}">
      <dsp:nvSpPr>
        <dsp:cNvPr id="0" name=""/>
        <dsp:cNvSpPr/>
      </dsp:nvSpPr>
      <dsp:spPr>
        <a:xfrm rot="2700000">
          <a:off x="482452" y="852285"/>
          <a:ext cx="2245054" cy="2245054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B4BD8-59B4-4FB7-94C4-A0614C8580E5}">
      <dsp:nvSpPr>
        <dsp:cNvPr id="0" name=""/>
        <dsp:cNvSpPr/>
      </dsp:nvSpPr>
      <dsp:spPr>
        <a:xfrm>
          <a:off x="554465" y="924607"/>
          <a:ext cx="2101029" cy="210080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Health Plan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 dirty="0"/>
            <a:t>(UHG, CareFirst)</a:t>
          </a:r>
        </a:p>
      </dsp:txBody>
      <dsp:txXfrm>
        <a:off x="854821" y="1224778"/>
        <a:ext cx="1500316" cy="150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FB659-E267-4FF3-B023-8A6FDEA4778C}">
      <dsp:nvSpPr>
        <dsp:cNvPr id="0" name=""/>
        <dsp:cNvSpPr/>
      </dsp:nvSpPr>
      <dsp:spPr>
        <a:xfrm>
          <a:off x="0" y="169"/>
          <a:ext cx="2020130" cy="34773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  <a:latin typeface="Calibri" panose="020F0502020204030204" pitchFamily="34" charset="0"/>
            </a:rPr>
            <a:t>Hybrid Measure Workflow</a:t>
          </a:r>
        </a:p>
      </dsp:txBody>
      <dsp:txXfrm>
        <a:off x="0" y="169"/>
        <a:ext cx="2020130" cy="347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627D-8988-4E85-8557-D41FF30019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7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Hybrid Workflow </a:t>
            </a:r>
            <a:endParaRPr lang="en-US" dirty="0"/>
          </a:p>
          <a:p>
            <a:pPr lvl="0" rtl="0"/>
            <a:r>
              <a:rPr lang="en-US" sz="1200" b="0" i="0" u="none" dirty="0"/>
              <a:t>Submission Workflow </a:t>
            </a:r>
            <a:endParaRPr lang="en-US" sz="1200" dirty="0"/>
          </a:p>
          <a:p>
            <a:pPr lvl="0" rtl="0"/>
            <a:r>
              <a:rPr lang="en-US" sz="1200" b="0" i="0" u="none" dirty="0"/>
              <a:t>Reporting Workflow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4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0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3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47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CC18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14859" y="238125"/>
            <a:ext cx="845721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337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D41F-75AA-4E9C-95E1-246A39091F75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8187-4A09-4293-87F2-B85E45715A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531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4" y="247696"/>
            <a:ext cx="8464987" cy="455444"/>
          </a:xfrm>
        </p:spPr>
        <p:txBody>
          <a:bodyPr>
            <a:normAutofit/>
          </a:bodyPr>
          <a:lstStyle/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7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7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24" r:id="rId4"/>
    <p:sldLayoutId id="2147483725" r:id="rId5"/>
    <p:sldLayoutId id="2147483709" r:id="rId6"/>
    <p:sldLayoutId id="2147483711" r:id="rId7"/>
    <p:sldLayoutId id="2147483726" r:id="rId8"/>
    <p:sldLayoutId id="2147483793" r:id="rId9"/>
    <p:sldLayoutId id="2147483794" r:id="rId10"/>
    <p:sldLayoutId id="2147483720" r:id="rId11"/>
    <p:sldLayoutId id="2147483783" r:id="rId12"/>
    <p:sldLayoutId id="2147483784" r:id="rId13"/>
    <p:sldLayoutId id="2147483727" r:id="rId14"/>
    <p:sldLayoutId id="2147483776" r:id="rId15"/>
    <p:sldLayoutId id="2147483806" r:id="rId16"/>
    <p:sldLayoutId id="2147483807" r:id="rId17"/>
    <p:sldLayoutId id="2147483781" r:id="rId18"/>
    <p:sldLayoutId id="2147483808" r:id="rId19"/>
    <p:sldLayoutId id="2147483809" r:id="rId20"/>
    <p:sldLayoutId id="2147483797" r:id="rId21"/>
    <p:sldLayoutId id="2147483798" r:id="rId22"/>
    <p:sldLayoutId id="2147483799" r:id="rId23"/>
    <p:sldLayoutId id="2147483700" r:id="rId24"/>
    <p:sldLayoutId id="2147483663" r:id="rId25"/>
    <p:sldLayoutId id="2147483683" r:id="rId26"/>
    <p:sldLayoutId id="2147483682" r:id="rId27"/>
    <p:sldLayoutId id="2147483664" r:id="rId28"/>
    <p:sldLayoutId id="2147483670" r:id="rId29"/>
    <p:sldLayoutId id="2147483733" r:id="rId30"/>
    <p:sldLayoutId id="2147483782" r:id="rId31"/>
    <p:sldLayoutId id="2147483672" r:id="rId32"/>
    <p:sldLayoutId id="2147483814" r:id="rId33"/>
    <p:sldLayoutId id="2147483815" r:id="rId34"/>
    <p:sldLayoutId id="2147483816" r:id="rId3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qa.org/HEDISQualityMeasurement/WhatisHEDIS.aspx" TargetMode="Externa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17938"/>
            <a:ext cx="5029200" cy="526298"/>
          </a:xfrm>
        </p:spPr>
        <p:txBody>
          <a:bodyPr/>
          <a:lstStyle/>
          <a:p>
            <a:r>
              <a:rPr lang="en-US" dirty="0"/>
              <a:t>ClaimSphere QaaS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18104"/>
            <a:ext cx="5029200" cy="276999"/>
          </a:xfrm>
        </p:spPr>
        <p:txBody>
          <a:bodyPr/>
          <a:lstStyle/>
          <a:p>
            <a:r>
              <a:rPr lang="en-US" dirty="0"/>
              <a:t>Knowledge Sharing Session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2025 Cognizant</a:t>
            </a:r>
          </a:p>
        </p:txBody>
      </p:sp>
    </p:spTree>
    <p:extLst>
      <p:ext uri="{BB962C8B-B14F-4D97-AF65-F5344CB8AC3E}">
        <p14:creationId xmlns:p14="http://schemas.microsoft.com/office/powerpoint/2010/main" val="94881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Anatomy – Adult BMI Assessment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366837"/>
            <a:ext cx="6486525" cy="2409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497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Anatomy – Adult BMI Assessment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101" y="815514"/>
            <a:ext cx="4937760" cy="42394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9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Anatomy - WCC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34" y="939737"/>
            <a:ext cx="6543675" cy="3990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1328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Anatomy - WCC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97" y="1270358"/>
            <a:ext cx="6457950" cy="1914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98" y="3752082"/>
            <a:ext cx="6457950" cy="942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7817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646" b="13395"/>
          <a:stretch/>
        </p:blipFill>
        <p:spPr>
          <a:xfrm>
            <a:off x="443250" y="706861"/>
            <a:ext cx="726789" cy="6794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-697" b="16986"/>
          <a:stretch/>
        </p:blipFill>
        <p:spPr>
          <a:xfrm>
            <a:off x="443249" y="1885415"/>
            <a:ext cx="736621" cy="651308"/>
          </a:xfrm>
          <a:prstGeom prst="rect">
            <a:avLst/>
          </a:prstGeom>
        </p:spPr>
      </p:pic>
      <p:sp>
        <p:nvSpPr>
          <p:cNvPr id="17" name="Striped Right Arrow 16"/>
          <p:cNvSpPr/>
          <p:nvPr/>
        </p:nvSpPr>
        <p:spPr>
          <a:xfrm>
            <a:off x="1527151" y="1060450"/>
            <a:ext cx="356819" cy="272552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iped Right Arrow 18"/>
          <p:cNvSpPr/>
          <p:nvPr/>
        </p:nvSpPr>
        <p:spPr>
          <a:xfrm>
            <a:off x="1501230" y="2193830"/>
            <a:ext cx="356818" cy="272552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riped Right Arrow 33"/>
          <p:cNvSpPr/>
          <p:nvPr/>
        </p:nvSpPr>
        <p:spPr>
          <a:xfrm>
            <a:off x="1501230" y="3365629"/>
            <a:ext cx="356818" cy="272552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0678" y="3989151"/>
            <a:ext cx="1396473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 system</a:t>
            </a:r>
          </a:p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(Immunization Information System)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04137" y="2178994"/>
            <a:ext cx="1725458" cy="360773"/>
          </a:xfrm>
          <a:prstGeom prst="roundRect">
            <a:avLst/>
          </a:prstGeom>
          <a:noFill/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 Result file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142054" y="3332501"/>
            <a:ext cx="1749906" cy="360773"/>
          </a:xfrm>
          <a:prstGeom prst="roundRect">
            <a:avLst/>
          </a:prstGeom>
          <a:noFill/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Immunization records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946614" y="2175950"/>
            <a:ext cx="1199535" cy="360773"/>
          </a:xfrm>
          <a:prstGeom prst="roundRect">
            <a:avLst/>
          </a:prstGeom>
          <a:noFill/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EHR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259716" y="2175950"/>
            <a:ext cx="1199535" cy="360773"/>
          </a:xfrm>
          <a:prstGeom prst="roundRect">
            <a:avLst/>
          </a:prstGeom>
          <a:noFill/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Provider portal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572818" y="2168726"/>
            <a:ext cx="1199535" cy="360773"/>
          </a:xfrm>
          <a:prstGeom prst="roundRect">
            <a:avLst/>
          </a:prstGeom>
          <a:noFill/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charts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142053" y="967728"/>
            <a:ext cx="1749907" cy="421262"/>
          </a:xfrm>
          <a:prstGeom prst="roundRect">
            <a:avLst/>
          </a:prstGeom>
          <a:noFill/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Claims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(Visit, Lab, Pharmacy)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959697" y="707185"/>
            <a:ext cx="115771" cy="8822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28833" y="963670"/>
            <a:ext cx="1015167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Administrative data</a:t>
            </a:r>
          </a:p>
        </p:txBody>
      </p:sp>
      <p:sp>
        <p:nvSpPr>
          <p:cNvPr id="45" name="Right Brace 44"/>
          <p:cNvSpPr/>
          <p:nvPr/>
        </p:nvSpPr>
        <p:spPr>
          <a:xfrm>
            <a:off x="7959697" y="2031209"/>
            <a:ext cx="156252" cy="23077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148128" y="3000402"/>
            <a:ext cx="1015167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Supplemental data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984289" y="963670"/>
            <a:ext cx="1749907" cy="421262"/>
          </a:xfrm>
          <a:prstGeom prst="roundRect">
            <a:avLst/>
          </a:prstGeom>
          <a:noFill/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Enrollment Records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808774" y="963670"/>
            <a:ext cx="1749907" cy="421262"/>
          </a:xfrm>
          <a:prstGeom prst="roundRect">
            <a:avLst/>
          </a:prstGeom>
          <a:noFill/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Provider info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0678" y="2679898"/>
            <a:ext cx="1599799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Physician, Lab, Pharmacy</a:t>
            </a:r>
            <a:endParaRPr lang="en-US" sz="1000" b="1" i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0678" y="1454300"/>
            <a:ext cx="1421390" cy="1882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plan</a:t>
            </a:r>
            <a:endParaRPr lang="en-US" sz="1000" b="1" i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an 22"/>
          <p:cNvSpPr/>
          <p:nvPr/>
        </p:nvSpPr>
        <p:spPr>
          <a:xfrm>
            <a:off x="384048" y="3165987"/>
            <a:ext cx="785991" cy="698090"/>
          </a:xfrm>
          <a:prstGeom prst="can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34" grpId="0" animBg="1"/>
      <p:bldP spid="8" grpId="0"/>
      <p:bldP spid="9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11" grpId="0" animBg="1"/>
      <p:bldP spid="18" grpId="0"/>
      <p:bldP spid="45" grpId="0" animBg="1"/>
      <p:bldP spid="46" grpId="0"/>
      <p:bldP spid="47" grpId="0" animBg="1"/>
      <p:bldP spid="48" grpId="0" animBg="1"/>
      <p:bldP spid="49" grpId="0"/>
      <p:bldP spid="50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Data Sources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-697" b="16986"/>
          <a:stretch/>
        </p:blipFill>
        <p:spPr>
          <a:xfrm>
            <a:off x="925219" y="867424"/>
            <a:ext cx="736621" cy="651308"/>
          </a:xfrm>
          <a:prstGeom prst="rect">
            <a:avLst/>
          </a:prstGeom>
        </p:spPr>
      </p:pic>
      <p:sp>
        <p:nvSpPr>
          <p:cNvPr id="19" name="Striped Right Arrow 18"/>
          <p:cNvSpPr/>
          <p:nvPr/>
        </p:nvSpPr>
        <p:spPr>
          <a:xfrm>
            <a:off x="1983200" y="1175839"/>
            <a:ext cx="356818" cy="272552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riped Right Arrow 33"/>
          <p:cNvSpPr/>
          <p:nvPr/>
        </p:nvSpPr>
        <p:spPr>
          <a:xfrm>
            <a:off x="1983200" y="2347638"/>
            <a:ext cx="356818" cy="272552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2648" y="2971160"/>
            <a:ext cx="139647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 system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86107" y="1161003"/>
            <a:ext cx="1725458" cy="3607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 Result file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586107" y="2303527"/>
            <a:ext cx="1725458" cy="3607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Immunization records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428584" y="1157959"/>
            <a:ext cx="1199535" cy="3607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EHR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41686" y="1157959"/>
            <a:ext cx="1199535" cy="360773"/>
          </a:xfrm>
          <a:prstGeom prst="roundRect">
            <a:avLst/>
          </a:prstGeom>
          <a:solidFill>
            <a:srgbClr val="FFFF00"/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Provider portal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054788" y="1150735"/>
            <a:ext cx="1199535" cy="360773"/>
          </a:xfrm>
          <a:prstGeom prst="roundRect">
            <a:avLst/>
          </a:prstGeom>
          <a:solidFill>
            <a:srgbClr val="FFFF00"/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charts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2648" y="1734162"/>
            <a:ext cx="1599799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Physician, Lab, Pharmacy</a:t>
            </a:r>
            <a:endParaRPr lang="en-US" sz="1000" b="1" i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an 22"/>
          <p:cNvSpPr/>
          <p:nvPr/>
        </p:nvSpPr>
        <p:spPr>
          <a:xfrm>
            <a:off x="866018" y="2147996"/>
            <a:ext cx="785991" cy="698090"/>
          </a:xfrm>
          <a:prstGeom prst="can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51831" y="3745333"/>
            <a:ext cx="2364623" cy="2553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 Supplemental Data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34573" y="4280969"/>
            <a:ext cx="2381881" cy="278158"/>
          </a:xfrm>
          <a:prstGeom prst="roundRect">
            <a:avLst/>
          </a:prstGeom>
          <a:solidFill>
            <a:srgbClr val="FFFF00"/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Non-standard supplemental data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155612" y="3694951"/>
            <a:ext cx="5704323" cy="3638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Electronically generated files which follows clear policies and procedures and has standard file layouts, industry standard codes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172870" y="4243129"/>
            <a:ext cx="5704323" cy="3638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might be collected from sources on an irregular basis and could be in files or formats that are not stable over time</a:t>
            </a:r>
          </a:p>
        </p:txBody>
      </p:sp>
    </p:spTree>
    <p:extLst>
      <p:ext uri="{BB962C8B-B14F-4D97-AF65-F5344CB8AC3E}">
        <p14:creationId xmlns:p14="http://schemas.microsoft.com/office/powerpoint/2010/main" val="78886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4" grpId="0" animBg="1"/>
      <p:bldP spid="8" grpId="0"/>
      <p:bldP spid="9" grpId="0" animBg="1"/>
      <p:bldP spid="36" grpId="0" animBg="1"/>
      <p:bldP spid="37" grpId="0" animBg="1"/>
      <p:bldP spid="38" grpId="0" animBg="1"/>
      <p:bldP spid="39" grpId="0" animBg="1"/>
      <p:bldP spid="49" grpId="0"/>
      <p:bldP spid="23" grpId="0" animBg="1"/>
      <p:bldP spid="26" grpId="0" animBg="1"/>
      <p:bldP spid="27" grpId="0" animBg="1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HEDIS®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b="1" u="sng" dirty="0"/>
              <a:t>Points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When evidence to support the measure is found in multiple data sources, a data hierarchy is applied (Supplemental data are considered last).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i="1" dirty="0"/>
              <a:t>Supplemental data may help determine</a:t>
            </a:r>
          </a:p>
          <a:p>
            <a:pPr marL="742950" lvl="2" indent="-285750"/>
            <a:r>
              <a:rPr lang="en-US" sz="1500" dirty="0"/>
              <a:t>Numerators. </a:t>
            </a:r>
          </a:p>
          <a:p>
            <a:pPr marL="742950" lvl="2" indent="-285750"/>
            <a:r>
              <a:rPr lang="en-US" sz="1500" dirty="0"/>
              <a:t>Optional exclusions.</a:t>
            </a:r>
          </a:p>
          <a:p>
            <a:pPr marL="742950" lvl="2" indent="-285750"/>
            <a:r>
              <a:rPr lang="en-US" sz="1500" dirty="0"/>
              <a:t>Required exclusions </a:t>
            </a:r>
          </a:p>
          <a:p>
            <a:pPr marL="742950" lvl="2" indent="-285750"/>
            <a:r>
              <a:rPr lang="en-US" sz="1500" dirty="0"/>
              <a:t>Observed Events in the Risk Adjusted Utilization measures.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All nonstandard supplemental data requires proof-of-service documentation as part of the audit’s annual primary source verification.</a:t>
            </a:r>
          </a:p>
          <a:p>
            <a:pPr marL="514350" lvl="1" indent="-285750"/>
            <a:endParaRPr lang="en-US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29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ClaimSphere QaaS Workflow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8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Administrative Workflow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65131"/>
              </p:ext>
            </p:extLst>
          </p:nvPr>
        </p:nvGraphicFramePr>
        <p:xfrm>
          <a:off x="174744" y="942184"/>
          <a:ext cx="1451703" cy="302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703">
                  <a:extLst>
                    <a:ext uri="{9D8B030D-6E8A-4147-A177-3AD203B41FA5}">
                      <a16:colId xmlns:a16="http://schemas.microsoft.com/office/drawing/2014/main" val="2050980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Membership</a:t>
                      </a:r>
                      <a:r>
                        <a:rPr lang="en-US" sz="1100" baseline="0" dirty="0">
                          <a:solidFill>
                            <a:schemeClr val="tx2"/>
                          </a:solidFill>
                        </a:rPr>
                        <a:t> General 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777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Enrollment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64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Visit</a:t>
                      </a:r>
                      <a:r>
                        <a:rPr lang="en-US" sz="1100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453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Pharmacy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569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Lab Observation</a:t>
                      </a:r>
                      <a:r>
                        <a:rPr lang="en-US" sz="1100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32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Provider Info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29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Member PCP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17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Supplemental</a:t>
                      </a:r>
                      <a:r>
                        <a:rPr lang="en-US" sz="1100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289660"/>
                  </a:ext>
                </a:extLst>
              </a:tr>
            </a:tbl>
          </a:graphicData>
        </a:graphic>
      </p:graphicFrame>
      <p:sp>
        <p:nvSpPr>
          <p:cNvPr id="19" name="Right Brace 18"/>
          <p:cNvSpPr/>
          <p:nvPr/>
        </p:nvSpPr>
        <p:spPr>
          <a:xfrm>
            <a:off x="1686422" y="942185"/>
            <a:ext cx="228600" cy="2966720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5400000">
            <a:off x="900038" y="2318142"/>
            <a:ext cx="1891145" cy="30008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</a:rPr>
              <a:t>INPUT FILES</a:t>
            </a:r>
          </a:p>
        </p:txBody>
      </p:sp>
      <p:sp>
        <p:nvSpPr>
          <p:cNvPr id="21" name="Pentagon 20"/>
          <p:cNvSpPr/>
          <p:nvPr/>
        </p:nvSpPr>
        <p:spPr>
          <a:xfrm>
            <a:off x="2050813" y="1684139"/>
            <a:ext cx="1351842" cy="607968"/>
          </a:xfrm>
          <a:prstGeom prst="homePlate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</a:rPr>
              <a:t>Data Intake</a:t>
            </a:r>
          </a:p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</a:rPr>
              <a:t>(DQ, Cleansing)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11" y="1714669"/>
            <a:ext cx="480060" cy="4800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3" name="TextBox 22"/>
          <p:cNvSpPr txBox="1"/>
          <p:nvPr/>
        </p:nvSpPr>
        <p:spPr>
          <a:xfrm>
            <a:off x="4704804" y="2356370"/>
            <a:ext cx="1061572" cy="50783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tx2"/>
                </a:solidFill>
                <a:latin typeface="Calibri" panose="020F0502020204030204" pitchFamily="34" charset="0"/>
              </a:rPr>
              <a:t>ClaimSphere</a:t>
            </a:r>
            <a:r>
              <a:rPr lang="en-US" sz="900" i="1" baseline="30000" dirty="0">
                <a:solidFill>
                  <a:schemeClr val="tx2"/>
                </a:solidFill>
                <a:latin typeface="Calibri" panose="020F0502020204030204" pitchFamily="34" charset="0"/>
              </a:rPr>
              <a:t>TM</a:t>
            </a:r>
            <a:r>
              <a:rPr lang="en-US" sz="900" i="1" dirty="0">
                <a:solidFill>
                  <a:schemeClr val="tx2"/>
                </a:solidFill>
                <a:latin typeface="Calibri" panose="020F0502020204030204" pitchFamily="34" charset="0"/>
              </a:rPr>
              <a:t> NCQA Certified Measure Engine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66375" y="1620062"/>
            <a:ext cx="1444336" cy="64251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</a:rPr>
              <a:t>Measure Processing 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582024" y="1455915"/>
            <a:ext cx="1132609" cy="997569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</a:rPr>
              <a:t>Admin Measure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53146" y="1620062"/>
            <a:ext cx="1251657" cy="64251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</a:rPr>
              <a:t>Event Processing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47511030"/>
              </p:ext>
            </p:extLst>
          </p:nvPr>
        </p:nvGraphicFramePr>
        <p:xfrm>
          <a:off x="7013275" y="2906399"/>
          <a:ext cx="2020130" cy="348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Down Arrow 5"/>
          <p:cNvSpPr/>
          <p:nvPr/>
        </p:nvSpPr>
        <p:spPr>
          <a:xfrm>
            <a:off x="8023340" y="2582784"/>
            <a:ext cx="299453" cy="203423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8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sp>
        <p:nvSpPr>
          <p:cNvPr id="4" name="Oval 3"/>
          <p:cNvSpPr/>
          <p:nvPr/>
        </p:nvSpPr>
        <p:spPr>
          <a:xfrm>
            <a:off x="3490365" y="1049483"/>
            <a:ext cx="1502228" cy="149961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18716" y="2793014"/>
            <a:ext cx="1502228" cy="149961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100" b="1" dirty="0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384479" y="2793014"/>
            <a:ext cx="1502228" cy="149961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100" dirty="0">
              <a:solidFill>
                <a:prstClr val="white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25001" y="2289745"/>
            <a:ext cx="449035" cy="505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80122" y="2467858"/>
            <a:ext cx="424542" cy="474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772158" y="2568620"/>
            <a:ext cx="489857" cy="478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2462" y="2362972"/>
            <a:ext cx="498021" cy="480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604665" y="3912538"/>
            <a:ext cx="1600201" cy="15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623716" y="3660294"/>
            <a:ext cx="1581149" cy="22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22404" y="2462667"/>
            <a:ext cx="1314450" cy="2528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100" dirty="0">
                <a:solidFill>
                  <a:srgbClr val="141414"/>
                </a:solidFill>
              </a:rPr>
              <a:t>1. Enrollment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26722" y="2714266"/>
            <a:ext cx="1314450" cy="2528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100" dirty="0">
                <a:solidFill>
                  <a:srgbClr val="141414"/>
                </a:solidFill>
              </a:rPr>
              <a:t>4. Claim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76719" y="2400306"/>
            <a:ext cx="1314450" cy="2528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100" dirty="0">
                <a:solidFill>
                  <a:srgbClr val="141414"/>
                </a:solidFill>
              </a:rPr>
              <a:t>5. Payment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2635" y="3392751"/>
            <a:ext cx="1314450" cy="2528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100" dirty="0">
                <a:solidFill>
                  <a:srgbClr val="141414"/>
                </a:solidFill>
              </a:rPr>
              <a:t>2. Patient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57064" y="3885634"/>
            <a:ext cx="1314450" cy="2528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100" dirty="0">
                <a:solidFill>
                  <a:srgbClr val="141414"/>
                </a:solidFill>
              </a:rPr>
              <a:t>3. Treatment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19919" y="3242741"/>
            <a:ext cx="183134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189"/>
            <a:r>
              <a:rPr lang="en-US" sz="1100" b="1" dirty="0">
                <a:solidFill>
                  <a:srgbClr val="FFFFFF"/>
                </a:solidFill>
              </a:rPr>
              <a:t>3. Providers</a:t>
            </a:r>
          </a:p>
          <a:p>
            <a:pPr algn="ctr" defTabSz="457189"/>
            <a:r>
              <a:rPr lang="en-US" sz="1100" dirty="0">
                <a:solidFill>
                  <a:srgbClr val="FFFFFF"/>
                </a:solidFill>
              </a:rPr>
              <a:t>(Hospitals, Physicians, Lab, Pharmacy)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18716" y="3242741"/>
            <a:ext cx="150222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189"/>
            <a:r>
              <a:rPr lang="en-US" sz="1100" b="1" dirty="0">
                <a:solidFill>
                  <a:srgbClr val="FFFFFF"/>
                </a:solidFill>
              </a:rPr>
              <a:t>2. Members</a:t>
            </a:r>
          </a:p>
          <a:p>
            <a:pPr algn="ctr" defTabSz="457189"/>
            <a:r>
              <a:rPr lang="en-US" sz="1100" dirty="0">
                <a:solidFill>
                  <a:srgbClr val="FFFFFF"/>
                </a:solidFill>
              </a:rPr>
              <a:t>(Subscriber &amp; Dependent)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79709" y="805569"/>
            <a:ext cx="5554473" cy="381987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79709" y="804593"/>
            <a:ext cx="1457324" cy="212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/>
            <a:r>
              <a:rPr lang="en-US" sz="1100" b="1" i="1" u="sng" dirty="0">
                <a:solidFill>
                  <a:srgbClr val="141414"/>
                </a:solidFill>
              </a:rPr>
              <a:t>Healthcare System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90365" y="1582142"/>
            <a:ext cx="150222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189"/>
            <a:r>
              <a:rPr lang="en-US" sz="1100" b="1" dirty="0">
                <a:solidFill>
                  <a:srgbClr val="FFFFFF"/>
                </a:solidFill>
              </a:rPr>
              <a:t>1. Health Plan</a:t>
            </a:r>
          </a:p>
          <a:p>
            <a:pPr algn="ctr" defTabSz="457189"/>
            <a:r>
              <a:rPr lang="en-US" sz="1100" dirty="0">
                <a:solidFill>
                  <a:srgbClr val="FFFFFF"/>
                </a:solidFill>
              </a:rPr>
              <a:t>(UHG, CareFirst, etc.)</a:t>
            </a:r>
          </a:p>
        </p:txBody>
      </p:sp>
    </p:spTree>
    <p:extLst>
      <p:ext uri="{BB962C8B-B14F-4D97-AF65-F5344CB8AC3E}">
        <p14:creationId xmlns:p14="http://schemas.microsoft.com/office/powerpoint/2010/main" val="56943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Measure Workflow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9765" y="4799950"/>
            <a:ext cx="436604" cy="196711"/>
          </a:xfr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709" y="1482990"/>
            <a:ext cx="1106998" cy="64251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Member Sampling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5348" y="1485770"/>
            <a:ext cx="1251657" cy="64251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Chase Generation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6270" y="1485770"/>
            <a:ext cx="1389782" cy="64251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Chase Request</a:t>
            </a:r>
          </a:p>
          <a:p>
            <a:pPr algn="ctr"/>
            <a:r>
              <a:rPr lang="en-US" sz="135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“Inbound”</a:t>
            </a:r>
          </a:p>
          <a:p>
            <a:pPr algn="ctr"/>
            <a:r>
              <a:rPr lang="en-US" sz="135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Files</a:t>
            </a:r>
          </a:p>
        </p:txBody>
      </p:sp>
      <p:sp>
        <p:nvSpPr>
          <p:cNvPr id="9" name="Chevron 8"/>
          <p:cNvSpPr/>
          <p:nvPr/>
        </p:nvSpPr>
        <p:spPr>
          <a:xfrm>
            <a:off x="1611785" y="1714026"/>
            <a:ext cx="274320" cy="274320"/>
          </a:xfrm>
          <a:prstGeom prst="chevron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43200" y="1541895"/>
            <a:ext cx="1586110" cy="64251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Chart Abstraction Software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33686" y="3050836"/>
            <a:ext cx="1389782" cy="64251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Chase Response</a:t>
            </a:r>
          </a:p>
          <a:p>
            <a:pPr algn="ctr"/>
            <a:r>
              <a:rPr lang="en-US" sz="135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“Outbound”</a:t>
            </a:r>
          </a:p>
          <a:p>
            <a:pPr algn="ctr"/>
            <a:r>
              <a:rPr lang="en-US" sz="135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Files</a:t>
            </a:r>
          </a:p>
        </p:txBody>
      </p:sp>
      <p:sp>
        <p:nvSpPr>
          <p:cNvPr id="15" name="Chevron 14"/>
          <p:cNvSpPr/>
          <p:nvPr/>
        </p:nvSpPr>
        <p:spPr>
          <a:xfrm rot="16200000" flipH="1">
            <a:off x="7614637" y="2480463"/>
            <a:ext cx="274320" cy="274320"/>
          </a:xfrm>
          <a:prstGeom prst="chevron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Chevron 18"/>
          <p:cNvSpPr/>
          <p:nvPr/>
        </p:nvSpPr>
        <p:spPr>
          <a:xfrm flipH="1">
            <a:off x="6588351" y="3242479"/>
            <a:ext cx="274320" cy="274320"/>
          </a:xfrm>
          <a:prstGeom prst="chevron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06270" y="3058381"/>
            <a:ext cx="1389782" cy="64251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MRR  Analytics</a:t>
            </a:r>
          </a:p>
        </p:txBody>
      </p:sp>
      <p:sp>
        <p:nvSpPr>
          <p:cNvPr id="28" name="Chevron 27"/>
          <p:cNvSpPr/>
          <p:nvPr/>
        </p:nvSpPr>
        <p:spPr>
          <a:xfrm>
            <a:off x="3104579" y="1701309"/>
            <a:ext cx="274320" cy="274320"/>
          </a:xfrm>
          <a:prstGeom prst="chevron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Chevron 28"/>
          <p:cNvSpPr/>
          <p:nvPr/>
        </p:nvSpPr>
        <p:spPr>
          <a:xfrm>
            <a:off x="4793849" y="1714249"/>
            <a:ext cx="274320" cy="274320"/>
          </a:xfrm>
          <a:prstGeom prst="chevron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6588351" y="1701309"/>
            <a:ext cx="274320" cy="274320"/>
          </a:xfrm>
          <a:prstGeom prst="chevron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Elbow Connector 9"/>
          <p:cNvCxnSpPr>
            <a:stCxn id="8" idx="2"/>
            <a:endCxn id="22" idx="0"/>
          </p:cNvCxnSpPr>
          <p:nvPr/>
        </p:nvCxnSpPr>
        <p:spPr>
          <a:xfrm rot="5400000">
            <a:off x="5336114" y="2593333"/>
            <a:ext cx="930095" cy="12700"/>
          </a:xfrm>
          <a:prstGeom prst="bentConnector3">
            <a:avLst/>
          </a:prstGeom>
          <a:solidFill>
            <a:schemeClr val="tx2"/>
          </a:solidFill>
          <a:ln w="19050">
            <a:solidFill>
              <a:schemeClr val="bg1">
                <a:lumMod val="50000"/>
              </a:schemeClr>
            </a:solidFill>
            <a:prstDash val="lg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" name="Flowchart: Magnetic Disk 3"/>
          <p:cNvSpPr/>
          <p:nvPr/>
        </p:nvSpPr>
        <p:spPr>
          <a:xfrm>
            <a:off x="342836" y="1336122"/>
            <a:ext cx="1132609" cy="84987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lang="en-US" sz="135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Admin</a:t>
            </a:r>
          </a:p>
          <a:p>
            <a:pPr algn="ctr">
              <a:defRPr/>
            </a:pPr>
            <a:r>
              <a:rPr lang="en-US" sz="135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Measure</a:t>
            </a:r>
          </a:p>
        </p:txBody>
      </p:sp>
      <p:sp>
        <p:nvSpPr>
          <p:cNvPr id="40" name="Flowchart: Magnetic Disk 39"/>
          <p:cNvSpPr/>
          <p:nvPr/>
        </p:nvSpPr>
        <p:spPr>
          <a:xfrm>
            <a:off x="3406982" y="2945241"/>
            <a:ext cx="1122334" cy="853706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lang="en-US" sz="135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Hybrid</a:t>
            </a:r>
          </a:p>
          <a:p>
            <a:pPr algn="ctr">
              <a:defRPr/>
            </a:pPr>
            <a:r>
              <a:rPr lang="en-US" sz="135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Measure</a:t>
            </a:r>
          </a:p>
        </p:txBody>
      </p:sp>
      <p:sp>
        <p:nvSpPr>
          <p:cNvPr id="41" name="Chevron 40"/>
          <p:cNvSpPr/>
          <p:nvPr/>
        </p:nvSpPr>
        <p:spPr>
          <a:xfrm flipH="1">
            <a:off x="4656689" y="3242479"/>
            <a:ext cx="274320" cy="274320"/>
          </a:xfrm>
          <a:prstGeom prst="chevron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8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Regulatory Submission &amp; Reporting Workflow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1848870" y="1449855"/>
            <a:ext cx="423418" cy="2130725"/>
          </a:xfrm>
          <a:prstGeom prst="leftBrace">
            <a:avLst/>
          </a:prstGeom>
          <a:noFill/>
          <a:ln w="31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442811" y="2297526"/>
            <a:ext cx="406059" cy="446809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1470" y="1286838"/>
            <a:ext cx="950592" cy="620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IDSS File  </a:t>
            </a:r>
          </a:p>
        </p:txBody>
      </p:sp>
      <p:sp>
        <p:nvSpPr>
          <p:cNvPr id="9" name="Rectangle 8"/>
          <p:cNvSpPr/>
          <p:nvPr/>
        </p:nvSpPr>
        <p:spPr>
          <a:xfrm>
            <a:off x="3367189" y="1286839"/>
            <a:ext cx="839439" cy="620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PLD File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1469" y="3383188"/>
            <a:ext cx="1270385" cy="642516"/>
          </a:xfrm>
          <a:prstGeom prst="rect">
            <a:avLst/>
          </a:prstGeom>
          <a:solidFill>
            <a:schemeClr val="bg2">
              <a:lumMod val="85000"/>
            </a:schemeClr>
          </a:solidFill>
          <a:ln w="3175"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Measure Scorecard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71603" y="3383188"/>
            <a:ext cx="1183955" cy="642516"/>
          </a:xfrm>
          <a:prstGeom prst="rect">
            <a:avLst/>
          </a:prstGeom>
          <a:solidFill>
            <a:schemeClr val="bg2">
              <a:lumMod val="85000"/>
            </a:schemeClr>
          </a:solidFill>
          <a:ln w="3175"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Provider Scorecard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92278" y="3382947"/>
            <a:ext cx="1229963" cy="6425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DQ Report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51469" y="4130539"/>
            <a:ext cx="2504089" cy="30777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Dashboard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174877" y="1487376"/>
            <a:ext cx="1100412" cy="84987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lang="en-US" sz="135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Admin</a:t>
            </a:r>
          </a:p>
          <a:p>
            <a:pPr algn="ctr">
              <a:defRPr/>
            </a:pPr>
            <a:r>
              <a:rPr lang="en-US" sz="135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Measure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174877" y="2519409"/>
            <a:ext cx="1122334" cy="853706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lang="en-US" sz="135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Hybrid</a:t>
            </a:r>
          </a:p>
          <a:p>
            <a:pPr algn="ctr">
              <a:defRPr/>
            </a:pPr>
            <a:r>
              <a:rPr lang="en-US" sz="135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Measure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51469" y="842256"/>
            <a:ext cx="6210851" cy="30777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Regulatory Submission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71756" y="1286839"/>
            <a:ext cx="1488370" cy="620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State Measure File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15423" y="1275589"/>
            <a:ext cx="1498199" cy="6318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State Member file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81233" y="3385384"/>
            <a:ext cx="1219201" cy="6355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Measure rate report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68922" y="1275521"/>
            <a:ext cx="1193398" cy="631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CAHPS files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36220" y="3382947"/>
            <a:ext cx="1163751" cy="6355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Hybrid rate report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92279" y="4134507"/>
            <a:ext cx="3707692" cy="30777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18458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Prospective Measurement Workflow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313" y="984572"/>
          <a:ext cx="1082196" cy="30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196">
                  <a:extLst>
                    <a:ext uri="{9D8B030D-6E8A-4147-A177-3AD203B41FA5}">
                      <a16:colId xmlns:a16="http://schemas.microsoft.com/office/drawing/2014/main" val="205098047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Membership</a:t>
                      </a:r>
                      <a:r>
                        <a:rPr lang="en-US" sz="1100" baseline="0" dirty="0">
                          <a:solidFill>
                            <a:schemeClr val="tx2"/>
                          </a:solidFill>
                        </a:rPr>
                        <a:t> General 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777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Enrollment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64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Visit</a:t>
                      </a:r>
                      <a:r>
                        <a:rPr lang="en-US" sz="1100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453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Pharmacy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56978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Lab Observation</a:t>
                      </a:r>
                      <a:r>
                        <a:rPr lang="en-US" sz="1100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32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Provider Info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29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Member PCP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17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Supplemental</a:t>
                      </a:r>
                      <a:r>
                        <a:rPr lang="en-US" sz="1100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28966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1485317" y="1021921"/>
            <a:ext cx="228600" cy="2966720"/>
          </a:xfrm>
          <a:prstGeom prst="rightBrace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852353" y="2286053"/>
            <a:ext cx="1533854" cy="30777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INPUT FILES</a:t>
            </a:r>
          </a:p>
        </p:txBody>
      </p:sp>
      <p:sp>
        <p:nvSpPr>
          <p:cNvPr id="7" name="Pentagon 6"/>
          <p:cNvSpPr/>
          <p:nvPr/>
        </p:nvSpPr>
        <p:spPr>
          <a:xfrm>
            <a:off x="2343107" y="1482673"/>
            <a:ext cx="942388" cy="498764"/>
          </a:xfrm>
          <a:prstGeom prst="homePlate">
            <a:avLst/>
          </a:prstGeom>
          <a:solidFill>
            <a:schemeClr val="tx1">
              <a:lumMod val="40000"/>
              <a:lumOff val="60000"/>
            </a:schemeClr>
          </a:solidFill>
          <a:ln w="3175">
            <a:solidFill>
              <a:schemeClr val="bg2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Batch Process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8222" y="2548843"/>
            <a:ext cx="123844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ClaimSphere</a:t>
            </a:r>
            <a:r>
              <a:rPr lang="en-US" sz="1200" baseline="300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TM</a:t>
            </a: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Extended Measure Library 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4143064" y="2157872"/>
            <a:ext cx="2190891" cy="365760"/>
          </a:xfrm>
          <a:prstGeom prst="rect">
            <a:avLst/>
          </a:prstGeom>
          <a:noFill/>
          <a:ln w="31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Measure Processing </a:t>
            </a:r>
          </a:p>
        </p:txBody>
      </p:sp>
      <p:sp>
        <p:nvSpPr>
          <p:cNvPr id="10" name="Rectangle 9"/>
          <p:cNvSpPr/>
          <p:nvPr/>
        </p:nvSpPr>
        <p:spPr>
          <a:xfrm rot="5400000">
            <a:off x="2525484" y="2162426"/>
            <a:ext cx="2181782" cy="365760"/>
          </a:xfrm>
          <a:prstGeom prst="rect">
            <a:avLst/>
          </a:prstGeom>
          <a:noFill/>
          <a:ln w="31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Event Processing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01" y="1545016"/>
            <a:ext cx="872842" cy="872842"/>
          </a:xfrm>
          <a:prstGeom prst="rect">
            <a:avLst/>
          </a:prstGeom>
        </p:spPr>
      </p:pic>
      <p:sp>
        <p:nvSpPr>
          <p:cNvPr id="12" name="Pentagon 11"/>
          <p:cNvSpPr/>
          <p:nvPr/>
        </p:nvSpPr>
        <p:spPr>
          <a:xfrm>
            <a:off x="2299448" y="2840527"/>
            <a:ext cx="956160" cy="498764"/>
          </a:xfrm>
          <a:prstGeom prst="homePlate">
            <a:avLst/>
          </a:prstGeom>
          <a:solidFill>
            <a:schemeClr val="tx1">
              <a:lumMod val="40000"/>
              <a:lumOff val="60000"/>
            </a:schemeClr>
          </a:solidFill>
          <a:ln w="3175">
            <a:solidFill>
              <a:schemeClr val="bg2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Stream Process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543998"/>
              </p:ext>
            </p:extLst>
          </p:nvPr>
        </p:nvGraphicFramePr>
        <p:xfrm>
          <a:off x="6939752" y="516038"/>
          <a:ext cx="1835451" cy="1658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5451">
                  <a:extLst>
                    <a:ext uri="{9D8B030D-6E8A-4147-A177-3AD203B41FA5}">
                      <a16:colId xmlns:a16="http://schemas.microsoft.com/office/drawing/2014/main" val="2050980470"/>
                    </a:ext>
                  </a:extLst>
                </a:gridCol>
              </a:tblGrid>
              <a:tr h="176771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457007"/>
                  </a:ext>
                </a:extLst>
              </a:tr>
              <a:tr h="17677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</a:t>
                      </a:r>
                      <a:r>
                        <a:rPr lang="en-US" sz="900" baseline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Interfaces , Proxy 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7779186"/>
                  </a:ext>
                </a:extLst>
              </a:tr>
              <a:tr h="28725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Configurable</a:t>
                      </a:r>
                      <a:r>
                        <a:rPr lang="en-US" sz="900" baseline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STAR Dashboard 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0147871"/>
                  </a:ext>
                </a:extLst>
              </a:tr>
              <a:tr h="17677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</a:t>
                      </a:r>
                      <a:r>
                        <a:rPr lang="en-US" sz="900" baseline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Assessment 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268722"/>
                  </a:ext>
                </a:extLst>
              </a:tr>
              <a:tr h="17677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What IF Modelling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649852"/>
                  </a:ext>
                </a:extLst>
              </a:tr>
              <a:tr h="17677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Cut Point Prediction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192806"/>
                  </a:ext>
                </a:extLst>
              </a:tr>
              <a:tr h="17677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Measure Rate Prediction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7278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67226"/>
              </p:ext>
            </p:extLst>
          </p:nvPr>
        </p:nvGraphicFramePr>
        <p:xfrm>
          <a:off x="6937449" y="2192598"/>
          <a:ext cx="1835452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5452">
                  <a:extLst>
                    <a:ext uri="{9D8B030D-6E8A-4147-A177-3AD203B41FA5}">
                      <a16:colId xmlns:a16="http://schemas.microsoft.com/office/drawing/2014/main" val="2050980470"/>
                    </a:ext>
                  </a:extLst>
                </a:gridCol>
              </a:tblGrid>
              <a:tr h="170578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9770493"/>
                  </a:ext>
                </a:extLst>
              </a:tr>
              <a:tr h="17057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Cohort Interfaces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762361"/>
                  </a:ext>
                </a:extLst>
              </a:tr>
              <a:tr h="17057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Cohort</a:t>
                      </a:r>
                      <a:r>
                        <a:rPr lang="en-US" sz="900" baseline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Library 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537343"/>
                  </a:ext>
                </a:extLst>
              </a:tr>
              <a:tr h="17057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Cohort Exploration</a:t>
                      </a:r>
                      <a:r>
                        <a:rPr lang="en-US" sz="900" baseline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7779186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Population </a:t>
                      </a:r>
                      <a:r>
                        <a:rPr lang="en-US" sz="900" baseline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Member Level Compliance Prediction 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649852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Population </a:t>
                      </a:r>
                      <a:r>
                        <a:rPr lang="en-US" sz="900" baseline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Member Level Health Risk Prediction 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471408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27487"/>
              </p:ext>
            </p:extLst>
          </p:nvPr>
        </p:nvGraphicFramePr>
        <p:xfrm>
          <a:off x="6939752" y="3838518"/>
          <a:ext cx="1840678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0678">
                  <a:extLst>
                    <a:ext uri="{9D8B030D-6E8A-4147-A177-3AD203B41FA5}">
                      <a16:colId xmlns:a16="http://schemas.microsoft.com/office/drawing/2014/main" val="205098047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950587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Clinical+ Interfaces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76236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 Based Programs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5373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Provider Registry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777918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Supplemental Files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64985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996101" y="253672"/>
            <a:ext cx="17186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0000"/>
                </a:solidFill>
                <a:latin typeface="Calibri" panose="020F0502020204030204" pitchFamily="34" charset="0"/>
              </a:rPr>
              <a:t>Quality Improvement </a:t>
            </a:r>
          </a:p>
        </p:txBody>
      </p:sp>
      <p:sp>
        <p:nvSpPr>
          <p:cNvPr id="21" name="TextBox 20"/>
          <p:cNvSpPr txBox="1"/>
          <p:nvPr/>
        </p:nvSpPr>
        <p:spPr>
          <a:xfrm rot="5400000">
            <a:off x="1708829" y="2874465"/>
            <a:ext cx="8136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1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Stream Interfaces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33790" y="3318556"/>
            <a:ext cx="9848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Near Real Time 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6668797" y="488318"/>
            <a:ext cx="255016" cy="4569399"/>
          </a:xfrm>
          <a:prstGeom prst="leftBrace">
            <a:avLst>
              <a:gd name="adj1" fmla="val 8333"/>
              <a:gd name="adj2" fmla="val 33222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22398" y="488318"/>
            <a:ext cx="1846698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StarSERV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29920" y="2159335"/>
            <a:ext cx="1842982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dirty="0">
                <a:solidFill>
                  <a:sysClr val="windowText" lastClr="000000"/>
                </a:solidFill>
              </a:rPr>
              <a:t>Cohort Explorer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47281" y="3836561"/>
            <a:ext cx="1821816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500" b="1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00" dirty="0"/>
              <a:t>Clinical+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5819484" y="1570164"/>
            <a:ext cx="877384" cy="677289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2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Admin</a:t>
            </a:r>
          </a:p>
          <a:p>
            <a:pPr algn="ctr"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Measure</a:t>
            </a:r>
          </a:p>
        </p:txBody>
      </p:sp>
      <p:sp>
        <p:nvSpPr>
          <p:cNvPr id="30" name="Chevron 29"/>
          <p:cNvSpPr/>
          <p:nvPr/>
        </p:nvSpPr>
        <p:spPr>
          <a:xfrm>
            <a:off x="5498407" y="1806132"/>
            <a:ext cx="274320" cy="274320"/>
          </a:xfrm>
          <a:prstGeom prst="chevron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8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Clinical+ Workflow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2025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74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2025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646" b="13395"/>
          <a:stretch/>
        </p:blipFill>
        <p:spPr>
          <a:xfrm>
            <a:off x="443250" y="706861"/>
            <a:ext cx="726789" cy="6794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-697" b="16986"/>
          <a:stretch/>
        </p:blipFill>
        <p:spPr>
          <a:xfrm>
            <a:off x="443249" y="1885415"/>
            <a:ext cx="736621" cy="651308"/>
          </a:xfrm>
          <a:prstGeom prst="rect">
            <a:avLst/>
          </a:prstGeom>
        </p:spPr>
      </p:pic>
      <p:sp>
        <p:nvSpPr>
          <p:cNvPr id="17" name="Striped Right Arrow 16"/>
          <p:cNvSpPr/>
          <p:nvPr/>
        </p:nvSpPr>
        <p:spPr>
          <a:xfrm>
            <a:off x="1527151" y="1060450"/>
            <a:ext cx="356819" cy="272552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iped Right Arrow 18"/>
          <p:cNvSpPr/>
          <p:nvPr/>
        </p:nvSpPr>
        <p:spPr>
          <a:xfrm>
            <a:off x="1501230" y="2193830"/>
            <a:ext cx="356818" cy="272552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riped Right Arrow 33"/>
          <p:cNvSpPr/>
          <p:nvPr/>
        </p:nvSpPr>
        <p:spPr>
          <a:xfrm>
            <a:off x="1501230" y="3365629"/>
            <a:ext cx="356818" cy="272552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0678" y="3989151"/>
            <a:ext cx="1396473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 system</a:t>
            </a:r>
          </a:p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(Immunization Information System)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04137" y="2178994"/>
            <a:ext cx="1725458" cy="3607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 Result file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142054" y="3332501"/>
            <a:ext cx="1749906" cy="3607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Immunization records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946614" y="2175950"/>
            <a:ext cx="1199535" cy="3607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Certified EHR System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259716" y="2175950"/>
            <a:ext cx="1199535" cy="360773"/>
          </a:xfrm>
          <a:prstGeom prst="roundRect">
            <a:avLst/>
          </a:prstGeom>
          <a:solidFill>
            <a:srgbClr val="FFFF00"/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Provider portal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572818" y="2168726"/>
            <a:ext cx="1199535" cy="360773"/>
          </a:xfrm>
          <a:prstGeom prst="roundRect">
            <a:avLst/>
          </a:prstGeom>
          <a:solidFill>
            <a:srgbClr val="FFFF00"/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charts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142053" y="967728"/>
            <a:ext cx="1749907" cy="421262"/>
          </a:xfrm>
          <a:prstGeom prst="roundRect">
            <a:avLst/>
          </a:prstGeom>
          <a:noFill/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Claims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(Visit, Lab, Pharmacy)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959697" y="707185"/>
            <a:ext cx="115771" cy="8822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28833" y="963670"/>
            <a:ext cx="1015167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Administrative data</a:t>
            </a:r>
          </a:p>
        </p:txBody>
      </p:sp>
      <p:sp>
        <p:nvSpPr>
          <p:cNvPr id="45" name="Right Brace 44"/>
          <p:cNvSpPr/>
          <p:nvPr/>
        </p:nvSpPr>
        <p:spPr>
          <a:xfrm>
            <a:off x="7959697" y="2031209"/>
            <a:ext cx="156252" cy="23077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148128" y="3000402"/>
            <a:ext cx="1015167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Supplemental data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984289" y="963670"/>
            <a:ext cx="1749907" cy="421262"/>
          </a:xfrm>
          <a:prstGeom prst="roundRect">
            <a:avLst/>
          </a:prstGeom>
          <a:noFill/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Enrollment Records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808774" y="963670"/>
            <a:ext cx="1749907" cy="421262"/>
          </a:xfrm>
          <a:prstGeom prst="roundRect">
            <a:avLst/>
          </a:prstGeom>
          <a:noFill/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Provider info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0" y="2672897"/>
            <a:ext cx="1599799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Provider</a:t>
            </a:r>
            <a:endParaRPr lang="en-US" sz="1000" b="1" i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0678" y="1454300"/>
            <a:ext cx="1421390" cy="1882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plan</a:t>
            </a:r>
            <a:endParaRPr lang="en-US" sz="1000" b="1" i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an 22"/>
          <p:cNvSpPr/>
          <p:nvPr/>
        </p:nvSpPr>
        <p:spPr>
          <a:xfrm>
            <a:off x="384048" y="3165987"/>
            <a:ext cx="785991" cy="698090"/>
          </a:xfrm>
          <a:prstGeom prst="can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72818" y="1908356"/>
            <a:ext cx="1199535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Clinical+</a:t>
            </a:r>
          </a:p>
        </p:txBody>
      </p:sp>
    </p:spTree>
    <p:extLst>
      <p:ext uri="{BB962C8B-B14F-4D97-AF65-F5344CB8AC3E}">
        <p14:creationId xmlns:p14="http://schemas.microsoft.com/office/powerpoint/2010/main" val="290571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Clinical+ Interfaces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Flowchart: Magnetic Disk 23"/>
          <p:cNvSpPr/>
          <p:nvPr/>
        </p:nvSpPr>
        <p:spPr>
          <a:xfrm>
            <a:off x="7672088" y="1069848"/>
            <a:ext cx="1097008" cy="849875"/>
          </a:xfrm>
          <a:prstGeom prst="flowChartMagneticDisk">
            <a:avLst/>
          </a:prstGeom>
          <a:solidFill>
            <a:schemeClr val="accent6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</a:rPr>
              <a:t>Clinical+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30857" y="1155638"/>
          <a:ext cx="5212580" cy="677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224">
                  <a:extLst>
                    <a:ext uri="{9D8B030D-6E8A-4147-A177-3AD203B41FA5}">
                      <a16:colId xmlns:a16="http://schemas.microsoft.com/office/drawing/2014/main" val="4258846402"/>
                    </a:ext>
                  </a:extLst>
                </a:gridCol>
                <a:gridCol w="738224">
                  <a:extLst>
                    <a:ext uri="{9D8B030D-6E8A-4147-A177-3AD203B41FA5}">
                      <a16:colId xmlns:a16="http://schemas.microsoft.com/office/drawing/2014/main" val="3242913324"/>
                    </a:ext>
                  </a:extLst>
                </a:gridCol>
                <a:gridCol w="618925">
                  <a:extLst>
                    <a:ext uri="{9D8B030D-6E8A-4147-A177-3AD203B41FA5}">
                      <a16:colId xmlns:a16="http://schemas.microsoft.com/office/drawing/2014/main" val="1610368107"/>
                    </a:ext>
                  </a:extLst>
                </a:gridCol>
                <a:gridCol w="787742">
                  <a:extLst>
                    <a:ext uri="{9D8B030D-6E8A-4147-A177-3AD203B41FA5}">
                      <a16:colId xmlns:a16="http://schemas.microsoft.com/office/drawing/2014/main" val="1437796190"/>
                    </a:ext>
                  </a:extLst>
                </a:gridCol>
                <a:gridCol w="720221">
                  <a:extLst>
                    <a:ext uri="{9D8B030D-6E8A-4147-A177-3AD203B41FA5}">
                      <a16:colId xmlns:a16="http://schemas.microsoft.com/office/drawing/2014/main" val="1895472485"/>
                    </a:ext>
                  </a:extLst>
                </a:gridCol>
                <a:gridCol w="720221">
                  <a:extLst>
                    <a:ext uri="{9D8B030D-6E8A-4147-A177-3AD203B41FA5}">
                      <a16:colId xmlns:a16="http://schemas.microsoft.com/office/drawing/2014/main" val="3786480898"/>
                    </a:ext>
                  </a:extLst>
                </a:gridCol>
                <a:gridCol w="889023">
                  <a:extLst>
                    <a:ext uri="{9D8B030D-6E8A-4147-A177-3AD203B41FA5}">
                      <a16:colId xmlns:a16="http://schemas.microsoft.com/office/drawing/2014/main" val="2535786843"/>
                    </a:ext>
                  </a:extLst>
                </a:gridCol>
              </a:tblGrid>
              <a:tr h="6472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Provider Specialty</a:t>
                      </a:r>
                    </a:p>
                  </a:txBody>
                  <a:tcPr marL="6429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Provider Info</a:t>
                      </a:r>
                    </a:p>
                  </a:txBody>
                  <a:tcPr marL="6429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Member General </a:t>
                      </a:r>
                    </a:p>
                  </a:txBody>
                  <a:tcPr marL="6429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Member Enrollment info </a:t>
                      </a:r>
                    </a:p>
                  </a:txBody>
                  <a:tcPr marL="6429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Member PCP attribution</a:t>
                      </a:r>
                    </a:p>
                  </a:txBody>
                  <a:tcPr marL="6429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Member Provider reporting hierarchy</a:t>
                      </a:r>
                    </a:p>
                  </a:txBody>
                  <a:tcPr marL="6429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Member care gaps</a:t>
                      </a:r>
                    </a:p>
                  </a:txBody>
                  <a:tcPr marL="6429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2358"/>
                  </a:ext>
                </a:extLst>
              </a:tr>
            </a:tbl>
          </a:graphicData>
        </a:graphic>
      </p:graphicFrame>
      <p:sp>
        <p:nvSpPr>
          <p:cNvPr id="17" name="Flowchart: Magnetic Disk 16"/>
          <p:cNvSpPr/>
          <p:nvPr/>
        </p:nvSpPr>
        <p:spPr>
          <a:xfrm>
            <a:off x="454555" y="1074685"/>
            <a:ext cx="1147651" cy="849875"/>
          </a:xfrm>
          <a:prstGeom prst="flowChartMagneticDisk">
            <a:avLst/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</a:rPr>
              <a:t>ClaimSphere QaaS</a:t>
            </a:r>
          </a:p>
        </p:txBody>
      </p:sp>
      <p:sp>
        <p:nvSpPr>
          <p:cNvPr id="18" name="Chevron 17"/>
          <p:cNvSpPr/>
          <p:nvPr/>
        </p:nvSpPr>
        <p:spPr>
          <a:xfrm>
            <a:off x="1679371" y="1360684"/>
            <a:ext cx="274320" cy="274320"/>
          </a:xfrm>
          <a:prstGeom prst="chevron">
            <a:avLst/>
          </a:prstGeom>
          <a:solidFill>
            <a:schemeClr val="tx2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135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7320603" y="1360684"/>
            <a:ext cx="274320" cy="274320"/>
          </a:xfrm>
          <a:prstGeom prst="chevron">
            <a:avLst/>
          </a:prstGeom>
          <a:solidFill>
            <a:schemeClr val="tx2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135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4048" y="2332270"/>
            <a:ext cx="8514146" cy="1185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8348" y="2610352"/>
            <a:ext cx="1251657" cy="642516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</a:rPr>
              <a:t>Care Gap Assignment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29412" y="2610352"/>
            <a:ext cx="1311816" cy="642516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</a:rPr>
              <a:t>Chart Abstraction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20636" y="2643567"/>
            <a:ext cx="1310453" cy="61702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</a:rPr>
              <a:t>Medical Chart Upload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41283" y="2643567"/>
            <a:ext cx="1278950" cy="61702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</a:rPr>
              <a:t>Review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30427" y="2635844"/>
            <a:ext cx="1310453" cy="61702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</a:rPr>
              <a:t>Care gap closure</a:t>
            </a:r>
          </a:p>
        </p:txBody>
      </p:sp>
      <p:sp>
        <p:nvSpPr>
          <p:cNvPr id="35" name="Chevron 34"/>
          <p:cNvSpPr/>
          <p:nvPr/>
        </p:nvSpPr>
        <p:spPr>
          <a:xfrm>
            <a:off x="1817942" y="2794450"/>
            <a:ext cx="274320" cy="274320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135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3609165" y="2794450"/>
            <a:ext cx="274320" cy="274320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135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5399026" y="2814919"/>
            <a:ext cx="274320" cy="274320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135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7096977" y="2814919"/>
            <a:ext cx="274320" cy="274320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135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Flowchart: Magnetic Disk 38"/>
          <p:cNvSpPr/>
          <p:nvPr/>
        </p:nvSpPr>
        <p:spPr>
          <a:xfrm>
            <a:off x="7706952" y="3967421"/>
            <a:ext cx="1062144" cy="849875"/>
          </a:xfrm>
          <a:prstGeom prst="flowChartMagneticDisk">
            <a:avLst/>
          </a:prstGeom>
          <a:solidFill>
            <a:schemeClr val="accent6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</a:rPr>
              <a:t>Clinical+</a:t>
            </a:r>
          </a:p>
        </p:txBody>
      </p:sp>
      <p:sp>
        <p:nvSpPr>
          <p:cNvPr id="40" name="Chevron 39"/>
          <p:cNvSpPr/>
          <p:nvPr/>
        </p:nvSpPr>
        <p:spPr>
          <a:xfrm rot="10800000">
            <a:off x="6638971" y="4255197"/>
            <a:ext cx="274320" cy="274320"/>
          </a:xfrm>
          <a:prstGeom prst="chevron">
            <a:avLst/>
          </a:prstGeom>
          <a:solidFill>
            <a:schemeClr val="tx2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30721" y="4088844"/>
            <a:ext cx="2922756" cy="607027"/>
          </a:xfrm>
          <a:prstGeom prst="rect">
            <a:avLst/>
          </a:prstGeom>
          <a:noFill/>
          <a:ln w="3175"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</a:rPr>
              <a:t>Generate  “Pseudo Claims”</a:t>
            </a:r>
          </a:p>
          <a:p>
            <a:pPr algn="ctr">
              <a:defRPr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</a:rPr>
              <a:t>(Non Standard Supplemental Data File)</a:t>
            </a:r>
          </a:p>
        </p:txBody>
      </p:sp>
      <p:sp>
        <p:nvSpPr>
          <p:cNvPr id="43" name="Flowchart: Magnetic Disk 42"/>
          <p:cNvSpPr/>
          <p:nvPr/>
        </p:nvSpPr>
        <p:spPr>
          <a:xfrm>
            <a:off x="407997" y="3950135"/>
            <a:ext cx="1147651" cy="849875"/>
          </a:xfrm>
          <a:prstGeom prst="flowChartMagneticDisk">
            <a:avLst/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</a:rPr>
              <a:t>ClaimSphere QaaS</a:t>
            </a:r>
          </a:p>
        </p:txBody>
      </p:sp>
      <p:sp>
        <p:nvSpPr>
          <p:cNvPr id="44" name="Chevron 43"/>
          <p:cNvSpPr/>
          <p:nvPr/>
        </p:nvSpPr>
        <p:spPr>
          <a:xfrm rot="10800000">
            <a:off x="2137573" y="4281542"/>
            <a:ext cx="274320" cy="274320"/>
          </a:xfrm>
          <a:prstGeom prst="chevron">
            <a:avLst/>
          </a:prstGeom>
          <a:solidFill>
            <a:schemeClr val="tx2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41652" y="1432446"/>
            <a:ext cx="182880" cy="182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5" name="Oval 44"/>
          <p:cNvSpPr/>
          <p:nvPr/>
        </p:nvSpPr>
        <p:spPr>
          <a:xfrm>
            <a:off x="101933" y="2852916"/>
            <a:ext cx="182880" cy="182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6" name="Oval 45"/>
          <p:cNvSpPr/>
          <p:nvPr/>
        </p:nvSpPr>
        <p:spPr>
          <a:xfrm>
            <a:off x="77612" y="4337500"/>
            <a:ext cx="182880" cy="182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46325" y="2392290"/>
            <a:ext cx="14159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b="1" dirty="0">
                <a:solidFill>
                  <a:schemeClr val="tx2"/>
                </a:solidFill>
              </a:rPr>
              <a:t>Clinical+ Workflow</a:t>
            </a:r>
          </a:p>
        </p:txBody>
      </p:sp>
    </p:spTree>
    <p:extLst>
      <p:ext uri="{BB962C8B-B14F-4D97-AF65-F5344CB8AC3E}">
        <p14:creationId xmlns:p14="http://schemas.microsoft.com/office/powerpoint/2010/main" val="300872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 animBg="1"/>
      <p:bldP spid="17" grpId="0" animBg="1"/>
      <p:bldP spid="18" grpId="0" animBg="1"/>
      <p:bldP spid="21" grpId="0" animBg="1"/>
      <p:bldP spid="5" grpId="0" animBg="1"/>
      <p:bldP spid="22" grpId="0" animBg="1"/>
      <p:bldP spid="23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7" grpId="0" animBg="1"/>
      <p:bldP spid="45" grpId="0" animBg="1"/>
      <p:bldP spid="46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PPC Measure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2025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34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27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79" t="3732"/>
          <a:stretch/>
        </p:blipFill>
        <p:spPr>
          <a:xfrm>
            <a:off x="1238865" y="619432"/>
            <a:ext cx="7076460" cy="406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72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Delivery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0835" y="1936955"/>
            <a:ext cx="3730998" cy="49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4829" y="2074607"/>
            <a:ext cx="788678" cy="461665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20-Sep-2017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EDD – 280days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LMP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45466" y="2094411"/>
            <a:ext cx="788678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20-Nov-2017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EDD – 219days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6484" y="2105623"/>
            <a:ext cx="788678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2-Jan-2018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EDD – 176days</a:t>
            </a:r>
          </a:p>
        </p:txBody>
      </p:sp>
      <p:sp>
        <p:nvSpPr>
          <p:cNvPr id="12" name="Oval 11"/>
          <p:cNvSpPr/>
          <p:nvPr/>
        </p:nvSpPr>
        <p:spPr>
          <a:xfrm>
            <a:off x="801171" y="1907459"/>
            <a:ext cx="108155" cy="109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85728" y="1892708"/>
            <a:ext cx="108155" cy="109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98110" y="1917290"/>
            <a:ext cx="108155" cy="109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2660203" y="736683"/>
            <a:ext cx="136179" cy="3637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25864" y="2743470"/>
            <a:ext cx="106715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b="1" u="sng" dirty="0">
                <a:solidFill>
                  <a:schemeClr val="tx2"/>
                </a:solidFill>
              </a:rPr>
              <a:t>First Trimester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86600" y="1944556"/>
            <a:ext cx="3642507" cy="4571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478446" y="1915060"/>
            <a:ext cx="108155" cy="109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492035" y="1931252"/>
            <a:ext cx="108155" cy="10972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175385" y="1924891"/>
            <a:ext cx="108155" cy="10972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20702" y="2105623"/>
            <a:ext cx="650819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20-Jun-2018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58130" y="2105623"/>
            <a:ext cx="650820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27-Jun-2018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EDD</a:t>
            </a:r>
          </a:p>
        </p:txBody>
      </p:sp>
      <p:sp>
        <p:nvSpPr>
          <p:cNvPr id="24" name="Right Brace 23"/>
          <p:cNvSpPr/>
          <p:nvPr/>
        </p:nvSpPr>
        <p:spPr>
          <a:xfrm rot="5400000">
            <a:off x="6327520" y="756787"/>
            <a:ext cx="148216" cy="3590727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18573" y="2743470"/>
            <a:ext cx="1873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b="1" u="sng" dirty="0">
                <a:solidFill>
                  <a:schemeClr val="tx2"/>
                </a:solidFill>
              </a:rPr>
              <a:t>Second &amp; Third Trimester</a:t>
            </a:r>
          </a:p>
        </p:txBody>
      </p:sp>
    </p:spTree>
    <p:extLst>
      <p:ext uri="{BB962C8B-B14F-4D97-AF65-F5344CB8AC3E}">
        <p14:creationId xmlns:p14="http://schemas.microsoft.com/office/powerpoint/2010/main" val="2686068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Continuously enrolled during the first trimester with no gaps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8529" y="1956620"/>
            <a:ext cx="3730998" cy="49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523" y="2094272"/>
            <a:ext cx="788678" cy="461665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20-Sep-2017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EDD – 280days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LMP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83160" y="2114076"/>
            <a:ext cx="788678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20-Nov-2017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EDD – 219days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34178" y="2125288"/>
            <a:ext cx="788678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2-Jan-2018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EDD – 176days</a:t>
            </a:r>
          </a:p>
        </p:txBody>
      </p:sp>
      <p:sp>
        <p:nvSpPr>
          <p:cNvPr id="12" name="Oval 11"/>
          <p:cNvSpPr/>
          <p:nvPr/>
        </p:nvSpPr>
        <p:spPr>
          <a:xfrm>
            <a:off x="1238865" y="1927124"/>
            <a:ext cx="108155" cy="109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23422" y="1912373"/>
            <a:ext cx="108155" cy="109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35804" y="1936955"/>
            <a:ext cx="108155" cy="109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3097897" y="756348"/>
            <a:ext cx="136179" cy="3637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63558" y="2763135"/>
            <a:ext cx="106715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b="1" u="sng" dirty="0">
                <a:solidFill>
                  <a:schemeClr val="tx2"/>
                </a:solidFill>
              </a:rPr>
              <a:t>First Trimester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24294" y="1964221"/>
            <a:ext cx="3642507" cy="4571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916140" y="1934725"/>
            <a:ext cx="108155" cy="109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29729" y="1950917"/>
            <a:ext cx="108155" cy="10972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613079" y="1944556"/>
            <a:ext cx="108155" cy="10972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58396" y="2125288"/>
            <a:ext cx="650819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20-Jun-2018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95824" y="2125288"/>
            <a:ext cx="650820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27-Jun-2018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EDD</a:t>
            </a:r>
          </a:p>
        </p:txBody>
      </p:sp>
      <p:sp>
        <p:nvSpPr>
          <p:cNvPr id="24" name="Right Brace 23"/>
          <p:cNvSpPr/>
          <p:nvPr/>
        </p:nvSpPr>
        <p:spPr>
          <a:xfrm rot="5400000">
            <a:off x="6765214" y="776452"/>
            <a:ext cx="148216" cy="3590727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56267" y="2763135"/>
            <a:ext cx="1873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b="1" u="sng" dirty="0">
                <a:solidFill>
                  <a:schemeClr val="tx2"/>
                </a:solidFill>
              </a:rPr>
              <a:t>Second &amp; Third Trimester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-344153" y="1571293"/>
            <a:ext cx="2533352" cy="23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Enrollment start 20</a:t>
            </a:r>
            <a:r>
              <a:rPr lang="en-US" sz="1000" baseline="30000" dirty="0">
                <a:solidFill>
                  <a:srgbClr val="FF0000"/>
                </a:solidFill>
              </a:rPr>
              <a:t>th</a:t>
            </a:r>
            <a:r>
              <a:rPr lang="en-US" sz="1000" dirty="0">
                <a:solidFill>
                  <a:srgbClr val="FF0000"/>
                </a:solidFill>
              </a:rPr>
              <a:t> Aug 2017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25871" y="1810106"/>
            <a:ext cx="0" cy="184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54105" y="1516348"/>
            <a:ext cx="2533352" cy="23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Enrollment end 2-Feb 2018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124129" y="1755161"/>
            <a:ext cx="0" cy="184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38866" y="1310866"/>
            <a:ext cx="3746090" cy="205482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Prenatal Visit should be between 20</a:t>
            </a:r>
            <a:r>
              <a:rPr lang="en-US" sz="1000" b="1" baseline="30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Sep 2017 and 2-Jan-2018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59777" y="4956048"/>
            <a:ext cx="2396490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Prenatal Visit should be during first trimester</a:t>
            </a:r>
          </a:p>
        </p:txBody>
      </p:sp>
    </p:spTree>
    <p:extLst>
      <p:ext uri="{BB962C8B-B14F-4D97-AF65-F5344CB8AC3E}">
        <p14:creationId xmlns:p14="http://schemas.microsoft.com/office/powerpoint/2010/main" val="94295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5" grpId="0"/>
      <p:bldP spid="27" grpId="0"/>
      <p:bldP spid="29" grpId="0"/>
      <p:bldP spid="4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care</a:t>
            </a:r>
          </a:p>
        </p:txBody>
      </p:sp>
      <p:sp>
        <p:nvSpPr>
          <p:cNvPr id="4" name="Oval 3"/>
          <p:cNvSpPr/>
          <p:nvPr/>
        </p:nvSpPr>
        <p:spPr>
          <a:xfrm>
            <a:off x="2757685" y="1049483"/>
            <a:ext cx="1502228" cy="149961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86036" y="2793014"/>
            <a:ext cx="1502228" cy="149961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100" b="1" dirty="0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651799" y="2793014"/>
            <a:ext cx="1502228" cy="149961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100" dirty="0">
              <a:solidFill>
                <a:prstClr val="white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92321" y="2289745"/>
            <a:ext cx="449035" cy="505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447441" y="2467858"/>
            <a:ext cx="424542" cy="474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039479" y="2568620"/>
            <a:ext cx="489857" cy="478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49782" y="2362972"/>
            <a:ext cx="498021" cy="480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71984" y="3912538"/>
            <a:ext cx="1600201" cy="15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891037" y="3596744"/>
            <a:ext cx="1581149" cy="22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00436" y="2505046"/>
            <a:ext cx="1314450" cy="2528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100" dirty="0">
                <a:solidFill>
                  <a:srgbClr val="141414"/>
                </a:solidFill>
              </a:rPr>
              <a:t>1. Enrollment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82253" y="2713507"/>
            <a:ext cx="1314450" cy="2528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100" dirty="0">
                <a:solidFill>
                  <a:srgbClr val="141414"/>
                </a:solidFill>
              </a:rPr>
              <a:t>4. Claim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08896" y="2400306"/>
            <a:ext cx="1314450" cy="2528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100" dirty="0">
                <a:solidFill>
                  <a:srgbClr val="141414"/>
                </a:solidFill>
              </a:rPr>
              <a:t>5. Payment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69956" y="3392751"/>
            <a:ext cx="1314450" cy="2528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100" dirty="0">
                <a:solidFill>
                  <a:srgbClr val="141414"/>
                </a:solidFill>
              </a:rPr>
              <a:t>2. Patient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24385" y="3885634"/>
            <a:ext cx="1314450" cy="2528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100" dirty="0">
                <a:solidFill>
                  <a:srgbClr val="141414"/>
                </a:solidFill>
              </a:rPr>
              <a:t>3. Treatment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28062" y="3219087"/>
            <a:ext cx="174970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189"/>
            <a:r>
              <a:rPr lang="en-US" sz="1100" b="1" dirty="0">
                <a:solidFill>
                  <a:srgbClr val="FFFFFF"/>
                </a:solidFill>
              </a:rPr>
              <a:t>3. Providers</a:t>
            </a:r>
          </a:p>
          <a:p>
            <a:pPr algn="ctr" defTabSz="457189"/>
            <a:r>
              <a:rPr lang="en-US" sz="1100" dirty="0">
                <a:solidFill>
                  <a:srgbClr val="FFFFFF"/>
                </a:solidFill>
              </a:rPr>
              <a:t>(Hospitals, Physicians, Lab, Pharmacy)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7029" y="3242741"/>
            <a:ext cx="173710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189"/>
            <a:r>
              <a:rPr lang="en-US" sz="1100" b="1" dirty="0">
                <a:solidFill>
                  <a:srgbClr val="FFFFFF"/>
                </a:solidFill>
              </a:rPr>
              <a:t>2. Members</a:t>
            </a:r>
          </a:p>
          <a:p>
            <a:pPr algn="ctr" defTabSz="457189"/>
            <a:r>
              <a:rPr lang="en-US" sz="1100" dirty="0">
                <a:solidFill>
                  <a:srgbClr val="FFFFFF"/>
                </a:solidFill>
              </a:rPr>
              <a:t>(Subscriber &amp; Dependent)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7029" y="805569"/>
            <a:ext cx="5554473" cy="381987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899524" y="1258433"/>
            <a:ext cx="1692766" cy="61232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/>
            <a:r>
              <a:rPr lang="en-US" sz="1100" dirty="0">
                <a:solidFill>
                  <a:srgbClr val="141414"/>
                </a:solidFill>
              </a:rPr>
              <a:t>National regulatory body</a:t>
            </a:r>
          </a:p>
          <a:p>
            <a:pPr algn="ctr" defTabSz="457189"/>
            <a:r>
              <a:rPr lang="en-US" sz="1100" dirty="0">
                <a:solidFill>
                  <a:srgbClr val="141414"/>
                </a:solidFill>
              </a:rPr>
              <a:t>(CMS)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899524" y="2220564"/>
            <a:ext cx="1692766" cy="61232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/>
            <a:r>
              <a:rPr lang="en-US" sz="1100" dirty="0">
                <a:solidFill>
                  <a:srgbClr val="141414"/>
                </a:solidFill>
              </a:rPr>
              <a:t>Accrediting Body</a:t>
            </a:r>
          </a:p>
          <a:p>
            <a:pPr algn="ctr" defTabSz="457189"/>
            <a:r>
              <a:rPr lang="en-US" sz="1100" dirty="0">
                <a:solidFill>
                  <a:srgbClr val="141414"/>
                </a:solidFill>
              </a:rPr>
              <a:t>(NCQA)</a:t>
            </a:r>
          </a:p>
        </p:txBody>
      </p:sp>
      <p:sp>
        <p:nvSpPr>
          <p:cNvPr id="23" name="Left-Right Arrow 22"/>
          <p:cNvSpPr/>
          <p:nvPr/>
        </p:nvSpPr>
        <p:spPr>
          <a:xfrm>
            <a:off x="6458200" y="2467857"/>
            <a:ext cx="378104" cy="185287"/>
          </a:xfrm>
          <a:prstGeom prst="left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1355" y="1582142"/>
            <a:ext cx="15022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189"/>
            <a:r>
              <a:rPr lang="en-US" sz="1100" b="1" dirty="0">
                <a:solidFill>
                  <a:srgbClr val="FFFFFF"/>
                </a:solidFill>
              </a:rPr>
              <a:t>1. Health Plan</a:t>
            </a:r>
          </a:p>
          <a:p>
            <a:pPr algn="ctr" defTabSz="457189"/>
            <a:r>
              <a:rPr lang="en-US" sz="1100" dirty="0">
                <a:solidFill>
                  <a:srgbClr val="FFFFFF"/>
                </a:solidFill>
              </a:rPr>
              <a:t>(UHG, CareFirst)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899524" y="3236662"/>
            <a:ext cx="1692766" cy="61232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/>
            <a:r>
              <a:rPr lang="en-US" sz="1100" dirty="0">
                <a:solidFill>
                  <a:srgbClr val="141414"/>
                </a:solidFill>
              </a:rPr>
              <a:t>State level regulatory body</a:t>
            </a:r>
          </a:p>
        </p:txBody>
      </p:sp>
    </p:spTree>
    <p:extLst>
      <p:ext uri="{BB962C8B-B14F-4D97-AF65-F5344CB8AC3E}">
        <p14:creationId xmlns:p14="http://schemas.microsoft.com/office/powerpoint/2010/main" val="19560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start between 279 &amp; 219 days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30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8529" y="1956620"/>
            <a:ext cx="3730998" cy="49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523" y="2094272"/>
            <a:ext cx="788678" cy="461665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20-Sep-2017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EDD – 280days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LMP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83160" y="2114076"/>
            <a:ext cx="788678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20-Nov-2017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EDD – 219days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34178" y="2125288"/>
            <a:ext cx="788678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2-Jan-2018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EDD – 176days</a:t>
            </a:r>
          </a:p>
        </p:txBody>
      </p:sp>
      <p:sp>
        <p:nvSpPr>
          <p:cNvPr id="12" name="Oval 11"/>
          <p:cNvSpPr/>
          <p:nvPr/>
        </p:nvSpPr>
        <p:spPr>
          <a:xfrm>
            <a:off x="1238865" y="1927124"/>
            <a:ext cx="108155" cy="109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23422" y="1912373"/>
            <a:ext cx="108155" cy="109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35804" y="1936955"/>
            <a:ext cx="108155" cy="109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3097897" y="756348"/>
            <a:ext cx="136179" cy="3637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63558" y="2763135"/>
            <a:ext cx="106715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b="1" u="sng" dirty="0">
                <a:solidFill>
                  <a:schemeClr val="tx2"/>
                </a:solidFill>
              </a:rPr>
              <a:t>First Trimester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24294" y="1964221"/>
            <a:ext cx="3642507" cy="4571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916140" y="1934725"/>
            <a:ext cx="108155" cy="109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29729" y="1950917"/>
            <a:ext cx="108155" cy="10972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613079" y="1944556"/>
            <a:ext cx="108155" cy="10972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58396" y="2125288"/>
            <a:ext cx="650819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20-Jun-2018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95824" y="2125288"/>
            <a:ext cx="650820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27-Jun-2018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EDD</a:t>
            </a:r>
          </a:p>
        </p:txBody>
      </p:sp>
      <p:sp>
        <p:nvSpPr>
          <p:cNvPr id="24" name="Right Brace 23"/>
          <p:cNvSpPr/>
          <p:nvPr/>
        </p:nvSpPr>
        <p:spPr>
          <a:xfrm rot="5400000">
            <a:off x="6765214" y="776452"/>
            <a:ext cx="148216" cy="3590727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56267" y="2763135"/>
            <a:ext cx="1873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b="1" u="sng" dirty="0">
                <a:solidFill>
                  <a:schemeClr val="tx2"/>
                </a:solidFill>
              </a:rPr>
              <a:t>Second &amp; Third Trimester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97358" y="1553832"/>
            <a:ext cx="2533352" cy="23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Enrollment start 20</a:t>
            </a:r>
            <a:r>
              <a:rPr lang="en-US" sz="1000" baseline="30000" dirty="0">
                <a:solidFill>
                  <a:srgbClr val="FF0000"/>
                </a:solidFill>
              </a:rPr>
              <a:t>th</a:t>
            </a:r>
            <a:r>
              <a:rPr lang="en-US" sz="1000" dirty="0">
                <a:solidFill>
                  <a:srgbClr val="FF0000"/>
                </a:solidFill>
              </a:rPr>
              <a:t> Oct 2017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67382" y="1792645"/>
            <a:ext cx="0" cy="184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67382" y="1291200"/>
            <a:ext cx="2917574" cy="22396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Prenatal Visit should be between 20th Oct 2017 and 2-Jan-2018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47163" y="4956048"/>
            <a:ext cx="4475584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Prenatal Visit should be between enrollment start date and 176 days before delivery</a:t>
            </a:r>
          </a:p>
        </p:txBody>
      </p:sp>
    </p:spTree>
    <p:extLst>
      <p:ext uri="{BB962C8B-B14F-4D97-AF65-F5344CB8AC3E}">
        <p14:creationId xmlns:p14="http://schemas.microsoft.com/office/powerpoint/2010/main" val="153696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5" grpId="0"/>
      <p:bldP spid="28" grpId="0"/>
      <p:bldP spid="30" grpId="0" animBg="1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start less than 219 days from delivery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31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8529" y="1956619"/>
            <a:ext cx="3730998" cy="49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523" y="2094271"/>
            <a:ext cx="788678" cy="461665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20-Sep-2017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EDD – 280days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LMP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83160" y="2114075"/>
            <a:ext cx="788678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20-Nov-2017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EDD – 219days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34178" y="2125287"/>
            <a:ext cx="788678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2-Jan-2018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EDD – 176days</a:t>
            </a:r>
          </a:p>
        </p:txBody>
      </p:sp>
      <p:sp>
        <p:nvSpPr>
          <p:cNvPr id="12" name="Oval 11"/>
          <p:cNvSpPr/>
          <p:nvPr/>
        </p:nvSpPr>
        <p:spPr>
          <a:xfrm>
            <a:off x="1238865" y="1927123"/>
            <a:ext cx="108155" cy="109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23422" y="1912372"/>
            <a:ext cx="108155" cy="109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35804" y="1936954"/>
            <a:ext cx="108155" cy="109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3097898" y="805058"/>
            <a:ext cx="136179" cy="3637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63558" y="2763134"/>
            <a:ext cx="106715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b="1" u="sng" dirty="0">
                <a:solidFill>
                  <a:schemeClr val="tx2"/>
                </a:solidFill>
              </a:rPr>
              <a:t>First Trimester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24294" y="1964220"/>
            <a:ext cx="3642507" cy="4571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916140" y="1934724"/>
            <a:ext cx="108155" cy="109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29729" y="1950916"/>
            <a:ext cx="108155" cy="10972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613079" y="1944555"/>
            <a:ext cx="108155" cy="10972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58396" y="2125287"/>
            <a:ext cx="650819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20-Jun-2018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95824" y="2125288"/>
            <a:ext cx="650820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27-Jun-2018</a:t>
            </a:r>
          </a:p>
          <a:p>
            <a:pPr algn="ctr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EDD</a:t>
            </a:r>
          </a:p>
        </p:txBody>
      </p:sp>
      <p:sp>
        <p:nvSpPr>
          <p:cNvPr id="24" name="Right Brace 23"/>
          <p:cNvSpPr/>
          <p:nvPr/>
        </p:nvSpPr>
        <p:spPr>
          <a:xfrm rot="5400000">
            <a:off x="6765214" y="835803"/>
            <a:ext cx="148216" cy="3590727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56267" y="2763134"/>
            <a:ext cx="1873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b="1" u="sng" dirty="0">
                <a:solidFill>
                  <a:schemeClr val="tx2"/>
                </a:solidFill>
              </a:rPr>
              <a:t>Second &amp; Third Trimester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60749" y="1509465"/>
            <a:ext cx="2533352" cy="23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Enrollment start 1-Feb-2018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30773" y="1748277"/>
            <a:ext cx="0" cy="184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40116" y="4239227"/>
            <a:ext cx="4627870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Prenatal Visit should be on last enrollment start date or within 42 days after enrollment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30773" y="1201159"/>
            <a:ext cx="2178931" cy="263962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Prenatal Visit should be between 1-Feb-2018 and 3-Mar-2018</a:t>
            </a:r>
          </a:p>
        </p:txBody>
      </p:sp>
    </p:spTree>
    <p:extLst>
      <p:ext uri="{BB962C8B-B14F-4D97-AF65-F5344CB8AC3E}">
        <p14:creationId xmlns:p14="http://schemas.microsoft.com/office/powerpoint/2010/main" val="215051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4" grpId="0" animBg="1"/>
      <p:bldP spid="25" grpId="0"/>
      <p:bldP spid="28" grpId="0"/>
      <p:bldP spid="26" grpId="0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0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ClaimSphere™ QaaS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33708349"/>
              </p:ext>
            </p:extLst>
          </p:nvPr>
        </p:nvGraphicFramePr>
        <p:xfrm>
          <a:off x="612648" y="703140"/>
          <a:ext cx="7399564" cy="394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619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/>
          <p:cNvSpPr txBox="1">
            <a:spLocks/>
          </p:cNvSpPr>
          <p:nvPr/>
        </p:nvSpPr>
        <p:spPr>
          <a:xfrm>
            <a:off x="231933" y="240223"/>
            <a:ext cx="6348740" cy="3415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NCQA HEDIS®</a:t>
            </a:r>
          </a:p>
        </p:txBody>
      </p:sp>
      <p:sp>
        <p:nvSpPr>
          <p:cNvPr id="2" name="Rectangle 1"/>
          <p:cNvSpPr/>
          <p:nvPr/>
        </p:nvSpPr>
        <p:spPr>
          <a:xfrm>
            <a:off x="2290962" y="1623613"/>
            <a:ext cx="4083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https://www.ncqa.org/hedis/measures/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894" y="2749618"/>
            <a:ext cx="7663370" cy="133882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i="1" dirty="0">
                <a:solidFill>
                  <a:srgbClr val="444444"/>
                </a:solidFill>
                <a:latin typeface="+mj-lt"/>
              </a:rPr>
              <a:t>The </a:t>
            </a:r>
            <a:r>
              <a:rPr lang="en-US" b="1" i="1" dirty="0">
                <a:solidFill>
                  <a:srgbClr val="2861A3"/>
                </a:solidFill>
                <a:latin typeface="+mj-lt"/>
                <a:hlinkClick r:id="rId2"/>
              </a:rPr>
              <a:t>Healthcare </a:t>
            </a:r>
            <a:r>
              <a:rPr lang="en-US" b="1" i="1" dirty="0">
                <a:solidFill>
                  <a:srgbClr val="2861A3"/>
                </a:solidFill>
                <a:hlinkClick r:id="rId2"/>
              </a:rPr>
              <a:t>Effectiveness</a:t>
            </a:r>
            <a:r>
              <a:rPr lang="en-US" b="1" i="1" dirty="0">
                <a:solidFill>
                  <a:srgbClr val="2861A3"/>
                </a:solidFill>
                <a:latin typeface="+mj-lt"/>
                <a:hlinkClick r:id="rId2"/>
              </a:rPr>
              <a:t> Data and Information Set (HEDIS)</a:t>
            </a:r>
            <a:r>
              <a:rPr lang="en-US" i="1" dirty="0">
                <a:solidFill>
                  <a:srgbClr val="444444"/>
                </a:solidFill>
                <a:latin typeface="+mj-lt"/>
              </a:rPr>
              <a:t> is one of the most widely used sets of </a:t>
            </a:r>
            <a:r>
              <a:rPr lang="en-US" b="1" i="1" u="sng" dirty="0">
                <a:solidFill>
                  <a:srgbClr val="444444"/>
                </a:solidFill>
                <a:latin typeface="+mj-lt"/>
              </a:rPr>
              <a:t>health care performance measure</a:t>
            </a:r>
            <a:r>
              <a:rPr lang="en-US" i="1" dirty="0">
                <a:solidFill>
                  <a:srgbClr val="444444"/>
                </a:solidFill>
                <a:latin typeface="+mj-lt"/>
              </a:rPr>
              <a:t> in the United States. 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831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635468" y="2254221"/>
            <a:ext cx="4947557" cy="9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5468" y="1987019"/>
            <a:ext cx="8963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Jan 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6894" y="1987019"/>
            <a:ext cx="9252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Dec 2024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83025" y="2254221"/>
            <a:ext cx="2312126" cy="9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99883" y="1987019"/>
            <a:ext cx="992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June 2025</a:t>
            </a:r>
            <a:endParaRPr lang="en-US" sz="135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2893710" y="147835"/>
            <a:ext cx="431075" cy="4947558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2362359" y="2979211"/>
            <a:ext cx="16371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Measurement Year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20864" y="2979211"/>
            <a:ext cx="23231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NCQA HEDIS® Submission</a:t>
            </a: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231933" y="240223"/>
            <a:ext cx="6348740" cy="3415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NCQA HEDIS® 2025 Season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7747983" y="2483116"/>
            <a:ext cx="205740" cy="354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Rectangle 14"/>
          <p:cNvSpPr/>
          <p:nvPr/>
        </p:nvSpPr>
        <p:spPr>
          <a:xfrm>
            <a:off x="5618684" y="1561415"/>
            <a:ext cx="2276467" cy="19413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Retrospective Period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F8905-FA39-A96F-35E4-91C6B66E3784}"/>
              </a:ext>
            </a:extLst>
          </p:cNvPr>
          <p:cNvSpPr txBox="1"/>
          <p:nvPr/>
        </p:nvSpPr>
        <p:spPr>
          <a:xfrm>
            <a:off x="2919603" y="1963935"/>
            <a:ext cx="9829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Jul 1 2024</a:t>
            </a:r>
          </a:p>
        </p:txBody>
      </p:sp>
    </p:spTree>
    <p:extLst>
      <p:ext uri="{BB962C8B-B14F-4D97-AF65-F5344CB8AC3E}">
        <p14:creationId xmlns:p14="http://schemas.microsoft.com/office/powerpoint/2010/main" val="414880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635468" y="2254221"/>
            <a:ext cx="4947557" cy="9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5468" y="1987019"/>
            <a:ext cx="8963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Jan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6894" y="1987019"/>
            <a:ext cx="9252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Dec 2025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83025" y="2254221"/>
            <a:ext cx="2312126" cy="9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99883" y="1987019"/>
            <a:ext cx="992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June 2026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2893710" y="147835"/>
            <a:ext cx="431075" cy="4947558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2362359" y="2979211"/>
            <a:ext cx="16371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Measurement Year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20864" y="2979211"/>
            <a:ext cx="23231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NCQA HEDIS® Submission</a:t>
            </a: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231933" y="240223"/>
            <a:ext cx="6348740" cy="3415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NCQA HEDIS® 2026 Season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7747983" y="2483116"/>
            <a:ext cx="205740" cy="354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Rectangle 1"/>
          <p:cNvSpPr/>
          <p:nvPr/>
        </p:nvSpPr>
        <p:spPr>
          <a:xfrm>
            <a:off x="635468" y="1769807"/>
            <a:ext cx="4947557" cy="19413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Prospective Period</a:t>
            </a:r>
          </a:p>
        </p:txBody>
      </p:sp>
    </p:spTree>
    <p:extLst>
      <p:ext uri="{BB962C8B-B14F-4D97-AF65-F5344CB8AC3E}">
        <p14:creationId xmlns:p14="http://schemas.microsoft.com/office/powerpoint/2010/main" val="124552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2648" y="1264089"/>
            <a:ext cx="5657849" cy="2857500"/>
            <a:chOff x="454603" y="841664"/>
            <a:chExt cx="5657849" cy="2857500"/>
          </a:xfrm>
        </p:grpSpPr>
        <p:grpSp>
          <p:nvGrpSpPr>
            <p:cNvPr id="5" name="Group 4"/>
            <p:cNvGrpSpPr/>
            <p:nvPr/>
          </p:nvGrpSpPr>
          <p:grpSpPr>
            <a:xfrm>
              <a:off x="454603" y="1796286"/>
              <a:ext cx="5657849" cy="740741"/>
              <a:chOff x="524742" y="1797881"/>
              <a:chExt cx="5657849" cy="74074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24742" y="1934986"/>
                <a:ext cx="14859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500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Measure</a:t>
                </a:r>
              </a:p>
              <a:p>
                <a:pPr>
                  <a:defRPr/>
                </a:pPr>
                <a:r>
                  <a:rPr lang="en-US" sz="1500" i="1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(in Percentage)  </a:t>
                </a:r>
              </a:p>
            </p:txBody>
          </p:sp>
          <p:sp>
            <p:nvSpPr>
              <p:cNvPr id="14" name="Equal 13"/>
              <p:cNvSpPr/>
              <p:nvPr/>
            </p:nvSpPr>
            <p:spPr>
              <a:xfrm>
                <a:off x="1863025" y="2026089"/>
                <a:ext cx="443756" cy="322118"/>
              </a:xfrm>
              <a:prstGeom prst="mathEqual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1500" dirty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2566555" y="2187148"/>
                <a:ext cx="226521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992660" y="2215457"/>
                <a:ext cx="164550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500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Eligible Population 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893627" y="1797881"/>
                <a:ext cx="201440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500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Qualified Population </a:t>
                </a:r>
              </a:p>
            </p:txBody>
          </p:sp>
          <p:sp>
            <p:nvSpPr>
              <p:cNvPr id="18" name="Multiply 17"/>
              <p:cNvSpPr/>
              <p:nvPr/>
            </p:nvSpPr>
            <p:spPr>
              <a:xfrm>
                <a:off x="5101937" y="2026089"/>
                <a:ext cx="290946" cy="322118"/>
              </a:xfrm>
              <a:prstGeom prst="mathMultiply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1500" dirty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51318" y="2002482"/>
                <a:ext cx="83127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500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100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47" t="3988" r="4429" b="73383"/>
            <a:stretch/>
          </p:blipFill>
          <p:spPr>
            <a:xfrm>
              <a:off x="3283528" y="2763982"/>
              <a:ext cx="883228" cy="76892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9" r="68809" b="69187"/>
            <a:stretch/>
          </p:blipFill>
          <p:spPr>
            <a:xfrm>
              <a:off x="3418609" y="988863"/>
              <a:ext cx="625186" cy="639822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2376464" y="841664"/>
              <a:ext cx="2587337" cy="2857500"/>
            </a:xfrm>
            <a:prstGeom prst="ellipse">
              <a:avLst/>
            </a:prstGeom>
            <a:noFill/>
            <a:ln>
              <a:solidFill>
                <a:schemeClr val="bg2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5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Chevron 8"/>
            <p:cNvSpPr/>
            <p:nvPr/>
          </p:nvSpPr>
          <p:spPr>
            <a:xfrm rot="18440522">
              <a:off x="2641584" y="1083959"/>
              <a:ext cx="267689" cy="383849"/>
            </a:xfrm>
            <a:prstGeom prst="chevron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5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 rot="7391888" flipV="1">
              <a:off x="4520878" y="2955487"/>
              <a:ext cx="267689" cy="383849"/>
            </a:xfrm>
            <a:prstGeom prst="chevron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5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74307" y="3055857"/>
              <a:ext cx="96635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chemeClr val="tx2"/>
                  </a:solidFill>
                  <a:latin typeface="Calibri" panose="020F0502020204030204" pitchFamily="34" charset="0"/>
                </a:rPr>
                <a:t>Rules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09293" y="1005921"/>
              <a:ext cx="96635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chemeClr val="tx2"/>
                  </a:solidFill>
                  <a:latin typeface="Calibri" panose="020F0502020204030204" pitchFamily="34" charset="0"/>
                </a:rPr>
                <a:t>Rules</a:t>
              </a:r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H="1">
            <a:off x="6334740" y="1451343"/>
            <a:ext cx="9577" cy="2373848"/>
          </a:xfrm>
          <a:prstGeom prst="line">
            <a:avLst/>
          </a:prstGeom>
          <a:ln w="31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52875" y="1559513"/>
            <a:ext cx="182880" cy="18288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5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52875" y="2012782"/>
            <a:ext cx="182880" cy="18288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5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248087" y="2519126"/>
            <a:ext cx="182880" cy="18288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5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256919" y="2983216"/>
            <a:ext cx="182880" cy="18288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5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248087" y="3489560"/>
            <a:ext cx="182880" cy="18288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5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4941" y="1466288"/>
            <a:ext cx="22652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</a:rPr>
              <a:t>Eligible Population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84941" y="1960204"/>
            <a:ext cx="22652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</a:rPr>
              <a:t>Required Exclusion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84941" y="2431312"/>
            <a:ext cx="22652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</a:rPr>
              <a:t>Denominator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84941" y="2913824"/>
            <a:ext cx="22652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</a:rPr>
              <a:t>Numerator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84941" y="3396335"/>
            <a:ext cx="22652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</a:rPr>
              <a:t>Optional Exclusion </a:t>
            </a:r>
          </a:p>
        </p:txBody>
      </p:sp>
    </p:spTree>
    <p:extLst>
      <p:ext uri="{BB962C8B-B14F-4D97-AF65-F5344CB8AC3E}">
        <p14:creationId xmlns:p14="http://schemas.microsoft.com/office/powerpoint/2010/main" val="23296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Anatomy – Adult BMI Assessment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11" y="792099"/>
            <a:ext cx="6638925" cy="4086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8309303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cog_PPT_16x9_180722-2</Template>
  <TotalTime>1113</TotalTime>
  <Words>1025</Words>
  <Application>Microsoft Office PowerPoint</Application>
  <PresentationFormat>On-screen Show (16:9)</PresentationFormat>
  <Paragraphs>358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Cognizant</vt:lpstr>
      <vt:lpstr>ClaimSphere QaaS</vt:lpstr>
      <vt:lpstr>Healthcare</vt:lpstr>
      <vt:lpstr>Quality of care</vt:lpstr>
      <vt:lpstr>ClaimSphere™ QaaS</vt:lpstr>
      <vt:lpstr>PowerPoint Presentation</vt:lpstr>
      <vt:lpstr>PowerPoint Presentation</vt:lpstr>
      <vt:lpstr>PowerPoint Presentation</vt:lpstr>
      <vt:lpstr>Measure Anatomy</vt:lpstr>
      <vt:lpstr>Measure Anatomy – Adult BMI Assessment</vt:lpstr>
      <vt:lpstr>Measure Anatomy – Adult BMI Assessment</vt:lpstr>
      <vt:lpstr>Measure Anatomy – Adult BMI Assessment</vt:lpstr>
      <vt:lpstr>Measure Anatomy - WCC</vt:lpstr>
      <vt:lpstr>Measure Anatomy - WCC</vt:lpstr>
      <vt:lpstr>PowerPoint Presentation</vt:lpstr>
      <vt:lpstr>Data Sources</vt:lpstr>
      <vt:lpstr>Supplemental Data Sources</vt:lpstr>
      <vt:lpstr>HEDIS® Data Sources</vt:lpstr>
      <vt:lpstr>PowerPoint Presentation</vt:lpstr>
      <vt:lpstr>Retrospective Administrative Workflow</vt:lpstr>
      <vt:lpstr>Hybrid Measure Workflow</vt:lpstr>
      <vt:lpstr>Regulatory Submission &amp; Reporting Workflow</vt:lpstr>
      <vt:lpstr>Prospective Measurement Workflow</vt:lpstr>
      <vt:lpstr>PowerPoint Presentation</vt:lpstr>
      <vt:lpstr>Data Sources</vt:lpstr>
      <vt:lpstr>Clinical+ Interfaces</vt:lpstr>
      <vt:lpstr>PowerPoint Presentation</vt:lpstr>
      <vt:lpstr>PowerPoint Presentation</vt:lpstr>
      <vt:lpstr>Member Delivery</vt:lpstr>
      <vt:lpstr>Continuously enrolled during the first trimester with no gaps</vt:lpstr>
      <vt:lpstr>Enrollment start between 279 &amp; 219 days</vt:lpstr>
      <vt:lpstr>Enrollment start less than 219 days from delivery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Mohan, Madhumitha (Cognizant)</dc:creator>
  <cp:lastModifiedBy>Pandurangan Sampath, Vijaya Anand (Cognizant)</cp:lastModifiedBy>
  <cp:revision>49</cp:revision>
  <cp:lastPrinted>2017-02-17T19:35:46Z</cp:lastPrinted>
  <dcterms:created xsi:type="dcterms:W3CDTF">2019-03-20T12:21:43Z</dcterms:created>
  <dcterms:modified xsi:type="dcterms:W3CDTF">2025-09-17T16:10:47Z</dcterms:modified>
</cp:coreProperties>
</file>