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9277-C42D-4ACE-AF92-A963139F5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6E106-B3FB-42B3-B5DD-DFC9CC1B8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A15E-9324-46E0-A0D6-F3858108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C936-D498-40AC-84C2-04C39812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B3B8-FC66-46F9-A86A-B16DC352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4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7E60-62D5-4ECB-91A0-AB77661A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90388-233A-4342-9121-82F409FB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275C-D858-4A03-8EC8-8757A761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A8392-9E91-4BEE-B462-BD1A6E19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677F-E444-4B40-9613-67432FB0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63AC8-2529-4F8B-8433-B7902997C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AD06A-7EB7-4A1C-BE7F-735693349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5A615-C308-4DC9-84BE-D4030E36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62A8-458C-4063-8C62-26D9F41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FD01-19FE-4D50-A9D2-3FCE6D61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6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501-33B0-49E2-87E8-1EDFACA5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A392-763D-4A4E-9703-86ECE710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3183-BEF1-4483-8859-F0974F47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E259-A1AC-45B5-96E2-D380EA14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6E36-976F-4D30-BC9E-1C38F01E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9D20-4A5C-435B-A3D0-DE6288EE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824B-3DD9-4E47-9D65-DCAEF2BE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7217F-EABC-4976-B286-ECF819E8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016B-DEB0-4D95-9A5E-8F69AA64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FF86-5E88-4F05-A9EC-140E3F7C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C3F-04E3-48FF-A336-E6C46EB2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A592-5444-4010-AC60-AF90B054E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74DF7-29B7-40E9-8454-A9C52B944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229E-DDDF-45C6-A31E-56C335E5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CF0F1-0F92-4D96-8B58-DD41F118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D60B6-C227-48BF-A582-4A427876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5583-0E8B-4E1B-8918-43E213A1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E455-08D8-4A35-92EA-1DD7A62B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C52C1-093B-41B1-B58C-559F1564A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5F0D6-1333-48D8-921E-88B9EBC8E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A8099-5E71-4989-9E0E-3621EAC14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5B02E-BF6E-4200-8C09-3F294ADC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56B19-8CD6-48D7-8667-123C8491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FBF91-5144-42A9-9729-C1B59F01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4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CB6E-5C88-43CE-B5B8-9FEBFC2F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90CB5-9C4D-4A99-B4FC-860CC15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1162-B895-4870-8328-003F4428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1032E-D9BA-4FB0-8B3B-9FFC9FE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BD8AC-AEC7-475F-9829-F29DEBA8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D3536-1975-42F2-A638-9346A0A0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481B6-022C-47F3-862E-14EDB110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4CCC-40E7-42F5-BF20-C566BCD2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FC37-1787-4DBE-A6BC-CCDC0F69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F66BF-8971-4765-B09A-582CD65B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E3415-50DA-481B-B69D-5DCF27E1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0DAA-9527-4CF1-9657-B54F8589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8B80-32EB-46DC-A027-D52A5735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220E-BCBF-44FA-9DD0-64472EC0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B627A-CF09-4105-820F-679CB8175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642E-F276-485D-88B4-46DAE9F5C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31365-B0D3-4617-8575-1683A448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B6BCF-3293-4201-BC6A-E0606836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74FB9-5D04-4EF8-9728-7AC31972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5013F-73AD-4B6F-9000-AAE458CE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D501B-9117-43AA-82A3-DD48A21C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56E3-DD4D-4E01-B63C-068EC4313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F7F0-19AF-4796-890F-38E5BD263D6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5B50-9960-420F-9CC5-689D9DF26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885A-5D29-44C6-B940-F08E37E6C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2910-4015-40B7-89A3-C1A801E7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BA96E-8140-40A7-ABC0-FC2CD0A5BF01}"/>
              </a:ext>
            </a:extLst>
          </p:cNvPr>
          <p:cNvSpPr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kern="1200" cap="none" spc="0">
                <a:ln w="0"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Hadoop Overview</a:t>
            </a:r>
          </a:p>
        </p:txBody>
      </p:sp>
      <p:pic>
        <p:nvPicPr>
          <p:cNvPr id="7" name="Picture 2" descr="C:\Users\Dell\Desktop\hadoop.jpg">
            <a:extLst>
              <a:ext uri="{FF2B5EF4-FFF2-40B4-BE49-F238E27FC236}">
                <a16:creationId xmlns:a16="http://schemas.microsoft.com/office/drawing/2014/main" id="{0BD04500-94D4-4CFB-BB93-F304043F4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878637"/>
            <a:ext cx="6553545" cy="510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E45CA0-073B-4AA2-AC94-5471A1AC5463}"/>
              </a:ext>
            </a:extLst>
          </p:cNvPr>
          <p:cNvSpPr/>
          <p:nvPr/>
        </p:nvSpPr>
        <p:spPr>
          <a:xfrm>
            <a:off x="7722479" y="5818694"/>
            <a:ext cx="5811526" cy="9079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Reshu Vishwakarma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Oct 2020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58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37839-CAF5-4155-A01F-99B35B53B3FC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HADOOP v1</a:t>
            </a:r>
          </a:p>
        </p:txBody>
      </p: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D3392D8E-A5C0-4D2C-B056-170B06A5C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7" r="1" b="5558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Dell\Desktop\Hadoop-Cluster-Architecture-and-Components-7.jpg">
            <a:extLst>
              <a:ext uri="{FF2B5EF4-FFF2-40B4-BE49-F238E27FC236}">
                <a16:creationId xmlns:a16="http://schemas.microsoft.com/office/drawing/2014/main" id="{438B0F2C-2373-4E76-80A3-150C2B959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" r="-2" b="-2"/>
          <a:stretch/>
        </p:blipFill>
        <p:spPr bwMode="auto">
          <a:xfrm>
            <a:off x="5537200" y="1595120"/>
            <a:ext cx="6456057" cy="47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2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28307401-98BA-4B34-99AE-DCCE7734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090" y="1720250"/>
            <a:ext cx="1209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D50D37-B701-43CA-9ACF-7699C0B429BC}"/>
              </a:ext>
            </a:extLst>
          </p:cNvPr>
          <p:cNvSpPr/>
          <p:nvPr/>
        </p:nvSpPr>
        <p:spPr>
          <a:xfrm>
            <a:off x="2221047" y="3767506"/>
            <a:ext cx="1616149" cy="731105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DATA NODE</a:t>
            </a:r>
          </a:p>
          <a:p>
            <a:pPr algn="ctr"/>
            <a:endParaRPr lang="en-IN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41C82B8B-859C-4540-9723-36B50DD57268}"/>
              </a:ext>
            </a:extLst>
          </p:cNvPr>
          <p:cNvSpPr/>
          <p:nvPr/>
        </p:nvSpPr>
        <p:spPr>
          <a:xfrm>
            <a:off x="3975419" y="1942752"/>
            <a:ext cx="1616149" cy="731105"/>
          </a:xfrm>
          <a:prstGeom prst="roundRect">
            <a:avLst/>
          </a:prstGeom>
          <a:solidFill>
            <a:srgbClr val="FDB56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NAME NODE</a:t>
            </a:r>
          </a:p>
          <a:p>
            <a:pPr algn="ctr"/>
            <a:endParaRPr lang="en-IN" dirty="0"/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0314816A-579B-4DEB-8511-0D7DC3CB6B05}"/>
              </a:ext>
            </a:extLst>
          </p:cNvPr>
          <p:cNvSpPr/>
          <p:nvPr/>
        </p:nvSpPr>
        <p:spPr>
          <a:xfrm>
            <a:off x="4064024" y="3781180"/>
            <a:ext cx="1616149" cy="731105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NODE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9B28B228-9439-4F6A-8ED7-2F314674E7B1}"/>
              </a:ext>
            </a:extLst>
          </p:cNvPr>
          <p:cNvSpPr/>
          <p:nvPr/>
        </p:nvSpPr>
        <p:spPr>
          <a:xfrm>
            <a:off x="5875104" y="3781180"/>
            <a:ext cx="1616149" cy="731105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54C216-F69F-4F8F-BB33-6BF13D52874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3029122" y="2673857"/>
            <a:ext cx="1754372" cy="109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7CB1E-1983-4AB9-B16C-0DB35C78375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783494" y="2673857"/>
            <a:ext cx="88605" cy="110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F3ECD9-20FE-4FB6-9F63-57CD5294466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783494" y="2673857"/>
            <a:ext cx="1899685" cy="110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728628-F24A-457C-894D-7228EB396F49}"/>
              </a:ext>
            </a:extLst>
          </p:cNvPr>
          <p:cNvSpPr txBox="1"/>
          <p:nvPr/>
        </p:nvSpPr>
        <p:spPr>
          <a:xfrm>
            <a:off x="6683178" y="2037848"/>
            <a:ext cx="1270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MASTER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2A824-A14D-4203-A561-54E25476E061}"/>
              </a:ext>
            </a:extLst>
          </p:cNvPr>
          <p:cNvSpPr txBox="1"/>
          <p:nvPr/>
        </p:nvSpPr>
        <p:spPr>
          <a:xfrm>
            <a:off x="8217812" y="3992843"/>
            <a:ext cx="1181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SLAVE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E425-7671-40B9-82C9-6B865669C215}"/>
              </a:ext>
            </a:extLst>
          </p:cNvPr>
          <p:cNvSpPr txBox="1"/>
          <p:nvPr/>
        </p:nvSpPr>
        <p:spPr>
          <a:xfrm>
            <a:off x="2699514" y="5175050"/>
            <a:ext cx="297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PITFALL: Single Point OF Failure (SPOF)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173CF-DB12-4611-B1FA-6B1F70C6E456}"/>
              </a:ext>
            </a:extLst>
          </p:cNvPr>
          <p:cNvSpPr/>
          <p:nvPr/>
        </p:nvSpPr>
        <p:spPr>
          <a:xfrm>
            <a:off x="3085574" y="-44144"/>
            <a:ext cx="5034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Hadoop V1 HDFS</a:t>
            </a:r>
          </a:p>
        </p:txBody>
      </p:sp>
    </p:spTree>
    <p:extLst>
      <p:ext uri="{BB962C8B-B14F-4D97-AF65-F5344CB8AC3E}">
        <p14:creationId xmlns:p14="http://schemas.microsoft.com/office/powerpoint/2010/main" val="199035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B9CB0D4E-142B-44F3-B51C-5F5FBB98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917" y="1054329"/>
            <a:ext cx="1209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209304-882C-4133-A232-DB624EDDD5A5}"/>
              </a:ext>
            </a:extLst>
          </p:cNvPr>
          <p:cNvSpPr/>
          <p:nvPr/>
        </p:nvSpPr>
        <p:spPr>
          <a:xfrm>
            <a:off x="2188689" y="1966552"/>
            <a:ext cx="1616149" cy="731105"/>
          </a:xfrm>
          <a:prstGeom prst="roundRect">
            <a:avLst/>
          </a:prstGeom>
          <a:solidFill>
            <a:srgbClr val="FDB56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ACTIVE NAME NODE</a:t>
            </a:r>
          </a:p>
          <a:p>
            <a:pPr algn="ctr"/>
            <a:endParaRPr lang="en-IN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E79ACB-D02F-43FE-A0DC-65BCDA0E7D2C}"/>
              </a:ext>
            </a:extLst>
          </p:cNvPr>
          <p:cNvSpPr/>
          <p:nvPr/>
        </p:nvSpPr>
        <p:spPr>
          <a:xfrm>
            <a:off x="7579394" y="1946789"/>
            <a:ext cx="1616149" cy="731105"/>
          </a:xfrm>
          <a:prstGeom prst="roundRect">
            <a:avLst/>
          </a:prstGeom>
          <a:solidFill>
            <a:srgbClr val="FDB56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PASSIVE NAME NODE</a:t>
            </a:r>
          </a:p>
          <a:p>
            <a:pPr algn="ctr"/>
            <a:endParaRPr lang="en-IN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C12ECF7-697A-4503-B22C-AD0ECBC431A7}"/>
              </a:ext>
            </a:extLst>
          </p:cNvPr>
          <p:cNvSpPr/>
          <p:nvPr/>
        </p:nvSpPr>
        <p:spPr>
          <a:xfrm>
            <a:off x="4735187" y="1679704"/>
            <a:ext cx="2210091" cy="1265273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SHARED STORAGE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07F0B9-91F1-42BF-9BD7-5463771D1BF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04838" y="2312341"/>
            <a:ext cx="930349" cy="1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90DC83-22DC-4F64-A4C5-C9EB8F17719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945278" y="2312341"/>
            <a:ext cx="6341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5CBB68-85FD-43EB-8225-82FF005F08B2}"/>
              </a:ext>
            </a:extLst>
          </p:cNvPr>
          <p:cNvSpPr txBox="1"/>
          <p:nvPr/>
        </p:nvSpPr>
        <p:spPr>
          <a:xfrm>
            <a:off x="2422606" y="1371927"/>
            <a:ext cx="221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node high availability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747A1-AC2C-45DD-9151-B519036B9131}"/>
              </a:ext>
            </a:extLst>
          </p:cNvPr>
          <p:cNvSpPr txBox="1"/>
          <p:nvPr/>
        </p:nvSpPr>
        <p:spPr>
          <a:xfrm>
            <a:off x="2513846" y="3089966"/>
            <a:ext cx="2218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Uses Name node federation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8F11CB74-D8DF-40A9-B465-D344074EA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89" y="3491948"/>
            <a:ext cx="52768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071236-0534-4939-A2B8-27EDF3B57DA3}"/>
              </a:ext>
            </a:extLst>
          </p:cNvPr>
          <p:cNvSpPr txBox="1"/>
          <p:nvPr/>
        </p:nvSpPr>
        <p:spPr>
          <a:xfrm>
            <a:off x="8568225" y="4179520"/>
            <a:ext cx="1152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NN1- /HBASE</a:t>
            </a:r>
          </a:p>
          <a:p>
            <a:r>
              <a:rPr lang="en-IN" dirty="0"/>
              <a:t>NN2- /HIVE</a:t>
            </a:r>
          </a:p>
          <a:p>
            <a:r>
              <a:rPr lang="en-IN" dirty="0"/>
              <a:t>NN3- /USER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DC6DE9-386B-4614-8455-4052A6E09A86}"/>
              </a:ext>
            </a:extLst>
          </p:cNvPr>
          <p:cNvSpPr/>
          <p:nvPr/>
        </p:nvSpPr>
        <p:spPr>
          <a:xfrm>
            <a:off x="3126449" y="-44144"/>
            <a:ext cx="4952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Hadoop v2 HDFS</a:t>
            </a:r>
          </a:p>
        </p:txBody>
      </p:sp>
    </p:spTree>
    <p:extLst>
      <p:ext uri="{BB962C8B-B14F-4D97-AF65-F5344CB8AC3E}">
        <p14:creationId xmlns:p14="http://schemas.microsoft.com/office/powerpoint/2010/main" val="111001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FA722A6D-EB9C-467D-BCCB-B7504CB1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457981"/>
            <a:ext cx="1209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59B15-8A6A-4311-A59B-B53E73BDCBD5}"/>
              </a:ext>
            </a:extLst>
          </p:cNvPr>
          <p:cNvSpPr txBox="1"/>
          <p:nvPr/>
        </p:nvSpPr>
        <p:spPr>
          <a:xfrm>
            <a:off x="2653083" y="1525107"/>
            <a:ext cx="1220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Snapshots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13D87-167B-4C83-BC1B-D88F87738313}"/>
              </a:ext>
            </a:extLst>
          </p:cNvPr>
          <p:cNvSpPr txBox="1"/>
          <p:nvPr/>
        </p:nvSpPr>
        <p:spPr>
          <a:xfrm>
            <a:off x="2653083" y="2104316"/>
            <a:ext cx="2025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Support NFS protocol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2BC2AC8-13D7-47F3-AEFA-E80E58F98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66" y="2843212"/>
            <a:ext cx="52292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71144-F4B2-4F5C-9999-72659378F744}"/>
              </a:ext>
            </a:extLst>
          </p:cNvPr>
          <p:cNvSpPr txBox="1"/>
          <p:nvPr/>
        </p:nvSpPr>
        <p:spPr>
          <a:xfrm>
            <a:off x="2747130" y="4642439"/>
            <a:ext cx="4139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Improved IO (v1:  264 MBs/sec, v2: 1395 MBs/sec)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28DD34-2F4F-4256-97B9-3104D4CE526B}"/>
              </a:ext>
            </a:extLst>
          </p:cNvPr>
          <p:cNvSpPr/>
          <p:nvPr/>
        </p:nvSpPr>
        <p:spPr>
          <a:xfrm>
            <a:off x="3959465" y="-44144"/>
            <a:ext cx="3286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Hadoop v2</a:t>
            </a:r>
          </a:p>
        </p:txBody>
      </p:sp>
    </p:spTree>
    <p:extLst>
      <p:ext uri="{BB962C8B-B14F-4D97-AF65-F5344CB8AC3E}">
        <p14:creationId xmlns:p14="http://schemas.microsoft.com/office/powerpoint/2010/main" val="164733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1125A614-5E28-4A8E-A700-C83910298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82" y="1392259"/>
            <a:ext cx="1209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Dell\Desktop\MapReduce_Work_Structure.png">
            <a:extLst>
              <a:ext uri="{FF2B5EF4-FFF2-40B4-BE49-F238E27FC236}">
                <a16:creationId xmlns:a16="http://schemas.microsoft.com/office/drawing/2014/main" id="{76219E3F-6C47-4525-806C-7C04FED5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85" y="1382320"/>
            <a:ext cx="7426509" cy="34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95E11-80CE-4DCD-A336-0CCBB3E2193C}"/>
              </a:ext>
            </a:extLst>
          </p:cNvPr>
          <p:cNvSpPr txBox="1"/>
          <p:nvPr/>
        </p:nvSpPr>
        <p:spPr>
          <a:xfrm>
            <a:off x="2256645" y="4843952"/>
            <a:ext cx="4599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Responsible for both Processing and Resource Management.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6BA3B-5C64-4EC7-8E62-EFB4B1394EB3}"/>
              </a:ext>
            </a:extLst>
          </p:cNvPr>
          <p:cNvSpPr/>
          <p:nvPr/>
        </p:nvSpPr>
        <p:spPr>
          <a:xfrm>
            <a:off x="2088219" y="-44144"/>
            <a:ext cx="7028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Hadoop v1 Map Reduce</a:t>
            </a:r>
          </a:p>
        </p:txBody>
      </p:sp>
    </p:spTree>
    <p:extLst>
      <p:ext uri="{BB962C8B-B14F-4D97-AF65-F5344CB8AC3E}">
        <p14:creationId xmlns:p14="http://schemas.microsoft.com/office/powerpoint/2010/main" val="182973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FC09B-A1DE-4946-9FEC-80114DB5B8E1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800">
                <a:solidFill>
                  <a:srgbClr val="FFFFFF"/>
                </a:solidFill>
              </a:rPr>
              <a:t>HADOOP v2 YARN (Yet Another Resource Negotiator)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56E35DC9-3A45-4E5D-A543-A994EE4E0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85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Dell\Desktop\yarn_architecture.gif">
            <a:extLst>
              <a:ext uri="{FF2B5EF4-FFF2-40B4-BE49-F238E27FC236}">
                <a16:creationId xmlns:a16="http://schemas.microsoft.com/office/drawing/2014/main" id="{CDC6F437-2CD9-4EEE-A08C-1803F8C7C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737109"/>
            <a:ext cx="5455917" cy="33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DBE98B-F238-4388-A1A9-BFE92531DDE5}"/>
              </a:ext>
            </a:extLst>
          </p:cNvPr>
          <p:cNvSpPr txBox="1"/>
          <p:nvPr/>
        </p:nvSpPr>
        <p:spPr>
          <a:xfrm>
            <a:off x="6445073" y="5776458"/>
            <a:ext cx="5455917" cy="33770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050">
                <a:solidFill>
                  <a:srgbClr val="FFFFFF"/>
                </a:solidFill>
              </a:rPr>
              <a:t>So failure of one Application master causes only that job to fail</a:t>
            </a:r>
          </a:p>
          <a:p>
            <a:pPr algn="ctr">
              <a:spcAft>
                <a:spcPts val="600"/>
              </a:spcAft>
            </a:pPr>
            <a:endParaRPr lang="en-IN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6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1230-7945-483F-B0F5-4B905324721E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HADOOP v2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1A3B-999B-4D0F-8124-4A94B18C2C8D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Functions of the JobTracker have been split between three services-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YARN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MapReduce Application Master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JobHistoryServer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TaskTracker is replaced by the Node Manager.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87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3F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19CF6FEF-55C8-4367-A150-19A27F58E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42" y="2859131"/>
            <a:ext cx="1462088" cy="11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0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78781-C995-4C26-85ED-D463846E8A63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Dell\Desktop\HADOOP-ECOSYSTEM-Edureka.png">
            <a:extLst>
              <a:ext uri="{FF2B5EF4-FFF2-40B4-BE49-F238E27FC236}">
                <a16:creationId xmlns:a16="http://schemas.microsoft.com/office/drawing/2014/main" id="{5C150DBE-6AB8-424E-8A41-2745AD72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125" y="2426818"/>
            <a:ext cx="510880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BA9F9D2A-B6B7-4CA5-8C6A-F8229986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891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33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C7EA0-42E6-49E5-9F36-F543FDC38A0F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F169BE1C-49BE-4082-ADBD-FA8E9F80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85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42B950FE-7D7B-4DEE-B52E-0B41F8F0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63805"/>
            <a:ext cx="5455917" cy="372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42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B9B5-7E54-4F38-AFB4-CF4ACD797EE2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43550E81-2704-40A3-91C3-289E6349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85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42F70A-2507-4D60-8C1D-79E3F79CC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911620"/>
            <a:ext cx="5455917" cy="302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8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401AE2-DEC0-4CBC-840E-DC6FAC4D9F3F}"/>
              </a:ext>
            </a:extLst>
          </p:cNvPr>
          <p:cNvGrpSpPr/>
          <p:nvPr/>
        </p:nvGrpSpPr>
        <p:grpSpPr>
          <a:xfrm>
            <a:off x="2356706" y="1617865"/>
            <a:ext cx="2420858" cy="562896"/>
            <a:chOff x="895443" y="1943747"/>
            <a:chExt cx="2324989" cy="562896"/>
          </a:xfrm>
        </p:grpSpPr>
        <p:sp>
          <p:nvSpPr>
            <p:cNvPr id="4" name="Round Single Corner Rectangle 92">
              <a:extLst>
                <a:ext uri="{FF2B5EF4-FFF2-40B4-BE49-F238E27FC236}">
                  <a16:creationId xmlns:a16="http://schemas.microsoft.com/office/drawing/2014/main" id="{CE5E6A7B-FB3F-4D96-BF10-85A2B07E705C}"/>
                </a:ext>
              </a:extLst>
            </p:cNvPr>
            <p:cNvSpPr/>
            <p:nvPr/>
          </p:nvSpPr>
          <p:spPr bwMode="gray">
            <a:xfrm rot="16200000">
              <a:off x="878180" y="1961012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" name="Round Single Corner Rectangle 92">
              <a:extLst>
                <a:ext uri="{FF2B5EF4-FFF2-40B4-BE49-F238E27FC236}">
                  <a16:creationId xmlns:a16="http://schemas.microsoft.com/office/drawing/2014/main" id="{66BE8A5B-33B5-43D2-A713-496FBDD9D4E1}"/>
                </a:ext>
              </a:extLst>
            </p:cNvPr>
            <p:cNvSpPr/>
            <p:nvPr/>
          </p:nvSpPr>
          <p:spPr bwMode="gray">
            <a:xfrm rot="5400000" flipH="1">
              <a:off x="3135943" y="1961013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" name="Round Same Side Corner Rectangle 6">
              <a:extLst>
                <a:ext uri="{FF2B5EF4-FFF2-40B4-BE49-F238E27FC236}">
                  <a16:creationId xmlns:a16="http://schemas.microsoft.com/office/drawing/2014/main" id="{9F2E085F-4367-4869-A325-D8524E59EA7C}"/>
                </a:ext>
              </a:extLst>
            </p:cNvPr>
            <p:cNvSpPr/>
            <p:nvPr/>
          </p:nvSpPr>
          <p:spPr bwMode="gray">
            <a:xfrm flipH="1" flipV="1">
              <a:off x="960566" y="1943747"/>
              <a:ext cx="2206997" cy="562896"/>
            </a:xfrm>
            <a:prstGeom prst="round2SameRect">
              <a:avLst/>
            </a:prstGeom>
            <a:solidFill>
              <a:srgbClr val="83389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" tIns="182880" rIns="18288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8" algn="ctr">
                <a:tabLst>
                  <a:tab pos="1485900" algn="l"/>
                </a:tabLst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4FED6-0216-47D3-A7C2-86B02800F9AF}"/>
                </a:ext>
              </a:extLst>
            </p:cNvPr>
            <p:cNvSpPr/>
            <p:nvPr/>
          </p:nvSpPr>
          <p:spPr bwMode="gray">
            <a:xfrm>
              <a:off x="960575" y="1943749"/>
              <a:ext cx="2206997" cy="89694"/>
            </a:xfrm>
            <a:prstGeom prst="rect">
              <a:avLst/>
            </a:prstGeom>
            <a:gradFill flip="none" rotWithShape="1">
              <a:gsLst>
                <a:gs pos="0">
                  <a:srgbClr val="83389B"/>
                </a:gs>
                <a:gs pos="97917">
                  <a:srgbClr val="83389B"/>
                </a:gs>
                <a:gs pos="5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AC8C2C-CE69-4E9E-B913-CBCDACD1DA2E}"/>
                </a:ext>
              </a:extLst>
            </p:cNvPr>
            <p:cNvSpPr/>
            <p:nvPr/>
          </p:nvSpPr>
          <p:spPr>
            <a:xfrm>
              <a:off x="945287" y="2059894"/>
              <a:ext cx="2210670" cy="43094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FFFFFF"/>
                  </a:solidFill>
                  <a:latin typeface="Calibri" pitchFamily="34" charset="0"/>
                </a:rPr>
                <a:t>INTRODUCTION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3A33B-12D5-40A5-AE6D-6D8A224A34DD}"/>
              </a:ext>
            </a:extLst>
          </p:cNvPr>
          <p:cNvGrpSpPr/>
          <p:nvPr/>
        </p:nvGrpSpPr>
        <p:grpSpPr>
          <a:xfrm>
            <a:off x="7154743" y="2300736"/>
            <a:ext cx="2420858" cy="562896"/>
            <a:chOff x="895443" y="1943747"/>
            <a:chExt cx="2324989" cy="562896"/>
          </a:xfrm>
        </p:grpSpPr>
        <p:sp>
          <p:nvSpPr>
            <p:cNvPr id="10" name="Round Single Corner Rectangle 92">
              <a:extLst>
                <a:ext uri="{FF2B5EF4-FFF2-40B4-BE49-F238E27FC236}">
                  <a16:creationId xmlns:a16="http://schemas.microsoft.com/office/drawing/2014/main" id="{6602AC94-18DF-4083-B9E2-241844334CB4}"/>
                </a:ext>
              </a:extLst>
            </p:cNvPr>
            <p:cNvSpPr/>
            <p:nvPr/>
          </p:nvSpPr>
          <p:spPr bwMode="gray">
            <a:xfrm rot="16200000">
              <a:off x="878180" y="1961012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" name="Round Single Corner Rectangle 92">
              <a:extLst>
                <a:ext uri="{FF2B5EF4-FFF2-40B4-BE49-F238E27FC236}">
                  <a16:creationId xmlns:a16="http://schemas.microsoft.com/office/drawing/2014/main" id="{193C4ABB-5C84-49EB-8E98-68B2F0EFD928}"/>
                </a:ext>
              </a:extLst>
            </p:cNvPr>
            <p:cNvSpPr/>
            <p:nvPr/>
          </p:nvSpPr>
          <p:spPr bwMode="gray">
            <a:xfrm rot="5400000" flipH="1">
              <a:off x="3135943" y="1961013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2" name="Round Same Side Corner Rectangle 24">
              <a:extLst>
                <a:ext uri="{FF2B5EF4-FFF2-40B4-BE49-F238E27FC236}">
                  <a16:creationId xmlns:a16="http://schemas.microsoft.com/office/drawing/2014/main" id="{88E00949-FC08-43AD-812A-2189D5E735F0}"/>
                </a:ext>
              </a:extLst>
            </p:cNvPr>
            <p:cNvSpPr/>
            <p:nvPr/>
          </p:nvSpPr>
          <p:spPr bwMode="gray">
            <a:xfrm flipH="1" flipV="1">
              <a:off x="960566" y="1943747"/>
              <a:ext cx="2206997" cy="562896"/>
            </a:xfrm>
            <a:prstGeom prst="round2SameRect">
              <a:avLst/>
            </a:prstGeom>
            <a:solidFill>
              <a:srgbClr val="83389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" tIns="182880" rIns="18288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8" algn="ctr">
                <a:tabLst>
                  <a:tab pos="1485900" algn="l"/>
                </a:tabLst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66D19A-50E4-4A17-B12C-973B97F2A74C}"/>
                </a:ext>
              </a:extLst>
            </p:cNvPr>
            <p:cNvSpPr/>
            <p:nvPr/>
          </p:nvSpPr>
          <p:spPr bwMode="gray">
            <a:xfrm>
              <a:off x="960575" y="1943749"/>
              <a:ext cx="2206997" cy="89694"/>
            </a:xfrm>
            <a:prstGeom prst="rect">
              <a:avLst/>
            </a:prstGeom>
            <a:gradFill flip="none" rotWithShape="1">
              <a:gsLst>
                <a:gs pos="0">
                  <a:srgbClr val="83389B"/>
                </a:gs>
                <a:gs pos="97917">
                  <a:srgbClr val="83389B"/>
                </a:gs>
                <a:gs pos="5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866D19-1D10-4781-94FB-FC8CDEE95ECF}"/>
                </a:ext>
              </a:extLst>
            </p:cNvPr>
            <p:cNvSpPr/>
            <p:nvPr/>
          </p:nvSpPr>
          <p:spPr>
            <a:xfrm>
              <a:off x="945287" y="2059894"/>
              <a:ext cx="2210670" cy="43094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FFFFFF"/>
                  </a:solidFill>
                  <a:latin typeface="Calibri" pitchFamily="34" charset="0"/>
                </a:rPr>
                <a:t>FEATURES OF HADOOP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433C19-9BF1-4341-B635-7E8EA4B260C2}"/>
              </a:ext>
            </a:extLst>
          </p:cNvPr>
          <p:cNvGrpSpPr/>
          <p:nvPr/>
        </p:nvGrpSpPr>
        <p:grpSpPr>
          <a:xfrm>
            <a:off x="7102844" y="1363562"/>
            <a:ext cx="2420858" cy="562896"/>
            <a:chOff x="895443" y="1943747"/>
            <a:chExt cx="2324989" cy="562896"/>
          </a:xfrm>
        </p:grpSpPr>
        <p:sp>
          <p:nvSpPr>
            <p:cNvPr id="16" name="Round Single Corner Rectangle 92">
              <a:extLst>
                <a:ext uri="{FF2B5EF4-FFF2-40B4-BE49-F238E27FC236}">
                  <a16:creationId xmlns:a16="http://schemas.microsoft.com/office/drawing/2014/main" id="{8DD69E99-42BF-4075-8E1D-B3313BAF57FF}"/>
                </a:ext>
              </a:extLst>
            </p:cNvPr>
            <p:cNvSpPr/>
            <p:nvPr/>
          </p:nvSpPr>
          <p:spPr bwMode="gray">
            <a:xfrm rot="16200000">
              <a:off x="878180" y="1961012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" name="Round Single Corner Rectangle 92">
              <a:extLst>
                <a:ext uri="{FF2B5EF4-FFF2-40B4-BE49-F238E27FC236}">
                  <a16:creationId xmlns:a16="http://schemas.microsoft.com/office/drawing/2014/main" id="{0810180B-CA7F-4F63-B32C-31FD5CBAF329}"/>
                </a:ext>
              </a:extLst>
            </p:cNvPr>
            <p:cNvSpPr/>
            <p:nvPr/>
          </p:nvSpPr>
          <p:spPr bwMode="gray">
            <a:xfrm rot="5400000" flipH="1">
              <a:off x="3135943" y="1961013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Round Same Side Corner Rectangle 30">
              <a:extLst>
                <a:ext uri="{FF2B5EF4-FFF2-40B4-BE49-F238E27FC236}">
                  <a16:creationId xmlns:a16="http://schemas.microsoft.com/office/drawing/2014/main" id="{639FEA77-779B-4A1C-8C6E-F62385C208BB}"/>
                </a:ext>
              </a:extLst>
            </p:cNvPr>
            <p:cNvSpPr/>
            <p:nvPr/>
          </p:nvSpPr>
          <p:spPr bwMode="gray">
            <a:xfrm flipH="1" flipV="1">
              <a:off x="960566" y="1943747"/>
              <a:ext cx="2206997" cy="562896"/>
            </a:xfrm>
            <a:prstGeom prst="round2SameRect">
              <a:avLst/>
            </a:prstGeom>
            <a:solidFill>
              <a:srgbClr val="83389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" tIns="182880" rIns="18288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8" algn="ctr">
                <a:tabLst>
                  <a:tab pos="1485900" algn="l"/>
                </a:tabLst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0EA20F-6A6E-4E1B-8E8D-A1CBFA3DAFD4}"/>
                </a:ext>
              </a:extLst>
            </p:cNvPr>
            <p:cNvSpPr/>
            <p:nvPr/>
          </p:nvSpPr>
          <p:spPr bwMode="gray">
            <a:xfrm>
              <a:off x="960575" y="1943749"/>
              <a:ext cx="2206997" cy="89694"/>
            </a:xfrm>
            <a:prstGeom prst="rect">
              <a:avLst/>
            </a:prstGeom>
            <a:gradFill flip="none" rotWithShape="1">
              <a:gsLst>
                <a:gs pos="0">
                  <a:srgbClr val="83389B"/>
                </a:gs>
                <a:gs pos="97917">
                  <a:srgbClr val="83389B"/>
                </a:gs>
                <a:gs pos="5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75CF8B-97AB-45D4-BF31-1F01194605D0}"/>
                </a:ext>
              </a:extLst>
            </p:cNvPr>
            <p:cNvSpPr/>
            <p:nvPr/>
          </p:nvSpPr>
          <p:spPr>
            <a:xfrm>
              <a:off x="945287" y="2059894"/>
              <a:ext cx="2210670" cy="43094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FFFFFF"/>
                  </a:solidFill>
                  <a:latin typeface="Calibri" pitchFamily="34" charset="0"/>
                </a:rPr>
                <a:t>MAJOR USERS OF HADOOP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3C9864-FFE2-4D15-AFC2-377A98944AE7}"/>
              </a:ext>
            </a:extLst>
          </p:cNvPr>
          <p:cNvGrpSpPr/>
          <p:nvPr/>
        </p:nvGrpSpPr>
        <p:grpSpPr>
          <a:xfrm>
            <a:off x="2338607" y="3787949"/>
            <a:ext cx="2420858" cy="562896"/>
            <a:chOff x="895443" y="1943747"/>
            <a:chExt cx="2324989" cy="562896"/>
          </a:xfrm>
        </p:grpSpPr>
        <p:sp>
          <p:nvSpPr>
            <p:cNvPr id="22" name="Round Single Corner Rectangle 92">
              <a:extLst>
                <a:ext uri="{FF2B5EF4-FFF2-40B4-BE49-F238E27FC236}">
                  <a16:creationId xmlns:a16="http://schemas.microsoft.com/office/drawing/2014/main" id="{F4946D9B-DECB-4EA4-9B9A-774A57498EC5}"/>
                </a:ext>
              </a:extLst>
            </p:cNvPr>
            <p:cNvSpPr/>
            <p:nvPr/>
          </p:nvSpPr>
          <p:spPr bwMode="gray">
            <a:xfrm rot="16200000">
              <a:off x="878180" y="1961012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Round Single Corner Rectangle 92">
              <a:extLst>
                <a:ext uri="{FF2B5EF4-FFF2-40B4-BE49-F238E27FC236}">
                  <a16:creationId xmlns:a16="http://schemas.microsoft.com/office/drawing/2014/main" id="{DFA53D48-4960-4F3C-A35C-8DA4DCF6FE36}"/>
                </a:ext>
              </a:extLst>
            </p:cNvPr>
            <p:cNvSpPr/>
            <p:nvPr/>
          </p:nvSpPr>
          <p:spPr bwMode="gray">
            <a:xfrm rot="5400000" flipH="1">
              <a:off x="3135943" y="1961013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Round Same Side Corner Rectangle 36">
              <a:extLst>
                <a:ext uri="{FF2B5EF4-FFF2-40B4-BE49-F238E27FC236}">
                  <a16:creationId xmlns:a16="http://schemas.microsoft.com/office/drawing/2014/main" id="{E4B7ED05-B2F6-45D4-92E3-7522BA22779B}"/>
                </a:ext>
              </a:extLst>
            </p:cNvPr>
            <p:cNvSpPr/>
            <p:nvPr/>
          </p:nvSpPr>
          <p:spPr bwMode="gray">
            <a:xfrm flipH="1" flipV="1">
              <a:off x="960566" y="1943747"/>
              <a:ext cx="2206997" cy="562896"/>
            </a:xfrm>
            <a:prstGeom prst="round2SameRect">
              <a:avLst/>
            </a:prstGeom>
            <a:solidFill>
              <a:srgbClr val="83389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" tIns="182880" rIns="18288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8" algn="ctr">
                <a:tabLst>
                  <a:tab pos="1485900" algn="l"/>
                </a:tabLst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A0D61F-C2E6-48C5-AC69-7F1272950667}"/>
                </a:ext>
              </a:extLst>
            </p:cNvPr>
            <p:cNvSpPr/>
            <p:nvPr/>
          </p:nvSpPr>
          <p:spPr bwMode="gray">
            <a:xfrm>
              <a:off x="960575" y="1943749"/>
              <a:ext cx="2206997" cy="89694"/>
            </a:xfrm>
            <a:prstGeom prst="rect">
              <a:avLst/>
            </a:prstGeom>
            <a:gradFill flip="none" rotWithShape="1">
              <a:gsLst>
                <a:gs pos="0">
                  <a:srgbClr val="83389B"/>
                </a:gs>
                <a:gs pos="97917">
                  <a:srgbClr val="83389B"/>
                </a:gs>
                <a:gs pos="5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B3D034-04A8-4FAE-B19B-67478F74F75C}"/>
                </a:ext>
              </a:extLst>
            </p:cNvPr>
            <p:cNvSpPr/>
            <p:nvPr/>
          </p:nvSpPr>
          <p:spPr>
            <a:xfrm>
              <a:off x="945287" y="2059894"/>
              <a:ext cx="2210670" cy="43094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FFFFFF"/>
                  </a:solidFill>
                  <a:latin typeface="Calibri" pitchFamily="34" charset="0"/>
                </a:rPr>
                <a:t>WHY HADOOP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04132-067C-4272-B152-626732208F7A}"/>
              </a:ext>
            </a:extLst>
          </p:cNvPr>
          <p:cNvGrpSpPr/>
          <p:nvPr/>
        </p:nvGrpSpPr>
        <p:grpSpPr>
          <a:xfrm>
            <a:off x="2286708" y="2706727"/>
            <a:ext cx="2420858" cy="562896"/>
            <a:chOff x="895443" y="1943747"/>
            <a:chExt cx="2324989" cy="562896"/>
          </a:xfrm>
        </p:grpSpPr>
        <p:sp>
          <p:nvSpPr>
            <p:cNvPr id="28" name="Round Single Corner Rectangle 92">
              <a:extLst>
                <a:ext uri="{FF2B5EF4-FFF2-40B4-BE49-F238E27FC236}">
                  <a16:creationId xmlns:a16="http://schemas.microsoft.com/office/drawing/2014/main" id="{C5C9E9DE-F4E1-403E-AFE8-A2EA1863E60A}"/>
                </a:ext>
              </a:extLst>
            </p:cNvPr>
            <p:cNvSpPr/>
            <p:nvPr/>
          </p:nvSpPr>
          <p:spPr bwMode="gray">
            <a:xfrm rot="16200000">
              <a:off x="878180" y="1961012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" name="Round Single Corner Rectangle 92">
              <a:extLst>
                <a:ext uri="{FF2B5EF4-FFF2-40B4-BE49-F238E27FC236}">
                  <a16:creationId xmlns:a16="http://schemas.microsoft.com/office/drawing/2014/main" id="{0FC7A14B-B876-48B8-AE88-7DC14A022293}"/>
                </a:ext>
              </a:extLst>
            </p:cNvPr>
            <p:cNvSpPr/>
            <p:nvPr/>
          </p:nvSpPr>
          <p:spPr bwMode="gray">
            <a:xfrm rot="5400000" flipH="1">
              <a:off x="3135943" y="1961013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Round Same Side Corner Rectangle 44">
              <a:extLst>
                <a:ext uri="{FF2B5EF4-FFF2-40B4-BE49-F238E27FC236}">
                  <a16:creationId xmlns:a16="http://schemas.microsoft.com/office/drawing/2014/main" id="{641E18A3-A00D-4E59-88CE-BC5191ABE4FE}"/>
                </a:ext>
              </a:extLst>
            </p:cNvPr>
            <p:cNvSpPr/>
            <p:nvPr/>
          </p:nvSpPr>
          <p:spPr bwMode="gray">
            <a:xfrm flipH="1" flipV="1">
              <a:off x="960566" y="1943747"/>
              <a:ext cx="2206997" cy="562896"/>
            </a:xfrm>
            <a:prstGeom prst="round2SameRect">
              <a:avLst/>
            </a:prstGeom>
            <a:solidFill>
              <a:srgbClr val="83389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" tIns="182880" rIns="18288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8" algn="ctr">
                <a:tabLst>
                  <a:tab pos="1485900" algn="l"/>
                </a:tabLst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7743B4-6CCC-4CFD-A9E9-BE51BDA7EC58}"/>
                </a:ext>
              </a:extLst>
            </p:cNvPr>
            <p:cNvSpPr/>
            <p:nvPr/>
          </p:nvSpPr>
          <p:spPr bwMode="gray">
            <a:xfrm>
              <a:off x="960575" y="1943749"/>
              <a:ext cx="2206997" cy="89694"/>
            </a:xfrm>
            <a:prstGeom prst="rect">
              <a:avLst/>
            </a:prstGeom>
            <a:gradFill flip="none" rotWithShape="1">
              <a:gsLst>
                <a:gs pos="0">
                  <a:srgbClr val="83389B"/>
                </a:gs>
                <a:gs pos="97917">
                  <a:srgbClr val="83389B"/>
                </a:gs>
                <a:gs pos="5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6E3CE4-6FF6-4679-9F07-80D878F893A0}"/>
                </a:ext>
              </a:extLst>
            </p:cNvPr>
            <p:cNvSpPr/>
            <p:nvPr/>
          </p:nvSpPr>
          <p:spPr>
            <a:xfrm>
              <a:off x="945287" y="2059894"/>
              <a:ext cx="2210670" cy="43094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FFFFFF"/>
                  </a:solidFill>
                  <a:latin typeface="Calibri" pitchFamily="34" charset="0"/>
                </a:rPr>
                <a:t>BIG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D0E073-31E9-4740-B25C-3B3CEE1E205A}"/>
              </a:ext>
            </a:extLst>
          </p:cNvPr>
          <p:cNvGrpSpPr/>
          <p:nvPr/>
        </p:nvGrpSpPr>
        <p:grpSpPr>
          <a:xfrm>
            <a:off x="7119744" y="4364051"/>
            <a:ext cx="2420858" cy="562896"/>
            <a:chOff x="895443" y="1943747"/>
            <a:chExt cx="2324989" cy="562896"/>
          </a:xfrm>
        </p:grpSpPr>
        <p:sp>
          <p:nvSpPr>
            <p:cNvPr id="34" name="Round Single Corner Rectangle 92">
              <a:extLst>
                <a:ext uri="{FF2B5EF4-FFF2-40B4-BE49-F238E27FC236}">
                  <a16:creationId xmlns:a16="http://schemas.microsoft.com/office/drawing/2014/main" id="{0A490ACE-2E98-4FEF-8410-9F7CC5719A78}"/>
                </a:ext>
              </a:extLst>
            </p:cNvPr>
            <p:cNvSpPr/>
            <p:nvPr/>
          </p:nvSpPr>
          <p:spPr bwMode="gray">
            <a:xfrm rot="16200000">
              <a:off x="878180" y="1961012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" name="Round Single Corner Rectangle 92">
              <a:extLst>
                <a:ext uri="{FF2B5EF4-FFF2-40B4-BE49-F238E27FC236}">
                  <a16:creationId xmlns:a16="http://schemas.microsoft.com/office/drawing/2014/main" id="{C57B8543-C832-4137-A21B-4B3A5DF635BF}"/>
                </a:ext>
              </a:extLst>
            </p:cNvPr>
            <p:cNvSpPr/>
            <p:nvPr/>
          </p:nvSpPr>
          <p:spPr bwMode="gray">
            <a:xfrm rot="5400000" flipH="1">
              <a:off x="3135943" y="1961013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6" name="Round Same Side Corner Rectangle 48">
              <a:extLst>
                <a:ext uri="{FF2B5EF4-FFF2-40B4-BE49-F238E27FC236}">
                  <a16:creationId xmlns:a16="http://schemas.microsoft.com/office/drawing/2014/main" id="{471816AE-28C1-478D-813F-C3060CDC08F8}"/>
                </a:ext>
              </a:extLst>
            </p:cNvPr>
            <p:cNvSpPr/>
            <p:nvPr/>
          </p:nvSpPr>
          <p:spPr bwMode="gray">
            <a:xfrm flipH="1" flipV="1">
              <a:off x="960566" y="1943747"/>
              <a:ext cx="2206997" cy="562896"/>
            </a:xfrm>
            <a:prstGeom prst="round2SameRect">
              <a:avLst/>
            </a:prstGeom>
            <a:solidFill>
              <a:srgbClr val="83389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" tIns="182880" rIns="18288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8" algn="ctr">
                <a:tabLst>
                  <a:tab pos="1485900" algn="l"/>
                </a:tabLst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09D72A-C2C3-4B5A-99EA-2A13CAE39BFB}"/>
                </a:ext>
              </a:extLst>
            </p:cNvPr>
            <p:cNvSpPr/>
            <p:nvPr/>
          </p:nvSpPr>
          <p:spPr bwMode="gray">
            <a:xfrm>
              <a:off x="960575" y="1943749"/>
              <a:ext cx="2206997" cy="89694"/>
            </a:xfrm>
            <a:prstGeom prst="rect">
              <a:avLst/>
            </a:prstGeom>
            <a:gradFill flip="none" rotWithShape="1">
              <a:gsLst>
                <a:gs pos="0">
                  <a:srgbClr val="83389B"/>
                </a:gs>
                <a:gs pos="97917">
                  <a:srgbClr val="83389B"/>
                </a:gs>
                <a:gs pos="5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E87C2E8-5CF9-454D-B4D6-890FD8ABDC03}"/>
                </a:ext>
              </a:extLst>
            </p:cNvPr>
            <p:cNvSpPr/>
            <p:nvPr/>
          </p:nvSpPr>
          <p:spPr>
            <a:xfrm>
              <a:off x="945287" y="2059894"/>
              <a:ext cx="2210670" cy="43094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FFFFFF"/>
                  </a:solidFill>
                  <a:latin typeface="Calibri" pitchFamily="34" charset="0"/>
                </a:rPr>
                <a:t>COMPONENTS OF HADOOP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B8C6F1-6AFA-4014-AFC3-9E49DAAF6930}"/>
              </a:ext>
            </a:extLst>
          </p:cNvPr>
          <p:cNvGrpSpPr/>
          <p:nvPr/>
        </p:nvGrpSpPr>
        <p:grpSpPr>
          <a:xfrm>
            <a:off x="7161122" y="3289816"/>
            <a:ext cx="2420858" cy="562896"/>
            <a:chOff x="895443" y="1943747"/>
            <a:chExt cx="2324989" cy="562896"/>
          </a:xfrm>
        </p:grpSpPr>
        <p:sp>
          <p:nvSpPr>
            <p:cNvPr id="40" name="Round Single Corner Rectangle 92">
              <a:extLst>
                <a:ext uri="{FF2B5EF4-FFF2-40B4-BE49-F238E27FC236}">
                  <a16:creationId xmlns:a16="http://schemas.microsoft.com/office/drawing/2014/main" id="{88AC707C-4D12-4BD7-818A-1F08E36D7EE9}"/>
                </a:ext>
              </a:extLst>
            </p:cNvPr>
            <p:cNvSpPr/>
            <p:nvPr/>
          </p:nvSpPr>
          <p:spPr bwMode="gray">
            <a:xfrm rot="16200000">
              <a:off x="878180" y="1961012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1" name="Round Single Corner Rectangle 92">
              <a:extLst>
                <a:ext uri="{FF2B5EF4-FFF2-40B4-BE49-F238E27FC236}">
                  <a16:creationId xmlns:a16="http://schemas.microsoft.com/office/drawing/2014/main" id="{B46BAE74-C7D9-44B5-8FE2-9DEEC853DDAB}"/>
                </a:ext>
              </a:extLst>
            </p:cNvPr>
            <p:cNvSpPr/>
            <p:nvPr/>
          </p:nvSpPr>
          <p:spPr bwMode="gray">
            <a:xfrm rot="5400000" flipH="1">
              <a:off x="3135943" y="1961013"/>
              <a:ext cx="101752" cy="67226"/>
            </a:xfrm>
            <a:custGeom>
              <a:avLst/>
              <a:gdLst>
                <a:gd name="connsiteX0" fmla="*/ 0 w 101752"/>
                <a:gd name="connsiteY0" fmla="*/ 0 h 74434"/>
                <a:gd name="connsiteX1" fmla="*/ 64535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1752"/>
                <a:gd name="connsiteY0" fmla="*/ 0 h 74434"/>
                <a:gd name="connsiteX1" fmla="*/ 40722 w 101752"/>
                <a:gd name="connsiteY1" fmla="*/ 0 h 74434"/>
                <a:gd name="connsiteX2" fmla="*/ 101752 w 101752"/>
                <a:gd name="connsiteY2" fmla="*/ 37217 h 74434"/>
                <a:gd name="connsiteX3" fmla="*/ 101752 w 101752"/>
                <a:gd name="connsiteY3" fmla="*/ 74434 h 74434"/>
                <a:gd name="connsiteX4" fmla="*/ 0 w 101752"/>
                <a:gd name="connsiteY4" fmla="*/ 74434 h 74434"/>
                <a:gd name="connsiteX5" fmla="*/ 0 w 101752"/>
                <a:gd name="connsiteY5" fmla="*/ 0 h 74434"/>
                <a:gd name="connsiteX0" fmla="*/ 0 w 102371"/>
                <a:gd name="connsiteY0" fmla="*/ 0 h 74434"/>
                <a:gd name="connsiteX1" fmla="*/ 40722 w 102371"/>
                <a:gd name="connsiteY1" fmla="*/ 0 h 74434"/>
                <a:gd name="connsiteX2" fmla="*/ 101752 w 102371"/>
                <a:gd name="connsiteY2" fmla="*/ 74434 h 74434"/>
                <a:gd name="connsiteX3" fmla="*/ 0 w 102371"/>
                <a:gd name="connsiteY3" fmla="*/ 74434 h 74434"/>
                <a:gd name="connsiteX4" fmla="*/ 0 w 102371"/>
                <a:gd name="connsiteY4" fmla="*/ 0 h 74434"/>
                <a:gd name="connsiteX0" fmla="*/ 0 w 102794"/>
                <a:gd name="connsiteY0" fmla="*/ 223 h 74657"/>
                <a:gd name="connsiteX1" fmla="*/ 40722 w 102794"/>
                <a:gd name="connsiteY1" fmla="*/ 223 h 74657"/>
                <a:gd name="connsiteX2" fmla="*/ 101752 w 102794"/>
                <a:gd name="connsiteY2" fmla="*/ 74657 h 74657"/>
                <a:gd name="connsiteX3" fmla="*/ 0 w 102794"/>
                <a:gd name="connsiteY3" fmla="*/ 74657 h 74657"/>
                <a:gd name="connsiteX4" fmla="*/ 0 w 102794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23 h 74657"/>
                <a:gd name="connsiteX1" fmla="*/ 40722 w 101752"/>
                <a:gd name="connsiteY1" fmla="*/ 223 h 74657"/>
                <a:gd name="connsiteX2" fmla="*/ 101752 w 101752"/>
                <a:gd name="connsiteY2" fmla="*/ 74657 h 74657"/>
                <a:gd name="connsiteX3" fmla="*/ 0 w 101752"/>
                <a:gd name="connsiteY3" fmla="*/ 74657 h 74657"/>
                <a:gd name="connsiteX4" fmla="*/ 0 w 101752"/>
                <a:gd name="connsiteY4" fmla="*/ 223 h 74657"/>
                <a:gd name="connsiteX0" fmla="*/ 0 w 101752"/>
                <a:gd name="connsiteY0" fmla="*/ 2438 h 76872"/>
                <a:gd name="connsiteX1" fmla="*/ 21669 w 101752"/>
                <a:gd name="connsiteY1" fmla="*/ 58 h 76872"/>
                <a:gd name="connsiteX2" fmla="*/ 101752 w 101752"/>
                <a:gd name="connsiteY2" fmla="*/ 76872 h 76872"/>
                <a:gd name="connsiteX3" fmla="*/ 0 w 101752"/>
                <a:gd name="connsiteY3" fmla="*/ 76872 h 76872"/>
                <a:gd name="connsiteX4" fmla="*/ 0 w 101752"/>
                <a:gd name="connsiteY4" fmla="*/ 2438 h 76872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  <a:gd name="connsiteX0" fmla="*/ 0 w 101752"/>
                <a:gd name="connsiteY0" fmla="*/ 0 h 74434"/>
                <a:gd name="connsiteX1" fmla="*/ 101752 w 101752"/>
                <a:gd name="connsiteY1" fmla="*/ 74434 h 74434"/>
                <a:gd name="connsiteX2" fmla="*/ 0 w 101752"/>
                <a:gd name="connsiteY2" fmla="*/ 74434 h 74434"/>
                <a:gd name="connsiteX3" fmla="*/ 0 w 101752"/>
                <a:gd name="connsiteY3" fmla="*/ 0 h 7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2" h="74434">
                  <a:moveTo>
                    <a:pt x="0" y="0"/>
                  </a:moveTo>
                  <a:cubicBezTo>
                    <a:pt x="40772" y="0"/>
                    <a:pt x="96989" y="12021"/>
                    <a:pt x="101752" y="74434"/>
                  </a:cubicBezTo>
                  <a:lnTo>
                    <a:pt x="0" y="744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3389B">
                    <a:shade val="30000"/>
                    <a:satMod val="115000"/>
                  </a:srgbClr>
                </a:gs>
                <a:gs pos="50000">
                  <a:srgbClr val="83389B">
                    <a:shade val="67500"/>
                    <a:satMod val="115000"/>
                  </a:srgbClr>
                </a:gs>
                <a:gs pos="100000">
                  <a:srgbClr val="83389B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2" name="Round Same Side Corner Rectangle 54">
              <a:extLst>
                <a:ext uri="{FF2B5EF4-FFF2-40B4-BE49-F238E27FC236}">
                  <a16:creationId xmlns:a16="http://schemas.microsoft.com/office/drawing/2014/main" id="{4A2C9B25-0397-4F69-A53C-5E7FFB293345}"/>
                </a:ext>
              </a:extLst>
            </p:cNvPr>
            <p:cNvSpPr/>
            <p:nvPr/>
          </p:nvSpPr>
          <p:spPr bwMode="gray">
            <a:xfrm flipH="1" flipV="1">
              <a:off x="960566" y="1943747"/>
              <a:ext cx="2206997" cy="562896"/>
            </a:xfrm>
            <a:prstGeom prst="round2SameRect">
              <a:avLst/>
            </a:prstGeom>
            <a:solidFill>
              <a:srgbClr val="83389B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" tIns="182880" rIns="18288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8" algn="ctr">
                <a:tabLst>
                  <a:tab pos="1485900" algn="l"/>
                </a:tabLst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FBE3F6-2D9F-4EBD-B786-8F0BB73AA7BD}"/>
                </a:ext>
              </a:extLst>
            </p:cNvPr>
            <p:cNvSpPr/>
            <p:nvPr/>
          </p:nvSpPr>
          <p:spPr bwMode="gray">
            <a:xfrm>
              <a:off x="960575" y="1943749"/>
              <a:ext cx="2206997" cy="89694"/>
            </a:xfrm>
            <a:prstGeom prst="rect">
              <a:avLst/>
            </a:prstGeom>
            <a:gradFill flip="none" rotWithShape="1">
              <a:gsLst>
                <a:gs pos="0">
                  <a:srgbClr val="83389B"/>
                </a:gs>
                <a:gs pos="97917">
                  <a:srgbClr val="83389B"/>
                </a:gs>
                <a:gs pos="5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4058A6-B042-494C-9BC3-E30E24C5790B}"/>
                </a:ext>
              </a:extLst>
            </p:cNvPr>
            <p:cNvSpPr/>
            <p:nvPr/>
          </p:nvSpPr>
          <p:spPr>
            <a:xfrm>
              <a:off x="945287" y="2059894"/>
              <a:ext cx="2210670" cy="43094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FFFFFF"/>
                  </a:solidFill>
                  <a:latin typeface="Calibri" pitchFamily="34" charset="0"/>
                </a:rPr>
                <a:t>HADOOP ARCHITECTURE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C6F33D5-FB64-498D-8D51-48B3D140E039}"/>
              </a:ext>
            </a:extLst>
          </p:cNvPr>
          <p:cNvSpPr/>
          <p:nvPr/>
        </p:nvSpPr>
        <p:spPr>
          <a:xfrm>
            <a:off x="4126298" y="-14327"/>
            <a:ext cx="2952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52967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F56CB-6972-4466-85FA-70328E2BF61F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1A69AABA-641E-47A8-80B5-EFB4D31F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85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CEDF79-78AE-446E-BAB2-A43E810A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5564" y="2426818"/>
            <a:ext cx="517493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68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235B7-6EBA-4632-9ED6-47971258E5A1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84117DC2-F065-4355-A8EB-09014FC83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85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16EB541-CC57-43D6-8EB3-DCA48ECB4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659283"/>
            <a:ext cx="5455917" cy="353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06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D8920-5519-4978-ACAB-B7AC68349012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0B66349C-EB70-4B4A-992A-ED225B80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85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337E09-5BF3-4D21-8C81-DC1837C4F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795681"/>
            <a:ext cx="5455917" cy="325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98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F814C-99D9-4F62-B85D-AA6C3D55D811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BFB5B7FF-D5D3-428C-9521-1B6ADD51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85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DE111299-39FD-4AE2-AF06-6419E43F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788862"/>
            <a:ext cx="5455917" cy="32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88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5B12C-0641-4E9E-85D0-F6B1B1DF744B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985C0075-8891-4358-B196-3B483721C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8" y="2426818"/>
            <a:ext cx="495063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5C44B3E4-3BF6-4EB3-A8C4-209C9F5A5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891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3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48049-EC0B-4387-8F05-AA885C4C96B1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0BE33160-B337-4933-B007-2C2D0025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85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17F32FC3-C947-4133-A98C-CFA1AA4C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68326"/>
            <a:ext cx="545591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38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87428-DE44-4654-BE52-B9F36083A763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EB10445F-74CC-41BA-9D71-B9D2A5D63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85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828DAFC-0DBF-42E4-A878-3499282F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177596"/>
            <a:ext cx="5455917" cy="24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77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931F5-4909-4A16-B4F0-2B89C1AE80E5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D98628B2-A8CB-4D44-BEB6-3E02D24A0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15" y="2426818"/>
            <a:ext cx="484562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7324556D-0888-4505-A0B3-F0A6FE05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891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94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338CB-9B0F-4F26-99CF-9FB7CB64949E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COMPONENTS OF HADOOP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7CD29556-87D3-4517-9D10-4D1B634D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85" y="2426818"/>
            <a:ext cx="5128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075A83CA-FE25-45E0-80BB-3D5F5C94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02426"/>
            <a:ext cx="5455917" cy="38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779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5702E9-1FCB-4B16-A5A4-AFE79141DA6D}"/>
              </a:ext>
            </a:extLst>
          </p:cNvPr>
          <p:cNvSpPr/>
          <p:nvPr/>
        </p:nvSpPr>
        <p:spPr>
          <a:xfrm>
            <a:off x="4292931" y="2505670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529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44592E-0247-4392-970F-BCEA75A2F821}"/>
              </a:ext>
            </a:extLst>
          </p:cNvPr>
          <p:cNvSpPr txBox="1"/>
          <p:nvPr/>
        </p:nvSpPr>
        <p:spPr>
          <a:xfrm>
            <a:off x="2187283" y="1485944"/>
            <a:ext cx="753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	HADOOP  is a technology used for storing and processing BIG DATA.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F2EE8-4C00-4CE3-8FFE-F4FA5352E39A}"/>
              </a:ext>
            </a:extLst>
          </p:cNvPr>
          <p:cNvSpPr txBox="1"/>
          <p:nvPr/>
        </p:nvSpPr>
        <p:spPr>
          <a:xfrm>
            <a:off x="2947779" y="1938130"/>
            <a:ext cx="6536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IN" dirty="0" err="1"/>
              <a:t>Hadoop</a:t>
            </a:r>
            <a:r>
              <a:rPr lang="en-IN" dirty="0"/>
              <a:t> was developed by Doug Cutting.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It is an open source Apache Project sponsored by the Apache Software Foundation.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The </a:t>
            </a:r>
            <a:r>
              <a:rPr lang="en-IN" b="1" dirty="0" err="1"/>
              <a:t>Hadoop</a:t>
            </a:r>
            <a:r>
              <a:rPr lang="en-IN" dirty="0"/>
              <a:t> framework itself is mostly written in the Java programming </a:t>
            </a:r>
            <a:r>
              <a:rPr lang="en-IN" b="1" dirty="0"/>
              <a:t>language</a:t>
            </a:r>
            <a:r>
              <a:rPr lang="en-IN" dirty="0"/>
              <a:t>, </a:t>
            </a:r>
          </a:p>
          <a:p>
            <a:pPr lvl="0"/>
            <a:r>
              <a:rPr lang="en-IN" dirty="0"/>
              <a:t>        with some native code in C and command line utilities written as shell scripts.</a:t>
            </a:r>
          </a:p>
        </p:txBody>
      </p:sp>
      <p:pic>
        <p:nvPicPr>
          <p:cNvPr id="5" name="Picture 2" descr="C:\Users\Dell\Desktop\hadoop.jpg">
            <a:extLst>
              <a:ext uri="{FF2B5EF4-FFF2-40B4-BE49-F238E27FC236}">
                <a16:creationId xmlns:a16="http://schemas.microsoft.com/office/drawing/2014/main" id="{398B652B-CD0B-42DB-AB72-555415FA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3" y="99515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5EB0EF-8672-409C-8823-FAEBD5A13DDF}"/>
              </a:ext>
            </a:extLst>
          </p:cNvPr>
          <p:cNvSpPr/>
          <p:nvPr/>
        </p:nvSpPr>
        <p:spPr>
          <a:xfrm>
            <a:off x="2404808" y="300812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The top 6 vendors offering Big Data </a:t>
            </a:r>
            <a:r>
              <a:rPr lang="en-IN" b="1" dirty="0" err="1"/>
              <a:t>Hadoop</a:t>
            </a:r>
            <a:r>
              <a:rPr lang="en-IN" b="1" dirty="0"/>
              <a:t> solution are: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/>
              <a:t>Cloudera</a:t>
            </a:r>
            <a:r>
              <a:rPr lang="en-IN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/>
              <a:t>HortonWorks</a:t>
            </a:r>
            <a:r>
              <a:rPr lang="en-IN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Amazon Web Services Elastic </a:t>
            </a:r>
            <a:r>
              <a:rPr lang="en-IN" dirty="0" err="1"/>
              <a:t>MapReduce</a:t>
            </a:r>
            <a:r>
              <a:rPr lang="en-IN" dirty="0"/>
              <a:t> </a:t>
            </a:r>
            <a:r>
              <a:rPr lang="en-IN" dirty="0" err="1"/>
              <a:t>Hadoop</a:t>
            </a:r>
            <a:r>
              <a:rPr lang="en-IN" dirty="0"/>
              <a:t>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Microsoft.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/>
              <a:t>MapR</a:t>
            </a:r>
            <a:r>
              <a:rPr lang="en-IN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IBM </a:t>
            </a:r>
            <a:r>
              <a:rPr lang="en-IN" dirty="0" err="1"/>
              <a:t>InfoSphere</a:t>
            </a:r>
            <a:r>
              <a:rPr lang="en-IN" dirty="0"/>
              <a:t> Insights.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E10C9-89F2-4878-9D97-DA9996DD97B4}"/>
              </a:ext>
            </a:extLst>
          </p:cNvPr>
          <p:cNvSpPr/>
          <p:nvPr/>
        </p:nvSpPr>
        <p:spPr>
          <a:xfrm>
            <a:off x="3716029" y="-14327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622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69497655-9A8A-442C-AE88-1C6554E7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499" y="354197"/>
            <a:ext cx="1209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47FDC8-BB34-478F-8C6B-A81A369AF358}"/>
              </a:ext>
            </a:extLst>
          </p:cNvPr>
          <p:cNvSpPr txBox="1"/>
          <p:nvPr/>
        </p:nvSpPr>
        <p:spPr>
          <a:xfrm>
            <a:off x="1522768" y="1734494"/>
            <a:ext cx="5649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Big data is a term for data sets that are so large or complex that traditional </a:t>
            </a:r>
          </a:p>
          <a:p>
            <a:r>
              <a:rPr lang="en-IN" dirty="0"/>
              <a:t>data processing application software is inadequate to deal with them.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DB968-6C37-459F-AF6B-1302F2EAF1FB}"/>
              </a:ext>
            </a:extLst>
          </p:cNvPr>
          <p:cNvSpPr txBox="1"/>
          <p:nvPr/>
        </p:nvSpPr>
        <p:spPr>
          <a:xfrm>
            <a:off x="1767317" y="2627629"/>
            <a:ext cx="43447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BIG DATA poses 5 distinct dimensions: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VOLUME (TB, PB, EB)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VARIETY (Structure, Semi-structure, Un-structure)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VELOCITY (batch, periodic, near real-time, real-time)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VALUE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VERACITY (accuracy)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5F2CF5-4AF9-4BE4-BCB1-B0AD81E82D0B}"/>
              </a:ext>
            </a:extLst>
          </p:cNvPr>
          <p:cNvSpPr/>
          <p:nvPr/>
        </p:nvSpPr>
        <p:spPr>
          <a:xfrm>
            <a:off x="4315490" y="-44144"/>
            <a:ext cx="2574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00988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CDD38-EFC3-440A-9519-F55E9D4938B0}"/>
              </a:ext>
            </a:extLst>
          </p:cNvPr>
          <p:cNvSpPr txBox="1">
            <a:spLocks/>
          </p:cNvSpPr>
          <p:nvPr/>
        </p:nvSpPr>
        <p:spPr>
          <a:xfrm>
            <a:off x="1123356" y="1188637"/>
            <a:ext cx="9984615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/>
              <a:t>WHY HADOOP</a:t>
            </a:r>
          </a:p>
        </p:txBody>
      </p: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1EB7A517-E640-4FD1-B92F-2010F2A3E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" r="-2" b="-2"/>
          <a:stretch/>
        </p:blipFill>
        <p:spPr bwMode="auto">
          <a:xfrm>
            <a:off x="1123357" y="3018327"/>
            <a:ext cx="3533985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79F74-BED4-42A4-BB37-EABE53B407E9}"/>
              </a:ext>
            </a:extLst>
          </p:cNvPr>
          <p:cNvSpPr txBox="1"/>
          <p:nvPr/>
        </p:nvSpPr>
        <p:spPr>
          <a:xfrm>
            <a:off x="5255260" y="2998278"/>
            <a:ext cx="4428236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Distributed cluster system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		(Multiple nodes connected  via network)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Enables parallel data processing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		(Multiple processes running on a node)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Platform for massively scalable applications</a:t>
            </a:r>
          </a:p>
          <a:p>
            <a:pPr lvl="4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(ETL, BI, RDBMS, etc.)</a:t>
            </a:r>
          </a:p>
        </p:txBody>
      </p:sp>
    </p:spTree>
    <p:extLst>
      <p:ext uri="{BB962C8B-B14F-4D97-AF65-F5344CB8AC3E}">
        <p14:creationId xmlns:p14="http://schemas.microsoft.com/office/powerpoint/2010/main" val="132876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05D01B-1646-461F-8255-007BA89DB5AB}"/>
              </a:ext>
            </a:extLst>
          </p:cNvPr>
          <p:cNvSpPr/>
          <p:nvPr/>
        </p:nvSpPr>
        <p:spPr>
          <a:xfrm>
            <a:off x="676232" y="5200879"/>
            <a:ext cx="8082447" cy="802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Major Users of Hadoop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 descr="C:\Users\Dell\Desktop\hp.jpg">
            <a:extLst>
              <a:ext uri="{FF2B5EF4-FFF2-40B4-BE49-F238E27FC236}">
                <a16:creationId xmlns:a16="http://schemas.microsoft.com/office/drawing/2014/main" id="{A0946BFE-B584-4CAB-A206-E265828AB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614" y="692331"/>
            <a:ext cx="732958" cy="7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:\Users\Dell\Desktop\twitter.png">
            <a:extLst>
              <a:ext uri="{FF2B5EF4-FFF2-40B4-BE49-F238E27FC236}">
                <a16:creationId xmlns:a16="http://schemas.microsoft.com/office/drawing/2014/main" id="{04698504-9DA6-4571-A672-D546FBD2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499" y="918905"/>
            <a:ext cx="1685012" cy="168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C:\Users\Dell\Desktop\IBM.png">
            <a:extLst>
              <a:ext uri="{FF2B5EF4-FFF2-40B4-BE49-F238E27FC236}">
                <a16:creationId xmlns:a16="http://schemas.microsoft.com/office/drawing/2014/main" id="{E28593C8-4DC3-4AF7-A8CD-1A59ED01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8458" y="3037579"/>
            <a:ext cx="1554016" cy="155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Dell\Desktop\FB.png">
            <a:extLst>
              <a:ext uri="{FF2B5EF4-FFF2-40B4-BE49-F238E27FC236}">
                <a16:creationId xmlns:a16="http://schemas.microsoft.com/office/drawing/2014/main" id="{561799EF-3D93-4591-97B0-A6CA8181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9678" y="1639389"/>
            <a:ext cx="1987098" cy="104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Dell\Desktop\apple.png">
            <a:extLst>
              <a:ext uri="{FF2B5EF4-FFF2-40B4-BE49-F238E27FC236}">
                <a16:creationId xmlns:a16="http://schemas.microsoft.com/office/drawing/2014/main" id="{61FBB930-251A-4651-8A42-088EFF55A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834" y="3170655"/>
            <a:ext cx="2396155" cy="12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C:\Users\Dell\Desktop\google.png">
            <a:extLst>
              <a:ext uri="{FF2B5EF4-FFF2-40B4-BE49-F238E27FC236}">
                <a16:creationId xmlns:a16="http://schemas.microsoft.com/office/drawing/2014/main" id="{E7D94448-73A9-4B2B-9A3F-1108AAC3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7328" y="2265082"/>
            <a:ext cx="2288408" cy="228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069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71BB9E98-0039-4047-84D8-3DA9DB41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441" y="134130"/>
            <a:ext cx="1209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35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3DEBAFEE-DE22-4B6A-88F5-7C3C94F3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743" y="454242"/>
            <a:ext cx="1209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7F234-0623-4D14-8EAC-BD43A3421CEE}"/>
              </a:ext>
            </a:extLst>
          </p:cNvPr>
          <p:cNvSpPr txBox="1"/>
          <p:nvPr/>
        </p:nvSpPr>
        <p:spPr>
          <a:xfrm>
            <a:off x="1680175" y="1749539"/>
            <a:ext cx="570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err="1"/>
              <a:t>Hadoop</a:t>
            </a:r>
            <a:r>
              <a:rPr lang="en-IN" dirty="0"/>
              <a:t> spilt the data into blocks, with the default block size of 128 MB.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It stores the data with replication factor of 3.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5D821-A98C-4DF1-AEE4-36BC1DDB1EB8}"/>
              </a:ext>
            </a:extLst>
          </p:cNvPr>
          <p:cNvSpPr/>
          <p:nvPr/>
        </p:nvSpPr>
        <p:spPr>
          <a:xfrm>
            <a:off x="1488790" y="3813159"/>
            <a:ext cx="637953" cy="4572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524 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2F4AC-A301-496D-810B-1A9986B7D8B0}"/>
              </a:ext>
            </a:extLst>
          </p:cNvPr>
          <p:cNvSpPr/>
          <p:nvPr/>
        </p:nvSpPr>
        <p:spPr>
          <a:xfrm>
            <a:off x="2626471" y="4895908"/>
            <a:ext cx="637953" cy="4572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 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08414-7DA7-432E-91DD-2C0B07C7B05C}"/>
              </a:ext>
            </a:extLst>
          </p:cNvPr>
          <p:cNvSpPr/>
          <p:nvPr/>
        </p:nvSpPr>
        <p:spPr>
          <a:xfrm>
            <a:off x="2640647" y="4229601"/>
            <a:ext cx="637953" cy="4572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128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093BC-1483-49CE-B3CF-19137BBEAEAE}"/>
              </a:ext>
            </a:extLst>
          </p:cNvPr>
          <p:cNvSpPr/>
          <p:nvPr/>
        </p:nvSpPr>
        <p:spPr>
          <a:xfrm>
            <a:off x="2640646" y="3573926"/>
            <a:ext cx="637953" cy="4572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128 MB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DCD0B-B94F-4CC7-AAB8-2BCF13181DD0}"/>
              </a:ext>
            </a:extLst>
          </p:cNvPr>
          <p:cNvSpPr/>
          <p:nvPr/>
        </p:nvSpPr>
        <p:spPr>
          <a:xfrm>
            <a:off x="2647737" y="2934201"/>
            <a:ext cx="637953" cy="4572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128 MB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10958-E844-4F4A-A5FD-3D4AC0F8274D}"/>
              </a:ext>
            </a:extLst>
          </p:cNvPr>
          <p:cNvSpPr txBox="1"/>
          <p:nvPr/>
        </p:nvSpPr>
        <p:spPr>
          <a:xfrm>
            <a:off x="1567957" y="4488612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99E56-8C96-45F7-B6A2-50E6312F62AC}"/>
              </a:ext>
            </a:extLst>
          </p:cNvPr>
          <p:cNvSpPr txBox="1"/>
          <p:nvPr/>
        </p:nvSpPr>
        <p:spPr>
          <a:xfrm>
            <a:off x="3545213" y="308362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B5E49-F014-4E72-A561-3F5367EB0E0D}"/>
              </a:ext>
            </a:extLst>
          </p:cNvPr>
          <p:cNvSpPr txBox="1"/>
          <p:nvPr/>
        </p:nvSpPr>
        <p:spPr>
          <a:xfrm>
            <a:off x="3545212" y="3723349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51328-0C6A-4F56-A799-C235D5042884}"/>
              </a:ext>
            </a:extLst>
          </p:cNvPr>
          <p:cNvSpPr txBox="1"/>
          <p:nvPr/>
        </p:nvSpPr>
        <p:spPr>
          <a:xfrm>
            <a:off x="3522356" y="437902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4AECA-285F-4137-931F-AEA2AB5E45F6}"/>
              </a:ext>
            </a:extLst>
          </p:cNvPr>
          <p:cNvSpPr txBox="1"/>
          <p:nvPr/>
        </p:nvSpPr>
        <p:spPr>
          <a:xfrm>
            <a:off x="3545213" y="5045331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4FC3FD-84EC-42E1-A445-4C3C1303622A}"/>
              </a:ext>
            </a:extLst>
          </p:cNvPr>
          <p:cNvSpPr/>
          <p:nvPr/>
        </p:nvSpPr>
        <p:spPr>
          <a:xfrm>
            <a:off x="5053060" y="3394874"/>
            <a:ext cx="1180214" cy="23276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B510D-01B6-48E8-BF8F-8F7618EF7179}"/>
              </a:ext>
            </a:extLst>
          </p:cNvPr>
          <p:cNvSpPr/>
          <p:nvPr/>
        </p:nvSpPr>
        <p:spPr>
          <a:xfrm>
            <a:off x="7066158" y="3368642"/>
            <a:ext cx="1180214" cy="23538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B081A3-2A27-436B-A9D9-F8896EB4AEEA}"/>
              </a:ext>
            </a:extLst>
          </p:cNvPr>
          <p:cNvSpPr/>
          <p:nvPr/>
        </p:nvSpPr>
        <p:spPr>
          <a:xfrm>
            <a:off x="8808790" y="3368642"/>
            <a:ext cx="1180214" cy="23538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60599-D093-48DE-84DC-889E0C7DAF4E}"/>
              </a:ext>
            </a:extLst>
          </p:cNvPr>
          <p:cNvSpPr txBox="1"/>
          <p:nvPr/>
        </p:nvSpPr>
        <p:spPr>
          <a:xfrm>
            <a:off x="5298486" y="5652873"/>
            <a:ext cx="705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RACK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5F95A-ECEA-4AC1-84B3-635F655998A6}"/>
              </a:ext>
            </a:extLst>
          </p:cNvPr>
          <p:cNvSpPr txBox="1"/>
          <p:nvPr/>
        </p:nvSpPr>
        <p:spPr>
          <a:xfrm>
            <a:off x="7311584" y="5676192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RACK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4A922-1DD5-4B4B-83CD-5D0F55DFC8E2}"/>
              </a:ext>
            </a:extLst>
          </p:cNvPr>
          <p:cNvSpPr txBox="1"/>
          <p:nvPr/>
        </p:nvSpPr>
        <p:spPr>
          <a:xfrm>
            <a:off x="9054216" y="5676192"/>
            <a:ext cx="7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RACK 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4F8F2-BF1E-404F-B1A5-B3A3B7C5E6B3}"/>
              </a:ext>
            </a:extLst>
          </p:cNvPr>
          <p:cNvSpPr/>
          <p:nvPr/>
        </p:nvSpPr>
        <p:spPr>
          <a:xfrm>
            <a:off x="5290217" y="3476003"/>
            <a:ext cx="705899" cy="1021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DDB38-192D-417B-A035-81B6892776A4}"/>
              </a:ext>
            </a:extLst>
          </p:cNvPr>
          <p:cNvSpPr/>
          <p:nvPr/>
        </p:nvSpPr>
        <p:spPr>
          <a:xfrm>
            <a:off x="5290217" y="4658876"/>
            <a:ext cx="705899" cy="1021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3FF78A-B5C9-4C9C-91AF-4CE937B39105}"/>
              </a:ext>
            </a:extLst>
          </p:cNvPr>
          <p:cNvSpPr/>
          <p:nvPr/>
        </p:nvSpPr>
        <p:spPr>
          <a:xfrm>
            <a:off x="7313777" y="4658876"/>
            <a:ext cx="705899" cy="1021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96DBAC-DF32-41C1-8B79-73EB1325B366}"/>
              </a:ext>
            </a:extLst>
          </p:cNvPr>
          <p:cNvSpPr/>
          <p:nvPr/>
        </p:nvSpPr>
        <p:spPr>
          <a:xfrm>
            <a:off x="7285897" y="3390057"/>
            <a:ext cx="705899" cy="1021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78CE43-284C-410B-8AB1-605F544BE944}"/>
              </a:ext>
            </a:extLst>
          </p:cNvPr>
          <p:cNvSpPr/>
          <p:nvPr/>
        </p:nvSpPr>
        <p:spPr>
          <a:xfrm>
            <a:off x="9069991" y="4658875"/>
            <a:ext cx="705899" cy="1021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042FC4-A776-47BD-B94E-A2FD01D2A216}"/>
              </a:ext>
            </a:extLst>
          </p:cNvPr>
          <p:cNvSpPr/>
          <p:nvPr/>
        </p:nvSpPr>
        <p:spPr>
          <a:xfrm>
            <a:off x="9045947" y="3470686"/>
            <a:ext cx="705899" cy="1021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D66F23-5DA6-4E02-B0A6-CCE7F931FBB8}"/>
              </a:ext>
            </a:extLst>
          </p:cNvPr>
          <p:cNvSpPr/>
          <p:nvPr/>
        </p:nvSpPr>
        <p:spPr>
          <a:xfrm>
            <a:off x="5372037" y="3643962"/>
            <a:ext cx="542260" cy="19739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BLK1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914935-0588-47C6-AD90-28DD99FE7522}"/>
              </a:ext>
            </a:extLst>
          </p:cNvPr>
          <p:cNvSpPr/>
          <p:nvPr/>
        </p:nvSpPr>
        <p:spPr>
          <a:xfrm>
            <a:off x="7359144" y="3745944"/>
            <a:ext cx="542260" cy="19739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BLK2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04726-63A7-47EB-9D1F-3F3C87670003}"/>
              </a:ext>
            </a:extLst>
          </p:cNvPr>
          <p:cNvSpPr/>
          <p:nvPr/>
        </p:nvSpPr>
        <p:spPr>
          <a:xfrm>
            <a:off x="7359145" y="3440843"/>
            <a:ext cx="542260" cy="19739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BLK1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CDDBA-1F58-48E7-A799-192C1DB27A07}"/>
              </a:ext>
            </a:extLst>
          </p:cNvPr>
          <p:cNvSpPr/>
          <p:nvPr/>
        </p:nvSpPr>
        <p:spPr>
          <a:xfrm>
            <a:off x="9151810" y="4665626"/>
            <a:ext cx="542260" cy="19739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BLK2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D3EFFB-D870-4097-9790-19798C89BF68}"/>
              </a:ext>
            </a:extLst>
          </p:cNvPr>
          <p:cNvSpPr/>
          <p:nvPr/>
        </p:nvSpPr>
        <p:spPr>
          <a:xfrm>
            <a:off x="7376866" y="4657066"/>
            <a:ext cx="542260" cy="19739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BLK1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B12EE0-9C27-49E8-BFCA-B1159977B53C}"/>
              </a:ext>
            </a:extLst>
          </p:cNvPr>
          <p:cNvSpPr/>
          <p:nvPr/>
        </p:nvSpPr>
        <p:spPr>
          <a:xfrm>
            <a:off x="9139788" y="3515554"/>
            <a:ext cx="542260" cy="19739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BLK2</a:t>
            </a: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68120B5E-390A-4EFE-9A9F-2103B2DB1D38}"/>
              </a:ext>
            </a:extLst>
          </p:cNvPr>
          <p:cNvSpPr/>
          <p:nvPr/>
        </p:nvSpPr>
        <p:spPr>
          <a:xfrm flipH="1">
            <a:off x="6709375" y="2191693"/>
            <a:ext cx="1456661" cy="497733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 NODE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2E6947-1672-4F5D-91F9-B8034A6307EE}"/>
              </a:ext>
            </a:extLst>
          </p:cNvPr>
          <p:cNvCxnSpPr>
            <a:stCxn id="33" idx="2"/>
            <a:endCxn id="27" idx="0"/>
          </p:cNvCxnSpPr>
          <p:nvPr/>
        </p:nvCxnSpPr>
        <p:spPr>
          <a:xfrm flipH="1">
            <a:off x="5643167" y="2689426"/>
            <a:ext cx="1794538" cy="95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B45210-C1FF-4DA2-A77F-24B08DAC1E28}"/>
              </a:ext>
            </a:extLst>
          </p:cNvPr>
          <p:cNvCxnSpPr>
            <a:endCxn id="29" idx="1"/>
          </p:cNvCxnSpPr>
          <p:nvPr/>
        </p:nvCxnSpPr>
        <p:spPr>
          <a:xfrm flipV="1">
            <a:off x="5914297" y="3539540"/>
            <a:ext cx="1444848" cy="20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1">
            <a:extLst>
              <a:ext uri="{FF2B5EF4-FFF2-40B4-BE49-F238E27FC236}">
                <a16:creationId xmlns:a16="http://schemas.microsoft.com/office/drawing/2014/main" id="{CB6D5DCA-BF50-4065-B955-1447D885ACD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H="1">
            <a:off x="7376866" y="3539540"/>
            <a:ext cx="524539" cy="1216223"/>
          </a:xfrm>
          <a:prstGeom prst="curvedConnector5">
            <a:avLst>
              <a:gd name="adj1" fmla="val -43581"/>
              <a:gd name="adj2" fmla="val 50000"/>
              <a:gd name="adj3" fmla="val 143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2F9EB7-D3BA-4D87-8F63-1A76C28C1867}"/>
              </a:ext>
            </a:extLst>
          </p:cNvPr>
          <p:cNvSpPr txBox="1"/>
          <p:nvPr/>
        </p:nvSpPr>
        <p:spPr>
          <a:xfrm>
            <a:off x="4670878" y="393830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DN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C99FBE-6B6B-48F7-BDC9-CA2BC8E94321}"/>
              </a:ext>
            </a:extLst>
          </p:cNvPr>
          <p:cNvSpPr txBox="1"/>
          <p:nvPr/>
        </p:nvSpPr>
        <p:spPr>
          <a:xfrm>
            <a:off x="4694972" y="497061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DN 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07893D-8B7E-42CC-BBED-3E04215A0BB4}"/>
              </a:ext>
            </a:extLst>
          </p:cNvPr>
          <p:cNvSpPr txBox="1"/>
          <p:nvPr/>
        </p:nvSpPr>
        <p:spPr>
          <a:xfrm>
            <a:off x="6743761" y="395386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5CF088-6D34-489B-BFED-C19C769AF651}"/>
              </a:ext>
            </a:extLst>
          </p:cNvPr>
          <p:cNvSpPr txBox="1"/>
          <p:nvPr/>
        </p:nvSpPr>
        <p:spPr>
          <a:xfrm>
            <a:off x="8479770" y="398124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DN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9264AB-6E98-4A45-BAAB-90F97E9493E6}"/>
              </a:ext>
            </a:extLst>
          </p:cNvPr>
          <p:cNvSpPr txBox="1"/>
          <p:nvPr/>
        </p:nvSpPr>
        <p:spPr>
          <a:xfrm>
            <a:off x="8479770" y="507396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DN 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C0A7AF-3B58-40ED-9B16-75DD465F1251}"/>
              </a:ext>
            </a:extLst>
          </p:cNvPr>
          <p:cNvSpPr txBox="1"/>
          <p:nvPr/>
        </p:nvSpPr>
        <p:spPr>
          <a:xfrm>
            <a:off x="6743761" y="504533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DN 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B6DED9-1E6F-44B6-BEB4-2A098F89BD06}"/>
              </a:ext>
            </a:extLst>
          </p:cNvPr>
          <p:cNvSpPr/>
          <p:nvPr/>
        </p:nvSpPr>
        <p:spPr>
          <a:xfrm>
            <a:off x="2691620" y="-44144"/>
            <a:ext cx="5822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Features of Hadoop</a:t>
            </a:r>
          </a:p>
        </p:txBody>
      </p:sp>
    </p:spTree>
    <p:extLst>
      <p:ext uri="{BB962C8B-B14F-4D97-AF65-F5344CB8AC3E}">
        <p14:creationId xmlns:p14="http://schemas.microsoft.com/office/powerpoint/2010/main" val="30211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DE8124E5-9DB2-460B-82AB-B59DDFC86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82" y="417521"/>
            <a:ext cx="1209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48AEF-7BB6-4151-A2BE-45272507C2AE}"/>
              </a:ext>
            </a:extLst>
          </p:cNvPr>
          <p:cNvSpPr txBox="1"/>
          <p:nvPr/>
        </p:nvSpPr>
        <p:spPr>
          <a:xfrm>
            <a:off x="1730797" y="1708733"/>
            <a:ext cx="29715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HADOOP v1:		DEC 2011</a:t>
            </a:r>
          </a:p>
          <a:p>
            <a:endParaRPr lang="en-IN" dirty="0"/>
          </a:p>
          <a:p>
            <a:r>
              <a:rPr lang="en-IN" dirty="0"/>
              <a:t>HADOOP  v2:		OCT 2013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8A49A67-69C1-4B6E-A5EB-9660AA0E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14" y="2535265"/>
            <a:ext cx="5963966" cy="329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03741-42AC-4190-BD61-593762DA1D6D}"/>
              </a:ext>
            </a:extLst>
          </p:cNvPr>
          <p:cNvSpPr txBox="1"/>
          <p:nvPr/>
        </p:nvSpPr>
        <p:spPr>
          <a:xfrm>
            <a:off x="4123121" y="1400956"/>
            <a:ext cx="3206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Hadoop</a:t>
            </a:r>
            <a:r>
              <a:rPr lang="en-IN" dirty="0"/>
              <a:t> uses MASTER-SLAVE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C59B5-7552-4F11-943A-91A1863DB338}"/>
              </a:ext>
            </a:extLst>
          </p:cNvPr>
          <p:cNvSpPr/>
          <p:nvPr/>
        </p:nvSpPr>
        <p:spPr>
          <a:xfrm>
            <a:off x="2519362" y="-44144"/>
            <a:ext cx="6166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Hadoop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1122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AC61B-1AD3-41D1-B81E-105D8C2D538B}"/>
              </a:ext>
            </a:extLst>
          </p:cNvPr>
          <p:cNvSpPr txBox="1">
            <a:spLocks/>
          </p:cNvSpPr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/>
              <a:t>HADOOP  ARCHITECTURE</a:t>
            </a:r>
          </a:p>
        </p:txBody>
      </p:sp>
      <p:pic>
        <p:nvPicPr>
          <p:cNvPr id="3" name="Picture 2" descr="C:\Users\Dell\Desktop\hadoop.jpg">
            <a:extLst>
              <a:ext uri="{FF2B5EF4-FFF2-40B4-BE49-F238E27FC236}">
                <a16:creationId xmlns:a16="http://schemas.microsoft.com/office/drawing/2014/main" id="{548F0AB9-B325-4734-A1D0-D284F03B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952" y="2957665"/>
            <a:ext cx="4292825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Dell\Desktop\hadoopstack.png">
            <a:extLst>
              <a:ext uri="{FF2B5EF4-FFF2-40B4-BE49-F238E27FC236}">
                <a16:creationId xmlns:a16="http://schemas.microsoft.com/office/drawing/2014/main" id="{BAE281F9-275A-48AC-8EF5-EDCBA945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3275034"/>
            <a:ext cx="5828261" cy="27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413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Vishwakarma, Reshu</dc:creator>
  <cp:lastModifiedBy>Vishwakarma, Reshu</cp:lastModifiedBy>
  <cp:revision>17</cp:revision>
  <dcterms:created xsi:type="dcterms:W3CDTF">2020-10-14T13:22:29Z</dcterms:created>
  <dcterms:modified xsi:type="dcterms:W3CDTF">2020-10-14T14:21:36Z</dcterms:modified>
</cp:coreProperties>
</file>