
<file path=[Content_Types].xml><?xml version="1.0" encoding="utf-8"?>
<Types xmlns="http://schemas.openxmlformats.org/package/2006/content-types">
  <Default Extension="emf" ContentType="image/x-em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9"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6" r:id="rId60"/>
    <p:sldId id="317" r:id="rId61"/>
    <p:sldId id="315" r:id="rId62"/>
    <p:sldId id="318" r:id="rId63"/>
    <p:sldId id="319" r:id="rId64"/>
    <p:sldId id="320" r:id="rId65"/>
    <p:sldId id="321" r:id="rId66"/>
    <p:sldId id="322" r:id="rId67"/>
    <p:sldId id="324" r:id="rId68"/>
    <p:sldId id="325" r:id="rId69"/>
    <p:sldId id="326" r:id="rId70"/>
    <p:sldId id="380" r:id="rId71"/>
    <p:sldId id="327" r:id="rId72"/>
    <p:sldId id="328" r:id="rId73"/>
    <p:sldId id="329" r:id="rId74"/>
    <p:sldId id="330" r:id="rId75"/>
    <p:sldId id="331" r:id="rId76"/>
    <p:sldId id="332" r:id="rId77"/>
    <p:sldId id="333" r:id="rId78"/>
    <p:sldId id="334" r:id="rId79"/>
    <p:sldId id="335" r:id="rId80"/>
    <p:sldId id="336" r:id="rId81"/>
    <p:sldId id="337" r:id="rId82"/>
    <p:sldId id="340" r:id="rId83"/>
    <p:sldId id="341" r:id="rId84"/>
    <p:sldId id="342" r:id="rId85"/>
    <p:sldId id="338" r:id="rId86"/>
    <p:sldId id="343" r:id="rId87"/>
    <p:sldId id="381" r:id="rId88"/>
    <p:sldId id="345" r:id="rId89"/>
    <p:sldId id="346" r:id="rId90"/>
    <p:sldId id="347" r:id="rId91"/>
    <p:sldId id="348" r:id="rId92"/>
    <p:sldId id="349" r:id="rId93"/>
    <p:sldId id="351" r:id="rId94"/>
    <p:sldId id="352" r:id="rId95"/>
    <p:sldId id="353" r:id="rId96"/>
    <p:sldId id="354" r:id="rId97"/>
    <p:sldId id="344" r:id="rId98"/>
    <p:sldId id="355" r:id="rId99"/>
    <p:sldId id="356" r:id="rId100"/>
    <p:sldId id="357" r:id="rId101"/>
    <p:sldId id="358" r:id="rId102"/>
    <p:sldId id="359" r:id="rId103"/>
    <p:sldId id="360" r:id="rId104"/>
    <p:sldId id="361" r:id="rId105"/>
    <p:sldId id="362" r:id="rId106"/>
    <p:sldId id="363" r:id="rId107"/>
    <p:sldId id="364" r:id="rId108"/>
    <p:sldId id="365"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2" r:id="rId123"/>
    <p:sldId id="383" r:id="rId124"/>
    <p:sldId id="384" r:id="rId125"/>
    <p:sldId id="385" r:id="rId126"/>
    <p:sldId id="386" r:id="rId127"/>
    <p:sldId id="387" r:id="rId128"/>
    <p:sldId id="388" r:id="rId129"/>
    <p:sldId id="389" r:id="rId130"/>
    <p:sldId id="391" r:id="rId131"/>
    <p:sldId id="392" r:id="rId132"/>
    <p:sldId id="393" r:id="rId133"/>
    <p:sldId id="394" r:id="rId134"/>
    <p:sldId id="395" r:id="rId135"/>
    <p:sldId id="396" r:id="rId136"/>
    <p:sldId id="397" r:id="rId137"/>
    <p:sldId id="398" r:id="rId138"/>
    <p:sldId id="399" r:id="rId139"/>
    <p:sldId id="445" r:id="rId140"/>
    <p:sldId id="400" r:id="rId141"/>
    <p:sldId id="401" r:id="rId142"/>
    <p:sldId id="402" r:id="rId143"/>
    <p:sldId id="403" r:id="rId144"/>
    <p:sldId id="404" r:id="rId145"/>
    <p:sldId id="405" r:id="rId146"/>
    <p:sldId id="411" r:id="rId147"/>
    <p:sldId id="406" r:id="rId148"/>
    <p:sldId id="413" r:id="rId149"/>
    <p:sldId id="407" r:id="rId150"/>
    <p:sldId id="408" r:id="rId151"/>
    <p:sldId id="409" r:id="rId152"/>
    <p:sldId id="410" r:id="rId153"/>
    <p:sldId id="412" r:id="rId154"/>
    <p:sldId id="414" r:id="rId155"/>
    <p:sldId id="415" r:id="rId156"/>
    <p:sldId id="416" r:id="rId157"/>
    <p:sldId id="417" r:id="rId158"/>
    <p:sldId id="418" r:id="rId159"/>
    <p:sldId id="419" r:id="rId160"/>
    <p:sldId id="420" r:id="rId161"/>
    <p:sldId id="421" r:id="rId162"/>
    <p:sldId id="422" r:id="rId163"/>
    <p:sldId id="424" r:id="rId164"/>
    <p:sldId id="425" r:id="rId165"/>
    <p:sldId id="426" r:id="rId166"/>
    <p:sldId id="427" r:id="rId167"/>
    <p:sldId id="447" r:id="rId168"/>
    <p:sldId id="449" r:id="rId169"/>
    <p:sldId id="428" r:id="rId170"/>
    <p:sldId id="448" r:id="rId171"/>
    <p:sldId id="430" r:id="rId172"/>
    <p:sldId id="432" r:id="rId173"/>
    <p:sldId id="433" r:id="rId174"/>
    <p:sldId id="434" r:id="rId175"/>
    <p:sldId id="435" r:id="rId176"/>
    <p:sldId id="436" r:id="rId177"/>
    <p:sldId id="437" r:id="rId178"/>
    <p:sldId id="438" r:id="rId179"/>
    <p:sldId id="439" r:id="rId180"/>
    <p:sldId id="450" r:id="rId181"/>
    <p:sldId id="440" r:id="rId182"/>
    <p:sldId id="441" r:id="rId183"/>
    <p:sldId id="442" r:id="rId184"/>
    <p:sldId id="443" r:id="rId185"/>
    <p:sldId id="444" r:id="rId186"/>
    <p:sldId id="451" r:id="rId187"/>
    <p:sldId id="452" r:id="rId188"/>
    <p:sldId id="453" r:id="rId189"/>
    <p:sldId id="454" r:id="rId190"/>
    <p:sldId id="455" r:id="rId191"/>
    <p:sldId id="458" r:id="rId192"/>
    <p:sldId id="457" r:id="rId193"/>
    <p:sldId id="456" r:id="rId194"/>
    <p:sldId id="459" r:id="rId195"/>
    <p:sldId id="460" r:id="rId196"/>
    <p:sldId id="461" r:id="rId197"/>
    <p:sldId id="463" r:id="rId198"/>
    <p:sldId id="464" r:id="rId199"/>
    <p:sldId id="478" r:id="rId200"/>
    <p:sldId id="465" r:id="rId201"/>
    <p:sldId id="466" r:id="rId202"/>
    <p:sldId id="468" r:id="rId203"/>
    <p:sldId id="469" r:id="rId204"/>
    <p:sldId id="470" r:id="rId205"/>
    <p:sldId id="472" r:id="rId206"/>
    <p:sldId id="473" r:id="rId207"/>
    <p:sldId id="474" r:id="rId208"/>
    <p:sldId id="475" r:id="rId209"/>
    <p:sldId id="477" r:id="rId210"/>
    <p:sldId id="479" r:id="rId211"/>
    <p:sldId id="482" r:id="rId212"/>
    <p:sldId id="480" r:id="rId213"/>
    <p:sldId id="481" r:id="rId214"/>
    <p:sldId id="483" r:id="rId215"/>
    <p:sldId id="484" r:id="rId216"/>
    <p:sldId id="485" r:id="rId217"/>
    <p:sldId id="487" r:id="rId218"/>
    <p:sldId id="488" r:id="rId219"/>
    <p:sldId id="489" r:id="rId220"/>
    <p:sldId id="490" r:id="rId221"/>
    <p:sldId id="491" r:id="rId222"/>
    <p:sldId id="492" r:id="rId223"/>
    <p:sldId id="493" r:id="rId224"/>
    <p:sldId id="494" r:id="rId225"/>
    <p:sldId id="495" r:id="rId226"/>
    <p:sldId id="504" r:id="rId227"/>
    <p:sldId id="505" r:id="rId228"/>
    <p:sldId id="496" r:id="rId229"/>
    <p:sldId id="497" r:id="rId230"/>
    <p:sldId id="498" r:id="rId231"/>
    <p:sldId id="499" r:id="rId232"/>
    <p:sldId id="500" r:id="rId233"/>
    <p:sldId id="501" r:id="rId234"/>
    <p:sldId id="502" r:id="rId235"/>
    <p:sldId id="503" r:id="rId236"/>
    <p:sldId id="506" r:id="rId237"/>
    <p:sldId id="507" r:id="rId238"/>
    <p:sldId id="508" r:id="rId239"/>
    <p:sldId id="509" r:id="rId240"/>
    <p:sldId id="510" r:id="rId241"/>
    <p:sldId id="511" r:id="rId242"/>
    <p:sldId id="512" r:id="rId243"/>
    <p:sldId id="513" r:id="rId244"/>
    <p:sldId id="514" r:id="rId245"/>
    <p:sldId id="515" r:id="rId246"/>
    <p:sldId id="516" r:id="rId247"/>
    <p:sldId id="517" r:id="rId248"/>
    <p:sldId id="518" r:id="rId249"/>
    <p:sldId id="519" r:id="rId250"/>
    <p:sldId id="520" r:id="rId251"/>
    <p:sldId id="521" r:id="rId252"/>
    <p:sldId id="522" r:id="rId253"/>
    <p:sldId id="523" r:id="rId254"/>
    <p:sldId id="524" r:id="rId255"/>
    <p:sldId id="525" r:id="rId256"/>
    <p:sldId id="526" r:id="rId257"/>
    <p:sldId id="527" r:id="rId258"/>
    <p:sldId id="528" r:id="rId259"/>
    <p:sldId id="529" r:id="rId260"/>
    <p:sldId id="530" r:id="rId261"/>
    <p:sldId id="531" r:id="rId262"/>
    <p:sldId id="532" r:id="rId263"/>
    <p:sldId id="534" r:id="rId264"/>
    <p:sldId id="533" r:id="rId265"/>
    <p:sldId id="535" r:id="rId266"/>
    <p:sldId id="593" r:id="rId267"/>
    <p:sldId id="594" r:id="rId268"/>
    <p:sldId id="595" r:id="rId269"/>
    <p:sldId id="537" r:id="rId270"/>
    <p:sldId id="538" r:id="rId271"/>
    <p:sldId id="539" r:id="rId272"/>
    <p:sldId id="536" r:id="rId273"/>
    <p:sldId id="540" r:id="rId274"/>
    <p:sldId id="544" r:id="rId275"/>
    <p:sldId id="545" r:id="rId276"/>
    <p:sldId id="547" r:id="rId277"/>
    <p:sldId id="548" r:id="rId278"/>
    <p:sldId id="549" r:id="rId279"/>
    <p:sldId id="550" r:id="rId280"/>
    <p:sldId id="551" r:id="rId281"/>
    <p:sldId id="553" r:id="rId282"/>
    <p:sldId id="554" r:id="rId283"/>
    <p:sldId id="555" r:id="rId284"/>
    <p:sldId id="556" r:id="rId285"/>
    <p:sldId id="557" r:id="rId286"/>
    <p:sldId id="558" r:id="rId287"/>
    <p:sldId id="559" r:id="rId288"/>
    <p:sldId id="584" r:id="rId289"/>
    <p:sldId id="585" r:id="rId290"/>
    <p:sldId id="586" r:id="rId291"/>
    <p:sldId id="587" r:id="rId292"/>
    <p:sldId id="588" r:id="rId293"/>
    <p:sldId id="589" r:id="rId294"/>
    <p:sldId id="592" r:id="rId295"/>
    <p:sldId id="568" r:id="rId296"/>
    <p:sldId id="569" r:id="rId297"/>
    <p:sldId id="570" r:id="rId298"/>
    <p:sldId id="571" r:id="rId299"/>
    <p:sldId id="572" r:id="rId300"/>
    <p:sldId id="573" r:id="rId301"/>
    <p:sldId id="574" r:id="rId302"/>
    <p:sldId id="596" r:id="rId303"/>
    <p:sldId id="597" r:id="rId304"/>
    <p:sldId id="598" r:id="rId305"/>
    <p:sldId id="575" r:id="rId306"/>
    <p:sldId id="576" r:id="rId307"/>
    <p:sldId id="577" r:id="rId308"/>
    <p:sldId id="578" r:id="rId309"/>
    <p:sldId id="579" r:id="rId310"/>
    <p:sldId id="580" r:id="rId311"/>
    <p:sldId id="581" r:id="rId312"/>
    <p:sldId id="582" r:id="rId313"/>
    <p:sldId id="583" r:id="rId314"/>
    <p:sldId id="599" r:id="rId315"/>
    <p:sldId id="600" r:id="rId3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56" autoAdjust="0"/>
    <p:restoredTop sz="92250" autoAdjust="0"/>
  </p:normalViewPr>
  <p:slideViewPr>
    <p:cSldViewPr>
      <p:cViewPr>
        <p:scale>
          <a:sx n="70" d="100"/>
          <a:sy n="70" d="100"/>
        </p:scale>
        <p:origin x="-177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17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 /><Relationship Id="rId299" Type="http://schemas.openxmlformats.org/officeDocument/2006/relationships/slide" Target="slides/slide298.xml" /><Relationship Id="rId303" Type="http://schemas.openxmlformats.org/officeDocument/2006/relationships/slide" Target="slides/slide302.xml" /><Relationship Id="rId21" Type="http://schemas.openxmlformats.org/officeDocument/2006/relationships/slide" Target="slides/slide20.xml" /><Relationship Id="rId42" Type="http://schemas.openxmlformats.org/officeDocument/2006/relationships/slide" Target="slides/slide41.xml" /><Relationship Id="rId63" Type="http://schemas.openxmlformats.org/officeDocument/2006/relationships/slide" Target="slides/slide62.xml" /><Relationship Id="rId84" Type="http://schemas.openxmlformats.org/officeDocument/2006/relationships/slide" Target="slides/slide83.xml" /><Relationship Id="rId138" Type="http://schemas.openxmlformats.org/officeDocument/2006/relationships/slide" Target="slides/slide137.xml" /><Relationship Id="rId159" Type="http://schemas.openxmlformats.org/officeDocument/2006/relationships/slide" Target="slides/slide158.xml" /><Relationship Id="rId170" Type="http://schemas.openxmlformats.org/officeDocument/2006/relationships/slide" Target="slides/slide169.xml" /><Relationship Id="rId191" Type="http://schemas.openxmlformats.org/officeDocument/2006/relationships/slide" Target="slides/slide190.xml" /><Relationship Id="rId205" Type="http://schemas.openxmlformats.org/officeDocument/2006/relationships/slide" Target="slides/slide204.xml" /><Relationship Id="rId226" Type="http://schemas.openxmlformats.org/officeDocument/2006/relationships/slide" Target="slides/slide225.xml" /><Relationship Id="rId247" Type="http://schemas.openxmlformats.org/officeDocument/2006/relationships/slide" Target="slides/slide246.xml" /><Relationship Id="rId107" Type="http://schemas.openxmlformats.org/officeDocument/2006/relationships/slide" Target="slides/slide106.xml" /><Relationship Id="rId268" Type="http://schemas.openxmlformats.org/officeDocument/2006/relationships/slide" Target="slides/slide267.xml" /><Relationship Id="rId289" Type="http://schemas.openxmlformats.org/officeDocument/2006/relationships/slide" Target="slides/slide288.xml" /><Relationship Id="rId11" Type="http://schemas.openxmlformats.org/officeDocument/2006/relationships/slide" Target="slides/slide10.xml" /><Relationship Id="rId32" Type="http://schemas.openxmlformats.org/officeDocument/2006/relationships/slide" Target="slides/slide31.xml" /><Relationship Id="rId53" Type="http://schemas.openxmlformats.org/officeDocument/2006/relationships/slide" Target="slides/slide52.xml" /><Relationship Id="rId74" Type="http://schemas.openxmlformats.org/officeDocument/2006/relationships/slide" Target="slides/slide73.xml" /><Relationship Id="rId128" Type="http://schemas.openxmlformats.org/officeDocument/2006/relationships/slide" Target="slides/slide127.xml" /><Relationship Id="rId149" Type="http://schemas.openxmlformats.org/officeDocument/2006/relationships/slide" Target="slides/slide148.xml" /><Relationship Id="rId314" Type="http://schemas.openxmlformats.org/officeDocument/2006/relationships/slide" Target="slides/slide313.xml" /><Relationship Id="rId5" Type="http://schemas.openxmlformats.org/officeDocument/2006/relationships/slide" Target="slides/slide4.xml" /><Relationship Id="rId95" Type="http://schemas.openxmlformats.org/officeDocument/2006/relationships/slide" Target="slides/slide94.xml" /><Relationship Id="rId160" Type="http://schemas.openxmlformats.org/officeDocument/2006/relationships/slide" Target="slides/slide159.xml" /><Relationship Id="rId181" Type="http://schemas.openxmlformats.org/officeDocument/2006/relationships/slide" Target="slides/slide180.xml" /><Relationship Id="rId216" Type="http://schemas.openxmlformats.org/officeDocument/2006/relationships/slide" Target="slides/slide215.xml" /><Relationship Id="rId237" Type="http://schemas.openxmlformats.org/officeDocument/2006/relationships/slide" Target="slides/slide236.xml" /><Relationship Id="rId258" Type="http://schemas.openxmlformats.org/officeDocument/2006/relationships/slide" Target="slides/slide257.xml" /><Relationship Id="rId279" Type="http://schemas.openxmlformats.org/officeDocument/2006/relationships/slide" Target="slides/slide278.xml" /><Relationship Id="rId22" Type="http://schemas.openxmlformats.org/officeDocument/2006/relationships/slide" Target="slides/slide21.xml" /><Relationship Id="rId43" Type="http://schemas.openxmlformats.org/officeDocument/2006/relationships/slide" Target="slides/slide42.xml" /><Relationship Id="rId64" Type="http://schemas.openxmlformats.org/officeDocument/2006/relationships/slide" Target="slides/slide63.xml" /><Relationship Id="rId118" Type="http://schemas.openxmlformats.org/officeDocument/2006/relationships/slide" Target="slides/slide117.xml" /><Relationship Id="rId139" Type="http://schemas.openxmlformats.org/officeDocument/2006/relationships/slide" Target="slides/slide138.xml" /><Relationship Id="rId290" Type="http://schemas.openxmlformats.org/officeDocument/2006/relationships/slide" Target="slides/slide289.xml" /><Relationship Id="rId304" Type="http://schemas.openxmlformats.org/officeDocument/2006/relationships/slide" Target="slides/slide303.xml" /><Relationship Id="rId85" Type="http://schemas.openxmlformats.org/officeDocument/2006/relationships/slide" Target="slides/slide84.xml" /><Relationship Id="rId150" Type="http://schemas.openxmlformats.org/officeDocument/2006/relationships/slide" Target="slides/slide149.xml" /><Relationship Id="rId171" Type="http://schemas.openxmlformats.org/officeDocument/2006/relationships/slide" Target="slides/slide170.xml" /><Relationship Id="rId192" Type="http://schemas.openxmlformats.org/officeDocument/2006/relationships/slide" Target="slides/slide191.xml" /><Relationship Id="rId206" Type="http://schemas.openxmlformats.org/officeDocument/2006/relationships/slide" Target="slides/slide205.xml" /><Relationship Id="rId227" Type="http://schemas.openxmlformats.org/officeDocument/2006/relationships/slide" Target="slides/slide226.xml" /><Relationship Id="rId248" Type="http://schemas.openxmlformats.org/officeDocument/2006/relationships/slide" Target="slides/slide247.xml" /><Relationship Id="rId269" Type="http://schemas.openxmlformats.org/officeDocument/2006/relationships/slide" Target="slides/slide268.xml" /><Relationship Id="rId12" Type="http://schemas.openxmlformats.org/officeDocument/2006/relationships/slide" Target="slides/slide11.xml" /><Relationship Id="rId33" Type="http://schemas.openxmlformats.org/officeDocument/2006/relationships/slide" Target="slides/slide32.xml" /><Relationship Id="rId108" Type="http://schemas.openxmlformats.org/officeDocument/2006/relationships/slide" Target="slides/slide107.xml" /><Relationship Id="rId129" Type="http://schemas.openxmlformats.org/officeDocument/2006/relationships/slide" Target="slides/slide128.xml" /><Relationship Id="rId280" Type="http://schemas.openxmlformats.org/officeDocument/2006/relationships/slide" Target="slides/slide279.xml" /><Relationship Id="rId315" Type="http://schemas.openxmlformats.org/officeDocument/2006/relationships/slide" Target="slides/slide314.xml" /><Relationship Id="rId54" Type="http://schemas.openxmlformats.org/officeDocument/2006/relationships/slide" Target="slides/slide53.xml" /><Relationship Id="rId75" Type="http://schemas.openxmlformats.org/officeDocument/2006/relationships/slide" Target="slides/slide74.xml" /><Relationship Id="rId96" Type="http://schemas.openxmlformats.org/officeDocument/2006/relationships/slide" Target="slides/slide95.xml" /><Relationship Id="rId140" Type="http://schemas.openxmlformats.org/officeDocument/2006/relationships/slide" Target="slides/slide139.xml" /><Relationship Id="rId161" Type="http://schemas.openxmlformats.org/officeDocument/2006/relationships/slide" Target="slides/slide160.xml" /><Relationship Id="rId182" Type="http://schemas.openxmlformats.org/officeDocument/2006/relationships/slide" Target="slides/slide181.xml" /><Relationship Id="rId217" Type="http://schemas.openxmlformats.org/officeDocument/2006/relationships/slide" Target="slides/slide216.xml" /><Relationship Id="rId6" Type="http://schemas.openxmlformats.org/officeDocument/2006/relationships/slide" Target="slides/slide5.xml" /><Relationship Id="rId238" Type="http://schemas.openxmlformats.org/officeDocument/2006/relationships/slide" Target="slides/slide237.xml" /><Relationship Id="rId259" Type="http://schemas.openxmlformats.org/officeDocument/2006/relationships/slide" Target="slides/slide258.xml" /><Relationship Id="rId23" Type="http://schemas.openxmlformats.org/officeDocument/2006/relationships/slide" Target="slides/slide22.xml" /><Relationship Id="rId119" Type="http://schemas.openxmlformats.org/officeDocument/2006/relationships/slide" Target="slides/slide118.xml" /><Relationship Id="rId270" Type="http://schemas.openxmlformats.org/officeDocument/2006/relationships/slide" Target="slides/slide269.xml" /><Relationship Id="rId291" Type="http://schemas.openxmlformats.org/officeDocument/2006/relationships/slide" Target="slides/slide290.xml" /><Relationship Id="rId305" Type="http://schemas.openxmlformats.org/officeDocument/2006/relationships/slide" Target="slides/slide304.xml" /><Relationship Id="rId44" Type="http://schemas.openxmlformats.org/officeDocument/2006/relationships/slide" Target="slides/slide43.xml" /><Relationship Id="rId65" Type="http://schemas.openxmlformats.org/officeDocument/2006/relationships/slide" Target="slides/slide64.xml" /><Relationship Id="rId86" Type="http://schemas.openxmlformats.org/officeDocument/2006/relationships/slide" Target="slides/slide85.xml" /><Relationship Id="rId130" Type="http://schemas.openxmlformats.org/officeDocument/2006/relationships/slide" Target="slides/slide129.xml" /><Relationship Id="rId151" Type="http://schemas.openxmlformats.org/officeDocument/2006/relationships/slide" Target="slides/slide150.xml" /><Relationship Id="rId172" Type="http://schemas.openxmlformats.org/officeDocument/2006/relationships/slide" Target="slides/slide171.xml" /><Relationship Id="rId193" Type="http://schemas.openxmlformats.org/officeDocument/2006/relationships/slide" Target="slides/slide192.xml" /><Relationship Id="rId207" Type="http://schemas.openxmlformats.org/officeDocument/2006/relationships/slide" Target="slides/slide206.xml" /><Relationship Id="rId228" Type="http://schemas.openxmlformats.org/officeDocument/2006/relationships/slide" Target="slides/slide227.xml" /><Relationship Id="rId249" Type="http://schemas.openxmlformats.org/officeDocument/2006/relationships/slide" Target="slides/slide248.xml" /><Relationship Id="rId13" Type="http://schemas.openxmlformats.org/officeDocument/2006/relationships/slide" Target="slides/slide12.xml" /><Relationship Id="rId109" Type="http://schemas.openxmlformats.org/officeDocument/2006/relationships/slide" Target="slides/slide108.xml" /><Relationship Id="rId260" Type="http://schemas.openxmlformats.org/officeDocument/2006/relationships/slide" Target="slides/slide259.xml" /><Relationship Id="rId281" Type="http://schemas.openxmlformats.org/officeDocument/2006/relationships/slide" Target="slides/slide280.xml" /><Relationship Id="rId316" Type="http://schemas.openxmlformats.org/officeDocument/2006/relationships/slide" Target="slides/slide315.xml" /><Relationship Id="rId34" Type="http://schemas.openxmlformats.org/officeDocument/2006/relationships/slide" Target="slides/slide33.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20" Type="http://schemas.openxmlformats.org/officeDocument/2006/relationships/slide" Target="slides/slide119.xml" /><Relationship Id="rId141" Type="http://schemas.openxmlformats.org/officeDocument/2006/relationships/slide" Target="slides/slide140.xml" /><Relationship Id="rId7" Type="http://schemas.openxmlformats.org/officeDocument/2006/relationships/slide" Target="slides/slide6.xml" /><Relationship Id="rId162" Type="http://schemas.openxmlformats.org/officeDocument/2006/relationships/slide" Target="slides/slide161.xml" /><Relationship Id="rId183" Type="http://schemas.openxmlformats.org/officeDocument/2006/relationships/slide" Target="slides/slide182.xml" /><Relationship Id="rId218" Type="http://schemas.openxmlformats.org/officeDocument/2006/relationships/slide" Target="slides/slide217.xml" /><Relationship Id="rId239" Type="http://schemas.openxmlformats.org/officeDocument/2006/relationships/slide" Target="slides/slide238.xml" /><Relationship Id="rId250" Type="http://schemas.openxmlformats.org/officeDocument/2006/relationships/slide" Target="slides/slide249.xml" /><Relationship Id="rId271" Type="http://schemas.openxmlformats.org/officeDocument/2006/relationships/slide" Target="slides/slide270.xml" /><Relationship Id="rId292" Type="http://schemas.openxmlformats.org/officeDocument/2006/relationships/slide" Target="slides/slide291.xml" /><Relationship Id="rId306" Type="http://schemas.openxmlformats.org/officeDocument/2006/relationships/slide" Target="slides/slide305.xml" /><Relationship Id="rId24" Type="http://schemas.openxmlformats.org/officeDocument/2006/relationships/slide" Target="slides/slide23.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31" Type="http://schemas.openxmlformats.org/officeDocument/2006/relationships/slide" Target="slides/slide130.xml" /><Relationship Id="rId152" Type="http://schemas.openxmlformats.org/officeDocument/2006/relationships/slide" Target="slides/slide151.xml" /><Relationship Id="rId173" Type="http://schemas.openxmlformats.org/officeDocument/2006/relationships/slide" Target="slides/slide172.xml" /><Relationship Id="rId194" Type="http://schemas.openxmlformats.org/officeDocument/2006/relationships/slide" Target="slides/slide193.xml" /><Relationship Id="rId208" Type="http://schemas.openxmlformats.org/officeDocument/2006/relationships/slide" Target="slides/slide207.xml" /><Relationship Id="rId229" Type="http://schemas.openxmlformats.org/officeDocument/2006/relationships/slide" Target="slides/slide228.xml" /><Relationship Id="rId19" Type="http://schemas.openxmlformats.org/officeDocument/2006/relationships/slide" Target="slides/slide18.xml" /><Relationship Id="rId224" Type="http://schemas.openxmlformats.org/officeDocument/2006/relationships/slide" Target="slides/slide223.xml" /><Relationship Id="rId240" Type="http://schemas.openxmlformats.org/officeDocument/2006/relationships/slide" Target="slides/slide239.xml" /><Relationship Id="rId245" Type="http://schemas.openxmlformats.org/officeDocument/2006/relationships/slide" Target="slides/slide244.xml" /><Relationship Id="rId261" Type="http://schemas.openxmlformats.org/officeDocument/2006/relationships/slide" Target="slides/slide260.xml" /><Relationship Id="rId266" Type="http://schemas.openxmlformats.org/officeDocument/2006/relationships/slide" Target="slides/slide265.xml" /><Relationship Id="rId287" Type="http://schemas.openxmlformats.org/officeDocument/2006/relationships/slide" Target="slides/slide286.xml" /><Relationship Id="rId14" Type="http://schemas.openxmlformats.org/officeDocument/2006/relationships/slide" Target="slides/slide13.xml" /><Relationship Id="rId30" Type="http://schemas.openxmlformats.org/officeDocument/2006/relationships/slide" Target="slides/slide29.xml" /><Relationship Id="rId35" Type="http://schemas.openxmlformats.org/officeDocument/2006/relationships/slide" Target="slides/slide34.xml" /><Relationship Id="rId56" Type="http://schemas.openxmlformats.org/officeDocument/2006/relationships/slide" Target="slides/slide55.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26" Type="http://schemas.openxmlformats.org/officeDocument/2006/relationships/slide" Target="slides/slide125.xml" /><Relationship Id="rId147" Type="http://schemas.openxmlformats.org/officeDocument/2006/relationships/slide" Target="slides/slide146.xml" /><Relationship Id="rId168" Type="http://schemas.openxmlformats.org/officeDocument/2006/relationships/slide" Target="slides/slide167.xml" /><Relationship Id="rId282" Type="http://schemas.openxmlformats.org/officeDocument/2006/relationships/slide" Target="slides/slide281.xml" /><Relationship Id="rId312" Type="http://schemas.openxmlformats.org/officeDocument/2006/relationships/slide" Target="slides/slide311.xml" /><Relationship Id="rId317"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142" Type="http://schemas.openxmlformats.org/officeDocument/2006/relationships/slide" Target="slides/slide141.xml" /><Relationship Id="rId163" Type="http://schemas.openxmlformats.org/officeDocument/2006/relationships/slide" Target="slides/slide162.xml" /><Relationship Id="rId184" Type="http://schemas.openxmlformats.org/officeDocument/2006/relationships/slide" Target="slides/slide183.xml" /><Relationship Id="rId189" Type="http://schemas.openxmlformats.org/officeDocument/2006/relationships/slide" Target="slides/slide188.xml" /><Relationship Id="rId219" Type="http://schemas.openxmlformats.org/officeDocument/2006/relationships/slide" Target="slides/slide218.xml" /><Relationship Id="rId3" Type="http://schemas.openxmlformats.org/officeDocument/2006/relationships/slide" Target="slides/slide2.xml" /><Relationship Id="rId214" Type="http://schemas.openxmlformats.org/officeDocument/2006/relationships/slide" Target="slides/slide213.xml" /><Relationship Id="rId230" Type="http://schemas.openxmlformats.org/officeDocument/2006/relationships/slide" Target="slides/slide229.xml" /><Relationship Id="rId235" Type="http://schemas.openxmlformats.org/officeDocument/2006/relationships/slide" Target="slides/slide234.xml" /><Relationship Id="rId251" Type="http://schemas.openxmlformats.org/officeDocument/2006/relationships/slide" Target="slides/slide250.xml" /><Relationship Id="rId256" Type="http://schemas.openxmlformats.org/officeDocument/2006/relationships/slide" Target="slides/slide255.xml" /><Relationship Id="rId277" Type="http://schemas.openxmlformats.org/officeDocument/2006/relationships/slide" Target="slides/slide276.xml" /><Relationship Id="rId298" Type="http://schemas.openxmlformats.org/officeDocument/2006/relationships/slide" Target="slides/slide297.xml" /><Relationship Id="rId25" Type="http://schemas.openxmlformats.org/officeDocument/2006/relationships/slide" Target="slides/slide24.xml" /><Relationship Id="rId46" Type="http://schemas.openxmlformats.org/officeDocument/2006/relationships/slide" Target="slides/slide45.xml" /><Relationship Id="rId67" Type="http://schemas.openxmlformats.org/officeDocument/2006/relationships/slide" Target="slides/slide66.xml" /><Relationship Id="rId116" Type="http://schemas.openxmlformats.org/officeDocument/2006/relationships/slide" Target="slides/slide115.xml" /><Relationship Id="rId137" Type="http://schemas.openxmlformats.org/officeDocument/2006/relationships/slide" Target="slides/slide136.xml" /><Relationship Id="rId158" Type="http://schemas.openxmlformats.org/officeDocument/2006/relationships/slide" Target="slides/slide157.xml" /><Relationship Id="rId272" Type="http://schemas.openxmlformats.org/officeDocument/2006/relationships/slide" Target="slides/slide271.xml" /><Relationship Id="rId293" Type="http://schemas.openxmlformats.org/officeDocument/2006/relationships/slide" Target="slides/slide292.xml" /><Relationship Id="rId302" Type="http://schemas.openxmlformats.org/officeDocument/2006/relationships/slide" Target="slides/slide301.xml" /><Relationship Id="rId307" Type="http://schemas.openxmlformats.org/officeDocument/2006/relationships/slide" Target="slides/slide306.xml" /><Relationship Id="rId20" Type="http://schemas.openxmlformats.org/officeDocument/2006/relationships/slide" Target="slides/slide19.xml" /><Relationship Id="rId41" Type="http://schemas.openxmlformats.org/officeDocument/2006/relationships/slide" Target="slides/slide40.xml" /><Relationship Id="rId62" Type="http://schemas.openxmlformats.org/officeDocument/2006/relationships/slide" Target="slides/slide61.xml" /><Relationship Id="rId83" Type="http://schemas.openxmlformats.org/officeDocument/2006/relationships/slide" Target="slides/slide82.xml" /><Relationship Id="rId88" Type="http://schemas.openxmlformats.org/officeDocument/2006/relationships/slide" Target="slides/slide87.xml" /><Relationship Id="rId111" Type="http://schemas.openxmlformats.org/officeDocument/2006/relationships/slide" Target="slides/slide110.xml" /><Relationship Id="rId132" Type="http://schemas.openxmlformats.org/officeDocument/2006/relationships/slide" Target="slides/slide131.xml" /><Relationship Id="rId153" Type="http://schemas.openxmlformats.org/officeDocument/2006/relationships/slide" Target="slides/slide152.xml" /><Relationship Id="rId174" Type="http://schemas.openxmlformats.org/officeDocument/2006/relationships/slide" Target="slides/slide173.xml" /><Relationship Id="rId179" Type="http://schemas.openxmlformats.org/officeDocument/2006/relationships/slide" Target="slides/slide178.xml" /><Relationship Id="rId195" Type="http://schemas.openxmlformats.org/officeDocument/2006/relationships/slide" Target="slides/slide194.xml" /><Relationship Id="rId209" Type="http://schemas.openxmlformats.org/officeDocument/2006/relationships/slide" Target="slides/slide208.xml" /><Relationship Id="rId190" Type="http://schemas.openxmlformats.org/officeDocument/2006/relationships/slide" Target="slides/slide189.xml" /><Relationship Id="rId204" Type="http://schemas.openxmlformats.org/officeDocument/2006/relationships/slide" Target="slides/slide203.xml" /><Relationship Id="rId220" Type="http://schemas.openxmlformats.org/officeDocument/2006/relationships/slide" Target="slides/slide219.xml" /><Relationship Id="rId225" Type="http://schemas.openxmlformats.org/officeDocument/2006/relationships/slide" Target="slides/slide224.xml" /><Relationship Id="rId241" Type="http://schemas.openxmlformats.org/officeDocument/2006/relationships/slide" Target="slides/slide240.xml" /><Relationship Id="rId246" Type="http://schemas.openxmlformats.org/officeDocument/2006/relationships/slide" Target="slides/slide245.xml" /><Relationship Id="rId267" Type="http://schemas.openxmlformats.org/officeDocument/2006/relationships/slide" Target="slides/slide266.xml" /><Relationship Id="rId288" Type="http://schemas.openxmlformats.org/officeDocument/2006/relationships/slide" Target="slides/slide287.xml" /><Relationship Id="rId15" Type="http://schemas.openxmlformats.org/officeDocument/2006/relationships/slide" Target="slides/slide14.xml" /><Relationship Id="rId36" Type="http://schemas.openxmlformats.org/officeDocument/2006/relationships/slide" Target="slides/slide35.xml" /><Relationship Id="rId57" Type="http://schemas.openxmlformats.org/officeDocument/2006/relationships/slide" Target="slides/slide56.xml" /><Relationship Id="rId106" Type="http://schemas.openxmlformats.org/officeDocument/2006/relationships/slide" Target="slides/slide105.xml" /><Relationship Id="rId127" Type="http://schemas.openxmlformats.org/officeDocument/2006/relationships/slide" Target="slides/slide126.xml" /><Relationship Id="rId262" Type="http://schemas.openxmlformats.org/officeDocument/2006/relationships/slide" Target="slides/slide261.xml" /><Relationship Id="rId283" Type="http://schemas.openxmlformats.org/officeDocument/2006/relationships/slide" Target="slides/slide282.xml" /><Relationship Id="rId313" Type="http://schemas.openxmlformats.org/officeDocument/2006/relationships/slide" Target="slides/slide312.xml" /><Relationship Id="rId318" Type="http://schemas.openxmlformats.org/officeDocument/2006/relationships/presProps" Target="presProps.xml" /><Relationship Id="rId10" Type="http://schemas.openxmlformats.org/officeDocument/2006/relationships/slide" Target="slides/slide9.xml" /><Relationship Id="rId31" Type="http://schemas.openxmlformats.org/officeDocument/2006/relationships/slide" Target="slides/slide30.xml" /><Relationship Id="rId52" Type="http://schemas.openxmlformats.org/officeDocument/2006/relationships/slide" Target="slides/slide51.xml" /><Relationship Id="rId73" Type="http://schemas.openxmlformats.org/officeDocument/2006/relationships/slide" Target="slides/slide72.xml" /><Relationship Id="rId78" Type="http://schemas.openxmlformats.org/officeDocument/2006/relationships/slide" Target="slides/slide77.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43" Type="http://schemas.openxmlformats.org/officeDocument/2006/relationships/slide" Target="slides/slide142.xml" /><Relationship Id="rId148" Type="http://schemas.openxmlformats.org/officeDocument/2006/relationships/slide" Target="slides/slide147.xml" /><Relationship Id="rId164" Type="http://schemas.openxmlformats.org/officeDocument/2006/relationships/slide" Target="slides/slide163.xml" /><Relationship Id="rId169" Type="http://schemas.openxmlformats.org/officeDocument/2006/relationships/slide" Target="slides/slide168.xml" /><Relationship Id="rId185" Type="http://schemas.openxmlformats.org/officeDocument/2006/relationships/slide" Target="slides/slide184.xml" /><Relationship Id="rId4" Type="http://schemas.openxmlformats.org/officeDocument/2006/relationships/slide" Target="slides/slide3.xml" /><Relationship Id="rId9" Type="http://schemas.openxmlformats.org/officeDocument/2006/relationships/slide" Target="slides/slide8.xml" /><Relationship Id="rId180" Type="http://schemas.openxmlformats.org/officeDocument/2006/relationships/slide" Target="slides/slide179.xml" /><Relationship Id="rId210" Type="http://schemas.openxmlformats.org/officeDocument/2006/relationships/slide" Target="slides/slide209.xml" /><Relationship Id="rId215" Type="http://schemas.openxmlformats.org/officeDocument/2006/relationships/slide" Target="slides/slide214.xml" /><Relationship Id="rId236" Type="http://schemas.openxmlformats.org/officeDocument/2006/relationships/slide" Target="slides/slide235.xml" /><Relationship Id="rId257" Type="http://schemas.openxmlformats.org/officeDocument/2006/relationships/slide" Target="slides/slide256.xml" /><Relationship Id="rId278" Type="http://schemas.openxmlformats.org/officeDocument/2006/relationships/slide" Target="slides/slide277.xml" /><Relationship Id="rId26" Type="http://schemas.openxmlformats.org/officeDocument/2006/relationships/slide" Target="slides/slide25.xml" /><Relationship Id="rId231" Type="http://schemas.openxmlformats.org/officeDocument/2006/relationships/slide" Target="slides/slide230.xml" /><Relationship Id="rId252" Type="http://schemas.openxmlformats.org/officeDocument/2006/relationships/slide" Target="slides/slide251.xml" /><Relationship Id="rId273" Type="http://schemas.openxmlformats.org/officeDocument/2006/relationships/slide" Target="slides/slide272.xml" /><Relationship Id="rId294" Type="http://schemas.openxmlformats.org/officeDocument/2006/relationships/slide" Target="slides/slide293.xml" /><Relationship Id="rId308" Type="http://schemas.openxmlformats.org/officeDocument/2006/relationships/slide" Target="slides/slide307.xml" /><Relationship Id="rId47" Type="http://schemas.openxmlformats.org/officeDocument/2006/relationships/slide" Target="slides/slide46.xml" /><Relationship Id="rId68" Type="http://schemas.openxmlformats.org/officeDocument/2006/relationships/slide" Target="slides/slide67.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slide" Target="slides/slide132.xml" /><Relationship Id="rId154" Type="http://schemas.openxmlformats.org/officeDocument/2006/relationships/slide" Target="slides/slide153.xml" /><Relationship Id="rId175" Type="http://schemas.openxmlformats.org/officeDocument/2006/relationships/slide" Target="slides/slide174.xml" /><Relationship Id="rId196" Type="http://schemas.openxmlformats.org/officeDocument/2006/relationships/slide" Target="slides/slide195.xml" /><Relationship Id="rId200" Type="http://schemas.openxmlformats.org/officeDocument/2006/relationships/slide" Target="slides/slide199.xml" /><Relationship Id="rId16" Type="http://schemas.openxmlformats.org/officeDocument/2006/relationships/slide" Target="slides/slide15.xml" /><Relationship Id="rId221" Type="http://schemas.openxmlformats.org/officeDocument/2006/relationships/slide" Target="slides/slide220.xml" /><Relationship Id="rId242" Type="http://schemas.openxmlformats.org/officeDocument/2006/relationships/slide" Target="slides/slide241.xml" /><Relationship Id="rId263" Type="http://schemas.openxmlformats.org/officeDocument/2006/relationships/slide" Target="slides/slide262.xml" /><Relationship Id="rId284" Type="http://schemas.openxmlformats.org/officeDocument/2006/relationships/slide" Target="slides/slide283.xml" /><Relationship Id="rId319" Type="http://schemas.openxmlformats.org/officeDocument/2006/relationships/viewProps" Target="viewProps.xml" /><Relationship Id="rId37" Type="http://schemas.openxmlformats.org/officeDocument/2006/relationships/slide" Target="slides/slide36.xml" /><Relationship Id="rId58" Type="http://schemas.openxmlformats.org/officeDocument/2006/relationships/slide" Target="slides/slide57.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44" Type="http://schemas.openxmlformats.org/officeDocument/2006/relationships/slide" Target="slides/slide143.xml" /><Relationship Id="rId90" Type="http://schemas.openxmlformats.org/officeDocument/2006/relationships/slide" Target="slides/slide89.xml" /><Relationship Id="rId165" Type="http://schemas.openxmlformats.org/officeDocument/2006/relationships/slide" Target="slides/slide164.xml" /><Relationship Id="rId186" Type="http://schemas.openxmlformats.org/officeDocument/2006/relationships/slide" Target="slides/slide185.xml" /><Relationship Id="rId211" Type="http://schemas.openxmlformats.org/officeDocument/2006/relationships/slide" Target="slides/slide210.xml" /><Relationship Id="rId232" Type="http://schemas.openxmlformats.org/officeDocument/2006/relationships/slide" Target="slides/slide231.xml" /><Relationship Id="rId253" Type="http://schemas.openxmlformats.org/officeDocument/2006/relationships/slide" Target="slides/slide252.xml" /><Relationship Id="rId274" Type="http://schemas.openxmlformats.org/officeDocument/2006/relationships/slide" Target="slides/slide273.xml" /><Relationship Id="rId295" Type="http://schemas.openxmlformats.org/officeDocument/2006/relationships/slide" Target="slides/slide294.xml" /><Relationship Id="rId309" Type="http://schemas.openxmlformats.org/officeDocument/2006/relationships/slide" Target="slides/slide308.xml" /><Relationship Id="rId27" Type="http://schemas.openxmlformats.org/officeDocument/2006/relationships/slide" Target="slides/slide26.xml" /><Relationship Id="rId48" Type="http://schemas.openxmlformats.org/officeDocument/2006/relationships/slide" Target="slides/slide47.xml" /><Relationship Id="rId69" Type="http://schemas.openxmlformats.org/officeDocument/2006/relationships/slide" Target="slides/slide68.xml" /><Relationship Id="rId113" Type="http://schemas.openxmlformats.org/officeDocument/2006/relationships/slide" Target="slides/slide112.xml" /><Relationship Id="rId134" Type="http://schemas.openxmlformats.org/officeDocument/2006/relationships/slide" Target="slides/slide133.xml" /><Relationship Id="rId320" Type="http://schemas.openxmlformats.org/officeDocument/2006/relationships/theme" Target="theme/theme1.xml" /><Relationship Id="rId80" Type="http://schemas.openxmlformats.org/officeDocument/2006/relationships/slide" Target="slides/slide79.xml" /><Relationship Id="rId155" Type="http://schemas.openxmlformats.org/officeDocument/2006/relationships/slide" Target="slides/slide154.xml" /><Relationship Id="rId176" Type="http://schemas.openxmlformats.org/officeDocument/2006/relationships/slide" Target="slides/slide175.xml" /><Relationship Id="rId197" Type="http://schemas.openxmlformats.org/officeDocument/2006/relationships/slide" Target="slides/slide196.xml" /><Relationship Id="rId201" Type="http://schemas.openxmlformats.org/officeDocument/2006/relationships/slide" Target="slides/slide200.xml" /><Relationship Id="rId222" Type="http://schemas.openxmlformats.org/officeDocument/2006/relationships/slide" Target="slides/slide221.xml" /><Relationship Id="rId243" Type="http://schemas.openxmlformats.org/officeDocument/2006/relationships/slide" Target="slides/slide242.xml" /><Relationship Id="rId264" Type="http://schemas.openxmlformats.org/officeDocument/2006/relationships/slide" Target="slides/slide263.xml" /><Relationship Id="rId285" Type="http://schemas.openxmlformats.org/officeDocument/2006/relationships/slide" Target="slides/slide284.xml" /><Relationship Id="rId17" Type="http://schemas.openxmlformats.org/officeDocument/2006/relationships/slide" Target="slides/slide16.xml" /><Relationship Id="rId38" Type="http://schemas.openxmlformats.org/officeDocument/2006/relationships/slide" Target="slides/slide37.xml" /><Relationship Id="rId59" Type="http://schemas.openxmlformats.org/officeDocument/2006/relationships/slide" Target="slides/slide58.xml" /><Relationship Id="rId103" Type="http://schemas.openxmlformats.org/officeDocument/2006/relationships/slide" Target="slides/slide102.xml" /><Relationship Id="rId124" Type="http://schemas.openxmlformats.org/officeDocument/2006/relationships/slide" Target="slides/slide123.xml" /><Relationship Id="rId310" Type="http://schemas.openxmlformats.org/officeDocument/2006/relationships/slide" Target="slides/slide309.xml" /><Relationship Id="rId70" Type="http://schemas.openxmlformats.org/officeDocument/2006/relationships/slide" Target="slides/slide69.xml" /><Relationship Id="rId91" Type="http://schemas.openxmlformats.org/officeDocument/2006/relationships/slide" Target="slides/slide90.xml" /><Relationship Id="rId145" Type="http://schemas.openxmlformats.org/officeDocument/2006/relationships/slide" Target="slides/slide144.xml" /><Relationship Id="rId166" Type="http://schemas.openxmlformats.org/officeDocument/2006/relationships/slide" Target="slides/slide165.xml" /><Relationship Id="rId187" Type="http://schemas.openxmlformats.org/officeDocument/2006/relationships/slide" Target="slides/slide186.xml" /><Relationship Id="rId1" Type="http://schemas.openxmlformats.org/officeDocument/2006/relationships/slideMaster" Target="slideMasters/slideMaster1.xml" /><Relationship Id="rId212" Type="http://schemas.openxmlformats.org/officeDocument/2006/relationships/slide" Target="slides/slide211.xml" /><Relationship Id="rId233" Type="http://schemas.openxmlformats.org/officeDocument/2006/relationships/slide" Target="slides/slide232.xml" /><Relationship Id="rId254" Type="http://schemas.openxmlformats.org/officeDocument/2006/relationships/slide" Target="slides/slide253.xml" /><Relationship Id="rId28" Type="http://schemas.openxmlformats.org/officeDocument/2006/relationships/slide" Target="slides/slide27.xml" /><Relationship Id="rId49" Type="http://schemas.openxmlformats.org/officeDocument/2006/relationships/slide" Target="slides/slide48.xml" /><Relationship Id="rId114" Type="http://schemas.openxmlformats.org/officeDocument/2006/relationships/slide" Target="slides/slide113.xml" /><Relationship Id="rId275" Type="http://schemas.openxmlformats.org/officeDocument/2006/relationships/slide" Target="slides/slide274.xml" /><Relationship Id="rId296" Type="http://schemas.openxmlformats.org/officeDocument/2006/relationships/slide" Target="slides/slide295.xml" /><Relationship Id="rId300" Type="http://schemas.openxmlformats.org/officeDocument/2006/relationships/slide" Target="slides/slide299.xml" /><Relationship Id="rId60" Type="http://schemas.openxmlformats.org/officeDocument/2006/relationships/slide" Target="slides/slide59.xml" /><Relationship Id="rId81" Type="http://schemas.openxmlformats.org/officeDocument/2006/relationships/slide" Target="slides/slide80.xml" /><Relationship Id="rId135" Type="http://schemas.openxmlformats.org/officeDocument/2006/relationships/slide" Target="slides/slide134.xml" /><Relationship Id="rId156" Type="http://schemas.openxmlformats.org/officeDocument/2006/relationships/slide" Target="slides/slide155.xml" /><Relationship Id="rId177" Type="http://schemas.openxmlformats.org/officeDocument/2006/relationships/slide" Target="slides/slide176.xml" /><Relationship Id="rId198" Type="http://schemas.openxmlformats.org/officeDocument/2006/relationships/slide" Target="slides/slide197.xml" /><Relationship Id="rId321" Type="http://schemas.openxmlformats.org/officeDocument/2006/relationships/tableStyles" Target="tableStyles.xml" /><Relationship Id="rId202" Type="http://schemas.openxmlformats.org/officeDocument/2006/relationships/slide" Target="slides/slide201.xml" /><Relationship Id="rId223" Type="http://schemas.openxmlformats.org/officeDocument/2006/relationships/slide" Target="slides/slide222.xml" /><Relationship Id="rId244" Type="http://schemas.openxmlformats.org/officeDocument/2006/relationships/slide" Target="slides/slide243.xml" /><Relationship Id="rId18" Type="http://schemas.openxmlformats.org/officeDocument/2006/relationships/slide" Target="slides/slide17.xml" /><Relationship Id="rId39" Type="http://schemas.openxmlformats.org/officeDocument/2006/relationships/slide" Target="slides/slide38.xml" /><Relationship Id="rId265" Type="http://schemas.openxmlformats.org/officeDocument/2006/relationships/slide" Target="slides/slide264.xml" /><Relationship Id="rId286" Type="http://schemas.openxmlformats.org/officeDocument/2006/relationships/slide" Target="slides/slide285.xml" /><Relationship Id="rId50" Type="http://schemas.openxmlformats.org/officeDocument/2006/relationships/slide" Target="slides/slide49.xml" /><Relationship Id="rId104" Type="http://schemas.openxmlformats.org/officeDocument/2006/relationships/slide" Target="slides/slide103.xml" /><Relationship Id="rId125" Type="http://schemas.openxmlformats.org/officeDocument/2006/relationships/slide" Target="slides/slide124.xml" /><Relationship Id="rId146" Type="http://schemas.openxmlformats.org/officeDocument/2006/relationships/slide" Target="slides/slide145.xml" /><Relationship Id="rId167" Type="http://schemas.openxmlformats.org/officeDocument/2006/relationships/slide" Target="slides/slide166.xml" /><Relationship Id="rId188" Type="http://schemas.openxmlformats.org/officeDocument/2006/relationships/slide" Target="slides/slide187.xml" /><Relationship Id="rId311" Type="http://schemas.openxmlformats.org/officeDocument/2006/relationships/slide" Target="slides/slide310.xml" /><Relationship Id="rId71" Type="http://schemas.openxmlformats.org/officeDocument/2006/relationships/slide" Target="slides/slide70.xml" /><Relationship Id="rId92" Type="http://schemas.openxmlformats.org/officeDocument/2006/relationships/slide" Target="slides/slide91.xml" /><Relationship Id="rId213" Type="http://schemas.openxmlformats.org/officeDocument/2006/relationships/slide" Target="slides/slide212.xml" /><Relationship Id="rId234" Type="http://schemas.openxmlformats.org/officeDocument/2006/relationships/slide" Target="slides/slide233.xml" /><Relationship Id="rId2" Type="http://schemas.openxmlformats.org/officeDocument/2006/relationships/slide" Target="slides/slide1.xml" /><Relationship Id="rId29" Type="http://schemas.openxmlformats.org/officeDocument/2006/relationships/slide" Target="slides/slide28.xml" /><Relationship Id="rId255" Type="http://schemas.openxmlformats.org/officeDocument/2006/relationships/slide" Target="slides/slide254.xml" /><Relationship Id="rId276" Type="http://schemas.openxmlformats.org/officeDocument/2006/relationships/slide" Target="slides/slide275.xml" /><Relationship Id="rId297" Type="http://schemas.openxmlformats.org/officeDocument/2006/relationships/slide" Target="slides/slide296.xml" /><Relationship Id="rId40" Type="http://schemas.openxmlformats.org/officeDocument/2006/relationships/slide" Target="slides/slide39.xml" /><Relationship Id="rId115" Type="http://schemas.openxmlformats.org/officeDocument/2006/relationships/slide" Target="slides/slide114.xml" /><Relationship Id="rId136" Type="http://schemas.openxmlformats.org/officeDocument/2006/relationships/slide" Target="slides/slide135.xml" /><Relationship Id="rId157" Type="http://schemas.openxmlformats.org/officeDocument/2006/relationships/slide" Target="slides/slide156.xml" /><Relationship Id="rId178" Type="http://schemas.openxmlformats.org/officeDocument/2006/relationships/slide" Target="slides/slide177.xml" /><Relationship Id="rId301" Type="http://schemas.openxmlformats.org/officeDocument/2006/relationships/slide" Target="slides/slide300.xml" /><Relationship Id="rId61" Type="http://schemas.openxmlformats.org/officeDocument/2006/relationships/slide" Target="slides/slide60.xml" /><Relationship Id="rId82" Type="http://schemas.openxmlformats.org/officeDocument/2006/relationships/slide" Target="slides/slide81.xml" /><Relationship Id="rId199" Type="http://schemas.openxmlformats.org/officeDocument/2006/relationships/slide" Target="slides/slide198.xml" /><Relationship Id="rId203" Type="http://schemas.openxmlformats.org/officeDocument/2006/relationships/slide" Target="slides/slide202.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58D06D-9095-4E76-8F6B-A99D9F560BE0}" type="datetimeFigureOut">
              <a:rPr lang="en-US" smtClean="0"/>
              <a:pPr/>
              <a:t>6/26/2023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382D8-2225-4B20-A9C1-21689893DBC7}" type="slidenum">
              <a:rPr lang="en-US" smtClean="0"/>
              <a:pPr/>
              <a:t>‹#›</a:t>
            </a:fld>
            <a:endParaRPr lang="en-US" dirty="0"/>
          </a:p>
        </p:txBody>
      </p:sp>
    </p:spTree>
    <p:extLst>
      <p:ext uri="{BB962C8B-B14F-4D97-AF65-F5344CB8AC3E}">
        <p14:creationId xmlns:p14="http://schemas.microsoft.com/office/powerpoint/2010/main" val="340352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F382D8-2225-4B20-A9C1-21689893DBC7}"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F382D8-2225-4B20-A9C1-21689893DBC7}"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F382D8-2225-4B20-A9C1-21689893DBC7}" type="slidenum">
              <a:rPr lang="en-US" smtClean="0"/>
              <a:pPr/>
              <a:t>64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A43E9-9EFE-4833-B613-5F501F70842B}" type="datetimeFigureOut">
              <a:rPr lang="en-US" smtClean="0"/>
              <a:pPr/>
              <a:t>6/26/2023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BCBC8B5-0CF9-4705-BED6-7BEC6D4E4CD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A43E9-9EFE-4833-B613-5F501F70842B}" type="datetimeFigureOut">
              <a:rPr lang="en-US" smtClean="0"/>
              <a:pPr/>
              <a:t>6/26/2023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BC8B5-0CF9-4705-BED6-7BEC6D4E4CD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3" Type="http://schemas.openxmlformats.org/officeDocument/2006/relationships/package" Target="../embeddings/Microsoft_PowerPoint_Presentation1.pptx"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5.emf" /></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16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3067051"/>
          </a:xfrm>
        </p:spPr>
        <p:txBody>
          <a:bodyPr/>
          <a:lstStyle/>
          <a:p>
            <a:r>
              <a:rPr lang="en-US" b="1" dirty="0"/>
              <a:t>GENERAL PATHOLOGY </a:t>
            </a:r>
            <a:br>
              <a:rPr lang="en-US" b="1" dirty="0"/>
            </a:br>
            <a:r>
              <a:rPr lang="en-US" b="1" dirty="0"/>
              <a:t>(OPT 327)</a:t>
            </a:r>
            <a:br>
              <a:rPr lang="en-US" b="1" dirty="0"/>
            </a:br>
            <a:br>
              <a:rPr lang="en-US" b="1" dirty="0"/>
            </a:br>
            <a:r>
              <a:rPr lang="en-US" sz="3200" b="1" dirty="0"/>
              <a:t>BY</a:t>
            </a:r>
          </a:p>
        </p:txBody>
      </p:sp>
      <p:sp>
        <p:nvSpPr>
          <p:cNvPr id="3" name="Subtitle 2"/>
          <p:cNvSpPr>
            <a:spLocks noGrp="1"/>
          </p:cNvSpPr>
          <p:nvPr>
            <p:ph type="subTitle" idx="1"/>
          </p:nvPr>
        </p:nvSpPr>
        <p:spPr>
          <a:xfrm>
            <a:off x="1371600" y="4191000"/>
            <a:ext cx="6400800" cy="2133600"/>
          </a:xfrm>
        </p:spPr>
        <p:txBody>
          <a:bodyPr>
            <a:normAutofit/>
          </a:bodyPr>
          <a:lstStyle/>
          <a:p>
            <a:r>
              <a:rPr lang="en-US" b="1" dirty="0">
                <a:solidFill>
                  <a:schemeClr val="accent1"/>
                </a:solidFill>
                <a:latin typeface="Arial Black" pitchFamily="34" charset="0"/>
              </a:rPr>
              <a:t>PROF(MRS) FAUSTINA IDU</a:t>
            </a:r>
          </a:p>
          <a:p>
            <a:r>
              <a:rPr lang="en-US" sz="2400" b="1" i="1" dirty="0">
                <a:solidFill>
                  <a:srgbClr val="FF0000"/>
                </a:solidFill>
                <a:latin typeface="Arial Black" pitchFamily="34" charset="0"/>
              </a:rPr>
              <a:t>B Sc, OD, PhD, FNCO, FAAO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dirty="0"/>
              <a:t>General pathology forms the foundation of pathology.</a:t>
            </a:r>
          </a:p>
          <a:p>
            <a:pPr>
              <a:buNone/>
            </a:pPr>
            <a:endParaRPr lang="en-US" dirty="0"/>
          </a:p>
          <a:p>
            <a:r>
              <a:rPr lang="en-US" dirty="0"/>
              <a:t>The application of this knowledge is used to diagnose diseases in humans and animals.</a:t>
            </a:r>
          </a:p>
          <a:p>
            <a:pPr>
              <a:buNone/>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As cells encounter physiologic stress, or pathologic stimuli, they undergo adaptation, achieving a new steady state and preserving viability.  </a:t>
            </a:r>
          </a:p>
          <a:p>
            <a:r>
              <a:rPr lang="en-US" dirty="0"/>
              <a:t>The principal adaptive responses are: </a:t>
            </a:r>
          </a:p>
          <a:p>
            <a:r>
              <a:rPr lang="en-US" dirty="0"/>
              <a:t>Atrophy</a:t>
            </a:r>
          </a:p>
          <a:p>
            <a:pPr lvl="0"/>
            <a:r>
              <a:rPr lang="en-US" dirty="0"/>
              <a:t>Hypertrophy</a:t>
            </a:r>
          </a:p>
          <a:p>
            <a:pPr lvl="0"/>
            <a:r>
              <a:rPr lang="en-US" dirty="0"/>
              <a:t>Hyperplasia</a:t>
            </a:r>
          </a:p>
          <a:p>
            <a:pPr lvl="0"/>
            <a:r>
              <a:rPr lang="en-US" dirty="0" err="1"/>
              <a:t>Metaplasia</a:t>
            </a:r>
            <a:endParaRPr lang="en-US" dirty="0"/>
          </a:p>
          <a:p>
            <a:pPr lvl="0"/>
            <a:r>
              <a:rPr lang="en-US" dirty="0"/>
              <a:t>Dysplasia</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r>
              <a:rPr lang="en-US" dirty="0"/>
              <a:t>If the adaptive capability is exceeded cell injury develops.  </a:t>
            </a:r>
          </a:p>
          <a:p>
            <a:r>
              <a:rPr lang="en-US" dirty="0"/>
              <a:t>These physiological adaptations usually represent responses of cells to normal stimulation by hormones or endogenous chemical mediators </a:t>
            </a:r>
            <a:r>
              <a:rPr lang="en-US" dirty="0" err="1"/>
              <a:t>e.g</a:t>
            </a:r>
            <a:r>
              <a:rPr lang="en-US" dirty="0"/>
              <a:t> the enlargement of the breast and induction of lactation and pregnancy.</a:t>
            </a:r>
          </a:p>
          <a:p>
            <a:pPr>
              <a:buNone/>
            </a:pPr>
            <a:endParaRPr lang="en-US" dirty="0"/>
          </a:p>
          <a:p>
            <a:r>
              <a:rPr lang="en-US" dirty="0"/>
              <a:t>Pathologic adaptation often shares the same underlining mechanisms but they allow the cells modulate their environment and ideally escape injury.  </a:t>
            </a:r>
          </a:p>
          <a:p>
            <a:pPr>
              <a:buNone/>
            </a:pPr>
            <a:endParaRPr lang="en-US" dirty="0"/>
          </a:p>
          <a:p>
            <a:r>
              <a:rPr lang="en-US" dirty="0"/>
              <a:t>Thus cellular adaptation is a state that lies between the normal unstressed cell and the injured overstressed cell.</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20000"/>
          </a:bodyPr>
          <a:lstStyle/>
          <a:p>
            <a:r>
              <a:rPr lang="en-US" b="1" dirty="0"/>
              <a:t>ATROPHY</a:t>
            </a:r>
            <a:endParaRPr lang="en-US" dirty="0"/>
          </a:p>
          <a:p>
            <a:r>
              <a:rPr lang="en-US" dirty="0"/>
              <a:t>Shrinkage in the size of the cell by the loss of cell substance, </a:t>
            </a:r>
          </a:p>
          <a:p>
            <a:r>
              <a:rPr lang="en-US" dirty="0"/>
              <a:t>When a sufficient number of cells are involved, the entire tissue or organ diminishes in size becoming atrophic. </a:t>
            </a:r>
          </a:p>
          <a:p>
            <a:r>
              <a:rPr lang="en-US" dirty="0"/>
              <a:t>Although atrophic cells may have diminished function, they are not dead.</a:t>
            </a:r>
          </a:p>
          <a:p>
            <a:r>
              <a:rPr lang="en-US" dirty="0"/>
              <a:t>Atrophy represents a retreat by the cell to a smaller size at which survival is still possible.  </a:t>
            </a:r>
          </a:p>
          <a:p>
            <a:r>
              <a:rPr lang="en-US" dirty="0"/>
              <a:t>A new equilibrium is achieved between cell size and diminished blood supply, nutrition and </a:t>
            </a:r>
            <a:r>
              <a:rPr lang="en-US" dirty="0" err="1"/>
              <a:t>trophic</a:t>
            </a:r>
            <a:r>
              <a:rPr lang="en-US" dirty="0"/>
              <a:t> stimulation.</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Causes of atrophy</a:t>
            </a:r>
          </a:p>
          <a:p>
            <a:pPr lvl="0"/>
            <a:r>
              <a:rPr lang="en-US" dirty="0"/>
              <a:t>Decreased workload </a:t>
            </a:r>
            <a:r>
              <a:rPr lang="en-US" dirty="0" err="1"/>
              <a:t>e.g</a:t>
            </a:r>
            <a:r>
              <a:rPr lang="en-US" dirty="0"/>
              <a:t> immobilization of a limb to permit healing of a fracture</a:t>
            </a:r>
          </a:p>
          <a:p>
            <a:pPr lvl="0"/>
            <a:r>
              <a:rPr lang="en-US" dirty="0"/>
              <a:t>Loss of innervations</a:t>
            </a:r>
          </a:p>
          <a:p>
            <a:pPr lvl="0"/>
            <a:r>
              <a:rPr lang="en-US" dirty="0"/>
              <a:t>Diminished blood supply</a:t>
            </a:r>
          </a:p>
          <a:p>
            <a:pPr lvl="0"/>
            <a:r>
              <a:rPr lang="en-US" dirty="0"/>
              <a:t>Inadequate nutrition</a:t>
            </a:r>
          </a:p>
          <a:p>
            <a:pPr lvl="0"/>
            <a:r>
              <a:rPr lang="en-US" dirty="0"/>
              <a:t>Loss of endocrine stimulation</a:t>
            </a:r>
          </a:p>
          <a:p>
            <a:pPr lvl="0"/>
            <a:r>
              <a:rPr lang="en-US" dirty="0"/>
              <a:t>Ageing</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a:xfrm>
            <a:off x="457200" y="1143000"/>
            <a:ext cx="8229600" cy="5257800"/>
          </a:xfrm>
        </p:spPr>
        <p:txBody>
          <a:bodyPr>
            <a:normAutofit lnSpcReduction="10000"/>
          </a:bodyPr>
          <a:lstStyle/>
          <a:p>
            <a:pPr>
              <a:buNone/>
            </a:pPr>
            <a:r>
              <a:rPr lang="en-US" b="1" dirty="0"/>
              <a:t>Physiologic atrophy</a:t>
            </a:r>
          </a:p>
          <a:p>
            <a:r>
              <a:rPr lang="en-US" dirty="0"/>
              <a:t>Morphologically by naked eye inspection, atrophy is seen as reduction in size of an organ.</a:t>
            </a:r>
          </a:p>
          <a:p>
            <a:r>
              <a:rPr lang="en-US" dirty="0"/>
              <a:t> </a:t>
            </a:r>
            <a:r>
              <a:rPr lang="en-US" dirty="0" err="1"/>
              <a:t>e.g</a:t>
            </a:r>
            <a:r>
              <a:rPr lang="en-US" dirty="0"/>
              <a:t> a normal adult heart that is supposed to weigh 250-350g, when it undergoes atrophic changes can weigh as little as 100g.  </a:t>
            </a:r>
          </a:p>
          <a:p>
            <a:r>
              <a:rPr lang="en-US" dirty="0"/>
              <a:t>Most physiologic atrophies are related to age, with advancement in age, there is reduction in physiologic activities.  </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fontScale="92500"/>
          </a:bodyPr>
          <a:lstStyle/>
          <a:p>
            <a:r>
              <a:rPr lang="en-US" dirty="0"/>
              <a:t>The cells and tissues undergo degenerative changes.  </a:t>
            </a:r>
          </a:p>
          <a:p>
            <a:r>
              <a:rPr lang="en-US" dirty="0"/>
              <a:t>Examples of physiological atrophy are:</a:t>
            </a:r>
          </a:p>
          <a:p>
            <a:pPr>
              <a:buNone/>
            </a:pPr>
            <a:r>
              <a:rPr lang="en-US" dirty="0"/>
              <a:t>(1) Cardiac atrophy </a:t>
            </a:r>
          </a:p>
          <a:p>
            <a:pPr>
              <a:buNone/>
            </a:pPr>
            <a:r>
              <a:rPr lang="en-US" dirty="0"/>
              <a:t>(2) Testicular atrophy </a:t>
            </a:r>
          </a:p>
          <a:p>
            <a:pPr>
              <a:buNone/>
            </a:pPr>
            <a:r>
              <a:rPr lang="en-US" dirty="0"/>
              <a:t>(3) Atrophy of the uterus and ovary during menopause due to loss of endocrine stimulation </a:t>
            </a:r>
          </a:p>
          <a:p>
            <a:pPr>
              <a:buNone/>
            </a:pPr>
            <a:r>
              <a:rPr lang="en-US" dirty="0"/>
              <a:t>(4) Physiologic atrophy of the breast.</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lstStyle/>
          <a:p>
            <a:r>
              <a:rPr lang="en-US" b="1" dirty="0"/>
              <a:t>Pathologic atrophy</a:t>
            </a:r>
          </a:p>
          <a:p>
            <a:r>
              <a:rPr lang="en-US" dirty="0"/>
              <a:t>These are particularly resulting from diseased entities that include:-</a:t>
            </a:r>
          </a:p>
          <a:p>
            <a:pPr lvl="0"/>
            <a:r>
              <a:rPr lang="en-US" dirty="0" err="1"/>
              <a:t>Neoplastic</a:t>
            </a:r>
            <a:r>
              <a:rPr lang="en-US" dirty="0"/>
              <a:t> conditions, particularly malignant </a:t>
            </a:r>
            <a:r>
              <a:rPr lang="en-US" dirty="0" err="1"/>
              <a:t>neoplasia</a:t>
            </a:r>
            <a:r>
              <a:rPr lang="en-US" dirty="0"/>
              <a:t> (cancer)</a:t>
            </a:r>
          </a:p>
          <a:p>
            <a:pPr lvl="0"/>
            <a:r>
              <a:rPr lang="en-US" dirty="0"/>
              <a:t>Immobilization and sedentary activities </a:t>
            </a:r>
          </a:p>
          <a:p>
            <a:pPr lvl="0"/>
            <a:r>
              <a:rPr lang="en-US" dirty="0"/>
              <a:t>Inability of the body’s regulation of hormonal system.</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fontScale="92500"/>
          </a:bodyPr>
          <a:lstStyle/>
          <a:p>
            <a:pPr>
              <a:buNone/>
            </a:pPr>
            <a:r>
              <a:rPr lang="en-US" b="1" dirty="0" err="1"/>
              <a:t>Neoplastic</a:t>
            </a:r>
            <a:r>
              <a:rPr lang="en-US" b="1" dirty="0"/>
              <a:t> condition:</a:t>
            </a:r>
            <a:r>
              <a:rPr lang="en-US" dirty="0"/>
              <a:t> </a:t>
            </a:r>
          </a:p>
          <a:p>
            <a:r>
              <a:rPr lang="en-US" dirty="0"/>
              <a:t> In the case of </a:t>
            </a:r>
            <a:r>
              <a:rPr lang="en-US" dirty="0" err="1"/>
              <a:t>neoplasia</a:t>
            </a:r>
            <a:r>
              <a:rPr lang="en-US" dirty="0"/>
              <a:t> (cancer), atrophy results from general </a:t>
            </a:r>
            <a:r>
              <a:rPr lang="en-US" dirty="0" err="1"/>
              <a:t>disbalance</a:t>
            </a:r>
            <a:r>
              <a:rPr lang="en-US" dirty="0"/>
              <a:t> or disorganization of organs by the activities of stubborn uncontrollable cells that are proliferating and multiplying.  </a:t>
            </a:r>
          </a:p>
          <a:p>
            <a:r>
              <a:rPr lang="en-US" dirty="0"/>
              <a:t>Each system is unable to carry out its function and this result in a multiple organ failure and the overall effect is known as a state of CACHEXIA </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a:t>    Atrophy resulting from immobilization and sedentary activities</a:t>
            </a:r>
            <a:r>
              <a:rPr lang="en-US" dirty="0"/>
              <a:t>:  </a:t>
            </a:r>
          </a:p>
          <a:p>
            <a:r>
              <a:rPr lang="en-US" dirty="0"/>
              <a:t>This can be best seen with people with bone fracture because of their inability to utilize their skeletal muscle.  </a:t>
            </a:r>
          </a:p>
          <a:p>
            <a:r>
              <a:rPr lang="en-US" dirty="0"/>
              <a:t>The skeletal muscle undergoes progressive reduction in size </a:t>
            </a:r>
            <a:r>
              <a:rPr lang="en-US" dirty="0" err="1"/>
              <a:t>i.e</a:t>
            </a:r>
            <a:r>
              <a:rPr lang="en-US" dirty="0"/>
              <a:t> decreased work load.  </a:t>
            </a:r>
          </a:p>
          <a:p>
            <a:r>
              <a:rPr lang="en-US" dirty="0"/>
              <a:t>Sometimes this type of atrophy can result in excessive compression of a large organ from its </a:t>
            </a:r>
            <a:r>
              <a:rPr lang="en-US" dirty="0" err="1"/>
              <a:t>neighbour</a:t>
            </a:r>
            <a:r>
              <a:rPr lang="en-US" dirty="0"/>
              <a:t> </a:t>
            </a:r>
          </a:p>
          <a:p>
            <a:r>
              <a:rPr lang="en-US" dirty="0" err="1"/>
              <a:t>e.g</a:t>
            </a:r>
            <a:r>
              <a:rPr lang="en-US" dirty="0"/>
              <a:t> a uterus with fibroid can cause pressure atrophy changes in the bladder and large intestine.</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    Inability of the body’s regulation of hormonal system</a:t>
            </a:r>
            <a:r>
              <a:rPr lang="en-US" dirty="0"/>
              <a:t>.  </a:t>
            </a:r>
          </a:p>
          <a:p>
            <a:r>
              <a:rPr lang="en-US" dirty="0"/>
              <a:t>Atrophy in the last stage can result in the improper regulation or hormonal imbalance in which the target organ adapts itself by reduction in size </a:t>
            </a:r>
          </a:p>
          <a:p>
            <a:r>
              <a:rPr lang="en-US" dirty="0"/>
              <a:t>e.g. when there is an imbalance between progesterone and estrogen, some women react by having atrophy of both ovaries.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b="1" dirty="0"/>
              <a:t>BRANCHES OF PATHOLOGY</a:t>
            </a:r>
            <a:endParaRPr lang="en-US" dirty="0"/>
          </a:p>
          <a:p>
            <a:pPr>
              <a:buNone/>
            </a:pPr>
            <a:r>
              <a:rPr lang="en-US" dirty="0"/>
              <a:t>  The broad branches of pathology include:</a:t>
            </a:r>
          </a:p>
          <a:p>
            <a:r>
              <a:rPr lang="en-US" dirty="0"/>
              <a:t>Anatomical pathology and</a:t>
            </a:r>
          </a:p>
          <a:p>
            <a:r>
              <a:rPr lang="en-US" dirty="0"/>
              <a:t>Clinical pathology</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a:xfrm>
            <a:off x="457200" y="1600200"/>
            <a:ext cx="8229600" cy="4800600"/>
          </a:xfrm>
        </p:spPr>
        <p:txBody>
          <a:bodyPr>
            <a:normAutofit fontScale="92500"/>
          </a:bodyPr>
          <a:lstStyle/>
          <a:p>
            <a:r>
              <a:rPr lang="en-US" b="1" dirty="0"/>
              <a:t>HYPERTROPHY</a:t>
            </a:r>
          </a:p>
          <a:p>
            <a:r>
              <a:rPr lang="en-US" dirty="0"/>
              <a:t>This means increase in the size of the cell and consequently an increase in the size of the organ.  </a:t>
            </a:r>
          </a:p>
          <a:p>
            <a:r>
              <a:rPr lang="en-US" dirty="0"/>
              <a:t>In pure hypertrophy there are no new cells just bigger cells enlarged by increased synthesis of structural protein and organelles.  </a:t>
            </a:r>
          </a:p>
          <a:p>
            <a:r>
              <a:rPr lang="en-US" dirty="0"/>
              <a:t>Hypertrophy can be caused by:</a:t>
            </a:r>
          </a:p>
          <a:p>
            <a:pPr lvl="0">
              <a:buFont typeface="Wingdings" pitchFamily="2" charset="2"/>
              <a:buChar char="Ø"/>
            </a:pPr>
            <a:r>
              <a:rPr lang="en-US" dirty="0"/>
              <a:t>Increase functional demand</a:t>
            </a:r>
          </a:p>
          <a:p>
            <a:pPr lvl="0">
              <a:buFont typeface="Wingdings" pitchFamily="2" charset="2"/>
              <a:buChar char="Ø"/>
            </a:pPr>
            <a:r>
              <a:rPr lang="en-US" dirty="0"/>
              <a:t>Specific hormonal stimulation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a:xfrm>
            <a:off x="457200" y="1143000"/>
            <a:ext cx="8229600" cy="5715000"/>
          </a:xfrm>
        </p:spPr>
        <p:txBody>
          <a:bodyPr>
            <a:normAutofit lnSpcReduction="10000"/>
          </a:bodyPr>
          <a:lstStyle/>
          <a:p>
            <a:r>
              <a:rPr lang="en-US" dirty="0"/>
              <a:t>Hypertrophy can be physiologic or pathologic</a:t>
            </a:r>
          </a:p>
          <a:p>
            <a:pPr>
              <a:buNone/>
            </a:pPr>
            <a:r>
              <a:rPr lang="en-US" b="1" dirty="0"/>
              <a:t>  Physiologic hypertrophy:</a:t>
            </a:r>
            <a:r>
              <a:rPr lang="en-US" dirty="0"/>
              <a:t>  </a:t>
            </a:r>
          </a:p>
          <a:p>
            <a:r>
              <a:rPr lang="en-US" dirty="0"/>
              <a:t>It results from conditions that demand increase in metabolic activity of tissues and organs and sometimes to over reaction to some types of hormonal production </a:t>
            </a:r>
          </a:p>
          <a:p>
            <a:r>
              <a:rPr lang="en-US" dirty="0" err="1"/>
              <a:t>e.g</a:t>
            </a:r>
            <a:r>
              <a:rPr lang="en-US" dirty="0"/>
              <a:t> skeletal muscle reaction to excessive exercise by an increase in oxygen consumption for their metabolic processes.</a:t>
            </a:r>
          </a:p>
          <a:p>
            <a:r>
              <a:rPr lang="en-US" dirty="0"/>
              <a:t>In such condition, there is an excessive muscular hypertrophy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lstStyle/>
          <a:p>
            <a:r>
              <a:rPr lang="en-US" dirty="0" err="1"/>
              <a:t>eg</a:t>
            </a:r>
            <a:r>
              <a:rPr lang="en-US" dirty="0"/>
              <a:t> the weight lifters can develop their rippled physique only by hypertrophy of individual skeletal muscle induced by an increased workload. </a:t>
            </a:r>
          </a:p>
          <a:p>
            <a:pPr>
              <a:buNone/>
            </a:pPr>
            <a:r>
              <a:rPr lang="en-US" dirty="0"/>
              <a:t> </a:t>
            </a:r>
          </a:p>
          <a:p>
            <a:r>
              <a:rPr lang="en-US" dirty="0"/>
              <a:t>Another example is the massive hypertrophy of the uterus during pregnancy which occurs as a consequence of estrogen stimulation. </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a:xfrm>
            <a:off x="457200" y="1066800"/>
            <a:ext cx="8229600" cy="5334000"/>
          </a:xfrm>
        </p:spPr>
        <p:txBody>
          <a:bodyPr>
            <a:normAutofit fontScale="92500" lnSpcReduction="10000"/>
          </a:bodyPr>
          <a:lstStyle/>
          <a:p>
            <a:pPr>
              <a:buNone/>
            </a:pPr>
            <a:r>
              <a:rPr lang="en-US" b="1" dirty="0"/>
              <a:t>  Pathologic hypertrophy</a:t>
            </a:r>
          </a:p>
          <a:p>
            <a:r>
              <a:rPr lang="en-US" dirty="0"/>
              <a:t>An example of pathologic hypertrophy is seen in cardiac enlargement that occurs with hypertension or aortic valve disease.  </a:t>
            </a:r>
          </a:p>
          <a:p>
            <a:r>
              <a:rPr lang="en-US" dirty="0"/>
              <a:t>The heart which must contract against increased pressure achieves a weight of about 700 – 1000g.  </a:t>
            </a:r>
          </a:p>
          <a:p>
            <a:r>
              <a:rPr lang="en-US" dirty="0"/>
              <a:t>Another example is enlargement of residual viable cardiac </a:t>
            </a:r>
            <a:r>
              <a:rPr lang="en-US" dirty="0" err="1"/>
              <a:t>myocytes</a:t>
            </a:r>
            <a:r>
              <a:rPr lang="en-US" dirty="0"/>
              <a:t> after myocardial infarction.  </a:t>
            </a:r>
          </a:p>
          <a:p>
            <a:r>
              <a:rPr lang="en-US" dirty="0"/>
              <a:t>In this case, hypertrophy compensate for death of </a:t>
            </a:r>
            <a:r>
              <a:rPr lang="en-US" dirty="0" err="1"/>
              <a:t>neighbouring</a:t>
            </a:r>
            <a:r>
              <a:rPr lang="en-US" dirty="0"/>
              <a:t> cells due to </a:t>
            </a:r>
            <a:r>
              <a:rPr lang="en-US" dirty="0" err="1"/>
              <a:t>ischaemia</a:t>
            </a:r>
            <a:r>
              <a:rPr lang="en-US" dirty="0"/>
              <a:t>.</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lstStyle/>
          <a:p>
            <a:r>
              <a:rPr lang="en-US" dirty="0"/>
              <a:t>In some conditions in which there is imbalance of hormonal functions with advancement of age, some target organs respond by increase in size</a:t>
            </a:r>
          </a:p>
          <a:p>
            <a:pPr>
              <a:buNone/>
            </a:pPr>
            <a:endParaRPr lang="en-US" dirty="0"/>
          </a:p>
          <a:p>
            <a:r>
              <a:rPr lang="en-US" dirty="0"/>
              <a:t> e.g. an imbalance between estrogen and testosterone causes benign hypertrophy of the prostate.</a:t>
            </a:r>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Hyperplasia</a:t>
            </a:r>
          </a:p>
          <a:p>
            <a:r>
              <a:rPr lang="en-US" dirty="0"/>
              <a:t>It constitutes an increase in the number of cells in an organ or tissue.  </a:t>
            </a:r>
          </a:p>
          <a:p>
            <a:r>
              <a:rPr lang="en-US" dirty="0"/>
              <a:t>Hypertrophy and hyperplasia are closely related and often develop concurrently in tissues so that both may contribute to an overall increase in organ size </a:t>
            </a:r>
          </a:p>
          <a:p>
            <a:r>
              <a:rPr lang="en-US" dirty="0"/>
              <a:t>e.g. the gravid uterus (pregnant uterus).  </a:t>
            </a:r>
          </a:p>
          <a:p>
            <a:r>
              <a:rPr lang="en-US" dirty="0"/>
              <a:t>Hyperplasia can be pathologic or physiologic.</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a:buNone/>
            </a:pPr>
            <a:r>
              <a:rPr lang="en-US" b="1" dirty="0"/>
              <a:t>Physiologic hyperplasia</a:t>
            </a:r>
          </a:p>
          <a:p>
            <a:pPr lvl="0"/>
            <a:r>
              <a:rPr lang="en-US" b="1" dirty="0"/>
              <a:t>Hormonal hyperplasia</a:t>
            </a:r>
            <a:r>
              <a:rPr lang="en-US" dirty="0"/>
              <a:t>:  </a:t>
            </a:r>
          </a:p>
          <a:p>
            <a:pPr lvl="0"/>
            <a:r>
              <a:rPr lang="en-US" dirty="0"/>
              <a:t>This is exemplified by the proliferation of the glandular epithelium of the female breast at puberty and during pregnancy.</a:t>
            </a:r>
          </a:p>
          <a:p>
            <a:pPr lvl="0"/>
            <a:r>
              <a:rPr lang="en-US" b="1" dirty="0"/>
              <a:t>Compensatory hyperplasia</a:t>
            </a:r>
            <a:r>
              <a:rPr lang="en-US" dirty="0"/>
              <a:t>:  </a:t>
            </a:r>
          </a:p>
          <a:p>
            <a:pPr lvl="0"/>
            <a:r>
              <a:rPr lang="en-US" dirty="0"/>
              <a:t>This is hyperplasia that occurs when a portion of the tissue is removed or diseased </a:t>
            </a:r>
          </a:p>
          <a:p>
            <a:pPr lvl="0"/>
            <a:r>
              <a:rPr lang="en-US" dirty="0"/>
              <a:t>e.g. when a liver is partially </a:t>
            </a:r>
            <a:r>
              <a:rPr lang="en-US" dirty="0" err="1"/>
              <a:t>resected</a:t>
            </a:r>
            <a:r>
              <a:rPr lang="en-US" dirty="0"/>
              <a:t>, mitotic activity in the remaining cells begin as early as 12 hrs  later eventually restoring the liver to its original state.</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r>
              <a:rPr lang="en-US" b="1" dirty="0"/>
              <a:t>Pathologic hyperplasia</a:t>
            </a:r>
          </a:p>
          <a:p>
            <a:r>
              <a:rPr lang="en-US" dirty="0"/>
              <a:t>Most forms of pathologic hyperplasia are instances of excessive hormonal stimulation or the effect of growth factor on target cells.</a:t>
            </a:r>
          </a:p>
          <a:p>
            <a:r>
              <a:rPr lang="en-US" dirty="0"/>
              <a:t>Hyperplasia of the </a:t>
            </a:r>
            <a:r>
              <a:rPr lang="en-US" dirty="0" err="1"/>
              <a:t>endometrum</a:t>
            </a:r>
            <a:r>
              <a:rPr lang="en-US" dirty="0"/>
              <a:t> is an example of hormonally induced hyperplasia.  </a:t>
            </a:r>
          </a:p>
          <a:p>
            <a:r>
              <a:rPr lang="en-US" dirty="0"/>
              <a:t>If the balance between estrogen and progesterone is disturbed resulting in excess of estrogen, hyperplasia of endometrium may result.  </a:t>
            </a:r>
          </a:p>
          <a:p>
            <a:r>
              <a:rPr lang="en-US" dirty="0"/>
              <a:t>The patient presents with abnormal uterine bleeding.  </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lstStyle/>
          <a:p>
            <a:r>
              <a:rPr lang="en-US" dirty="0"/>
              <a:t>Endometrial hyperplasia is considered a forerunner of endometrial carcinoma.</a:t>
            </a:r>
          </a:p>
          <a:p>
            <a:r>
              <a:rPr lang="en-US" dirty="0"/>
              <a:t>Pathologic hyperplasia constitutes a fertile soil in which cancerous proliferation may eventually arise, </a:t>
            </a:r>
          </a:p>
          <a:p>
            <a:r>
              <a:rPr lang="en-US" dirty="0"/>
              <a:t>Thus patients with hyperplasia of the </a:t>
            </a:r>
            <a:r>
              <a:rPr lang="en-US" dirty="0" err="1"/>
              <a:t>endometrium</a:t>
            </a:r>
            <a:r>
              <a:rPr lang="en-US" dirty="0"/>
              <a:t> are at increased risk of developing endometrial cancer.</a:t>
            </a:r>
          </a:p>
          <a:p>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err="1"/>
              <a:t>Metaplasia</a:t>
            </a:r>
            <a:endParaRPr lang="en-US" b="1" dirty="0"/>
          </a:p>
          <a:p>
            <a:r>
              <a:rPr lang="en-US" dirty="0"/>
              <a:t>This is cellular adaptation whereby cells sensitive to a particular stress are replaced by other cell types better able to withstand the adverse environment.</a:t>
            </a:r>
          </a:p>
          <a:p>
            <a:r>
              <a:rPr lang="en-US" dirty="0"/>
              <a:t>Epithelial </a:t>
            </a:r>
            <a:r>
              <a:rPr lang="en-US" dirty="0" err="1"/>
              <a:t>metaplasia</a:t>
            </a:r>
            <a:r>
              <a:rPr lang="en-US" dirty="0"/>
              <a:t> is exemplified by the </a:t>
            </a:r>
            <a:r>
              <a:rPr lang="en-US" dirty="0" err="1"/>
              <a:t>squamous</a:t>
            </a:r>
            <a:r>
              <a:rPr lang="en-US" dirty="0"/>
              <a:t> change that occurs in the respiratory epithelium of habitual cigarette smokers.</a:t>
            </a:r>
          </a:p>
          <a:p>
            <a:r>
              <a:rPr lang="en-US" dirty="0"/>
              <a:t>The normal ciliated, columnar epithelia cells of the trachea and bronchi are focally or widely replaced by stratified </a:t>
            </a:r>
            <a:r>
              <a:rPr lang="en-US" dirty="0" err="1"/>
              <a:t>squamous</a:t>
            </a:r>
            <a:r>
              <a:rPr lang="en-US" dirty="0"/>
              <a:t> epithelia cells.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a:bodyPr>
          <a:lstStyle/>
          <a:p>
            <a:r>
              <a:rPr lang="en-US" b="1" dirty="0"/>
              <a:t>ANATOMICAL PATHOLOGY</a:t>
            </a:r>
            <a:endParaRPr lang="en-US" dirty="0"/>
          </a:p>
          <a:p>
            <a:r>
              <a:rPr lang="en-US" dirty="0"/>
              <a:t>This area of pathology involves the examination of surgical specimens removed from the body (biopsy) to investigate and diagnose disease. </a:t>
            </a:r>
          </a:p>
          <a:p>
            <a:r>
              <a:rPr lang="en-US" dirty="0"/>
              <a:t>On examining a biopsy, the following aspects are considered:</a:t>
            </a:r>
          </a:p>
          <a:p>
            <a:pPr>
              <a:buNone/>
            </a:pP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lstStyle/>
          <a:p>
            <a:r>
              <a:rPr lang="en-US" dirty="0"/>
              <a:t>Vitamin A deficiency may also induce </a:t>
            </a:r>
            <a:r>
              <a:rPr lang="en-US" dirty="0" err="1"/>
              <a:t>squamous</a:t>
            </a:r>
            <a:r>
              <a:rPr lang="en-US" dirty="0"/>
              <a:t> </a:t>
            </a:r>
            <a:r>
              <a:rPr lang="en-US" dirty="0" err="1"/>
              <a:t>metaplasia</a:t>
            </a:r>
            <a:r>
              <a:rPr lang="en-US" dirty="0"/>
              <a:t> in the respiratory epithelium.  </a:t>
            </a:r>
          </a:p>
          <a:p>
            <a:pPr>
              <a:buNone/>
            </a:pPr>
            <a:endParaRPr lang="en-US" dirty="0"/>
          </a:p>
          <a:p>
            <a:r>
              <a:rPr lang="en-US" dirty="0"/>
              <a:t>Presumably, the more rugged stratified </a:t>
            </a:r>
            <a:r>
              <a:rPr lang="en-US" dirty="0" err="1"/>
              <a:t>squamous</a:t>
            </a:r>
            <a:r>
              <a:rPr lang="en-US" dirty="0"/>
              <a:t> epithelium is able to survive under circumstances that the more fragile specialized epithelium would not tolerate.</a:t>
            </a: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CELLULAR ADAPTION TO INJURY</a:t>
            </a:r>
            <a:br>
              <a:rPr lang="en-US" b="1" dirty="0"/>
            </a:b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Dysplasia</a:t>
            </a:r>
            <a:r>
              <a:rPr lang="en-US" dirty="0"/>
              <a:t>:  </a:t>
            </a:r>
          </a:p>
          <a:p>
            <a:r>
              <a:rPr lang="en-US" dirty="0"/>
              <a:t>The term refers to either epithelial or </a:t>
            </a:r>
            <a:r>
              <a:rPr lang="en-US" dirty="0" err="1"/>
              <a:t>mesenchymal</a:t>
            </a:r>
            <a:r>
              <a:rPr lang="en-US" dirty="0"/>
              <a:t> cells that  have undergone proliferation and a typical </a:t>
            </a:r>
            <a:r>
              <a:rPr lang="en-US" dirty="0" err="1"/>
              <a:t>cytogenic</a:t>
            </a:r>
            <a:r>
              <a:rPr lang="en-US" dirty="0"/>
              <a:t> cell alterations involving cell size, shape and organization.  </a:t>
            </a:r>
          </a:p>
          <a:p>
            <a:r>
              <a:rPr lang="en-US" dirty="0"/>
              <a:t>The dysplastic cells are characterized by increased mitotic activities.  </a:t>
            </a:r>
          </a:p>
          <a:p>
            <a:r>
              <a:rPr lang="en-US" dirty="0"/>
              <a:t>It is considered a forerunner of cancer.</a:t>
            </a:r>
          </a:p>
          <a:p>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INFLAMMATION</a:t>
            </a:r>
          </a:p>
        </p:txBody>
      </p:sp>
      <p:sp>
        <p:nvSpPr>
          <p:cNvPr id="3" name="Content Placeholder 2"/>
          <p:cNvSpPr>
            <a:spLocks noGrp="1"/>
          </p:cNvSpPr>
          <p:nvPr>
            <p:ph idx="1"/>
          </p:nvPr>
        </p:nvSpPr>
        <p:spPr/>
        <p:txBody>
          <a:bodyPr>
            <a:normAutofit fontScale="92500" lnSpcReduction="20000"/>
          </a:bodyPr>
          <a:lstStyle/>
          <a:p>
            <a:r>
              <a:rPr lang="en-US" dirty="0"/>
              <a:t>Inflammation is a complex reaction in </a:t>
            </a:r>
            <a:r>
              <a:rPr lang="en-US" dirty="0" err="1"/>
              <a:t>vascularized</a:t>
            </a:r>
            <a:r>
              <a:rPr lang="en-US" dirty="0"/>
              <a:t> connective tissue as a result of cell injury.  </a:t>
            </a:r>
          </a:p>
          <a:p>
            <a:r>
              <a:rPr lang="en-US" dirty="0"/>
              <a:t>It is a protective response intended to eliminate the initial cause of cell injury as well as necrotic cells and tissues resulting in the original insult.  </a:t>
            </a:r>
          </a:p>
          <a:p>
            <a:r>
              <a:rPr lang="en-US" dirty="0"/>
              <a:t>Inflammation accomplishes its protective mission by diluting, destroying or otherwise neutralizing harmful agents </a:t>
            </a:r>
            <a:r>
              <a:rPr lang="en-US" dirty="0" err="1"/>
              <a:t>e.g</a:t>
            </a:r>
            <a:r>
              <a:rPr lang="en-US" dirty="0"/>
              <a:t> microbes or toxins. </a:t>
            </a:r>
          </a:p>
          <a:p>
            <a:r>
              <a:rPr lang="en-US" dirty="0"/>
              <a:t> It then sets into motion the events that eventually heal and reconstitute the site of injury</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INFLAMMATION</a:t>
            </a:r>
            <a:endParaRPr lang="en-US" dirty="0"/>
          </a:p>
        </p:txBody>
      </p:sp>
      <p:sp>
        <p:nvSpPr>
          <p:cNvPr id="3" name="Content Placeholder 2"/>
          <p:cNvSpPr>
            <a:spLocks noGrp="1"/>
          </p:cNvSpPr>
          <p:nvPr>
            <p:ph idx="1"/>
          </p:nvPr>
        </p:nvSpPr>
        <p:spPr/>
        <p:txBody>
          <a:bodyPr/>
          <a:lstStyle/>
          <a:p>
            <a:r>
              <a:rPr lang="en-US" dirty="0"/>
              <a:t>Inflammation is a generic response, and therefore it is considered as a mechanism of innate immunity.</a:t>
            </a:r>
          </a:p>
          <a:p>
            <a:endParaRPr lang="en-US" dirty="0"/>
          </a:p>
          <a:p>
            <a:endParaRPr lang="en-US" dirty="0"/>
          </a:p>
        </p:txBody>
      </p:sp>
      <p:graphicFrame>
        <p:nvGraphicFramePr>
          <p:cNvPr id="1026" name="Object 2"/>
          <p:cNvGraphicFramePr>
            <a:graphicFrameLocks noChangeAspect="1"/>
          </p:cNvGraphicFramePr>
          <p:nvPr/>
        </p:nvGraphicFramePr>
        <p:xfrm>
          <a:off x="11715750" y="3600450"/>
          <a:ext cx="4568825" cy="3425825"/>
        </p:xfrm>
        <a:graphic>
          <a:graphicData uri="http://schemas.openxmlformats.org/presentationml/2006/ole">
            <mc:AlternateContent xmlns:mc="http://schemas.openxmlformats.org/markup-compatibility/2006">
              <mc:Choice xmlns:v="urn:schemas-microsoft-com:vml" Requires="v">
                <p:oleObj spid="_x0000_s1025" name="Presentation" r:id="rId3" imgW="4569028" imgH="3425897" progId="PowerPoint.Show.12">
                  <p:embed/>
                </p:oleObj>
              </mc:Choice>
              <mc:Fallback>
                <p:oleObj name="Presentation" r:id="rId3" imgW="4569028" imgH="3425897" progId="PowerPoint.Show.12">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15750" y="3600450"/>
                        <a:ext cx="4568825"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INFLAMMATION</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dirty="0"/>
              <a:t>The inflammatory responses has many components, these include:</a:t>
            </a:r>
          </a:p>
          <a:p>
            <a:pPr lvl="0"/>
            <a:r>
              <a:rPr lang="en-US" b="1" dirty="0"/>
              <a:t>Circulating cells:</a:t>
            </a:r>
            <a:r>
              <a:rPr lang="en-US" dirty="0"/>
              <a:t>  These are bone marrow derived </a:t>
            </a:r>
            <a:r>
              <a:rPr lang="en-US" dirty="0" err="1"/>
              <a:t>polymorphonuclei</a:t>
            </a:r>
            <a:r>
              <a:rPr lang="en-US" dirty="0"/>
              <a:t> leucocytes (</a:t>
            </a:r>
            <a:r>
              <a:rPr lang="en-US" dirty="0" err="1"/>
              <a:t>neutrophils</a:t>
            </a:r>
            <a:r>
              <a:rPr lang="en-US" dirty="0"/>
              <a:t>), </a:t>
            </a:r>
            <a:r>
              <a:rPr lang="en-US" dirty="0" err="1"/>
              <a:t>monocytes</a:t>
            </a:r>
            <a:r>
              <a:rPr lang="en-US" dirty="0"/>
              <a:t>, </a:t>
            </a:r>
            <a:r>
              <a:rPr lang="en-US" dirty="0" err="1"/>
              <a:t>eosinophils</a:t>
            </a:r>
            <a:r>
              <a:rPr lang="en-US" dirty="0"/>
              <a:t>, lymphocytes, </a:t>
            </a:r>
            <a:r>
              <a:rPr lang="en-US" dirty="0" err="1"/>
              <a:t>basophils</a:t>
            </a:r>
            <a:r>
              <a:rPr lang="en-US" dirty="0"/>
              <a:t> and platelets.</a:t>
            </a:r>
          </a:p>
          <a:p>
            <a:pPr lvl="0"/>
            <a:r>
              <a:rPr lang="en-US" b="1" dirty="0"/>
              <a:t>Circulating proteins:</a:t>
            </a:r>
            <a:r>
              <a:rPr lang="en-US" dirty="0"/>
              <a:t>  This includes clotting factors, </a:t>
            </a:r>
            <a:r>
              <a:rPr lang="en-US" dirty="0" err="1"/>
              <a:t>kininogenes</a:t>
            </a:r>
            <a:r>
              <a:rPr lang="en-US" dirty="0"/>
              <a:t> and complement components largely synthesized by the liver.</a:t>
            </a:r>
          </a:p>
          <a:p>
            <a:pPr lvl="0"/>
            <a:r>
              <a:rPr lang="en-US" b="1" dirty="0"/>
              <a:t>Vascular Wall Cells:</a:t>
            </a:r>
            <a:r>
              <a:rPr lang="en-US" dirty="0"/>
              <a:t> This includes endothelial cells in direct contact with the blood as well as the underlining smooth muscle cells that impart tone to the vessels.</a:t>
            </a:r>
          </a:p>
          <a:p>
            <a:pPr>
              <a:buNone/>
            </a:pPr>
            <a:r>
              <a:rPr lang="en-US" dirty="0"/>
              <a:t> </a:t>
            </a:r>
          </a:p>
          <a:p>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INFLAMMATION</a:t>
            </a:r>
            <a:endParaRPr lang="en-US" dirty="0"/>
          </a:p>
        </p:txBody>
      </p:sp>
      <p:sp>
        <p:nvSpPr>
          <p:cNvPr id="3" name="Content Placeholder 2"/>
          <p:cNvSpPr>
            <a:spLocks noGrp="1"/>
          </p:cNvSpPr>
          <p:nvPr>
            <p:ph idx="1"/>
          </p:nvPr>
        </p:nvSpPr>
        <p:spPr/>
        <p:txBody>
          <a:bodyPr/>
          <a:lstStyle/>
          <a:p>
            <a:pPr lvl="0"/>
            <a:r>
              <a:rPr lang="en-US" b="1" dirty="0"/>
              <a:t>Connective tissue Cells:</a:t>
            </a:r>
            <a:r>
              <a:rPr lang="en-US" dirty="0"/>
              <a:t>  This includes mast cells, macrophages, lymphocytes and fibroblasts.</a:t>
            </a:r>
          </a:p>
          <a:p>
            <a:pPr lvl="0"/>
            <a:r>
              <a:rPr lang="en-US" b="1" dirty="0"/>
              <a:t>Extracellular Matrix:</a:t>
            </a:r>
            <a:r>
              <a:rPr lang="en-US" dirty="0"/>
              <a:t>  This includes fibrous structural protein </a:t>
            </a:r>
            <a:r>
              <a:rPr lang="en-US" dirty="0" err="1"/>
              <a:t>e.g</a:t>
            </a:r>
            <a:r>
              <a:rPr lang="en-US" dirty="0"/>
              <a:t> collagen and  </a:t>
            </a:r>
            <a:r>
              <a:rPr lang="en-US" dirty="0" err="1"/>
              <a:t>elastin</a:t>
            </a:r>
            <a:r>
              <a:rPr lang="en-US" dirty="0"/>
              <a:t>, gel forming </a:t>
            </a:r>
            <a:r>
              <a:rPr lang="en-US" dirty="0" err="1"/>
              <a:t>proteoglycans</a:t>
            </a:r>
            <a:r>
              <a:rPr lang="en-US" dirty="0"/>
              <a:t> and adhesive glycol proteins</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INFLAMMATION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There are two types of inflammation, </a:t>
            </a:r>
          </a:p>
          <a:p>
            <a:r>
              <a:rPr lang="en-US" b="1" dirty="0"/>
              <a:t>Acute</a:t>
            </a:r>
            <a:r>
              <a:rPr lang="en-US" dirty="0"/>
              <a:t> and</a:t>
            </a:r>
          </a:p>
          <a:p>
            <a:r>
              <a:rPr lang="en-US" b="1" dirty="0"/>
              <a:t>Chronic inflammation</a:t>
            </a:r>
            <a:r>
              <a:rPr lang="en-US" dirty="0"/>
              <a:t>. </a:t>
            </a:r>
          </a:p>
          <a:p>
            <a:r>
              <a:rPr lang="en-US" dirty="0"/>
              <a:t>Acute inflammation is of relatively short duration lasting from a few minutes up to a few days. </a:t>
            </a:r>
          </a:p>
          <a:p>
            <a:r>
              <a:rPr lang="en-US" dirty="0"/>
              <a:t>It is characterized by fluid, plasma protein extrusion. </a:t>
            </a:r>
          </a:p>
          <a:p>
            <a:r>
              <a:rPr lang="en-US" dirty="0"/>
              <a:t>Sources of acute inflammation include infection (bacteria, viral, parasitic) and microbial toxins.</a:t>
            </a:r>
          </a:p>
          <a:p>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INFLAMMATION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a:t>Chronic inflammation is of a longer duration (days to years). </a:t>
            </a:r>
          </a:p>
          <a:p>
            <a:r>
              <a:rPr lang="en-US" dirty="0"/>
              <a:t>It is typified by influx of mononuclear cells, lymphocytes, macrophages and plasma cells with associated vascular proliferation and scaring. </a:t>
            </a:r>
          </a:p>
          <a:p>
            <a:r>
              <a:rPr lang="en-US" dirty="0"/>
              <a:t>Causes include viral infections, chronic infections, </a:t>
            </a:r>
          </a:p>
          <a:p>
            <a:r>
              <a:rPr lang="en-US" dirty="0"/>
              <a:t>Persistent injury and autoimmune response.</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INFLAMMATION</a:t>
            </a:r>
            <a:endParaRPr lang="en-US" dirty="0"/>
          </a:p>
        </p:txBody>
      </p:sp>
      <p:sp>
        <p:nvSpPr>
          <p:cNvPr id="3" name="Content Placeholder 2"/>
          <p:cNvSpPr>
            <a:spLocks noGrp="1"/>
          </p:cNvSpPr>
          <p:nvPr>
            <p:ph idx="1"/>
          </p:nvPr>
        </p:nvSpPr>
        <p:spPr/>
        <p:txBody>
          <a:bodyPr/>
          <a:lstStyle/>
          <a:p>
            <a:r>
              <a:rPr lang="en-US" dirty="0"/>
              <a:t>Both acute and chronic inflammation can overlap</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p:txBody>
          <a:bodyPr/>
          <a:lstStyle/>
          <a:p>
            <a:r>
              <a:rPr lang="en-US" dirty="0"/>
              <a:t>This is the immediate and early response to injury, designed to deliver leukocytes to site of injury.  </a:t>
            </a:r>
          </a:p>
          <a:p>
            <a:r>
              <a:rPr lang="en-US" dirty="0"/>
              <a:t>Acute inflammation has two major components:-</a:t>
            </a:r>
          </a:p>
          <a:p>
            <a:r>
              <a:rPr lang="en-US" b="1" dirty="0"/>
              <a:t>Vascular changes and </a:t>
            </a:r>
          </a:p>
          <a:p>
            <a:r>
              <a:rPr lang="en-US" b="1" dirty="0"/>
              <a:t>Cellular events</a:t>
            </a:r>
            <a:endParaRPr lang="en-US"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457200" y="1676400"/>
            <a:ext cx="8229600" cy="4724400"/>
          </a:xfrm>
        </p:spPr>
        <p:txBody>
          <a:bodyPr/>
          <a:lstStyle/>
          <a:p>
            <a:pPr lvl="0"/>
            <a:r>
              <a:rPr lang="en-US" dirty="0"/>
              <a:t>Gross anatomical make up of the sample</a:t>
            </a:r>
          </a:p>
          <a:p>
            <a:pPr lvl="0"/>
            <a:r>
              <a:rPr lang="en-US" dirty="0"/>
              <a:t>Microscopic appearance of cells</a:t>
            </a:r>
          </a:p>
          <a:p>
            <a:pPr lvl="0"/>
            <a:r>
              <a:rPr lang="en-US" dirty="0"/>
              <a:t>Chemical signatures in the sample</a:t>
            </a:r>
          </a:p>
          <a:p>
            <a:pPr lvl="0"/>
            <a:r>
              <a:rPr lang="en-US" dirty="0"/>
              <a:t>Immunological markers present in the cells</a:t>
            </a:r>
          </a:p>
          <a:p>
            <a:pPr lvl="0"/>
            <a:r>
              <a:rPr lang="en-US" dirty="0"/>
              <a:t>Molecular biology of the cells, organs, tissues and sometimes whole body</a:t>
            </a:r>
          </a:p>
          <a:p>
            <a:pPr>
              <a:buNone/>
            </a:pP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p:txBody>
          <a:bodyPr/>
          <a:lstStyle/>
          <a:p>
            <a:r>
              <a:rPr lang="en-US" b="1" dirty="0"/>
              <a:t>Vascular changes</a:t>
            </a:r>
            <a:r>
              <a:rPr lang="en-US" dirty="0"/>
              <a:t>:- </a:t>
            </a:r>
          </a:p>
          <a:p>
            <a:r>
              <a:rPr lang="en-US" dirty="0"/>
              <a:t> Vasodilatation and increased vascular permeability. </a:t>
            </a:r>
          </a:p>
          <a:p>
            <a:r>
              <a:rPr lang="en-US" dirty="0"/>
              <a:t>Alterations in vessel caliber that results in increased blood flow and </a:t>
            </a:r>
          </a:p>
          <a:p>
            <a:r>
              <a:rPr lang="en-US" dirty="0"/>
              <a:t>Structural changes that permit plasma protein to leave the circulation</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a:t>These cascade of events in acute inflammation is integrated by local release of chemical mediators.</a:t>
            </a:r>
          </a:p>
          <a:p>
            <a:pPr>
              <a:buNone/>
            </a:pPr>
            <a:r>
              <a:rPr lang="en-US" b="1" dirty="0"/>
              <a:t>Chemical mediators of inflammation</a:t>
            </a:r>
            <a:endParaRPr lang="en-US" dirty="0"/>
          </a:p>
          <a:p>
            <a:r>
              <a:rPr lang="en-US" b="1" dirty="0"/>
              <a:t>Local mediators:-  </a:t>
            </a:r>
            <a:r>
              <a:rPr lang="en-US" dirty="0" err="1"/>
              <a:t>Vasoactive</a:t>
            </a:r>
            <a:r>
              <a:rPr lang="en-US" dirty="0"/>
              <a:t> amines e.g.</a:t>
            </a:r>
          </a:p>
          <a:p>
            <a:r>
              <a:rPr lang="en-US" b="1" dirty="0"/>
              <a:t>(a)	Histamine</a:t>
            </a:r>
            <a:r>
              <a:rPr lang="en-US" dirty="0"/>
              <a:t>:-  It is widely distributed in tissues particularly mast cells, also present in circulating </a:t>
            </a:r>
            <a:r>
              <a:rPr lang="en-US" dirty="0" err="1"/>
              <a:t>basophils</a:t>
            </a:r>
            <a:r>
              <a:rPr lang="en-US" dirty="0"/>
              <a:t> and platelets.   </a:t>
            </a:r>
          </a:p>
          <a:p>
            <a:r>
              <a:rPr lang="en-US" dirty="0"/>
              <a:t>Histamine causes arteriolar dilatation and is the principal mediator of the immediate phase of increased vascular permeability.</a:t>
            </a:r>
          </a:p>
          <a:p>
            <a:endParaRPr lang="en-US" dirty="0"/>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p:txBody>
          <a:bodyPr/>
          <a:lstStyle/>
          <a:p>
            <a:pPr>
              <a:buNone/>
            </a:pPr>
            <a:endParaRPr lang="en-US" dirty="0"/>
          </a:p>
          <a:p>
            <a:r>
              <a:rPr lang="en-US" b="1" dirty="0"/>
              <a:t>(b)	Serotonin</a:t>
            </a:r>
            <a:r>
              <a:rPr lang="en-US" dirty="0"/>
              <a:t>:  It has effects similar to histamine and found primarily within platelets.  </a:t>
            </a:r>
          </a:p>
          <a:p>
            <a:pPr>
              <a:buNone/>
            </a:pPr>
            <a:endParaRPr lang="en-US" dirty="0"/>
          </a:p>
          <a:p>
            <a:r>
              <a:rPr lang="en-US" b="1" dirty="0"/>
              <a:t>(c)	</a:t>
            </a:r>
            <a:r>
              <a:rPr lang="en-US" b="1" dirty="0" err="1"/>
              <a:t>Lysosomal</a:t>
            </a:r>
            <a:r>
              <a:rPr lang="en-US" b="1" dirty="0"/>
              <a:t> Enzymes:-  </a:t>
            </a:r>
            <a:r>
              <a:rPr lang="en-US" dirty="0"/>
              <a:t>This includes prostaglandins, nitric oxide, cytokines. </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p:txBody>
          <a:bodyPr>
            <a:normAutofit/>
          </a:bodyPr>
          <a:lstStyle/>
          <a:p>
            <a:r>
              <a:rPr lang="en-US" b="1" dirty="0"/>
              <a:t>Systemic mediators:</a:t>
            </a:r>
            <a:r>
              <a:rPr lang="en-US" dirty="0"/>
              <a:t>-</a:t>
            </a:r>
          </a:p>
          <a:p>
            <a:pPr>
              <a:buNone/>
            </a:pPr>
            <a:r>
              <a:rPr lang="en-US" b="1" dirty="0"/>
              <a:t>(1)	</a:t>
            </a:r>
            <a:r>
              <a:rPr lang="en-US" b="1" dirty="0" err="1"/>
              <a:t>Kinin</a:t>
            </a:r>
            <a:r>
              <a:rPr lang="en-US" b="1" dirty="0"/>
              <a:t> System:</a:t>
            </a:r>
            <a:r>
              <a:rPr lang="en-US" dirty="0"/>
              <a:t>  </a:t>
            </a:r>
            <a:r>
              <a:rPr lang="en-US" b="1" dirty="0"/>
              <a:t>e.g.</a:t>
            </a:r>
            <a:r>
              <a:rPr lang="en-US" dirty="0"/>
              <a:t>  </a:t>
            </a:r>
            <a:r>
              <a:rPr lang="en-US" dirty="0" err="1"/>
              <a:t>Bradykinin</a:t>
            </a:r>
            <a:r>
              <a:rPr lang="en-US" dirty="0"/>
              <a:t>.  </a:t>
            </a:r>
          </a:p>
          <a:p>
            <a:r>
              <a:rPr lang="en-US" dirty="0"/>
              <a:t>Like histamine, </a:t>
            </a:r>
            <a:r>
              <a:rPr lang="en-US" dirty="0" err="1"/>
              <a:t>Bradykinin</a:t>
            </a:r>
            <a:r>
              <a:rPr lang="en-US" dirty="0"/>
              <a:t> causes increased vascular permeability, arteriolar dilatation and bronchial smooth muscle dilatation.  </a:t>
            </a:r>
          </a:p>
          <a:p>
            <a:pPr>
              <a:buNone/>
            </a:pPr>
            <a:r>
              <a:rPr lang="en-US" b="1" dirty="0"/>
              <a:t>(2)	Coagulation/</a:t>
            </a:r>
            <a:r>
              <a:rPr lang="en-US" b="1" dirty="0" err="1"/>
              <a:t>fibrinolysis</a:t>
            </a:r>
            <a:r>
              <a:rPr lang="en-US" b="1" dirty="0"/>
              <a:t> system</a:t>
            </a:r>
            <a:endParaRPr lang="en-US" dirty="0"/>
          </a:p>
          <a:p>
            <a:pPr>
              <a:buNone/>
            </a:pPr>
            <a:r>
              <a:rPr lang="en-US" b="1" dirty="0"/>
              <a:t>(3)	</a:t>
            </a:r>
            <a:r>
              <a:rPr lang="en-US" b="1" dirty="0" err="1"/>
              <a:t>Anaphylatoxins</a:t>
            </a:r>
            <a:endParaRPr lang="en-US" dirty="0"/>
          </a:p>
          <a:p>
            <a:pPr>
              <a:buNone/>
            </a:pPr>
            <a:r>
              <a:rPr lang="en-US" b="1" dirty="0"/>
              <a:t>(4)	Membrane attack complex</a:t>
            </a:r>
            <a:endParaRPr lang="en-US" dirty="0"/>
          </a:p>
          <a:p>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p:txBody>
          <a:bodyPr/>
          <a:lstStyle/>
          <a:p>
            <a:pPr>
              <a:buNone/>
            </a:pPr>
            <a:r>
              <a:rPr lang="en-US" b="1" dirty="0"/>
              <a:t>(2) Cellular events:-</a:t>
            </a:r>
            <a:endParaRPr lang="en-US" dirty="0"/>
          </a:p>
          <a:p>
            <a:pPr>
              <a:buNone/>
            </a:pPr>
            <a:r>
              <a:rPr lang="en-US" dirty="0"/>
              <a:t>(a) Cellular recruitments and – emigration of leucocytes from the microcirculation and accumulation in the site of injury.</a:t>
            </a:r>
          </a:p>
          <a:p>
            <a:pPr>
              <a:buNone/>
            </a:pPr>
            <a:r>
              <a:rPr lang="en-US" dirty="0"/>
              <a:t>(b) Cellular activation </a:t>
            </a:r>
          </a:p>
          <a:p>
            <a:r>
              <a:rPr lang="en-US" dirty="0" err="1"/>
              <a:t>margination</a:t>
            </a:r>
            <a:endParaRPr lang="en-US" dirty="0"/>
          </a:p>
          <a:p>
            <a:r>
              <a:rPr lang="en-US" dirty="0"/>
              <a:t>adhesion – </a:t>
            </a:r>
            <a:r>
              <a:rPr lang="en-US" dirty="0" err="1"/>
              <a:t>chemotaxis</a:t>
            </a:r>
            <a:r>
              <a:rPr lang="en-US" dirty="0"/>
              <a:t>  and </a:t>
            </a:r>
          </a:p>
          <a:p>
            <a:r>
              <a:rPr lang="en-US" dirty="0"/>
              <a:t>activation.</a:t>
            </a:r>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a:xfrm>
            <a:off x="457200" y="1600200"/>
            <a:ext cx="8229600" cy="4800600"/>
          </a:xfrm>
        </p:spPr>
        <p:txBody>
          <a:bodyPr/>
          <a:lstStyle/>
          <a:p>
            <a:pPr>
              <a:buNone/>
            </a:pPr>
            <a:r>
              <a:rPr lang="en-US" b="1" dirty="0"/>
              <a:t>Phases of acute inflammation</a:t>
            </a:r>
            <a:endParaRPr lang="en-US" dirty="0"/>
          </a:p>
          <a:p>
            <a:r>
              <a:rPr lang="en-US" dirty="0"/>
              <a:t>Generally, acute inflammatory pathways  consist of a number of inter-dependent phases:-</a:t>
            </a:r>
          </a:p>
          <a:p>
            <a:pPr>
              <a:buNone/>
            </a:pPr>
            <a:r>
              <a:rPr lang="en-US" dirty="0"/>
              <a:t>	(1)	Alternative phase</a:t>
            </a:r>
          </a:p>
          <a:p>
            <a:pPr>
              <a:buNone/>
            </a:pPr>
            <a:r>
              <a:rPr lang="en-US" dirty="0"/>
              <a:t>	(2)	Exudation phase</a:t>
            </a:r>
          </a:p>
          <a:p>
            <a:pPr>
              <a:buNone/>
            </a:pPr>
            <a:r>
              <a:rPr lang="en-US" dirty="0"/>
              <a:t>	(3)	Reparative phase</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b="1" dirty="0"/>
              <a:t>Alternative phase</a:t>
            </a:r>
            <a:r>
              <a:rPr lang="en-US" dirty="0"/>
              <a:t>:  </a:t>
            </a:r>
          </a:p>
          <a:p>
            <a:r>
              <a:rPr lang="en-US" dirty="0"/>
              <a:t>This phase of inflammatory process includes the tissue reaction which occurs in the interval between injury and appearance of </a:t>
            </a:r>
            <a:r>
              <a:rPr lang="en-US" dirty="0" err="1"/>
              <a:t>exudative</a:t>
            </a:r>
            <a:r>
              <a:rPr lang="en-US" dirty="0"/>
              <a:t> phase.   </a:t>
            </a:r>
          </a:p>
          <a:p>
            <a:r>
              <a:rPr lang="en-US" dirty="0"/>
              <a:t>The phase is of short duration and almost not clinically and directly observable.  </a:t>
            </a:r>
          </a:p>
          <a:p>
            <a:r>
              <a:rPr lang="en-US" dirty="0"/>
              <a:t>The tissue changes which occur are retrogressive in nature.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a:xfrm>
            <a:off x="457200" y="1219200"/>
            <a:ext cx="8229600" cy="5181600"/>
          </a:xfrm>
        </p:spPr>
        <p:txBody>
          <a:bodyPr>
            <a:normAutofit/>
          </a:bodyPr>
          <a:lstStyle/>
          <a:p>
            <a:r>
              <a:rPr lang="en-US" dirty="0"/>
              <a:t>As a result of these tissue changes, certain chemical substances are released into the injured area and this includes </a:t>
            </a:r>
            <a:r>
              <a:rPr lang="en-US" dirty="0" err="1"/>
              <a:t>vaso</a:t>
            </a:r>
            <a:r>
              <a:rPr lang="en-US" dirty="0"/>
              <a:t> active amines, polypeptides etc.</a:t>
            </a:r>
          </a:p>
          <a:p>
            <a:pPr>
              <a:buNone/>
            </a:pPr>
            <a:r>
              <a:rPr lang="en-US" dirty="0"/>
              <a:t>  </a:t>
            </a:r>
          </a:p>
          <a:p>
            <a:r>
              <a:rPr lang="en-US" dirty="0"/>
              <a:t>The chemical substances alter the hydrogen ion concentration and the </a:t>
            </a:r>
            <a:r>
              <a:rPr lang="en-US" dirty="0" err="1"/>
              <a:t>osmolarity</a:t>
            </a:r>
            <a:r>
              <a:rPr lang="en-US" dirty="0"/>
              <a:t> of microcirculation and act directly on the microcirculation to initiate the </a:t>
            </a:r>
            <a:r>
              <a:rPr lang="en-US" dirty="0" err="1"/>
              <a:t>exudative</a:t>
            </a:r>
            <a:r>
              <a:rPr lang="en-US" dirty="0"/>
              <a:t> phase of the inflammatory process.</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ACUTE INFLAMMATION</a:t>
            </a:r>
            <a:br>
              <a:rPr lang="en-US" dirty="0"/>
            </a:br>
            <a:endParaRPr lang="en-US" dirty="0"/>
          </a:p>
        </p:txBody>
      </p:sp>
      <p:sp>
        <p:nvSpPr>
          <p:cNvPr id="3" name="Content Placeholder 2"/>
          <p:cNvSpPr>
            <a:spLocks noGrp="1"/>
          </p:cNvSpPr>
          <p:nvPr>
            <p:ph idx="1"/>
          </p:nvPr>
        </p:nvSpPr>
        <p:spPr>
          <a:xfrm>
            <a:off x="457200" y="1295400"/>
            <a:ext cx="8229600" cy="5562600"/>
          </a:xfrm>
        </p:spPr>
        <p:txBody>
          <a:bodyPr>
            <a:normAutofit/>
          </a:bodyPr>
          <a:lstStyle/>
          <a:p>
            <a:pPr>
              <a:buNone/>
            </a:pPr>
            <a:r>
              <a:rPr lang="en-US" b="1" dirty="0" err="1"/>
              <a:t>Exudative</a:t>
            </a:r>
            <a:r>
              <a:rPr lang="en-US" b="1" dirty="0"/>
              <a:t> phase:</a:t>
            </a:r>
            <a:r>
              <a:rPr lang="en-US" dirty="0"/>
              <a:t>  </a:t>
            </a:r>
          </a:p>
          <a:p>
            <a:r>
              <a:rPr lang="en-US" dirty="0"/>
              <a:t>This is a vascular reaction characterized by the formation of an </a:t>
            </a:r>
            <a:r>
              <a:rPr lang="en-US" b="1" dirty="0" err="1"/>
              <a:t>exudate</a:t>
            </a:r>
            <a:r>
              <a:rPr lang="en-US" dirty="0"/>
              <a:t> which is a protein rich fluid of high specific gravity.  </a:t>
            </a:r>
          </a:p>
          <a:p>
            <a:pPr>
              <a:buNone/>
            </a:pPr>
            <a:endParaRPr lang="en-US" dirty="0"/>
          </a:p>
          <a:p>
            <a:r>
              <a:rPr lang="en-US" dirty="0"/>
              <a:t>The fluid that is initially formed during this type of reaction contains a little number of cells and almost completely lacks proteins and is referred to as </a:t>
            </a:r>
            <a:r>
              <a:rPr lang="en-US" b="1" dirty="0" err="1"/>
              <a:t>transudate</a:t>
            </a:r>
            <a:r>
              <a:rPr lang="en-US" dirty="0"/>
              <a:t>.   </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r>
              <a:rPr lang="en-US" dirty="0"/>
              <a:t>The </a:t>
            </a:r>
            <a:r>
              <a:rPr lang="en-US" dirty="0" err="1"/>
              <a:t>exudative</a:t>
            </a:r>
            <a:r>
              <a:rPr lang="en-US" dirty="0"/>
              <a:t> phase is responsible for the five (5) cardinal signs of acute inflammation. </a:t>
            </a:r>
          </a:p>
          <a:p>
            <a:r>
              <a:rPr lang="en-US" dirty="0"/>
              <a:t>Four (4) cardinal (macroscopic signs) signs of acute inflammation were described by Celsius.  </a:t>
            </a:r>
          </a:p>
          <a:p>
            <a:r>
              <a:rPr lang="en-US" dirty="0"/>
              <a:t>Galen actually added the 5</a:t>
            </a:r>
            <a:r>
              <a:rPr lang="en-US" baseline="30000" dirty="0"/>
              <a:t>th</a:t>
            </a:r>
            <a:r>
              <a:rPr lang="en-US" dirty="0"/>
              <a:t> sign which is loss of function.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a:t>Anatomical pathology is itself divided in subspecialties, the main ones being :</a:t>
            </a:r>
          </a:p>
          <a:p>
            <a:r>
              <a:rPr lang="en-US" b="1" dirty="0"/>
              <a:t>Surgical pathology</a:t>
            </a:r>
            <a:r>
              <a:rPr lang="en-US" dirty="0"/>
              <a:t> - This involves the examination of specimens obtained during surgery such as a breast lump biopsy obtained during mastectomy</a:t>
            </a:r>
          </a:p>
          <a:p>
            <a:r>
              <a:rPr lang="en-US" b="1" dirty="0"/>
              <a:t>Histopathology </a:t>
            </a:r>
            <a:r>
              <a:rPr lang="en-US" dirty="0"/>
              <a:t>- This refers to the examination of tissue samples under a microscope after they have been stained with appropriate dyes.</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a:xfrm>
            <a:off x="457200" y="1600200"/>
            <a:ext cx="8229600" cy="5257800"/>
          </a:xfrm>
        </p:spPr>
        <p:txBody>
          <a:bodyPr/>
          <a:lstStyle/>
          <a:p>
            <a:pPr lvl="0"/>
            <a:r>
              <a:rPr lang="en-US" dirty="0" err="1"/>
              <a:t>Rubor</a:t>
            </a:r>
            <a:r>
              <a:rPr lang="en-US" dirty="0"/>
              <a:t> -  Redness </a:t>
            </a:r>
          </a:p>
          <a:p>
            <a:pPr lvl="0"/>
            <a:r>
              <a:rPr lang="en-US" dirty="0" err="1"/>
              <a:t>Calor</a:t>
            </a:r>
            <a:r>
              <a:rPr lang="en-US" dirty="0"/>
              <a:t>  -  Heat       </a:t>
            </a:r>
          </a:p>
          <a:p>
            <a:pPr lvl="0"/>
            <a:r>
              <a:rPr lang="en-US" dirty="0"/>
              <a:t>Dolor -  Pain       </a:t>
            </a:r>
          </a:p>
          <a:p>
            <a:pPr lvl="0"/>
            <a:r>
              <a:rPr lang="en-US" dirty="0" err="1"/>
              <a:t>Tumour</a:t>
            </a:r>
            <a:r>
              <a:rPr lang="en-US" dirty="0"/>
              <a:t> - Swelling</a:t>
            </a:r>
          </a:p>
          <a:p>
            <a:pPr lvl="0"/>
            <a:r>
              <a:rPr lang="en-US" dirty="0"/>
              <a:t>Function </a:t>
            </a:r>
            <a:r>
              <a:rPr lang="en-US" dirty="0" err="1"/>
              <a:t>laese</a:t>
            </a:r>
            <a:r>
              <a:rPr lang="en-US" dirty="0"/>
              <a:t> - Loss of function </a:t>
            </a:r>
          </a:p>
          <a:p>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r>
              <a:rPr lang="en-US" b="1" dirty="0"/>
              <a:t>Redness</a:t>
            </a:r>
            <a:r>
              <a:rPr lang="en-US" dirty="0"/>
              <a:t> (</a:t>
            </a:r>
            <a:r>
              <a:rPr lang="en-US" b="1" dirty="0" err="1"/>
              <a:t>Rubor</a:t>
            </a:r>
            <a:r>
              <a:rPr lang="en-US" dirty="0"/>
              <a:t>): This is a central dull area at the site of injury as a result of dilatation of vessels (</a:t>
            </a:r>
            <a:r>
              <a:rPr lang="en-US" dirty="0" err="1"/>
              <a:t>venules</a:t>
            </a:r>
            <a:r>
              <a:rPr lang="en-US" dirty="0"/>
              <a:t> and capillaries) which were acted on directly by chemical substances released in the area</a:t>
            </a:r>
          </a:p>
          <a:p>
            <a:r>
              <a:rPr lang="en-US" dirty="0"/>
              <a:t>Bright red halo surrounding the site of injury and dilatation of arteriole outside the injured area are observable.  </a:t>
            </a:r>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a:t>Heat</a:t>
            </a:r>
            <a:r>
              <a:rPr lang="en-US" dirty="0"/>
              <a:t> (</a:t>
            </a:r>
            <a:r>
              <a:rPr lang="en-US" b="1" dirty="0" err="1"/>
              <a:t>Calor</a:t>
            </a:r>
            <a:r>
              <a:rPr lang="en-US" dirty="0"/>
              <a:t>): </a:t>
            </a:r>
          </a:p>
          <a:p>
            <a:r>
              <a:rPr lang="en-US" dirty="0"/>
              <a:t>The vascular dilatation is associated with increased rate of flow and volume of blood into the injured area.  </a:t>
            </a:r>
          </a:p>
          <a:p>
            <a:r>
              <a:rPr lang="en-US" dirty="0"/>
              <a:t>The injured area when on the exposed body surface is at lower temperature than the interior of the body in which the blood flows, thus the tissue in the injured area becomes warmer than the adjacent areas.</a:t>
            </a:r>
          </a:p>
          <a:p>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r>
              <a:rPr lang="en-US" b="1" dirty="0"/>
              <a:t>Pain (Dolor):</a:t>
            </a:r>
            <a:r>
              <a:rPr lang="en-US" dirty="0"/>
              <a:t>  </a:t>
            </a:r>
          </a:p>
          <a:p>
            <a:r>
              <a:rPr lang="en-US" dirty="0"/>
              <a:t>This probably results from a combination of factors acting alone or together on nerve endings in the injured area. </a:t>
            </a:r>
          </a:p>
          <a:p>
            <a:r>
              <a:rPr lang="en-US" dirty="0"/>
              <a:t>Some of these factors are pressure caused by the exudates in the tissue, released serotonin and of </a:t>
            </a:r>
            <a:r>
              <a:rPr lang="en-US" dirty="0" err="1"/>
              <a:t>bradykinin</a:t>
            </a:r>
            <a:r>
              <a:rPr lang="en-US" dirty="0"/>
              <a:t> into the tissue and altered tonicity and </a:t>
            </a:r>
            <a:r>
              <a:rPr lang="en-US" dirty="0" err="1"/>
              <a:t>osmolarity</a:t>
            </a:r>
            <a:r>
              <a:rPr lang="en-US" dirty="0"/>
              <a:t>. </a:t>
            </a:r>
          </a:p>
          <a:p>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normAutofit fontScale="92500"/>
          </a:bodyPr>
          <a:lstStyle/>
          <a:p>
            <a:r>
              <a:rPr lang="en-US" b="1" dirty="0"/>
              <a:t>Swelling (</a:t>
            </a:r>
            <a:r>
              <a:rPr lang="en-US" b="1" dirty="0" err="1"/>
              <a:t>Tumour</a:t>
            </a:r>
            <a:r>
              <a:rPr lang="en-US" b="1" dirty="0"/>
              <a:t>):</a:t>
            </a:r>
            <a:r>
              <a:rPr lang="en-US" dirty="0"/>
              <a:t>  </a:t>
            </a:r>
          </a:p>
          <a:p>
            <a:r>
              <a:rPr lang="en-US" dirty="0"/>
              <a:t>Swelling of the injured area is due to accumulation of exudates in the injured tissue.  </a:t>
            </a:r>
          </a:p>
          <a:p>
            <a:r>
              <a:rPr lang="en-US" dirty="0"/>
              <a:t>Increased vascular permeability is the basis for the exudates.  </a:t>
            </a:r>
          </a:p>
          <a:p>
            <a:r>
              <a:rPr lang="en-US" dirty="0"/>
              <a:t>The increased vascular permeability allows initially fluids and colloids and later cells from the lumen of the microcirculation to enter into the interstitial compartments. </a:t>
            </a:r>
          </a:p>
          <a:p>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r>
              <a:rPr lang="en-US" b="1" dirty="0"/>
              <a:t>Loss of function</a:t>
            </a:r>
            <a:r>
              <a:rPr lang="en-US" dirty="0"/>
              <a:t> </a:t>
            </a:r>
            <a:r>
              <a:rPr lang="en-US" b="1" dirty="0"/>
              <a:t>(Function </a:t>
            </a:r>
            <a:r>
              <a:rPr lang="en-US" b="1" dirty="0" err="1"/>
              <a:t>laese</a:t>
            </a:r>
            <a:r>
              <a:rPr lang="en-US" b="1" dirty="0"/>
              <a:t>)</a:t>
            </a:r>
            <a:r>
              <a:rPr lang="en-US" dirty="0"/>
              <a:t>:   </a:t>
            </a:r>
          </a:p>
          <a:p>
            <a:r>
              <a:rPr lang="en-US" dirty="0"/>
              <a:t>Decreased function of inflamed area is usually caused by a reflex inhibition of muscle movement associated with pain and mechanical disability produced by swelling.</a:t>
            </a:r>
          </a:p>
          <a:p>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pPr>
              <a:buNone/>
            </a:pPr>
            <a:r>
              <a:rPr lang="en-US" b="1" dirty="0"/>
              <a:t>Functions of </a:t>
            </a:r>
            <a:r>
              <a:rPr lang="en-US" b="1" dirty="0" err="1"/>
              <a:t>exudate</a:t>
            </a:r>
            <a:r>
              <a:rPr lang="en-US" b="1" dirty="0"/>
              <a:t> </a:t>
            </a:r>
            <a:endParaRPr lang="en-US" dirty="0"/>
          </a:p>
          <a:p>
            <a:r>
              <a:rPr lang="en-US" dirty="0"/>
              <a:t>To limit the extent of tissue damage</a:t>
            </a:r>
          </a:p>
          <a:p>
            <a:r>
              <a:rPr lang="en-US" dirty="0"/>
              <a:t>It helps to dilute the toxins in the tissue</a:t>
            </a:r>
          </a:p>
          <a:p>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pPr>
              <a:buNone/>
            </a:pPr>
            <a:r>
              <a:rPr lang="en-US" b="1" dirty="0"/>
              <a:t>Effects of inflammation and their major mediators:-</a:t>
            </a:r>
          </a:p>
          <a:p>
            <a:r>
              <a:rPr lang="en-US" dirty="0"/>
              <a:t>	1.  Vasodilatation </a:t>
            </a:r>
          </a:p>
          <a:p>
            <a:r>
              <a:rPr lang="en-US" dirty="0"/>
              <a:t>	2.  Vascular permeability	</a:t>
            </a:r>
          </a:p>
          <a:p>
            <a:r>
              <a:rPr lang="en-US" dirty="0"/>
              <a:t>	3.  </a:t>
            </a:r>
            <a:r>
              <a:rPr lang="en-US" dirty="0" err="1"/>
              <a:t>Chemotaxis</a:t>
            </a:r>
            <a:endParaRPr lang="en-US" dirty="0"/>
          </a:p>
          <a:p>
            <a:r>
              <a:rPr lang="en-US" dirty="0"/>
              <a:t>	4.   Fever</a:t>
            </a:r>
          </a:p>
          <a:p>
            <a:r>
              <a:rPr lang="en-US" dirty="0"/>
              <a:t>	5.   Pain, Tissue damage</a:t>
            </a:r>
          </a:p>
          <a:p>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pPr>
              <a:buNone/>
            </a:pPr>
            <a:r>
              <a:rPr lang="en-US" b="1" dirty="0"/>
              <a:t>Systemic effects of inflammation</a:t>
            </a:r>
            <a:endParaRPr lang="en-US" dirty="0"/>
          </a:p>
          <a:p>
            <a:r>
              <a:rPr lang="en-US" dirty="0"/>
              <a:t>1.	Fever (pyrexia) – high temperature</a:t>
            </a:r>
          </a:p>
          <a:p>
            <a:r>
              <a:rPr lang="en-US" dirty="0"/>
              <a:t>2.	Malaise – general feeling of illness</a:t>
            </a:r>
          </a:p>
          <a:p>
            <a:r>
              <a:rPr lang="en-US" dirty="0"/>
              <a:t>3.	Anorexia – loss of appetite</a:t>
            </a:r>
          </a:p>
          <a:p>
            <a:r>
              <a:rPr lang="en-US" dirty="0"/>
              <a:t>4.	Somnolence – feeling sleepy</a:t>
            </a:r>
          </a:p>
          <a:p>
            <a:r>
              <a:rPr lang="en-US" dirty="0"/>
              <a:t>5.	</a:t>
            </a:r>
            <a:r>
              <a:rPr lang="en-US" dirty="0" err="1"/>
              <a:t>Leukocytosis</a:t>
            </a:r>
            <a:r>
              <a:rPr lang="en-US" dirty="0"/>
              <a:t> – increased white blood cell.</a:t>
            </a:r>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pPr>
              <a:buNone/>
            </a:pPr>
            <a:r>
              <a:rPr lang="en-US" b="1" dirty="0"/>
              <a:t>Outcome of acute inflammation</a:t>
            </a:r>
            <a:endParaRPr lang="en-US" dirty="0"/>
          </a:p>
          <a:p>
            <a:r>
              <a:rPr lang="en-US" dirty="0"/>
              <a:t>Although the consequences of acute inflammation are modified by the nature and intensity of the injury, the site and tissue affected and the ability of the host to mount a response, </a:t>
            </a:r>
          </a:p>
          <a:p>
            <a:r>
              <a:rPr lang="en-US" dirty="0"/>
              <a:t>acute inflammation generally has three (3) outcomes: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b="1" dirty="0" err="1"/>
              <a:t>Cytopathology</a:t>
            </a:r>
            <a:r>
              <a:rPr lang="en-US" dirty="0"/>
              <a:t> - In </a:t>
            </a:r>
            <a:r>
              <a:rPr lang="en-US" dirty="0" err="1"/>
              <a:t>cytopathology</a:t>
            </a:r>
            <a:r>
              <a:rPr lang="en-US" dirty="0"/>
              <a:t>, cells that have been shed into bodily fluids or have been obtained by scraping or aspirating tissue are examined. Typical examples include cervical smear, sputum and gastric washings.</a:t>
            </a:r>
          </a:p>
          <a:p>
            <a:r>
              <a:rPr lang="en-US" b="1" dirty="0"/>
              <a:t>Forensic pathology- </a:t>
            </a:r>
            <a:r>
              <a:rPr lang="en-US" dirty="0"/>
              <a:t> involves the post mortem examination of a corpse for cause of death using a process called autopsy.</a:t>
            </a:r>
          </a:p>
          <a:p>
            <a:r>
              <a:rPr lang="en-US" b="1" dirty="0" err="1"/>
              <a:t>Dermatopathology</a:t>
            </a:r>
            <a:r>
              <a:rPr lang="en-US" dirty="0"/>
              <a:t>  -focuses on the study of </a:t>
            </a:r>
            <a:r>
              <a:rPr lang="en-US" dirty="0" err="1"/>
              <a:t>cutaneous</a:t>
            </a:r>
            <a:r>
              <a:rPr lang="en-US" dirty="0"/>
              <a:t>  diseases at a microscopic and molecular level</a:t>
            </a: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normAutofit lnSpcReduction="10000"/>
          </a:bodyPr>
          <a:lstStyle/>
          <a:p>
            <a:r>
              <a:rPr lang="en-US" b="1" dirty="0"/>
              <a:t>Resolution:</a:t>
            </a:r>
            <a:r>
              <a:rPr lang="en-US" dirty="0"/>
              <a:t>  This involves neutralization or removal of chemical mediators.</a:t>
            </a:r>
          </a:p>
          <a:p>
            <a:r>
              <a:rPr lang="en-US" dirty="0"/>
              <a:t> Neutralization of vascular permeability and cessation of leukocytes emigration with subsequent death of </a:t>
            </a:r>
            <a:r>
              <a:rPr lang="en-US" dirty="0" err="1"/>
              <a:t>estravasated</a:t>
            </a:r>
            <a:r>
              <a:rPr lang="en-US" dirty="0"/>
              <a:t> </a:t>
            </a:r>
            <a:r>
              <a:rPr lang="en-US" dirty="0" err="1"/>
              <a:t>neutrophils</a:t>
            </a:r>
            <a:r>
              <a:rPr lang="en-US" dirty="0"/>
              <a:t>.</a:t>
            </a:r>
          </a:p>
          <a:p>
            <a:r>
              <a:rPr lang="en-US" dirty="0"/>
              <a:t>Thus there is restoration of </a:t>
            </a:r>
            <a:r>
              <a:rPr lang="en-US" dirty="0" err="1"/>
              <a:t>histologic</a:t>
            </a:r>
            <a:r>
              <a:rPr lang="en-US" dirty="0"/>
              <a:t> and functional normalcy.  </a:t>
            </a:r>
          </a:p>
          <a:p>
            <a:r>
              <a:rPr lang="en-US" dirty="0"/>
              <a:t>Resolution results from limited or short lived injury with minimal tissue damage.</a:t>
            </a:r>
          </a:p>
          <a:p>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r>
              <a:rPr lang="en-US" b="1" dirty="0"/>
              <a:t>Scarring or Fibrosis:</a:t>
            </a:r>
            <a:r>
              <a:rPr lang="en-US" dirty="0"/>
              <a:t>  </a:t>
            </a:r>
          </a:p>
          <a:p>
            <a:r>
              <a:rPr lang="en-US" dirty="0"/>
              <a:t>This results from injuries with substantial tissue destruction or when inflammation occurs in tissues that do not regenerate.  </a:t>
            </a:r>
          </a:p>
          <a:p>
            <a:r>
              <a:rPr lang="en-US" dirty="0"/>
              <a:t>Due to extensive underlying tissue destruction, the only outcome is scarring.</a:t>
            </a:r>
          </a:p>
          <a:p>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p:txBody>
          <a:bodyPr/>
          <a:lstStyle/>
          <a:p>
            <a:r>
              <a:rPr lang="en-US" b="1" dirty="0"/>
              <a:t>Progression to chronic inflammation</a:t>
            </a:r>
            <a:endParaRPr lang="en-US" dirty="0"/>
          </a:p>
          <a:p>
            <a:r>
              <a:rPr lang="en-US" dirty="0"/>
              <a:t>This may follow acute inflammation, although the signs of chronic inflammation may be present at the onset of injury.  </a:t>
            </a:r>
          </a:p>
          <a:p>
            <a:r>
              <a:rPr lang="en-US" dirty="0"/>
              <a:t>Chronic inflammation may be followed by regeneration of normal structure and function but may lead to scarring.</a:t>
            </a:r>
          </a:p>
          <a:p>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a:xfrm>
            <a:off x="457200" y="1447800"/>
            <a:ext cx="8229600" cy="5410200"/>
          </a:xfrm>
        </p:spPr>
        <p:txBody>
          <a:bodyPr>
            <a:normAutofit fontScale="92500" lnSpcReduction="10000"/>
          </a:bodyPr>
          <a:lstStyle/>
          <a:p>
            <a:r>
              <a:rPr lang="en-US" b="1" dirty="0"/>
              <a:t>Clinical information about inflammation</a:t>
            </a:r>
            <a:endParaRPr lang="en-US" dirty="0"/>
          </a:p>
          <a:p>
            <a:r>
              <a:rPr lang="en-US" dirty="0"/>
              <a:t>Clinically inflammation is represented by the nomenclature “ITIS” but at other times some traditional nomenclature are used e.g. pneumonia </a:t>
            </a:r>
          </a:p>
          <a:p>
            <a:r>
              <a:rPr lang="en-US" dirty="0"/>
              <a:t>Acute inflammation occurs generally in tissues that are well </a:t>
            </a:r>
            <a:r>
              <a:rPr lang="en-US" dirty="0" err="1"/>
              <a:t>vascularized</a:t>
            </a:r>
            <a:r>
              <a:rPr lang="en-US" dirty="0"/>
              <a:t> and they present with fever and pain.</a:t>
            </a:r>
          </a:p>
          <a:p>
            <a:r>
              <a:rPr lang="en-US" dirty="0"/>
              <a:t>Chemical reactions and their product can be investigated either by the study of the blood or tissue </a:t>
            </a:r>
            <a:r>
              <a:rPr lang="en-US" dirty="0" err="1"/>
              <a:t>exudate</a:t>
            </a:r>
            <a:r>
              <a:rPr lang="en-US" dirty="0"/>
              <a:t>. </a:t>
            </a:r>
          </a:p>
          <a:p>
            <a:pPr>
              <a:buNone/>
            </a:pPr>
            <a:r>
              <a:rPr lang="en-US" dirty="0"/>
              <a:t> </a:t>
            </a:r>
          </a:p>
          <a:p>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a:xfrm>
            <a:off x="457200" y="1143000"/>
            <a:ext cx="8229600" cy="5715000"/>
          </a:xfrm>
        </p:spPr>
        <p:txBody>
          <a:bodyPr>
            <a:normAutofit fontScale="92500" lnSpcReduction="10000"/>
          </a:bodyPr>
          <a:lstStyle/>
          <a:p>
            <a:r>
              <a:rPr lang="en-US" b="1" dirty="0"/>
              <a:t>Reparative Phase</a:t>
            </a:r>
            <a:r>
              <a:rPr lang="en-US" dirty="0"/>
              <a:t>:  Repair begins almost as soon as the inflammatory changes have started and involves several processes including cell proliferation, cell differentiation and extra cellular matrix deposition.  </a:t>
            </a:r>
          </a:p>
          <a:p>
            <a:r>
              <a:rPr lang="en-US" dirty="0"/>
              <a:t>Repair involves two main processes</a:t>
            </a:r>
          </a:p>
          <a:p>
            <a:r>
              <a:rPr lang="en-US" b="1" dirty="0"/>
              <a:t>Regeneration of injured tissue by parenchyma cells of the same type.</a:t>
            </a:r>
          </a:p>
          <a:p>
            <a:r>
              <a:rPr lang="en-US" b="1" dirty="0"/>
              <a:t>Replacement by connective tissue (fibrosis) resulting in a scar. </a:t>
            </a:r>
          </a:p>
          <a:p>
            <a:r>
              <a:rPr lang="en-US" dirty="0"/>
              <a:t> Commonly tissue repair (healing) involves a combination of both processes.</a:t>
            </a:r>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ACUTE INFLAMMATION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Regeneration of injured tissue by parenchyma cells of the same type :</a:t>
            </a:r>
            <a:r>
              <a:rPr lang="en-US" dirty="0"/>
              <a:t>  </a:t>
            </a:r>
          </a:p>
          <a:p>
            <a:r>
              <a:rPr lang="en-US" dirty="0"/>
              <a:t>The cells of the body are divided into 3 groups on the basis of their regenerative capacities and their relationship to the cell cycle. </a:t>
            </a:r>
          </a:p>
          <a:p>
            <a:pPr>
              <a:buNone/>
            </a:pPr>
            <a:endParaRPr lang="en-US" dirty="0"/>
          </a:p>
          <a:p>
            <a:r>
              <a:rPr lang="en-US" b="1" dirty="0"/>
              <a:t>Labile </a:t>
            </a:r>
            <a:r>
              <a:rPr lang="en-US" b="1" dirty="0" err="1"/>
              <a:t>cells</a:t>
            </a:r>
            <a:r>
              <a:rPr lang="en-US" dirty="0" err="1"/>
              <a:t>:These</a:t>
            </a:r>
            <a:r>
              <a:rPr lang="en-US" dirty="0"/>
              <a:t> are continuously dividing and continuously dying cells e.g. </a:t>
            </a:r>
            <a:r>
              <a:rPr lang="en-US" dirty="0" err="1"/>
              <a:t>heamatopoetic</a:t>
            </a:r>
            <a:r>
              <a:rPr lang="en-US" dirty="0"/>
              <a:t> cells in the bone marrow and majority of surface epithelia cells including the stratified </a:t>
            </a:r>
            <a:r>
              <a:rPr lang="en-US" dirty="0" err="1"/>
              <a:t>squamous</a:t>
            </a:r>
            <a:r>
              <a:rPr lang="en-US" dirty="0"/>
              <a:t> epithelia of the skin, columnar epithelia of GIT, uterus etc. </a:t>
            </a:r>
          </a:p>
          <a:p>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a:xfrm>
            <a:off x="457200" y="1295400"/>
            <a:ext cx="8229600" cy="5562600"/>
          </a:xfrm>
        </p:spPr>
        <p:txBody>
          <a:bodyPr>
            <a:normAutofit fontScale="85000" lnSpcReduction="20000"/>
          </a:bodyPr>
          <a:lstStyle/>
          <a:p>
            <a:pPr>
              <a:buNone/>
            </a:pPr>
            <a:r>
              <a:rPr lang="en-US" dirty="0"/>
              <a:t> </a:t>
            </a:r>
          </a:p>
          <a:p>
            <a:r>
              <a:rPr lang="en-US" b="1" dirty="0"/>
              <a:t>Stable cells : </a:t>
            </a:r>
            <a:r>
              <a:rPr lang="en-US" dirty="0"/>
              <a:t>These have low level replicating capacity in their normal state but are capable of undergoing rapid division in response with injury </a:t>
            </a:r>
          </a:p>
          <a:p>
            <a:r>
              <a:rPr lang="en-US" dirty="0"/>
              <a:t>e.g. parenchyma of most solid glandular tissues including liver, kidney, pancreas as well as endothelia cells lining blood vessels. </a:t>
            </a:r>
          </a:p>
          <a:p>
            <a:endParaRPr lang="en-US" dirty="0"/>
          </a:p>
          <a:p>
            <a:r>
              <a:rPr lang="en-US" b="1" dirty="0"/>
              <a:t>Permanent cells</a:t>
            </a:r>
            <a:r>
              <a:rPr lang="en-US" dirty="0"/>
              <a:t>: These are considered to be terminally differentiated and non-proliferative in post natal life.  </a:t>
            </a:r>
          </a:p>
          <a:p>
            <a:r>
              <a:rPr lang="en-US" dirty="0"/>
              <a:t>neurons and cardiac muscles cells belong to this category.  </a:t>
            </a:r>
          </a:p>
          <a:p>
            <a:r>
              <a:rPr lang="en-US" dirty="0"/>
              <a:t>Thus, injury to brain or heart is irreversible and results to only scar formation since the tissue cannot proliferate. </a:t>
            </a:r>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a:xfrm>
            <a:off x="457200" y="1219200"/>
            <a:ext cx="8229600" cy="5791200"/>
          </a:xfrm>
        </p:spPr>
        <p:txBody>
          <a:bodyPr>
            <a:normAutofit fontScale="77500" lnSpcReduction="20000"/>
          </a:bodyPr>
          <a:lstStyle/>
          <a:p>
            <a:r>
              <a:rPr lang="en-US" b="1" dirty="0"/>
              <a:t>Cell growth and differentiation are dependent on extra cellular signals derived from :</a:t>
            </a:r>
          </a:p>
          <a:p>
            <a:endParaRPr lang="en-US" b="1" dirty="0"/>
          </a:p>
          <a:p>
            <a:pPr>
              <a:buNone/>
            </a:pPr>
            <a:r>
              <a:rPr lang="en-US" dirty="0"/>
              <a:t>(a)Soluble chemical mediators e.g. polypeptide growth factor circulating in the serum or produced locally by cells.</a:t>
            </a:r>
          </a:p>
          <a:p>
            <a:pPr>
              <a:buNone/>
            </a:pPr>
            <a:endParaRPr lang="en-US" dirty="0"/>
          </a:p>
          <a:p>
            <a:pPr>
              <a:buNone/>
            </a:pPr>
            <a:r>
              <a:rPr lang="en-US" dirty="0"/>
              <a:t>(b)Extra cellular matrix (ECM) </a:t>
            </a:r>
          </a:p>
          <a:p>
            <a:pPr>
              <a:buNone/>
            </a:pPr>
            <a:r>
              <a:rPr lang="en-US" dirty="0"/>
              <a:t>   Component of ECM:-</a:t>
            </a:r>
          </a:p>
          <a:p>
            <a:pPr>
              <a:buFont typeface="Wingdings" pitchFamily="2" charset="2"/>
              <a:buChar char="Ø"/>
            </a:pPr>
            <a:r>
              <a:rPr lang="en-US" dirty="0"/>
              <a:t> Fibrous structural proteins that confer tensile strength e.g. collagen and </a:t>
            </a:r>
            <a:r>
              <a:rPr lang="en-US" dirty="0" err="1"/>
              <a:t>elastin</a:t>
            </a:r>
            <a:r>
              <a:rPr lang="en-US" dirty="0"/>
              <a:t>.</a:t>
            </a:r>
          </a:p>
          <a:p>
            <a:pPr>
              <a:buFont typeface="Wingdings" pitchFamily="2" charset="2"/>
              <a:buChar char="Ø"/>
            </a:pPr>
            <a:r>
              <a:rPr lang="en-US" dirty="0"/>
              <a:t>Water hydrated gel that enhance lubrication e.g. </a:t>
            </a:r>
            <a:r>
              <a:rPr lang="en-US" dirty="0" err="1"/>
              <a:t>proteoglycans</a:t>
            </a:r>
            <a:endParaRPr lang="en-US" dirty="0"/>
          </a:p>
          <a:p>
            <a:pPr lvl="0">
              <a:buFont typeface="Wingdings" pitchFamily="2" charset="2"/>
              <a:buChar char="Ø"/>
            </a:pPr>
            <a:r>
              <a:rPr lang="en-US" dirty="0"/>
              <a:t>Adhesive glycoprotein that connect the matrix element onto one another and to other cells e.g. </a:t>
            </a:r>
            <a:r>
              <a:rPr lang="en-US" dirty="0" err="1"/>
              <a:t>fibrorectin</a:t>
            </a:r>
            <a:r>
              <a:rPr lang="en-US" dirty="0"/>
              <a:t> and </a:t>
            </a:r>
            <a:r>
              <a:rPr lang="en-US" dirty="0" err="1"/>
              <a:t>laminin</a:t>
            </a:r>
            <a:r>
              <a:rPr lang="en-US" dirty="0"/>
              <a:t>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a:buNone/>
            </a:pPr>
            <a:r>
              <a:rPr lang="en-US" b="1" dirty="0"/>
              <a:t> Replacement by connective tissue</a:t>
            </a:r>
            <a:r>
              <a:rPr lang="en-US" dirty="0"/>
              <a:t>: </a:t>
            </a:r>
          </a:p>
          <a:p>
            <a:r>
              <a:rPr lang="en-US" dirty="0"/>
              <a:t>Severe or persistent tissue injury with damage to both the parenchyma cells and to the </a:t>
            </a:r>
            <a:r>
              <a:rPr lang="en-US" dirty="0" err="1"/>
              <a:t>stroma</a:t>
            </a:r>
            <a:r>
              <a:rPr lang="en-US" dirty="0"/>
              <a:t> frame work leads to a situation in which repair cannot be accomplished by parenchyma regeneration alone. </a:t>
            </a:r>
          </a:p>
          <a:p>
            <a:pPr>
              <a:buNone/>
            </a:pPr>
            <a:endParaRPr lang="en-US" dirty="0"/>
          </a:p>
          <a:p>
            <a:r>
              <a:rPr lang="en-US" dirty="0"/>
              <a:t>Under these conditions repair occurs by replacement of the non-regenerated parenchyma cells with connective tissue</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INFLAMMATION</a:t>
            </a:r>
            <a:endParaRPr lang="en-US" dirty="0"/>
          </a:p>
        </p:txBody>
      </p:sp>
      <p:sp>
        <p:nvSpPr>
          <p:cNvPr id="3" name="Content Placeholder 2"/>
          <p:cNvSpPr>
            <a:spLocks noGrp="1"/>
          </p:cNvSpPr>
          <p:nvPr>
            <p:ph idx="1"/>
          </p:nvPr>
        </p:nvSpPr>
        <p:spPr>
          <a:xfrm>
            <a:off x="228600" y="1524000"/>
            <a:ext cx="8458200" cy="5334000"/>
          </a:xfrm>
        </p:spPr>
        <p:txBody>
          <a:bodyPr>
            <a:normAutofit/>
          </a:bodyPr>
          <a:lstStyle/>
          <a:p>
            <a:r>
              <a:rPr lang="en-US" dirty="0"/>
              <a:t>There are 4 general components of this process:</a:t>
            </a:r>
          </a:p>
          <a:p>
            <a:r>
              <a:rPr lang="en-US" dirty="0"/>
              <a:t>Formation of new blood vessels (Angiogenesis)</a:t>
            </a:r>
          </a:p>
          <a:p>
            <a:pPr>
              <a:buNone/>
            </a:pPr>
            <a:endParaRPr lang="en-US" dirty="0"/>
          </a:p>
          <a:p>
            <a:pPr lvl="0"/>
            <a:r>
              <a:rPr lang="en-US" dirty="0"/>
              <a:t>Migration and proliferation of fibroblasts</a:t>
            </a:r>
          </a:p>
          <a:p>
            <a:pPr lvl="0"/>
            <a:endParaRPr lang="en-US" dirty="0"/>
          </a:p>
          <a:p>
            <a:pPr lvl="0"/>
            <a:r>
              <a:rPr lang="en-US" dirty="0"/>
              <a:t>Deposition of Extra Cellular Matrix (ECM)</a:t>
            </a:r>
          </a:p>
          <a:p>
            <a:pPr lvl="0"/>
            <a:endParaRPr lang="en-US" dirty="0"/>
          </a:p>
          <a:p>
            <a:pPr lvl="0"/>
            <a:r>
              <a:rPr lang="en-US" dirty="0"/>
              <a:t>Maturation and reorganization of the fibrous tissue (remodeling)</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b="1" dirty="0"/>
              <a:t>CLINICAL PATHOLOGY</a:t>
            </a:r>
            <a:endParaRPr lang="en-US" dirty="0"/>
          </a:p>
          <a:p>
            <a:r>
              <a:rPr lang="en-US" dirty="0"/>
              <a:t>Clinical pathology is concerned with the diagnosis of disease based on the laboratory analysis of body fluids such as blood and urine, and tissues using the tools of chemistry, microbiology, hematology, immunology and molecular pathology. </a:t>
            </a:r>
          </a:p>
          <a:p>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sp>
        <p:nvSpPr>
          <p:cNvPr id="3" name="Content Placeholder 2"/>
          <p:cNvSpPr>
            <a:spLocks noGrp="1"/>
          </p:cNvSpPr>
          <p:nvPr>
            <p:ph idx="1"/>
          </p:nvPr>
        </p:nvSpPr>
        <p:spPr>
          <a:xfrm>
            <a:off x="457200" y="1143000"/>
            <a:ext cx="8229600" cy="5410200"/>
          </a:xfrm>
        </p:spPr>
        <p:txBody>
          <a:bodyPr/>
          <a:lstStyle/>
          <a:p>
            <a:pPr>
              <a:buNone/>
            </a:pPr>
            <a:endParaRPr lang="en-US" dirty="0"/>
          </a:p>
          <a:p>
            <a:r>
              <a:rPr lang="en-US" dirty="0"/>
              <a:t>Wound healing is a complex but generally orderly process.  </a:t>
            </a:r>
          </a:p>
          <a:p>
            <a:r>
              <a:rPr lang="en-US" dirty="0"/>
              <a:t>The events are orchestrated by interplay of soluble growth factors and extracellular matrix (ECM) and physical factors.  </a:t>
            </a:r>
          </a:p>
          <a:p>
            <a:r>
              <a:rPr lang="en-US" dirty="0"/>
              <a:t>Wound healing is regarded as the basis for all surgical procedure.</a:t>
            </a:r>
          </a:p>
          <a:p>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buNone/>
            </a:pPr>
            <a:r>
              <a:rPr lang="en-US" b="1" dirty="0"/>
              <a:t>Types or forms of wound healing</a:t>
            </a:r>
            <a:endParaRPr lang="en-US" dirty="0"/>
          </a:p>
          <a:p>
            <a:r>
              <a:rPr lang="en-US" dirty="0"/>
              <a:t>(1)	Healing by 1</a:t>
            </a:r>
            <a:r>
              <a:rPr lang="en-US" baseline="30000" dirty="0"/>
              <a:t>st</a:t>
            </a:r>
            <a:r>
              <a:rPr lang="en-US" dirty="0"/>
              <a:t> intention or primary union</a:t>
            </a:r>
          </a:p>
          <a:p>
            <a:r>
              <a:rPr lang="en-US" dirty="0"/>
              <a:t> e.g. is a healing of a clean uninfected surgical incision approximated by surgical sutures.</a:t>
            </a:r>
          </a:p>
          <a:p>
            <a:r>
              <a:rPr lang="en-US" dirty="0"/>
              <a:t> Epithelial regeneration predominates over fibrosis in this form of healing.  </a:t>
            </a:r>
          </a:p>
          <a:p>
            <a:r>
              <a:rPr lang="en-US" dirty="0"/>
              <a:t>The narrow </a:t>
            </a:r>
            <a:r>
              <a:rPr lang="en-US" dirty="0" err="1"/>
              <a:t>incisional</a:t>
            </a:r>
            <a:r>
              <a:rPr lang="en-US" dirty="0"/>
              <a:t> phase rapidly fills with fibrin clothed blood.  </a:t>
            </a:r>
          </a:p>
          <a:p>
            <a:r>
              <a:rPr lang="en-US" dirty="0"/>
              <a:t>The hydration at the surface produces a scab to cover and protect the healing repair site.  </a:t>
            </a:r>
          </a:p>
          <a:p>
            <a:r>
              <a:rPr lang="en-US" dirty="0"/>
              <a:t>The final product is a clean and organized tissue.</a:t>
            </a:r>
          </a:p>
          <a:p>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b="1" dirty="0"/>
              <a:t>Healing by secondary intention</a:t>
            </a:r>
            <a:r>
              <a:rPr lang="en-US" dirty="0"/>
              <a:t>:-  </a:t>
            </a:r>
          </a:p>
          <a:p>
            <a:r>
              <a:rPr lang="en-US" dirty="0"/>
              <a:t>This form of healing occurs when cells or tissue loss is more extensive as in infarction, inflammatory, ulcerative,  and abscess formation of large wounds.  </a:t>
            </a:r>
          </a:p>
          <a:p>
            <a:r>
              <a:rPr lang="en-US" dirty="0"/>
              <a:t>It involves a more complex reparative process.</a:t>
            </a:r>
          </a:p>
          <a:p>
            <a:r>
              <a:rPr lang="en-US" dirty="0"/>
              <a:t>Restoration of parenchyma cells alone cannot restore the original cell architecture as a result, there is an extensive in growth of granulation tissue from the wound margin, followed by accumulation of ECM and scarring.</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20000"/>
          </a:bodyPr>
          <a:lstStyle/>
          <a:p>
            <a:pPr>
              <a:buNone/>
            </a:pPr>
            <a:r>
              <a:rPr lang="en-US" b="1" dirty="0"/>
              <a:t>Factors  that affect wound healing</a:t>
            </a:r>
          </a:p>
          <a:p>
            <a:pPr>
              <a:buNone/>
            </a:pPr>
            <a:r>
              <a:rPr lang="en-US" b="1" dirty="0"/>
              <a:t> </a:t>
            </a:r>
            <a:r>
              <a:rPr lang="en-US" dirty="0"/>
              <a:t> </a:t>
            </a:r>
          </a:p>
          <a:p>
            <a:r>
              <a:rPr lang="en-US" b="1" dirty="0"/>
              <a:t>Local factors</a:t>
            </a:r>
            <a:endParaRPr lang="en-US" dirty="0"/>
          </a:p>
          <a:p>
            <a:pPr marL="514350" indent="-514350">
              <a:buAutoNum type="alphaLcParenBoth"/>
            </a:pPr>
            <a:r>
              <a:rPr lang="en-US" b="1" dirty="0"/>
              <a:t>Blood supply</a:t>
            </a:r>
            <a:r>
              <a:rPr lang="en-US" dirty="0"/>
              <a:t>:  </a:t>
            </a:r>
          </a:p>
          <a:p>
            <a:pPr marL="514350" indent="-514350"/>
            <a:r>
              <a:rPr lang="en-US" dirty="0"/>
              <a:t>A good blood supply gives rise to good wound healing</a:t>
            </a:r>
          </a:p>
          <a:p>
            <a:pPr marL="514350" indent="-514350">
              <a:buAutoNum type="alphaLcParenBoth" startAt="2"/>
            </a:pPr>
            <a:r>
              <a:rPr lang="en-US" b="1" dirty="0"/>
              <a:t>Superimposed infection</a:t>
            </a:r>
            <a:r>
              <a:rPr lang="en-US" dirty="0"/>
              <a:t>:-  </a:t>
            </a:r>
          </a:p>
          <a:p>
            <a:pPr marL="514350" indent="-514350"/>
            <a:r>
              <a:rPr lang="en-US" dirty="0"/>
              <a:t>This gives rise to poor wound healing. </a:t>
            </a:r>
          </a:p>
          <a:p>
            <a:pPr marL="514350" indent="-514350"/>
            <a:r>
              <a:rPr lang="en-US" dirty="0"/>
              <a:t>Infection prolongs the inflammation phase of healing process and potentially increases the local tissue injury.</a:t>
            </a:r>
          </a:p>
          <a:p>
            <a:pPr marL="514350" indent="-514350">
              <a:buAutoNum type="alphaLcParenBoth" startAt="3"/>
            </a:pPr>
            <a:r>
              <a:rPr lang="en-US" b="1" dirty="0"/>
              <a:t>Presence of foreign body</a:t>
            </a:r>
          </a:p>
          <a:p>
            <a:pPr marL="514350" indent="-514350"/>
            <a:r>
              <a:rPr lang="en-US" b="1" dirty="0"/>
              <a:t> </a:t>
            </a:r>
            <a:r>
              <a:rPr lang="en-US" dirty="0" err="1"/>
              <a:t>eg</a:t>
            </a:r>
            <a:r>
              <a:rPr lang="en-US" dirty="0"/>
              <a:t> fragments of steel, glass or bone, this gives rise to poor wound healing as they impede the healing process.</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marL="514350" indent="-514350">
              <a:buAutoNum type="alphaLcParenBoth" startAt="4"/>
            </a:pPr>
            <a:r>
              <a:rPr lang="en-US" b="1" dirty="0"/>
              <a:t>Mobility of tissues</a:t>
            </a:r>
            <a:r>
              <a:rPr lang="en-US" dirty="0"/>
              <a:t>: </a:t>
            </a:r>
          </a:p>
          <a:p>
            <a:pPr marL="514350" indent="-514350"/>
            <a:r>
              <a:rPr lang="en-US" dirty="0"/>
              <a:t>A well mobilized tissue heals faster than immobilized tissue.</a:t>
            </a:r>
          </a:p>
          <a:p>
            <a:pPr marL="514350" indent="-514350">
              <a:buNone/>
            </a:pPr>
            <a:r>
              <a:rPr lang="en-US" b="1" dirty="0"/>
              <a:t>(e)Type of tissue </a:t>
            </a:r>
          </a:p>
          <a:p>
            <a:pPr marL="514350" indent="-514350"/>
            <a:r>
              <a:rPr lang="en-US" dirty="0"/>
              <a:t>(complete repair can only be seen in labile and stable cells). </a:t>
            </a:r>
          </a:p>
          <a:p>
            <a:pPr marL="514350" indent="-514350"/>
            <a:r>
              <a:rPr lang="en-US" dirty="0"/>
              <a:t>Injury to tissues composed of permanent cells must inevitably result in scarring. </a:t>
            </a:r>
          </a:p>
          <a:p>
            <a:pPr marL="514350" indent="-514350"/>
            <a:r>
              <a:rPr lang="en-US" dirty="0"/>
              <a:t>Such is the case with the healing of myocardial infarction.</a:t>
            </a:r>
          </a:p>
          <a:p>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sp>
        <p:nvSpPr>
          <p:cNvPr id="3" name="Content Placeholder 2"/>
          <p:cNvSpPr>
            <a:spLocks noGrp="1"/>
          </p:cNvSpPr>
          <p:nvPr>
            <p:ph idx="1"/>
          </p:nvPr>
        </p:nvSpPr>
        <p:spPr>
          <a:xfrm>
            <a:off x="457200" y="762000"/>
            <a:ext cx="8229600" cy="6096000"/>
          </a:xfrm>
        </p:spPr>
        <p:txBody>
          <a:bodyPr>
            <a:normAutofit fontScale="77500" lnSpcReduction="20000"/>
          </a:bodyPr>
          <a:lstStyle/>
          <a:p>
            <a:r>
              <a:rPr lang="en-US" sz="3600" b="1" dirty="0"/>
              <a:t>Systemic factors</a:t>
            </a:r>
            <a:endParaRPr lang="en-US" sz="3600" dirty="0"/>
          </a:p>
          <a:p>
            <a:pPr marL="571500" indent="-571500">
              <a:buNone/>
            </a:pPr>
            <a:r>
              <a:rPr lang="en-US" b="1" dirty="0"/>
              <a:t>1). Nutritional factors</a:t>
            </a:r>
            <a:r>
              <a:rPr lang="en-US" dirty="0"/>
              <a:t>:  </a:t>
            </a:r>
          </a:p>
          <a:p>
            <a:pPr marL="571500" indent="-571500"/>
            <a:r>
              <a:rPr lang="en-US" dirty="0"/>
              <a:t>poor nutritional status will give rise to a poor wound healing. </a:t>
            </a:r>
          </a:p>
          <a:p>
            <a:pPr marL="571500" indent="-571500"/>
            <a:r>
              <a:rPr lang="en-US" dirty="0"/>
              <a:t>Protein deficiency and particularly </a:t>
            </a:r>
            <a:r>
              <a:rPr lang="en-US" dirty="0" err="1"/>
              <a:t>Vit</a:t>
            </a:r>
            <a:r>
              <a:rPr lang="en-US" dirty="0"/>
              <a:t>. C deficiency inhibits collagen synthesis and retard healing.</a:t>
            </a:r>
          </a:p>
          <a:p>
            <a:pPr>
              <a:buNone/>
            </a:pPr>
            <a:r>
              <a:rPr lang="en-US" dirty="0"/>
              <a:t>2).  </a:t>
            </a:r>
            <a:r>
              <a:rPr lang="en-US" b="1" dirty="0"/>
              <a:t>Physiological conditions</a:t>
            </a:r>
            <a:r>
              <a:rPr lang="en-US" dirty="0"/>
              <a:t>:  </a:t>
            </a:r>
          </a:p>
          <a:p>
            <a:r>
              <a:rPr lang="en-US" dirty="0"/>
              <a:t>Physiological conditions of  individuals in particular immunological status – </a:t>
            </a:r>
            <a:r>
              <a:rPr lang="en-US" dirty="0" err="1"/>
              <a:t>Immunodeficient</a:t>
            </a:r>
            <a:r>
              <a:rPr lang="en-US" dirty="0"/>
              <a:t> individual of primary or acquired nature  have poor wound healing.</a:t>
            </a:r>
          </a:p>
          <a:p>
            <a:pPr marL="514350" indent="-514350">
              <a:buNone/>
            </a:pPr>
            <a:r>
              <a:rPr lang="en-US" b="1" dirty="0"/>
              <a:t>3).  Aging process</a:t>
            </a:r>
            <a:r>
              <a:rPr lang="en-US" dirty="0"/>
              <a:t>:  </a:t>
            </a:r>
          </a:p>
          <a:p>
            <a:pPr marL="514350" indent="-514350">
              <a:buNone/>
            </a:pPr>
            <a:r>
              <a:rPr lang="en-US" dirty="0"/>
              <a:t>      Healing is faster in children than in adult</a:t>
            </a:r>
          </a:p>
          <a:p>
            <a:pPr marL="514350" indent="-514350">
              <a:buNone/>
            </a:pPr>
            <a:r>
              <a:rPr lang="en-US" b="1" dirty="0"/>
              <a:t>4). Endocrine deficiency</a:t>
            </a:r>
            <a:r>
              <a:rPr lang="en-US" dirty="0"/>
              <a:t>:  </a:t>
            </a:r>
          </a:p>
          <a:p>
            <a:pPr marL="514350" indent="-514350"/>
            <a:r>
              <a:rPr lang="en-US" dirty="0"/>
              <a:t>Reduction in most endocrine  secretions gives rise to poor wound healing </a:t>
            </a:r>
          </a:p>
          <a:p>
            <a:pPr marL="514350" indent="-514350"/>
            <a:r>
              <a:rPr lang="en-US" dirty="0"/>
              <a:t>e.g. deficiency of adrenal gland in the production of ACTH gives rise to poor wound healing.</a:t>
            </a:r>
          </a:p>
          <a:p>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r>
              <a:rPr lang="en-US" b="1" dirty="0"/>
              <a:t>Complications of wound healing</a:t>
            </a:r>
            <a:endParaRPr lang="en-US" dirty="0"/>
          </a:p>
          <a:p>
            <a:r>
              <a:rPr lang="en-US" dirty="0"/>
              <a:t>(1)	</a:t>
            </a:r>
            <a:r>
              <a:rPr lang="en-US" b="1" dirty="0" err="1"/>
              <a:t>Keloid</a:t>
            </a:r>
            <a:r>
              <a:rPr lang="en-US" b="1" dirty="0"/>
              <a:t> formation</a:t>
            </a:r>
            <a:r>
              <a:rPr lang="en-US" dirty="0"/>
              <a:t>:  This is an abnormal formation of healing particularly found in </a:t>
            </a:r>
            <a:r>
              <a:rPr lang="en-US" dirty="0" err="1"/>
              <a:t>negroid</a:t>
            </a:r>
            <a:r>
              <a:rPr lang="en-US" dirty="0"/>
              <a:t> race. </a:t>
            </a:r>
          </a:p>
          <a:p>
            <a:r>
              <a:rPr lang="en-US" dirty="0"/>
              <a:t>There is accumulation of exuberant amounts of collagen which can give rise to prominent raised scars known as </a:t>
            </a:r>
            <a:r>
              <a:rPr lang="en-US" dirty="0" err="1"/>
              <a:t>keloid</a:t>
            </a:r>
            <a:r>
              <a:rPr lang="en-US" dirty="0"/>
              <a:t>.</a:t>
            </a:r>
          </a:p>
          <a:p>
            <a:r>
              <a:rPr lang="en-US" dirty="0"/>
              <a:t>(2)	</a:t>
            </a:r>
            <a:r>
              <a:rPr lang="en-US" b="1" dirty="0"/>
              <a:t>Hypertrophic tissue</a:t>
            </a:r>
            <a:r>
              <a:rPr lang="en-US" dirty="0"/>
              <a:t>: This is an abnormal production of extra strengthened collagen </a:t>
            </a:r>
            <a:r>
              <a:rPr lang="en-US" dirty="0" err="1"/>
              <a:t>fibre</a:t>
            </a:r>
            <a:r>
              <a:rPr lang="en-US" dirty="0"/>
              <a:t>. </a:t>
            </a:r>
          </a:p>
          <a:p>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pic>
        <p:nvPicPr>
          <p:cNvPr id="5" name="Picture 2" descr="C:\Users\Dr. Faustina Idu\Desktop\keloid.jpg"/>
          <p:cNvPicPr>
            <a:picLocks noGrp="1" noChangeAspect="1" noChangeArrowheads="1"/>
          </p:cNvPicPr>
          <p:nvPr>
            <p:ph sz="half" idx="1"/>
          </p:nvPr>
        </p:nvPicPr>
        <p:blipFill>
          <a:blip r:embed="rId2"/>
          <a:srcRect/>
          <a:stretch>
            <a:fillRect/>
          </a:stretch>
        </p:blipFill>
        <p:spPr bwMode="auto">
          <a:xfrm>
            <a:off x="0" y="1752600"/>
            <a:ext cx="4495800" cy="4267200"/>
          </a:xfrm>
          <a:prstGeom prst="rect">
            <a:avLst/>
          </a:prstGeom>
          <a:noFill/>
        </p:spPr>
      </p:pic>
      <p:pic>
        <p:nvPicPr>
          <p:cNvPr id="6" name="Picture 3" descr="C:\Users\Dr. Faustina Idu\Desktop\severe-keloid-growth.png"/>
          <p:cNvPicPr>
            <a:picLocks noGrp="1" noChangeAspect="1" noChangeArrowheads="1"/>
          </p:cNvPicPr>
          <p:nvPr>
            <p:ph sz="half" idx="2"/>
          </p:nvPr>
        </p:nvPicPr>
        <p:blipFill>
          <a:blip r:embed="rId3"/>
          <a:srcRect/>
          <a:stretch>
            <a:fillRect/>
          </a:stretch>
        </p:blipFill>
        <p:spPr bwMode="auto">
          <a:xfrm>
            <a:off x="4648200" y="1734730"/>
            <a:ext cx="4038600" cy="4256903"/>
          </a:xfrm>
          <a:prstGeom prst="rect">
            <a:avLst/>
          </a:prstGeom>
          <a:noFill/>
        </p:spPr>
      </p:pic>
      <p:sp>
        <p:nvSpPr>
          <p:cNvPr id="7" name="TextBox 6"/>
          <p:cNvSpPr txBox="1"/>
          <p:nvPr/>
        </p:nvSpPr>
        <p:spPr>
          <a:xfrm>
            <a:off x="3810000" y="6172200"/>
            <a:ext cx="1600200" cy="523220"/>
          </a:xfrm>
          <a:prstGeom prst="rect">
            <a:avLst/>
          </a:prstGeom>
          <a:noFill/>
        </p:spPr>
        <p:txBody>
          <a:bodyPr wrap="square" rtlCol="0">
            <a:spAutoFit/>
          </a:bodyPr>
          <a:lstStyle/>
          <a:p>
            <a:r>
              <a:rPr lang="en-US" sz="2800" b="1" dirty="0" err="1"/>
              <a:t>Keloid</a:t>
            </a:r>
            <a:endParaRPr lang="en-US" sz="2800"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pic>
        <p:nvPicPr>
          <p:cNvPr id="2050" name="Picture 2" descr="C:\Users\Dr. Faustina Idu\Desktop\hypertrophic tissue.png"/>
          <p:cNvPicPr>
            <a:picLocks noGrp="1" noChangeAspect="1" noChangeArrowheads="1"/>
          </p:cNvPicPr>
          <p:nvPr>
            <p:ph idx="1"/>
          </p:nvPr>
        </p:nvPicPr>
        <p:blipFill>
          <a:blip r:embed="rId2"/>
          <a:srcRect/>
          <a:stretch>
            <a:fillRect/>
          </a:stretch>
        </p:blipFill>
        <p:spPr bwMode="auto">
          <a:xfrm>
            <a:off x="381000" y="1536597"/>
            <a:ext cx="8153400" cy="5092804"/>
          </a:xfrm>
          <a:prstGeom prst="rect">
            <a:avLst/>
          </a:prstGeom>
          <a:noFill/>
        </p:spPr>
      </p:pic>
      <p:sp>
        <p:nvSpPr>
          <p:cNvPr id="5" name="TextBox 4"/>
          <p:cNvSpPr txBox="1"/>
          <p:nvPr/>
        </p:nvSpPr>
        <p:spPr>
          <a:xfrm>
            <a:off x="2667000" y="5867400"/>
            <a:ext cx="3100977" cy="523220"/>
          </a:xfrm>
          <a:prstGeom prst="rect">
            <a:avLst/>
          </a:prstGeom>
          <a:noFill/>
        </p:spPr>
        <p:txBody>
          <a:bodyPr wrap="square" rtlCol="0">
            <a:spAutoFit/>
          </a:bodyPr>
          <a:lstStyle/>
          <a:p>
            <a:r>
              <a:rPr lang="en-US" sz="2800" b="1" dirty="0">
                <a:solidFill>
                  <a:schemeClr val="bg1"/>
                </a:solidFill>
              </a:rPr>
              <a:t>Hypertrophic tissue</a:t>
            </a:r>
            <a:endParaRPr lang="en-US" sz="2800" dirty="0">
              <a:solidFill>
                <a:schemeClr val="bg1"/>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sp>
        <p:nvSpPr>
          <p:cNvPr id="3" name="Content Placeholder 2"/>
          <p:cNvSpPr>
            <a:spLocks noGrp="1"/>
          </p:cNvSpPr>
          <p:nvPr>
            <p:ph idx="1"/>
          </p:nvPr>
        </p:nvSpPr>
        <p:spPr>
          <a:xfrm>
            <a:off x="457200" y="1219200"/>
            <a:ext cx="8229600" cy="5638800"/>
          </a:xfrm>
        </p:spPr>
        <p:txBody>
          <a:bodyPr>
            <a:normAutofit/>
          </a:bodyPr>
          <a:lstStyle/>
          <a:p>
            <a:pPr>
              <a:buNone/>
            </a:pPr>
            <a:r>
              <a:rPr lang="en-US" b="1" dirty="0"/>
              <a:t>(3)	Exuberant granulation (proud tissue):</a:t>
            </a:r>
            <a:r>
              <a:rPr lang="en-US" dirty="0"/>
              <a:t> </a:t>
            </a:r>
          </a:p>
          <a:p>
            <a:r>
              <a:rPr lang="en-US" dirty="0"/>
              <a:t>This is where a healing wound generates excessive granulation tissue that protrudes above the level of the surrounding skin. </a:t>
            </a:r>
          </a:p>
          <a:p>
            <a:r>
              <a:rPr lang="en-US" dirty="0"/>
              <a:t>They contain few vascular tissues, chronic inflammatory cells and collagen </a:t>
            </a:r>
            <a:r>
              <a:rPr lang="en-US" dirty="0" err="1"/>
              <a:t>fibres</a:t>
            </a:r>
            <a:r>
              <a:rPr lang="en-US" dirty="0"/>
              <a:t>. </a:t>
            </a:r>
          </a:p>
          <a:p>
            <a:r>
              <a:rPr lang="en-US" dirty="0"/>
              <a:t>The outgrowth of new capillaries and connective tissue cells from the surface of an open wound is called a granulation tissue.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a:bodyPr>
          <a:lstStyle/>
          <a:p>
            <a:r>
              <a:rPr lang="en-US" dirty="0"/>
              <a:t>The branches of clinical pathology include:</a:t>
            </a:r>
          </a:p>
          <a:p>
            <a:r>
              <a:rPr lang="en-US" b="1" dirty="0"/>
              <a:t>Chemical pathology</a:t>
            </a:r>
            <a:r>
              <a:rPr lang="en-US" dirty="0"/>
              <a:t>, also called clinical chemistry, involves the assessment of various components in bodily fluids such as blood or urine, although for the main part it concerns the analysis of blood serum and plasma.</a:t>
            </a:r>
          </a:p>
          <a:p>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WOUND HEALING</a:t>
            </a:r>
            <a:br>
              <a:rPr lang="en-US" dirty="0"/>
            </a:br>
            <a:endParaRPr lang="en-US" dirty="0"/>
          </a:p>
        </p:txBody>
      </p:sp>
      <p:pic>
        <p:nvPicPr>
          <p:cNvPr id="3075" name="Picture 3" descr="C:\Users\Dr. Faustina Idu\Desktop\granulation tissue.jpg"/>
          <p:cNvPicPr>
            <a:picLocks noGrp="1" noChangeAspect="1" noChangeArrowheads="1"/>
          </p:cNvPicPr>
          <p:nvPr>
            <p:ph idx="1"/>
          </p:nvPr>
        </p:nvPicPr>
        <p:blipFill>
          <a:blip r:embed="rId2"/>
          <a:srcRect l="53211" t="27941" r="4587" b="20588"/>
          <a:stretch>
            <a:fillRect/>
          </a:stretch>
        </p:blipFill>
        <p:spPr bwMode="auto">
          <a:xfrm>
            <a:off x="457200" y="1828800"/>
            <a:ext cx="8077200" cy="4572000"/>
          </a:xfrm>
          <a:prstGeom prst="rect">
            <a:avLst/>
          </a:prstGeom>
          <a:noFill/>
        </p:spPr>
      </p:pic>
      <p:sp>
        <p:nvSpPr>
          <p:cNvPr id="6" name="TextBox 5"/>
          <p:cNvSpPr txBox="1"/>
          <p:nvPr/>
        </p:nvSpPr>
        <p:spPr>
          <a:xfrm>
            <a:off x="1905000" y="6324600"/>
            <a:ext cx="4866653" cy="461665"/>
          </a:xfrm>
          <a:prstGeom prst="rect">
            <a:avLst/>
          </a:prstGeom>
          <a:noFill/>
        </p:spPr>
        <p:txBody>
          <a:bodyPr wrap="none" rtlCol="0">
            <a:spAutoFit/>
          </a:bodyPr>
          <a:lstStyle/>
          <a:p>
            <a:r>
              <a:rPr lang="en-US" sz="2400" b="1" dirty="0"/>
              <a:t>Exuberant granulation (proud tissue)</a:t>
            </a:r>
            <a:endParaRPr lang="en-US" sz="2400"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a:t>Chronic inflammation can be considered to be inflammation of prolonged duration of (weeks to months, years) in which active inflammation, tissue injury and healing proceed simultaneously.</a:t>
            </a:r>
          </a:p>
          <a:p>
            <a:r>
              <a:rPr lang="en-US" dirty="0"/>
              <a:t>  Chronic inflammation is characterized by</a:t>
            </a:r>
          </a:p>
          <a:p>
            <a:pPr>
              <a:buNone/>
            </a:pPr>
            <a:r>
              <a:rPr lang="en-US" dirty="0"/>
              <a:t>(1)	Infiltration of mononuclear cells (macrophages, lymphocytes and plasma cells).</a:t>
            </a:r>
          </a:p>
          <a:p>
            <a:pPr>
              <a:buNone/>
            </a:pPr>
            <a:r>
              <a:rPr lang="en-US" dirty="0"/>
              <a:t>(2)	Tissue destruction – largely directed by inflammatory cells.</a:t>
            </a:r>
          </a:p>
          <a:p>
            <a:pPr>
              <a:buNone/>
            </a:pPr>
            <a:r>
              <a:rPr lang="en-US" dirty="0"/>
              <a:t>(3)	Repair involving new vessel proliferation and fibrosis.</a:t>
            </a:r>
          </a:p>
          <a:p>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sp>
        <p:nvSpPr>
          <p:cNvPr id="3" name="Content Placeholder 2"/>
          <p:cNvSpPr>
            <a:spLocks noGrp="1"/>
          </p:cNvSpPr>
          <p:nvPr>
            <p:ph idx="1"/>
          </p:nvPr>
        </p:nvSpPr>
        <p:spPr/>
        <p:txBody>
          <a:bodyPr/>
          <a:lstStyle/>
          <a:p>
            <a:pPr>
              <a:buNone/>
            </a:pPr>
            <a:r>
              <a:rPr lang="en-US" dirty="0"/>
              <a:t>Chronic inflammation arises in the following settings.</a:t>
            </a:r>
          </a:p>
          <a:p>
            <a:pPr>
              <a:buNone/>
            </a:pPr>
            <a:endParaRPr lang="en-US" dirty="0"/>
          </a:p>
          <a:p>
            <a:pPr lvl="0"/>
            <a:r>
              <a:rPr lang="en-US" dirty="0"/>
              <a:t>Viral infections</a:t>
            </a:r>
          </a:p>
          <a:p>
            <a:pPr lvl="0"/>
            <a:r>
              <a:rPr lang="en-US" dirty="0"/>
              <a:t>Persistent microbial infections</a:t>
            </a:r>
          </a:p>
          <a:p>
            <a:pPr lvl="0"/>
            <a:r>
              <a:rPr lang="en-US" dirty="0"/>
              <a:t>Prolonged exposure to potential toxic agent</a:t>
            </a:r>
          </a:p>
          <a:p>
            <a:pPr lvl="0"/>
            <a:r>
              <a:rPr lang="en-US" dirty="0"/>
              <a:t>Auto immune disease e.g. rheumatoid arthritis</a:t>
            </a:r>
          </a:p>
          <a:p>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sp>
        <p:nvSpPr>
          <p:cNvPr id="3" name="Content Placeholder 2"/>
          <p:cNvSpPr>
            <a:spLocks noGrp="1"/>
          </p:cNvSpPr>
          <p:nvPr>
            <p:ph idx="1"/>
          </p:nvPr>
        </p:nvSpPr>
        <p:spPr>
          <a:xfrm>
            <a:off x="457200" y="1066800"/>
            <a:ext cx="8229600" cy="5562600"/>
          </a:xfrm>
        </p:spPr>
        <p:txBody>
          <a:bodyPr>
            <a:normAutofit fontScale="85000" lnSpcReduction="10000"/>
          </a:bodyPr>
          <a:lstStyle/>
          <a:p>
            <a:r>
              <a:rPr lang="en-US" dirty="0"/>
              <a:t>Chronic inflammation may progress from acute inflammation.</a:t>
            </a:r>
          </a:p>
          <a:p>
            <a:r>
              <a:rPr lang="en-US" dirty="0"/>
              <a:t>If the condition causing acute inflammation is not resolved, the inflammation may pass to a longer term chronic phase. </a:t>
            </a:r>
          </a:p>
          <a:p>
            <a:r>
              <a:rPr lang="en-US" dirty="0"/>
              <a:t>Also, some pathogens by their nature tend to directly provoke chronic rather than acute inflammation. </a:t>
            </a:r>
          </a:p>
          <a:p>
            <a:r>
              <a:rPr lang="en-US" dirty="0"/>
              <a:t>Many of the features of acute inflammation continue as the inflammation becomes chronic, including increased blood flow and increased capillary permeability. </a:t>
            </a:r>
          </a:p>
          <a:p>
            <a:r>
              <a:rPr lang="en-US" dirty="0"/>
              <a:t>Accumulation of white blood cells also continues, but the composition of the cells changes.</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err="1"/>
              <a:t>Neutrophils</a:t>
            </a:r>
            <a:r>
              <a:rPr lang="en-US" dirty="0"/>
              <a:t> quickly enter the infected tissue, and these short-lived cells predominate initially. </a:t>
            </a:r>
          </a:p>
          <a:p>
            <a:r>
              <a:rPr lang="en-US" dirty="0" err="1"/>
              <a:t>However,soon</a:t>
            </a:r>
            <a:r>
              <a:rPr lang="en-US" dirty="0"/>
              <a:t> macrophages and lymphocytes </a:t>
            </a:r>
          </a:p>
          <a:p>
            <a:pPr>
              <a:buNone/>
            </a:pPr>
            <a:r>
              <a:rPr lang="en-US" dirty="0"/>
              <a:t>    begin to be recruited. </a:t>
            </a:r>
          </a:p>
          <a:p>
            <a:r>
              <a:rPr lang="en-US" dirty="0"/>
              <a:t>Thus, the primary cells of chronic inflammation are macrophages and lymphocytes.</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sp>
        <p:nvSpPr>
          <p:cNvPr id="3" name="Content Placeholder 2"/>
          <p:cNvSpPr>
            <a:spLocks noGrp="1"/>
          </p:cNvSpPr>
          <p:nvPr>
            <p:ph idx="1"/>
          </p:nvPr>
        </p:nvSpPr>
        <p:spPr>
          <a:xfrm>
            <a:off x="457200" y="1600200"/>
            <a:ext cx="8229600" cy="5257800"/>
          </a:xfrm>
        </p:spPr>
        <p:txBody>
          <a:bodyPr/>
          <a:lstStyle/>
          <a:p>
            <a:r>
              <a:rPr lang="en-US" dirty="0"/>
              <a:t>Chronic inflammation is distinguished from acute inflammation by the absence of cardinal signs such as:</a:t>
            </a:r>
          </a:p>
          <a:p>
            <a:r>
              <a:rPr lang="en-US" dirty="0" err="1"/>
              <a:t>Rubor</a:t>
            </a:r>
            <a:r>
              <a:rPr lang="en-US" dirty="0"/>
              <a:t>, </a:t>
            </a:r>
            <a:r>
              <a:rPr lang="en-US" dirty="0" err="1"/>
              <a:t>calor</a:t>
            </a:r>
            <a:r>
              <a:rPr lang="en-US" dirty="0"/>
              <a:t>, dolor, tumor, active hyperemia, fluid exudation and </a:t>
            </a:r>
            <a:r>
              <a:rPr lang="en-US" dirty="0" err="1"/>
              <a:t>neutrophilic</a:t>
            </a:r>
            <a:r>
              <a:rPr lang="en-US" dirty="0"/>
              <a:t> emigration. </a:t>
            </a:r>
          </a:p>
          <a:p>
            <a:r>
              <a:rPr lang="en-US" dirty="0"/>
              <a:t>It is distinguished from acute inflammation by its long duration, which permits a manifestation of immune response.</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fontScale="92500"/>
          </a:bodyPr>
          <a:lstStyle/>
          <a:p>
            <a:pPr>
              <a:buNone/>
            </a:pPr>
            <a:r>
              <a:rPr lang="en-US" b="1" dirty="0" err="1"/>
              <a:t>Histologic</a:t>
            </a:r>
            <a:r>
              <a:rPr lang="en-US" b="1" dirty="0"/>
              <a:t> Hallmarks of chronic inflammation are:</a:t>
            </a:r>
            <a:endParaRPr lang="en-US" dirty="0"/>
          </a:p>
          <a:p>
            <a:pPr>
              <a:buNone/>
            </a:pPr>
            <a:r>
              <a:rPr lang="en-US" dirty="0"/>
              <a:t>1.   Infiltration of affected tissue by macrophages, lymphocytes and plasma cells</a:t>
            </a:r>
          </a:p>
          <a:p>
            <a:pPr>
              <a:buNone/>
            </a:pPr>
            <a:r>
              <a:rPr lang="en-US" dirty="0"/>
              <a:t>2.  Proliferation of fibroblasts and </a:t>
            </a:r>
            <a:r>
              <a:rPr lang="en-US" dirty="0" err="1"/>
              <a:t>myofibroblasts</a:t>
            </a:r>
            <a:r>
              <a:rPr lang="en-US" dirty="0"/>
              <a:t> and proliferation of small blood vessels, together known as formation of </a:t>
            </a:r>
            <a:r>
              <a:rPr lang="en-US" i="1" dirty="0"/>
              <a:t>granulation tissue</a:t>
            </a:r>
            <a:endParaRPr lang="en-US" dirty="0"/>
          </a:p>
          <a:p>
            <a:pPr>
              <a:buNone/>
            </a:pPr>
            <a:r>
              <a:rPr lang="en-US" dirty="0"/>
              <a:t>3.  Most cases of chronic inflammation are accompanied by an increase in amount of connective tissue, referred to as</a:t>
            </a:r>
            <a:r>
              <a:rPr lang="en-US" i="1" dirty="0"/>
              <a:t> fibrosis</a:t>
            </a:r>
            <a:r>
              <a:rPr lang="en-US" dirty="0"/>
              <a:t>, or production of scar</a:t>
            </a:r>
          </a:p>
          <a:p>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buNone/>
            </a:pPr>
            <a:r>
              <a:rPr lang="en-US" b="1" dirty="0"/>
              <a:t>Types of chronic inflammation</a:t>
            </a:r>
            <a:endParaRPr lang="en-US" dirty="0"/>
          </a:p>
          <a:p>
            <a:pPr lvl="0"/>
            <a:r>
              <a:rPr lang="en-US" b="1" dirty="0"/>
              <a:t>Chronic specific or non specific reactions</a:t>
            </a:r>
          </a:p>
          <a:p>
            <a:r>
              <a:rPr lang="en-US" dirty="0"/>
              <a:t>A chronic specific reaction is usually associated with known cause or isolated micro organism e.g. chronic peptic ulcer. </a:t>
            </a:r>
          </a:p>
          <a:p>
            <a:r>
              <a:rPr lang="en-US" dirty="0"/>
              <a:t>It sometimes overlaps into chronic </a:t>
            </a:r>
            <a:r>
              <a:rPr lang="en-US" dirty="0" err="1"/>
              <a:t>granulomatous</a:t>
            </a:r>
            <a:r>
              <a:rPr lang="en-US" dirty="0"/>
              <a:t> reaction.</a:t>
            </a:r>
          </a:p>
          <a:p>
            <a:r>
              <a:rPr lang="en-US" dirty="0"/>
              <a:t>Non specific chronic reaction is caused by organisms that are usually multiple, and specific organisms are impossible to be isolated or demonstrated.</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sp>
        <p:nvSpPr>
          <p:cNvPr id="3" name="Content Placeholder 2"/>
          <p:cNvSpPr>
            <a:spLocks noGrp="1"/>
          </p:cNvSpPr>
          <p:nvPr>
            <p:ph idx="1"/>
          </p:nvPr>
        </p:nvSpPr>
        <p:spPr>
          <a:xfrm>
            <a:off x="457200" y="1219200"/>
            <a:ext cx="8229600" cy="5638800"/>
          </a:xfrm>
        </p:spPr>
        <p:txBody>
          <a:bodyPr>
            <a:normAutofit fontScale="92500" lnSpcReduction="20000"/>
          </a:bodyPr>
          <a:lstStyle/>
          <a:p>
            <a:pPr lvl="0"/>
            <a:r>
              <a:rPr lang="en-US" b="1" dirty="0"/>
              <a:t>Chronic </a:t>
            </a:r>
            <a:r>
              <a:rPr lang="en-US" b="1" dirty="0" err="1"/>
              <a:t>granulomatous</a:t>
            </a:r>
            <a:r>
              <a:rPr lang="en-US" b="1" dirty="0"/>
              <a:t> inflammatory reaction</a:t>
            </a:r>
          </a:p>
          <a:p>
            <a:r>
              <a:rPr lang="en-US" dirty="0" err="1"/>
              <a:t>Granulomatous</a:t>
            </a:r>
            <a:r>
              <a:rPr lang="en-US" dirty="0"/>
              <a:t> inflammation is a distinct type of chronic inflammation.</a:t>
            </a:r>
          </a:p>
          <a:p>
            <a:r>
              <a:rPr lang="en-US" dirty="0"/>
              <a:t> It is marked by the formation of </a:t>
            </a:r>
            <a:r>
              <a:rPr lang="en-US" dirty="0" err="1"/>
              <a:t>granulomas</a:t>
            </a:r>
            <a:endParaRPr lang="en-US" dirty="0"/>
          </a:p>
          <a:p>
            <a:pPr>
              <a:buNone/>
            </a:pPr>
            <a:r>
              <a:rPr lang="en-US" dirty="0"/>
              <a:t>     which are small collections of modified macrophages called </a:t>
            </a:r>
            <a:r>
              <a:rPr lang="en-US" dirty="0" err="1"/>
              <a:t>epithelioid</a:t>
            </a:r>
            <a:r>
              <a:rPr lang="en-US" dirty="0"/>
              <a:t> cells and are usually surrounded by lymphocytes. </a:t>
            </a:r>
          </a:p>
          <a:p>
            <a:r>
              <a:rPr lang="en-US" dirty="0" err="1"/>
              <a:t>Granulomas</a:t>
            </a:r>
            <a:r>
              <a:rPr lang="en-US" dirty="0"/>
              <a:t> often contain giant, or </a:t>
            </a:r>
            <a:r>
              <a:rPr lang="en-US" dirty="0" err="1"/>
              <a:t>Langerhan</a:t>
            </a:r>
            <a:r>
              <a:rPr lang="en-US" dirty="0"/>
              <a:t> cells that form the coalescence of </a:t>
            </a:r>
            <a:r>
              <a:rPr lang="en-US" dirty="0" err="1"/>
              <a:t>epithelioid</a:t>
            </a:r>
            <a:r>
              <a:rPr lang="en-US" dirty="0"/>
              <a:t> cells. </a:t>
            </a:r>
          </a:p>
          <a:p>
            <a:r>
              <a:rPr lang="en-US" dirty="0"/>
              <a:t>A classic example of </a:t>
            </a:r>
            <a:r>
              <a:rPr lang="en-US" dirty="0" err="1"/>
              <a:t>granulomatous</a:t>
            </a:r>
            <a:r>
              <a:rPr lang="en-US" dirty="0"/>
              <a:t> inflammation is tuberculosis, and the </a:t>
            </a:r>
            <a:r>
              <a:rPr lang="en-US" dirty="0" err="1"/>
              <a:t>granulomas</a:t>
            </a:r>
            <a:r>
              <a:rPr lang="en-US" dirty="0"/>
              <a:t> formed are called tubercles. </a:t>
            </a:r>
          </a:p>
          <a:p>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err="1"/>
              <a:t>Granulomas</a:t>
            </a:r>
            <a:r>
              <a:rPr lang="en-US" dirty="0"/>
              <a:t> also typically arise from fungal infections, and they are present in </a:t>
            </a:r>
            <a:r>
              <a:rPr lang="en-US" dirty="0" err="1"/>
              <a:t>schistosomiasis</a:t>
            </a:r>
            <a:r>
              <a:rPr lang="en-US" dirty="0"/>
              <a:t>, syphilis, and rheumatoid arthritis.</a:t>
            </a:r>
          </a:p>
          <a:p>
            <a:pPr>
              <a:buNone/>
            </a:pPr>
            <a:endParaRPr lang="en-US" dirty="0"/>
          </a:p>
          <a:p>
            <a:r>
              <a:rPr lang="en-US" dirty="0" err="1"/>
              <a:t>Granuloma</a:t>
            </a:r>
            <a:r>
              <a:rPr lang="en-US" dirty="0"/>
              <a:t> formation does not always lead to eradication of the causal agent which is frequently resistant to killing or degradation but effectively “wall off” the offending agent and is therefore a useful defense mechanism.</a:t>
            </a:r>
          </a:p>
          <a:p>
            <a:pPr>
              <a:buNone/>
            </a:pPr>
            <a:endParaRPr lang="en-US" dirty="0"/>
          </a:p>
          <a:p>
            <a:r>
              <a:rPr lang="en-US" dirty="0"/>
              <a:t>According to the mechanism, </a:t>
            </a:r>
            <a:r>
              <a:rPr lang="en-US" dirty="0" err="1"/>
              <a:t>granulomatous</a:t>
            </a:r>
            <a:r>
              <a:rPr lang="en-US" dirty="0"/>
              <a:t> inflammation may be: </a:t>
            </a:r>
          </a:p>
          <a:p>
            <a:r>
              <a:rPr lang="en-US" dirty="0"/>
              <a:t>Immune type (tuberculosis, </a:t>
            </a:r>
            <a:r>
              <a:rPr lang="en-US" dirty="0" err="1"/>
              <a:t>sarcoidosis</a:t>
            </a:r>
            <a:r>
              <a:rPr lang="en-US" dirty="0"/>
              <a:t>) and </a:t>
            </a:r>
          </a:p>
          <a:p>
            <a:r>
              <a:rPr lang="en-US" dirty="0"/>
              <a:t>Non immune type (foreign body reaction).</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normAutofit lnSpcReduction="10000"/>
          </a:bodyPr>
          <a:lstStyle/>
          <a:p>
            <a:r>
              <a:rPr lang="en-US" b="1" dirty="0"/>
              <a:t> Hematology or </a:t>
            </a:r>
            <a:r>
              <a:rPr lang="en-US" b="1" dirty="0" err="1"/>
              <a:t>hematopathology</a:t>
            </a:r>
            <a:r>
              <a:rPr lang="en-US" dirty="0"/>
              <a:t> is the study of the morphology and physiology of blood.</a:t>
            </a:r>
          </a:p>
          <a:p>
            <a:r>
              <a:rPr lang="en-US" dirty="0"/>
              <a:t>It is concerned with the investigation, diagnosis and monitoring of diseases of          blood and blood-forming organs.</a:t>
            </a:r>
          </a:p>
          <a:p>
            <a:r>
              <a:rPr lang="en-US" b="1" dirty="0"/>
              <a:t>Immunology or </a:t>
            </a:r>
            <a:r>
              <a:rPr lang="en-US" b="1" dirty="0" err="1"/>
              <a:t>immunopathology</a:t>
            </a:r>
            <a:r>
              <a:rPr lang="en-US" dirty="0"/>
              <a:t> refers to the study of immune system disorders such as </a:t>
            </a:r>
            <a:r>
              <a:rPr lang="en-US" dirty="0" err="1"/>
              <a:t>immunodeficiencies</a:t>
            </a:r>
            <a:r>
              <a:rPr lang="en-US" dirty="0"/>
              <a:t>, organ-transplant rejection and allergies.</a:t>
            </a:r>
          </a:p>
          <a:p>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CHRONIC INFLAMMATION</a:t>
            </a:r>
            <a:br>
              <a:rPr lang="en-US" dirty="0"/>
            </a:br>
            <a:endParaRPr lang="en-US" dirty="0"/>
          </a:p>
        </p:txBody>
      </p:sp>
      <p:pic>
        <p:nvPicPr>
          <p:cNvPr id="4098" name="Picture 2" descr="C:\Users\Dr. Faustina Idu\Desktop\General pathology OPT 311\granuloma.jpg"/>
          <p:cNvPicPr>
            <a:picLocks noGrp="1" noChangeAspect="1" noChangeArrowheads="1"/>
          </p:cNvPicPr>
          <p:nvPr>
            <p:ph idx="1"/>
          </p:nvPr>
        </p:nvPicPr>
        <p:blipFill>
          <a:blip r:embed="rId2"/>
          <a:srcRect/>
          <a:stretch>
            <a:fillRect/>
          </a:stretch>
        </p:blipFill>
        <p:spPr bwMode="auto">
          <a:xfrm>
            <a:off x="457200" y="1600200"/>
            <a:ext cx="8229600" cy="4800600"/>
          </a:xfrm>
          <a:prstGeom prst="rect">
            <a:avLst/>
          </a:prstGeom>
          <a:noFill/>
        </p:spPr>
      </p:pic>
      <p:sp>
        <p:nvSpPr>
          <p:cNvPr id="5" name="TextBox 4"/>
          <p:cNvSpPr txBox="1"/>
          <p:nvPr/>
        </p:nvSpPr>
        <p:spPr>
          <a:xfrm>
            <a:off x="2590800" y="6248400"/>
            <a:ext cx="2014269" cy="584775"/>
          </a:xfrm>
          <a:prstGeom prst="rect">
            <a:avLst/>
          </a:prstGeom>
          <a:noFill/>
        </p:spPr>
        <p:txBody>
          <a:bodyPr wrap="none" rtlCol="0">
            <a:spAutoFit/>
          </a:bodyPr>
          <a:lstStyle/>
          <a:p>
            <a:r>
              <a:rPr lang="en-US" sz="3200" b="1" dirty="0" err="1"/>
              <a:t>granuloma</a:t>
            </a:r>
            <a:endParaRPr lang="en-US" sz="3200" b="1"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MORPHOLOGIC PATTERNS OF ACUTE AND CHRONIC INFLAMMATION</a:t>
            </a:r>
            <a:br>
              <a:rPr lang="en-US" dirty="0"/>
            </a:br>
            <a:endParaRPr lang="en-US" dirty="0"/>
          </a:p>
        </p:txBody>
      </p:sp>
      <p:sp>
        <p:nvSpPr>
          <p:cNvPr id="3" name="Content Placeholder 2"/>
          <p:cNvSpPr>
            <a:spLocks noGrp="1"/>
          </p:cNvSpPr>
          <p:nvPr>
            <p:ph idx="1"/>
          </p:nvPr>
        </p:nvSpPr>
        <p:spPr/>
        <p:txBody>
          <a:bodyPr>
            <a:normAutofit/>
          </a:bodyPr>
          <a:lstStyle/>
          <a:p>
            <a:r>
              <a:rPr lang="en-US" dirty="0"/>
              <a:t>The severity of the inflammatory response, its specific cause and the particular tissue involved can all modify the basic morphologic patterns of acute and chronic inflammation. </a:t>
            </a:r>
          </a:p>
          <a:p>
            <a:r>
              <a:rPr lang="en-US" dirty="0"/>
              <a:t>Such patterns frequently have clinical significance.</a:t>
            </a:r>
          </a:p>
          <a:p>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MORPHOLOGIC PATTERNS OF ACUTE AND CHRONIC INFLAMMATION</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a:buNone/>
            </a:pPr>
            <a:r>
              <a:rPr lang="en-US" b="1" dirty="0"/>
              <a:t>Morphology</a:t>
            </a:r>
            <a:endParaRPr lang="en-US" dirty="0"/>
          </a:p>
          <a:p>
            <a:pPr lvl="0"/>
            <a:r>
              <a:rPr lang="en-US" b="1" dirty="0"/>
              <a:t>Serous inflammation</a:t>
            </a:r>
            <a:endParaRPr lang="en-US" dirty="0"/>
          </a:p>
          <a:p>
            <a:r>
              <a:rPr lang="en-US" dirty="0"/>
              <a:t>This is characterized by the outpouring of a watery relatively protein poor fluid called EFFUSION. </a:t>
            </a:r>
          </a:p>
          <a:p>
            <a:r>
              <a:rPr lang="en-US" dirty="0"/>
              <a:t>This effusion depending on the site of the injury could be from the serum or from the secretions of cells lining the peritoneal, pleural and pericardial cavities. </a:t>
            </a:r>
          </a:p>
          <a:p>
            <a:r>
              <a:rPr lang="en-US" dirty="0"/>
              <a:t>A good example of serous effusion is the skin blister resulting from a burn or viral infection</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MORPHOLOGIC PATTERNS OF ACUTE AND CHRONIC INFLAMMATION</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pPr lvl="0"/>
            <a:r>
              <a:rPr lang="en-US" b="1" dirty="0" err="1"/>
              <a:t>Fibrinous</a:t>
            </a:r>
            <a:r>
              <a:rPr lang="en-US" b="1" dirty="0"/>
              <a:t> inflammation</a:t>
            </a:r>
            <a:endParaRPr lang="en-US" dirty="0"/>
          </a:p>
          <a:p>
            <a:r>
              <a:rPr lang="en-US" dirty="0"/>
              <a:t>This occurs as a result of more severe injuries with a resultant greater vascular permeability allowing larger molecules (specifically fibrinogens) to pass the endothelial barriers.</a:t>
            </a:r>
          </a:p>
          <a:p>
            <a:r>
              <a:rPr lang="en-US" dirty="0"/>
              <a:t> </a:t>
            </a:r>
            <a:r>
              <a:rPr lang="en-US" dirty="0" err="1"/>
              <a:t>Fibrinous</a:t>
            </a:r>
            <a:r>
              <a:rPr lang="en-US" dirty="0"/>
              <a:t> exudates may be degraded by </a:t>
            </a:r>
            <a:r>
              <a:rPr lang="en-US" dirty="0" err="1"/>
              <a:t>fibrinolysis</a:t>
            </a:r>
            <a:r>
              <a:rPr lang="en-US" dirty="0"/>
              <a:t> and the accumulated debris may be removed by macrophages resulting in restoration of the normal tissue structure. </a:t>
            </a:r>
          </a:p>
          <a:p>
            <a:r>
              <a:rPr lang="en-US" dirty="0"/>
              <a:t>It may also result in the  growth of fibroblasts and blood vessels leading to scarring if not completely removed.</a:t>
            </a:r>
          </a:p>
          <a:p>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MORPHOLOGIC PATTERNS OF ACUTE AND CHRONIC INFLAMMATION</a:t>
            </a:r>
            <a:endParaRPr lang="en-US" dirty="0"/>
          </a:p>
        </p:txBody>
      </p:sp>
      <p:sp>
        <p:nvSpPr>
          <p:cNvPr id="3" name="Content Placeholder 2"/>
          <p:cNvSpPr>
            <a:spLocks noGrp="1"/>
          </p:cNvSpPr>
          <p:nvPr>
            <p:ph idx="1"/>
          </p:nvPr>
        </p:nvSpPr>
        <p:spPr>
          <a:xfrm>
            <a:off x="457200" y="1600200"/>
            <a:ext cx="8229600" cy="5257800"/>
          </a:xfrm>
        </p:spPr>
        <p:txBody>
          <a:bodyPr>
            <a:normAutofit fontScale="92500"/>
          </a:bodyPr>
          <a:lstStyle/>
          <a:p>
            <a:pPr lvl="0"/>
            <a:r>
              <a:rPr lang="en-US" b="1" dirty="0" err="1"/>
              <a:t>Suppurative</a:t>
            </a:r>
            <a:r>
              <a:rPr lang="en-US" b="1" dirty="0"/>
              <a:t> (purulent) inflammation</a:t>
            </a:r>
            <a:endParaRPr lang="en-US" dirty="0"/>
          </a:p>
          <a:p>
            <a:r>
              <a:rPr lang="en-US" dirty="0"/>
              <a:t>This is manifested by the presence of large amounts of purulent exudates (pus) consisting of </a:t>
            </a:r>
            <a:r>
              <a:rPr lang="en-US" dirty="0" err="1"/>
              <a:t>neutrophils</a:t>
            </a:r>
            <a:r>
              <a:rPr lang="en-US" dirty="0"/>
              <a:t>, necrotic cells and edema fluid.</a:t>
            </a:r>
          </a:p>
          <a:p>
            <a:pPr>
              <a:buNone/>
            </a:pPr>
            <a:endParaRPr lang="en-US" dirty="0"/>
          </a:p>
          <a:p>
            <a:r>
              <a:rPr lang="en-US" dirty="0"/>
              <a:t> Certain organisms </a:t>
            </a:r>
            <a:r>
              <a:rPr lang="en-US" dirty="0" err="1"/>
              <a:t>eg</a:t>
            </a:r>
            <a:r>
              <a:rPr lang="en-US" dirty="0"/>
              <a:t> staphylococcus are more likely to induce this localized suppuration and therefore referred to as </a:t>
            </a:r>
            <a:r>
              <a:rPr lang="en-US" dirty="0" err="1"/>
              <a:t>pyogenic</a:t>
            </a:r>
            <a:r>
              <a:rPr lang="en-US" dirty="0"/>
              <a:t> organisms. Focal collections of pus are called abscess.</a:t>
            </a:r>
          </a:p>
          <a:p>
            <a:pPr>
              <a:buNone/>
            </a:pPr>
            <a:r>
              <a:rPr lang="en-US" dirty="0"/>
              <a:t> </a:t>
            </a:r>
          </a:p>
          <a:p>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MORPHOLOGIC PATTERNS OF ACUTE AND CHRONIC INFLAMMATION</a:t>
            </a:r>
            <a:endParaRPr lang="en-US" dirty="0"/>
          </a:p>
        </p:txBody>
      </p:sp>
      <p:sp>
        <p:nvSpPr>
          <p:cNvPr id="3" name="Content Placeholder 2"/>
          <p:cNvSpPr>
            <a:spLocks noGrp="1"/>
          </p:cNvSpPr>
          <p:nvPr>
            <p:ph idx="1"/>
          </p:nvPr>
        </p:nvSpPr>
        <p:spPr/>
        <p:txBody>
          <a:bodyPr/>
          <a:lstStyle/>
          <a:p>
            <a:r>
              <a:rPr lang="en-US" b="1" dirty="0"/>
              <a:t>Ulcerative inflammation</a:t>
            </a:r>
            <a:endParaRPr lang="en-US" dirty="0"/>
          </a:p>
          <a:p>
            <a:r>
              <a:rPr lang="en-US" dirty="0"/>
              <a:t>This refers to a site of inflammation where an epithelial surface has been necrotic and eroded often with associated sub epithelial acute and chronic inflammation. </a:t>
            </a:r>
          </a:p>
          <a:p>
            <a:r>
              <a:rPr lang="en-US" dirty="0"/>
              <a:t>This can occur as a result of toxic or traumatic injury to the epithelial surface.</a:t>
            </a:r>
          </a:p>
          <a:p>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ONCOLOGY</a:t>
            </a:r>
          </a:p>
        </p:txBody>
      </p:sp>
      <p:sp>
        <p:nvSpPr>
          <p:cNvPr id="3" name="Content Placeholder 2"/>
          <p:cNvSpPr>
            <a:spLocks noGrp="1"/>
          </p:cNvSpPr>
          <p:nvPr>
            <p:ph idx="1"/>
          </p:nvPr>
        </p:nvSpPr>
        <p:spPr>
          <a:xfrm>
            <a:off x="457200" y="1600200"/>
            <a:ext cx="8382000" cy="4525963"/>
          </a:xfrm>
        </p:spPr>
        <p:txBody>
          <a:bodyPr>
            <a:normAutofit/>
          </a:bodyPr>
          <a:lstStyle/>
          <a:p>
            <a:r>
              <a:rPr lang="en-US" b="1" dirty="0"/>
              <a:t>Oncology</a:t>
            </a:r>
            <a:r>
              <a:rPr lang="en-US" dirty="0"/>
              <a:t> </a:t>
            </a:r>
          </a:p>
          <a:p>
            <a:r>
              <a:rPr lang="en-US" dirty="0"/>
              <a:t>The branch of medical science dealing with tumors, including the origin, development, diagnosis, and treatment of malignant  </a:t>
            </a:r>
            <a:r>
              <a:rPr lang="en-US" dirty="0" err="1"/>
              <a:t>neoplasms</a:t>
            </a:r>
            <a:r>
              <a:rPr lang="en-US" dirty="0"/>
              <a:t>.</a:t>
            </a:r>
            <a:endParaRPr lang="en-US" b="1" dirty="0"/>
          </a:p>
          <a:p>
            <a:endParaRPr lang="en-US" b="1"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p>
        </p:txBody>
      </p:sp>
      <p:sp>
        <p:nvSpPr>
          <p:cNvPr id="3" name="Content Placeholder 2"/>
          <p:cNvSpPr>
            <a:spLocks noGrp="1"/>
          </p:cNvSpPr>
          <p:nvPr>
            <p:ph idx="1"/>
          </p:nvPr>
        </p:nvSpPr>
        <p:spPr>
          <a:xfrm>
            <a:off x="457200" y="1066800"/>
            <a:ext cx="8229600" cy="5410200"/>
          </a:xfrm>
        </p:spPr>
        <p:txBody>
          <a:bodyPr>
            <a:normAutofit lnSpcReduction="10000"/>
          </a:bodyPr>
          <a:lstStyle/>
          <a:p>
            <a:r>
              <a:rPr lang="en-US" b="1" dirty="0"/>
              <a:t>Neoplasm</a:t>
            </a:r>
          </a:p>
          <a:p>
            <a:r>
              <a:rPr lang="en-US" dirty="0"/>
              <a:t>This is abnormal new, uncontrolled growth of cells that is not under physiologic control</a:t>
            </a:r>
            <a:r>
              <a:rPr lang="en-US" b="1" dirty="0"/>
              <a:t>.</a:t>
            </a:r>
            <a:r>
              <a:rPr lang="en-US" dirty="0"/>
              <a:t> </a:t>
            </a:r>
          </a:p>
          <a:p>
            <a:pPr>
              <a:buNone/>
            </a:pPr>
            <a:endParaRPr lang="en-US" dirty="0"/>
          </a:p>
          <a:p>
            <a:r>
              <a:rPr lang="en-US" dirty="0"/>
              <a:t>A "tumor" or "mass lesion" is simply a "growth" or "enlargement" which may not be </a:t>
            </a:r>
            <a:r>
              <a:rPr lang="en-US" dirty="0" err="1"/>
              <a:t>neoplastic</a:t>
            </a:r>
            <a:r>
              <a:rPr lang="en-US" dirty="0"/>
              <a:t>.</a:t>
            </a:r>
          </a:p>
          <a:p>
            <a:pPr>
              <a:buNone/>
            </a:pPr>
            <a:r>
              <a:rPr lang="en-US" dirty="0"/>
              <a:t>    </a:t>
            </a:r>
            <a:r>
              <a:rPr lang="en-US" dirty="0" err="1"/>
              <a:t>Eg</a:t>
            </a:r>
            <a:r>
              <a:rPr lang="en-US" dirty="0"/>
              <a:t> :  A </a:t>
            </a:r>
            <a:r>
              <a:rPr lang="en-US" dirty="0" err="1"/>
              <a:t>granuloma</a:t>
            </a:r>
            <a:r>
              <a:rPr lang="en-US" dirty="0"/>
              <a:t>.</a:t>
            </a:r>
          </a:p>
          <a:p>
            <a:r>
              <a:rPr lang="en-US" dirty="0"/>
              <a:t>Some </a:t>
            </a:r>
            <a:r>
              <a:rPr lang="en-US" dirty="0" err="1"/>
              <a:t>neoplasms</a:t>
            </a:r>
            <a:r>
              <a:rPr lang="en-US" dirty="0"/>
              <a:t> do not form a tumor </a:t>
            </a:r>
            <a:r>
              <a:rPr lang="en-US" dirty="0" err="1"/>
              <a:t>eg</a:t>
            </a:r>
            <a:r>
              <a:rPr lang="en-US" dirty="0"/>
              <a:t>  leukemia and most forms of carcinoma in situ.</a:t>
            </a:r>
          </a:p>
          <a:p>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b="1" dirty="0"/>
              <a:t>Origin of neoplasm</a:t>
            </a:r>
          </a:p>
          <a:p>
            <a:r>
              <a:rPr lang="en-US" dirty="0"/>
              <a:t>The origin of </a:t>
            </a:r>
            <a:r>
              <a:rPr lang="en-US" dirty="0" err="1"/>
              <a:t>tumour</a:t>
            </a:r>
            <a:r>
              <a:rPr lang="en-US" dirty="0"/>
              <a:t> is from abnormal and excessive proliferation of a cell derived from the previously normal tissue.  </a:t>
            </a:r>
          </a:p>
          <a:p>
            <a:r>
              <a:rPr lang="en-US" dirty="0" err="1"/>
              <a:t>Tumours</a:t>
            </a:r>
            <a:r>
              <a:rPr lang="en-US" dirty="0"/>
              <a:t> arise mostly from tissues in which the cells are labile (</a:t>
            </a:r>
            <a:r>
              <a:rPr lang="en-US" dirty="0" err="1"/>
              <a:t>e.g</a:t>
            </a:r>
            <a:r>
              <a:rPr lang="en-US" dirty="0"/>
              <a:t> epithelial cells).</a:t>
            </a:r>
          </a:p>
          <a:p>
            <a:r>
              <a:rPr lang="en-US" dirty="0"/>
              <a:t>Many </a:t>
            </a:r>
            <a:r>
              <a:rPr lang="en-US" dirty="0" err="1"/>
              <a:t>tumours</a:t>
            </a:r>
            <a:r>
              <a:rPr lang="en-US" dirty="0"/>
              <a:t> do however originate from the cells of organs not so exposed and normally having more stable cells</a:t>
            </a:r>
          </a:p>
          <a:p>
            <a:r>
              <a:rPr lang="en-US" dirty="0"/>
              <a:t> </a:t>
            </a:r>
            <a:r>
              <a:rPr lang="en-US" dirty="0" err="1"/>
              <a:t>e.g</a:t>
            </a:r>
            <a:r>
              <a:rPr lang="en-US" dirty="0"/>
              <a:t> those of the liver, thyroid gland, adrenal glands </a:t>
            </a:r>
            <a:r>
              <a:rPr lang="en-US" dirty="0" err="1"/>
              <a:t>e.t.c</a:t>
            </a:r>
            <a:r>
              <a:rPr lang="en-US" dirty="0"/>
              <a:t>.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p:txBody>
          <a:bodyPr>
            <a:normAutofit/>
          </a:bodyPr>
          <a:lstStyle/>
          <a:p>
            <a:r>
              <a:rPr lang="en-US" b="1" dirty="0"/>
              <a:t>Causes of </a:t>
            </a:r>
            <a:r>
              <a:rPr lang="en-US" b="1" dirty="0" err="1"/>
              <a:t>neoplasia</a:t>
            </a:r>
            <a:r>
              <a:rPr lang="en-US" b="1" dirty="0"/>
              <a:t> </a:t>
            </a:r>
          </a:p>
          <a:p>
            <a:r>
              <a:rPr lang="en-US" dirty="0"/>
              <a:t>This</a:t>
            </a:r>
            <a:r>
              <a:rPr lang="en-US" b="1" dirty="0"/>
              <a:t> </a:t>
            </a:r>
            <a:r>
              <a:rPr lang="en-US" dirty="0"/>
              <a:t>can be divided into two :-</a:t>
            </a:r>
          </a:p>
          <a:p>
            <a:endParaRPr lang="en-US" dirty="0"/>
          </a:p>
          <a:p>
            <a:pPr lvl="0"/>
            <a:r>
              <a:rPr lang="en-US" dirty="0" err="1"/>
              <a:t>Endogeneous</a:t>
            </a:r>
            <a:r>
              <a:rPr lang="en-US" dirty="0"/>
              <a:t> causes</a:t>
            </a:r>
          </a:p>
          <a:p>
            <a:pPr lvl="0"/>
            <a:endParaRPr lang="en-US" dirty="0"/>
          </a:p>
          <a:p>
            <a:pPr lvl="0"/>
            <a:r>
              <a:rPr lang="en-US" dirty="0"/>
              <a:t>Exogenous causes (Acquired)</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p:txBody>
          <a:bodyPr/>
          <a:lstStyle/>
          <a:p>
            <a:r>
              <a:rPr lang="en-US" b="1" dirty="0"/>
              <a:t> Molecular pathology</a:t>
            </a:r>
          </a:p>
          <a:p>
            <a:r>
              <a:rPr lang="en-US" dirty="0"/>
              <a:t>Molecular pathology is a multi-disciplinary field that focuses on disease at the sub-     microscopic, molecular level. </a:t>
            </a:r>
          </a:p>
          <a:p>
            <a:r>
              <a:rPr lang="en-US" dirty="0"/>
              <a:t>Aspects studied may include a mixture of anatomical  pathology, clinical pathology, genetics, molecular biology and biochemistry.</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304800" y="1295400"/>
            <a:ext cx="8839200" cy="5562600"/>
          </a:xfrm>
        </p:spPr>
        <p:txBody>
          <a:bodyPr>
            <a:normAutofit fontScale="92500" lnSpcReduction="20000"/>
          </a:bodyPr>
          <a:lstStyle/>
          <a:p>
            <a:endParaRPr lang="en-US" b="1" dirty="0"/>
          </a:p>
          <a:p>
            <a:r>
              <a:rPr lang="en-US" b="1" dirty="0"/>
              <a:t>ENDOGENEOUS CAUSES  </a:t>
            </a:r>
            <a:endParaRPr lang="en-US" dirty="0"/>
          </a:p>
          <a:p>
            <a:pPr>
              <a:buNone/>
            </a:pPr>
            <a:r>
              <a:rPr lang="en-US" dirty="0"/>
              <a:t>(</a:t>
            </a:r>
            <a:r>
              <a:rPr lang="en-US" dirty="0" err="1"/>
              <a:t>i</a:t>
            </a:r>
            <a:r>
              <a:rPr lang="en-US" dirty="0"/>
              <a:t>).	</a:t>
            </a:r>
            <a:r>
              <a:rPr lang="en-US" b="1" dirty="0"/>
              <a:t>Genetic/hereditary factors</a:t>
            </a:r>
          </a:p>
          <a:p>
            <a:r>
              <a:rPr lang="en-US" dirty="0"/>
              <a:t>All genes capable of inducing </a:t>
            </a:r>
            <a:r>
              <a:rPr lang="en-US" dirty="0" err="1"/>
              <a:t>neoplasia</a:t>
            </a:r>
            <a:r>
              <a:rPr lang="en-US" dirty="0"/>
              <a:t> are  called </a:t>
            </a:r>
            <a:r>
              <a:rPr lang="en-US" dirty="0" err="1"/>
              <a:t>oncogenes</a:t>
            </a:r>
            <a:r>
              <a:rPr lang="en-US" dirty="0"/>
              <a:t>. </a:t>
            </a:r>
          </a:p>
          <a:p>
            <a:r>
              <a:rPr lang="en-US" dirty="0"/>
              <a:t>All normal cells of the body contain proto-</a:t>
            </a:r>
            <a:r>
              <a:rPr lang="en-US" dirty="0" err="1"/>
              <a:t>oncogenes</a:t>
            </a:r>
            <a:r>
              <a:rPr lang="en-US" dirty="0"/>
              <a:t> for their normal physiological functions.  </a:t>
            </a:r>
          </a:p>
          <a:p>
            <a:r>
              <a:rPr lang="en-US" dirty="0"/>
              <a:t>Studies have shown that proto-</a:t>
            </a:r>
            <a:r>
              <a:rPr lang="en-US" dirty="0" err="1"/>
              <a:t>oncogens</a:t>
            </a:r>
            <a:r>
              <a:rPr lang="en-US" dirty="0"/>
              <a:t> under certain conditions ( mutations and increased expression) can be transformed into </a:t>
            </a:r>
            <a:r>
              <a:rPr lang="en-US" dirty="0" err="1"/>
              <a:t>oncogene</a:t>
            </a:r>
            <a:r>
              <a:rPr lang="en-US" dirty="0"/>
              <a:t>.</a:t>
            </a:r>
          </a:p>
          <a:p>
            <a:endParaRPr lang="en-US" dirty="0"/>
          </a:p>
          <a:p>
            <a:r>
              <a:rPr lang="en-US" dirty="0"/>
              <a:t>The current concepts of all </a:t>
            </a:r>
            <a:r>
              <a:rPr lang="en-US" dirty="0" err="1"/>
              <a:t>tumours</a:t>
            </a:r>
            <a:r>
              <a:rPr lang="en-US" dirty="0"/>
              <a:t> is based on their genetic origin </a:t>
            </a:r>
            <a:endParaRPr lang="en-US" b="1" dirty="0"/>
          </a:p>
          <a:p>
            <a:pPr>
              <a:buNone/>
            </a:pPr>
            <a:endParaRPr lang="en-US" dirty="0"/>
          </a:p>
          <a:p>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pic>
        <p:nvPicPr>
          <p:cNvPr id="1026" name="Picture 2" descr="C:\Users\Dr. Faustina Idu\Desktop\oncogene.jpg"/>
          <p:cNvPicPr>
            <a:picLocks noGrp="1" noChangeAspect="1" noChangeArrowheads="1"/>
          </p:cNvPicPr>
          <p:nvPr>
            <p:ph idx="1"/>
          </p:nvPr>
        </p:nvPicPr>
        <p:blipFill>
          <a:blip r:embed="rId2"/>
          <a:srcRect/>
          <a:stretch>
            <a:fillRect/>
          </a:stretch>
        </p:blipFill>
        <p:spPr bwMode="auto">
          <a:xfrm>
            <a:off x="381000" y="1524000"/>
            <a:ext cx="8305800" cy="5029200"/>
          </a:xfrm>
          <a:prstGeom prst="rect">
            <a:avLst/>
          </a:prstGeom>
          <a:noFill/>
        </p:spPr>
      </p:pic>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600200"/>
            <a:ext cx="8229600" cy="4953000"/>
          </a:xfrm>
        </p:spPr>
        <p:txBody>
          <a:bodyPr/>
          <a:lstStyle/>
          <a:p>
            <a:r>
              <a:rPr lang="en-US" b="1" dirty="0"/>
              <a:t>Hormones</a:t>
            </a:r>
          </a:p>
          <a:p>
            <a:r>
              <a:rPr lang="en-US" dirty="0"/>
              <a:t>The concept that hormones can cause, i.e., increase the incidence of, human cancer is most developed for the four hormone-related cancers: </a:t>
            </a:r>
          </a:p>
          <a:p>
            <a:r>
              <a:rPr lang="en-US" dirty="0"/>
              <a:t>Breast, prostate, endometrial, and ovarian  cancers.</a:t>
            </a:r>
          </a:p>
          <a:p>
            <a:r>
              <a:rPr lang="en-US" dirty="0"/>
              <a:t>These are numerically the most important.</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447800"/>
            <a:ext cx="8229600" cy="5029200"/>
          </a:xfrm>
        </p:spPr>
        <p:txBody>
          <a:bodyPr/>
          <a:lstStyle/>
          <a:p>
            <a:pPr>
              <a:buNone/>
            </a:pPr>
            <a:r>
              <a:rPr lang="en-US" dirty="0"/>
              <a:t> </a:t>
            </a:r>
            <a:r>
              <a:rPr lang="en-US" b="1" dirty="0"/>
              <a:t>Chronic disease</a:t>
            </a:r>
            <a:endParaRPr lang="en-US" dirty="0"/>
          </a:p>
          <a:p>
            <a:r>
              <a:rPr lang="en-US" dirty="0"/>
              <a:t>Chronic inflammatory conditions are associated with </a:t>
            </a:r>
            <a:r>
              <a:rPr lang="en-US" dirty="0" err="1"/>
              <a:t>neoplastic</a:t>
            </a:r>
            <a:r>
              <a:rPr lang="en-US" dirty="0"/>
              <a:t> conditions.</a:t>
            </a:r>
          </a:p>
          <a:p>
            <a:endParaRPr lang="en-US" dirty="0"/>
          </a:p>
          <a:p>
            <a:r>
              <a:rPr lang="en-US" dirty="0"/>
              <a:t>Chronic irritation of the cervix, skin and post infection reactions have been found to be associated with </a:t>
            </a:r>
            <a:r>
              <a:rPr lang="en-US" dirty="0" err="1"/>
              <a:t>neoplastic</a:t>
            </a:r>
            <a:r>
              <a:rPr lang="en-US" dirty="0"/>
              <a:t> changes of the affected tissues.</a:t>
            </a:r>
          </a:p>
          <a:p>
            <a:pPr>
              <a:buNone/>
            </a:pP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0" y="1600200"/>
            <a:ext cx="8686800" cy="5029200"/>
          </a:xfrm>
        </p:spPr>
        <p:txBody>
          <a:bodyPr>
            <a:normAutofit/>
          </a:bodyPr>
          <a:lstStyle/>
          <a:p>
            <a:r>
              <a:rPr lang="en-US" b="1" dirty="0"/>
              <a:t>EXOGENEOUS CAUSES (ACQUIRED)</a:t>
            </a:r>
          </a:p>
          <a:p>
            <a:r>
              <a:rPr lang="en-US" dirty="0"/>
              <a:t>The complexities of genetic and environmental factors and of their interactions accounts for many of the difficulties of the epidemiological and experimental investigations of causes of cancer.</a:t>
            </a:r>
          </a:p>
          <a:p>
            <a:r>
              <a:rPr lang="en-US" dirty="0"/>
              <a:t>There is a great variation in the intensity and length of exposure to individual carcinogen. </a:t>
            </a:r>
          </a:p>
          <a:p>
            <a:endParaRPr lang="en-US" b="1" dirty="0"/>
          </a:p>
          <a:p>
            <a:pPr>
              <a:buNone/>
            </a:pP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371600"/>
            <a:ext cx="8229600" cy="5486400"/>
          </a:xfrm>
        </p:spPr>
        <p:txBody>
          <a:bodyPr>
            <a:normAutofit/>
          </a:bodyPr>
          <a:lstStyle/>
          <a:p>
            <a:r>
              <a:rPr lang="en-US" b="1" dirty="0"/>
              <a:t>Physical Agents</a:t>
            </a:r>
            <a:endParaRPr lang="en-US" dirty="0"/>
          </a:p>
          <a:p>
            <a:r>
              <a:rPr lang="en-US" dirty="0"/>
              <a:t>(a) Ionizing radiations (x-rays):</a:t>
            </a:r>
            <a:r>
              <a:rPr lang="en-US" b="1" dirty="0"/>
              <a:t>  </a:t>
            </a:r>
            <a:r>
              <a:rPr lang="en-US" dirty="0"/>
              <a:t> therapeutic radioactive waves have been associated with the cancer of blood and bone amongst X-ray workers, radiotherapists and people in area where there have been nuclear fallouts.</a:t>
            </a:r>
          </a:p>
          <a:p>
            <a:r>
              <a:rPr lang="en-US" dirty="0"/>
              <a:t>(b) ultra-violet radiations:  UV radiation from the sun has been observed to cause multiple </a:t>
            </a:r>
            <a:r>
              <a:rPr lang="en-US" dirty="0" err="1"/>
              <a:t>squamous</a:t>
            </a:r>
            <a:r>
              <a:rPr lang="en-US" dirty="0"/>
              <a:t> carcinoma, basal cell carcinoma and  malignant melanoma of the skin.</a:t>
            </a:r>
          </a:p>
          <a:p>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447800"/>
            <a:ext cx="8382000" cy="5410200"/>
          </a:xfrm>
        </p:spPr>
        <p:txBody>
          <a:bodyPr>
            <a:normAutofit/>
          </a:bodyPr>
          <a:lstStyle/>
          <a:p>
            <a:r>
              <a:rPr lang="en-US" b="1" dirty="0"/>
              <a:t>Chemical agents and drugs</a:t>
            </a:r>
            <a:endParaRPr lang="en-US" dirty="0"/>
          </a:p>
          <a:p>
            <a:r>
              <a:rPr lang="en-US" dirty="0"/>
              <a:t>Three types of chemicals have been relatively studied in relation to the origin or causes of </a:t>
            </a:r>
            <a:r>
              <a:rPr lang="en-US" dirty="0" err="1"/>
              <a:t>neoplasia</a:t>
            </a:r>
            <a:r>
              <a:rPr lang="en-US" dirty="0"/>
              <a:t> in animals and man.  </a:t>
            </a:r>
          </a:p>
          <a:p>
            <a:r>
              <a:rPr lang="en-US" dirty="0"/>
              <a:t>These include:</a:t>
            </a:r>
          </a:p>
          <a:p>
            <a:pPr lvl="1">
              <a:buNone/>
            </a:pPr>
            <a:r>
              <a:rPr lang="en-US" b="1" dirty="0"/>
              <a:t>   </a:t>
            </a:r>
            <a:r>
              <a:rPr lang="en-US" dirty="0"/>
              <a:t>1.Polycyclic Aromatic Hydrocarbons (PAHs)</a:t>
            </a:r>
          </a:p>
          <a:p>
            <a:pPr lvl="1"/>
            <a:r>
              <a:rPr lang="en-US" dirty="0"/>
              <a:t>products of combustion in cigarette smoke, diesel exhaust (diesel-fueled engines), grilled meats, coal, oil, petrol, etc</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lvl="1">
              <a:buNone/>
            </a:pPr>
            <a:r>
              <a:rPr lang="en-US" b="1" dirty="0"/>
              <a:t>2. </a:t>
            </a:r>
            <a:r>
              <a:rPr lang="en-US" dirty="0"/>
              <a:t>Amines</a:t>
            </a:r>
          </a:p>
          <a:p>
            <a:pPr lvl="1"/>
            <a:r>
              <a:rPr lang="en-US" dirty="0"/>
              <a:t>Some aromatic amines used in </a:t>
            </a:r>
          </a:p>
          <a:p>
            <a:pPr lvl="1"/>
            <a:r>
              <a:rPr lang="en-US" dirty="0"/>
              <a:t>rubber and cable production, </a:t>
            </a:r>
          </a:p>
          <a:p>
            <a:pPr lvl="1"/>
            <a:r>
              <a:rPr lang="en-US" dirty="0"/>
              <a:t>pigment and paint manufacturing, </a:t>
            </a:r>
          </a:p>
          <a:p>
            <a:pPr lvl="1"/>
            <a:r>
              <a:rPr lang="en-US" dirty="0"/>
              <a:t>textile and laboratories </a:t>
            </a:r>
          </a:p>
          <a:p>
            <a:pPr lvl="1"/>
            <a:r>
              <a:rPr lang="en-US" dirty="0"/>
              <a:t>printing </a:t>
            </a:r>
          </a:p>
          <a:p>
            <a:pPr lvl="1">
              <a:buNone/>
            </a:pPr>
            <a:r>
              <a:rPr lang="en-US" dirty="0"/>
              <a:t>cause cancer of the bladder amongst these workers.</a:t>
            </a:r>
          </a:p>
          <a:p>
            <a:pPr lvl="1">
              <a:buNone/>
            </a:pPr>
            <a:endParaRPr lang="en-US" dirty="0"/>
          </a:p>
          <a:p>
            <a:pPr lvl="1">
              <a:buNone/>
            </a:pPr>
            <a:r>
              <a:rPr lang="en-US" b="1" dirty="0"/>
              <a:t>3. </a:t>
            </a:r>
            <a:r>
              <a:rPr lang="en-US" dirty="0" err="1"/>
              <a:t>Azo</a:t>
            </a:r>
            <a:r>
              <a:rPr lang="en-US" dirty="0"/>
              <a:t> compounds. (</a:t>
            </a:r>
            <a:r>
              <a:rPr lang="en-US" dirty="0" err="1"/>
              <a:t>Azodynes</a:t>
            </a:r>
            <a:r>
              <a:rPr lang="en-US" dirty="0"/>
              <a:t>) :Used in food </a:t>
            </a:r>
            <a:r>
              <a:rPr lang="en-US" dirty="0" err="1"/>
              <a:t>colouration</a:t>
            </a:r>
            <a:r>
              <a:rPr lang="en-US" dirty="0"/>
              <a:t> </a:t>
            </a:r>
            <a:r>
              <a:rPr lang="en-US" dirty="0" err="1"/>
              <a:t>eg</a:t>
            </a:r>
            <a:r>
              <a:rPr lang="en-US" dirty="0"/>
              <a:t> scarlet red, butter yellow etc</a:t>
            </a:r>
          </a:p>
          <a:p>
            <a:pPr lvl="1"/>
            <a:endParaRPr lang="en-US" dirty="0"/>
          </a:p>
          <a:p>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b="1" dirty="0"/>
              <a:t>Medicinal drugs</a:t>
            </a:r>
          </a:p>
          <a:p>
            <a:r>
              <a:rPr lang="en-US" dirty="0"/>
              <a:t>Among medicinal drugs diethyl </a:t>
            </a:r>
            <a:r>
              <a:rPr lang="en-US" dirty="0" err="1"/>
              <a:t>stibesterol</a:t>
            </a:r>
            <a:r>
              <a:rPr lang="en-US" dirty="0"/>
              <a:t> (stops lactation in women) has been shown to produce cancer of the cervix among the </a:t>
            </a:r>
            <a:r>
              <a:rPr lang="en-US" dirty="0" err="1"/>
              <a:t>offsprings</a:t>
            </a:r>
            <a:r>
              <a:rPr lang="en-US" dirty="0"/>
              <a:t> of mothers who have used it to stop lactation.</a:t>
            </a:r>
          </a:p>
          <a:p>
            <a:r>
              <a:rPr lang="en-US" dirty="0"/>
              <a:t>V</a:t>
            </a:r>
            <a:r>
              <a:rPr lang="en-US" b="1" dirty="0"/>
              <a:t>iral agent</a:t>
            </a:r>
            <a:endParaRPr lang="en-US" dirty="0"/>
          </a:p>
          <a:p>
            <a:r>
              <a:rPr lang="en-US" dirty="0"/>
              <a:t>A few viruses have been proven to be </a:t>
            </a:r>
            <a:r>
              <a:rPr lang="en-US" dirty="0" err="1"/>
              <a:t>oncogenic</a:t>
            </a:r>
            <a:r>
              <a:rPr lang="en-US" dirty="0"/>
              <a:t> E.g. Human </a:t>
            </a:r>
            <a:r>
              <a:rPr lang="en-US" dirty="0" err="1"/>
              <a:t>Papilloma</a:t>
            </a:r>
            <a:r>
              <a:rPr lang="en-US" dirty="0"/>
              <a:t> Virus (HPV), Hepatitis B and C</a:t>
            </a:r>
          </a:p>
          <a:p>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p:txBody>
          <a:bodyPr/>
          <a:lstStyle/>
          <a:p>
            <a:r>
              <a:rPr lang="en-US" b="1" dirty="0"/>
              <a:t>Diet</a:t>
            </a:r>
          </a:p>
          <a:p>
            <a:r>
              <a:rPr lang="en-US" dirty="0"/>
              <a:t>Genetically modified (GMO) foods</a:t>
            </a:r>
          </a:p>
          <a:p>
            <a:r>
              <a:rPr lang="en-US" dirty="0"/>
              <a:t>Chemical toxins in food manufacturing industries.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OUTLINE</a:t>
            </a:r>
          </a:p>
        </p:txBody>
      </p:sp>
      <p:sp>
        <p:nvSpPr>
          <p:cNvPr id="3" name="Content Placeholder 2"/>
          <p:cNvSpPr>
            <a:spLocks noGrp="1"/>
          </p:cNvSpPr>
          <p:nvPr>
            <p:ph idx="1"/>
          </p:nvPr>
        </p:nvSpPr>
        <p:spPr>
          <a:xfrm>
            <a:off x="457200" y="1600200"/>
            <a:ext cx="8229600" cy="4876800"/>
          </a:xfrm>
        </p:spPr>
        <p:txBody>
          <a:bodyPr>
            <a:normAutofit/>
          </a:bodyPr>
          <a:lstStyle/>
          <a:p>
            <a:r>
              <a:rPr lang="en-US" b="1" dirty="0"/>
              <a:t>INTRODUCTION TO PATHOLOGY</a:t>
            </a:r>
          </a:p>
          <a:p>
            <a:pPr>
              <a:buFont typeface="Wingdings" pitchFamily="2" charset="2"/>
              <a:buChar char="Ø"/>
            </a:pPr>
            <a:r>
              <a:rPr lang="en-US" dirty="0"/>
              <a:t>     Definition</a:t>
            </a:r>
          </a:p>
          <a:p>
            <a:pPr>
              <a:buFont typeface="Wingdings" pitchFamily="2" charset="2"/>
              <a:buChar char="Ø"/>
            </a:pPr>
            <a:r>
              <a:rPr lang="en-US" dirty="0"/>
              <a:t>     Branches of Pathology</a:t>
            </a:r>
          </a:p>
          <a:p>
            <a:r>
              <a:rPr lang="en-US" b="1" dirty="0"/>
              <a:t>HEALTH</a:t>
            </a:r>
          </a:p>
          <a:p>
            <a:r>
              <a:rPr lang="en-US" b="1" dirty="0"/>
              <a:t>DISEASE</a:t>
            </a:r>
          </a:p>
          <a:p>
            <a:pPr>
              <a:buFont typeface="Wingdings" pitchFamily="2" charset="2"/>
              <a:buChar char="Ø"/>
            </a:pPr>
            <a:r>
              <a:rPr lang="en-US" dirty="0"/>
              <a:t>     Causes of disease</a:t>
            </a:r>
          </a:p>
          <a:p>
            <a:r>
              <a:rPr lang="en-US" b="1" dirty="0"/>
              <a:t>PATHOLOGICAL PROCESSES</a:t>
            </a:r>
          </a:p>
          <a:p>
            <a:pPr>
              <a:buFont typeface="Wingdings" pitchFamily="2" charset="2"/>
              <a:buChar char="Ø"/>
            </a:pPr>
            <a:r>
              <a:rPr lang="en-US" dirty="0"/>
              <a:t>     The Cell</a:t>
            </a:r>
          </a:p>
          <a:p>
            <a:pPr>
              <a:buFont typeface="Wingdings" pitchFamily="2" charset="2"/>
              <a:buChar char="Ø"/>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HEALTH</a:t>
            </a:r>
            <a:endParaRPr lang="en-US" dirty="0"/>
          </a:p>
        </p:txBody>
      </p:sp>
      <p:sp>
        <p:nvSpPr>
          <p:cNvPr id="3" name="Content Placeholder 2"/>
          <p:cNvSpPr>
            <a:spLocks noGrp="1"/>
          </p:cNvSpPr>
          <p:nvPr>
            <p:ph idx="1"/>
          </p:nvPr>
        </p:nvSpPr>
        <p:spPr>
          <a:xfrm>
            <a:off x="457200" y="1524000"/>
            <a:ext cx="8229600" cy="5029200"/>
          </a:xfrm>
        </p:spPr>
        <p:txBody>
          <a:bodyPr/>
          <a:lstStyle/>
          <a:p>
            <a:pPr>
              <a:buNone/>
            </a:pPr>
            <a:r>
              <a:rPr lang="en-US" b="1" dirty="0"/>
              <a:t>HEALTH</a:t>
            </a:r>
          </a:p>
          <a:p>
            <a:r>
              <a:rPr lang="en-US" dirty="0"/>
              <a:t>Health is the level of functional and or metabolic efficiency of a living organism at both the micro (cellular) and macro (social) level. </a:t>
            </a:r>
          </a:p>
          <a:p>
            <a:r>
              <a:rPr lang="en-US" dirty="0"/>
              <a:t>Health is commonly defined as an organisms ability to efficiently respond to challenges (stress) and effectively restore and sustain a state of balance (homeostasis).</a:t>
            </a:r>
          </a:p>
          <a:p>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600200"/>
            <a:ext cx="8382000" cy="5257800"/>
          </a:xfrm>
        </p:spPr>
        <p:txBody>
          <a:bodyPr>
            <a:normAutofit lnSpcReduction="10000"/>
          </a:bodyPr>
          <a:lstStyle/>
          <a:p>
            <a:pPr>
              <a:buNone/>
            </a:pPr>
            <a:r>
              <a:rPr lang="en-US" b="1" dirty="0"/>
              <a:t>Classification of </a:t>
            </a:r>
            <a:r>
              <a:rPr lang="en-US" b="1" dirty="0" err="1"/>
              <a:t>tumours</a:t>
            </a:r>
            <a:endParaRPr lang="en-US" b="1" dirty="0"/>
          </a:p>
          <a:p>
            <a:r>
              <a:rPr lang="en-US" dirty="0"/>
              <a:t>Basically </a:t>
            </a:r>
            <a:r>
              <a:rPr lang="en-US" dirty="0" err="1"/>
              <a:t>tumours</a:t>
            </a:r>
            <a:r>
              <a:rPr lang="en-US" dirty="0"/>
              <a:t> are classified in two ways:</a:t>
            </a:r>
          </a:p>
          <a:p>
            <a:pPr lvl="0"/>
            <a:r>
              <a:rPr lang="en-US" dirty="0"/>
              <a:t>By their biologic </a:t>
            </a:r>
            <a:r>
              <a:rPr lang="en-US" dirty="0" err="1"/>
              <a:t>behaviour</a:t>
            </a:r>
            <a:endParaRPr lang="en-US" dirty="0"/>
          </a:p>
          <a:p>
            <a:pPr lvl="0"/>
            <a:r>
              <a:rPr lang="en-US" dirty="0"/>
              <a:t>By their tissue of origin ( </a:t>
            </a:r>
            <a:r>
              <a:rPr lang="en-US" dirty="0" err="1"/>
              <a:t>Histogenesis</a:t>
            </a:r>
            <a:r>
              <a:rPr lang="en-US" dirty="0"/>
              <a:t>)</a:t>
            </a:r>
          </a:p>
          <a:p>
            <a:pPr>
              <a:buNone/>
            </a:pPr>
            <a:r>
              <a:rPr lang="en-US" sz="2600" b="1" dirty="0"/>
              <a:t>CLASSIFICATION ACCORDING TO THEIR BIOLOGIC BEHAVIOUR</a:t>
            </a:r>
          </a:p>
          <a:p>
            <a:r>
              <a:rPr lang="en-US" dirty="0" err="1"/>
              <a:t>Tumours</a:t>
            </a:r>
            <a:r>
              <a:rPr lang="en-US" dirty="0"/>
              <a:t> are broadly classified into two: </a:t>
            </a:r>
          </a:p>
          <a:p>
            <a:r>
              <a:rPr lang="en-US" dirty="0"/>
              <a:t>(a) Benign (b) Malignant. </a:t>
            </a:r>
          </a:p>
          <a:p>
            <a:r>
              <a:rPr lang="en-US" dirty="0"/>
              <a:t>This classification is based on the biological </a:t>
            </a:r>
            <a:r>
              <a:rPr lang="en-US" dirty="0" err="1"/>
              <a:t>behaviour</a:t>
            </a:r>
            <a:r>
              <a:rPr lang="en-US" dirty="0"/>
              <a:t> of the </a:t>
            </a:r>
            <a:r>
              <a:rPr lang="en-US" dirty="0" err="1"/>
              <a:t>neoplastic</a:t>
            </a:r>
            <a:r>
              <a:rPr lang="en-US" dirty="0"/>
              <a:t>  forming cell.</a:t>
            </a:r>
            <a:r>
              <a:rPr lang="en-US" b="1" dirty="0"/>
              <a:t> </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600200"/>
            <a:ext cx="8382000" cy="5257800"/>
          </a:xfrm>
        </p:spPr>
        <p:txBody>
          <a:bodyPr>
            <a:normAutofit lnSpcReduction="10000"/>
          </a:bodyPr>
          <a:lstStyle/>
          <a:p>
            <a:pPr>
              <a:buFont typeface="Wingdings" pitchFamily="2" charset="2"/>
              <a:buChar char="Ø"/>
            </a:pPr>
            <a:r>
              <a:rPr lang="en-US" dirty="0"/>
              <a:t>A benign </a:t>
            </a:r>
            <a:r>
              <a:rPr lang="en-US" dirty="0" err="1"/>
              <a:t>neoplasia</a:t>
            </a:r>
            <a:r>
              <a:rPr lang="en-US" dirty="0"/>
              <a:t> has the following characteristics:</a:t>
            </a:r>
          </a:p>
          <a:p>
            <a:r>
              <a:rPr lang="en-US" dirty="0"/>
              <a:t>behaves and resembles the tissue of origin.</a:t>
            </a:r>
          </a:p>
          <a:p>
            <a:r>
              <a:rPr lang="en-US" dirty="0"/>
              <a:t>Its growth is regulated by the </a:t>
            </a:r>
            <a:r>
              <a:rPr lang="en-US" dirty="0" err="1"/>
              <a:t>proteinous</a:t>
            </a:r>
            <a:r>
              <a:rPr lang="en-US" dirty="0"/>
              <a:t> substances that it gives out.  </a:t>
            </a:r>
          </a:p>
          <a:p>
            <a:r>
              <a:rPr lang="en-US" dirty="0"/>
              <a:t>It does not invade the neighboring tissues</a:t>
            </a:r>
          </a:p>
          <a:p>
            <a:r>
              <a:rPr lang="en-US" dirty="0"/>
              <a:t>the cellular components constituting benign growth have normal morphologic features.  </a:t>
            </a:r>
          </a:p>
          <a:p>
            <a:r>
              <a:rPr lang="en-US" dirty="0"/>
              <a:t>There is no </a:t>
            </a:r>
            <a:r>
              <a:rPr lang="en-US" dirty="0" err="1"/>
              <a:t>ulteration</a:t>
            </a:r>
            <a:r>
              <a:rPr lang="en-US" dirty="0"/>
              <a:t> in the ratio of nuclei/</a:t>
            </a:r>
            <a:r>
              <a:rPr lang="en-US" dirty="0" err="1"/>
              <a:t>cytoplasmic</a:t>
            </a:r>
            <a:r>
              <a:rPr lang="en-US" dirty="0"/>
              <a:t> contents.</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p:txBody>
          <a:bodyPr/>
          <a:lstStyle/>
          <a:p>
            <a:r>
              <a:rPr lang="en-US" dirty="0"/>
              <a:t>Benign </a:t>
            </a:r>
            <a:r>
              <a:rPr lang="en-US" dirty="0" err="1"/>
              <a:t>tumours</a:t>
            </a:r>
            <a:r>
              <a:rPr lang="en-US" dirty="0"/>
              <a:t> seldom kill unless they arise near and press on vital structures or secrete excessive amounts of hormones.</a:t>
            </a:r>
          </a:p>
          <a:p>
            <a:r>
              <a:rPr lang="en-US" dirty="0"/>
              <a:t>Progression of a benign </a:t>
            </a:r>
            <a:r>
              <a:rPr lang="en-US" dirty="0" err="1"/>
              <a:t>tumour</a:t>
            </a:r>
            <a:r>
              <a:rPr lang="en-US" dirty="0"/>
              <a:t> to malignancy is not common.</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buFont typeface="Wingdings" pitchFamily="2" charset="2"/>
              <a:buChar char="Ø"/>
            </a:pPr>
            <a:r>
              <a:rPr lang="en-US" dirty="0"/>
              <a:t>A Malignant growth has a completely disorganized </a:t>
            </a:r>
            <a:r>
              <a:rPr lang="en-US" dirty="0" err="1"/>
              <a:t>behaviour</a:t>
            </a:r>
            <a:endParaRPr lang="en-US" dirty="0"/>
          </a:p>
          <a:p>
            <a:pPr>
              <a:buFont typeface="Wingdings" pitchFamily="2" charset="2"/>
              <a:buChar char="Ø"/>
            </a:pPr>
            <a:r>
              <a:rPr lang="en-US" dirty="0"/>
              <a:t>It secretes such </a:t>
            </a:r>
            <a:r>
              <a:rPr lang="en-US" dirty="0" err="1"/>
              <a:t>proteinous</a:t>
            </a:r>
            <a:r>
              <a:rPr lang="en-US" dirty="0"/>
              <a:t> substances that are capable of destroying their surrounding tissues.  </a:t>
            </a:r>
          </a:p>
          <a:p>
            <a:pPr>
              <a:buFont typeface="Wingdings" pitchFamily="2" charset="2"/>
              <a:buChar char="Ø"/>
            </a:pPr>
            <a:r>
              <a:rPr lang="en-US" dirty="0"/>
              <a:t>They produce cellular disintegrating products that allow their cells to be easily carried to other sites where they can reactivate their functions.</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524000"/>
            <a:ext cx="8229600" cy="5334000"/>
          </a:xfrm>
        </p:spPr>
        <p:txBody>
          <a:bodyPr>
            <a:normAutofit/>
          </a:bodyPr>
          <a:lstStyle/>
          <a:p>
            <a:pPr>
              <a:buFont typeface="Wingdings" pitchFamily="2" charset="2"/>
              <a:buChar char="Ø"/>
            </a:pPr>
            <a:r>
              <a:rPr lang="en-US" dirty="0"/>
              <a:t>Most fatal </a:t>
            </a:r>
            <a:r>
              <a:rPr lang="en-US" dirty="0" err="1"/>
              <a:t>tumours</a:t>
            </a:r>
            <a:r>
              <a:rPr lang="en-US" dirty="0"/>
              <a:t> are malignant and death may result from local invasion, from the effects of metastasis or from a combination of both.</a:t>
            </a:r>
          </a:p>
          <a:p>
            <a:r>
              <a:rPr lang="en-US" dirty="0"/>
              <a:t>The distinction between benign and malignant </a:t>
            </a:r>
            <a:r>
              <a:rPr lang="en-US" dirty="0" err="1"/>
              <a:t>tumour</a:t>
            </a:r>
            <a:r>
              <a:rPr lang="en-US" dirty="0"/>
              <a:t> is not absolute as borderline </a:t>
            </a:r>
            <a:r>
              <a:rPr lang="en-US" dirty="0" err="1"/>
              <a:t>tumours</a:t>
            </a:r>
            <a:r>
              <a:rPr lang="en-US" dirty="0"/>
              <a:t> occur. </a:t>
            </a:r>
          </a:p>
          <a:p>
            <a:r>
              <a:rPr lang="en-US" dirty="0"/>
              <a:t>Some </a:t>
            </a:r>
            <a:r>
              <a:rPr lang="en-US" dirty="0" err="1"/>
              <a:t>tumours</a:t>
            </a:r>
            <a:r>
              <a:rPr lang="en-US" dirty="0"/>
              <a:t> for example are locally invasive and yet rarely metastasize.</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p:txBody>
          <a:bodyPr/>
          <a:lstStyle/>
          <a:p>
            <a:r>
              <a:rPr lang="en-US" b="1" dirty="0"/>
              <a:t>CLASSIFICATION ACCORDING TO THE TISSUE OF ORIGIN (HISTOLOGICAL CLASSIFICATION)</a:t>
            </a:r>
          </a:p>
          <a:p>
            <a:r>
              <a:rPr lang="en-US" dirty="0" err="1"/>
              <a:t>Tumours</a:t>
            </a:r>
            <a:r>
              <a:rPr lang="en-US" dirty="0"/>
              <a:t> are also classified based on their tissue of origin.  </a:t>
            </a:r>
          </a:p>
          <a:p>
            <a:r>
              <a:rPr lang="en-US" dirty="0"/>
              <a:t>This is the basis or a principal mode of classification. </a:t>
            </a:r>
          </a:p>
          <a:p>
            <a:pPr>
              <a:buNone/>
            </a:pP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r>
              <a:rPr lang="en-US" dirty="0"/>
              <a:t>On the basis of tissue of origin nearly all </a:t>
            </a:r>
            <a:r>
              <a:rPr lang="en-US" dirty="0" err="1"/>
              <a:t>tumours</a:t>
            </a:r>
            <a:r>
              <a:rPr lang="en-US" dirty="0"/>
              <a:t> may be classified as:-</a:t>
            </a:r>
          </a:p>
          <a:p>
            <a:pPr lvl="0"/>
            <a:r>
              <a:rPr lang="en-US" dirty="0"/>
              <a:t>(</a:t>
            </a:r>
            <a:r>
              <a:rPr lang="en-US" dirty="0" err="1"/>
              <a:t>i</a:t>
            </a:r>
            <a:r>
              <a:rPr lang="en-US" dirty="0"/>
              <a:t>)    Epithelial </a:t>
            </a:r>
            <a:r>
              <a:rPr lang="en-US" dirty="0" err="1"/>
              <a:t>tumours</a:t>
            </a:r>
            <a:endParaRPr lang="en-US" dirty="0"/>
          </a:p>
          <a:p>
            <a:r>
              <a:rPr lang="en-US" dirty="0"/>
              <a:t>(ii)	Connective tissue </a:t>
            </a:r>
            <a:r>
              <a:rPr lang="en-US" dirty="0" err="1"/>
              <a:t>tumours</a:t>
            </a:r>
            <a:endParaRPr lang="en-US" dirty="0"/>
          </a:p>
          <a:p>
            <a:r>
              <a:rPr lang="en-US" dirty="0"/>
              <a:t>(iii)	Blood vessels &amp; lymphatic </a:t>
            </a:r>
            <a:r>
              <a:rPr lang="en-US" dirty="0" err="1"/>
              <a:t>tumours</a:t>
            </a:r>
            <a:endParaRPr lang="en-US" dirty="0"/>
          </a:p>
          <a:p>
            <a:r>
              <a:rPr lang="en-US" dirty="0"/>
              <a:t>(iv)	Nervous tissue </a:t>
            </a:r>
            <a:r>
              <a:rPr lang="en-US" dirty="0" err="1"/>
              <a:t>tumours</a:t>
            </a:r>
            <a:endParaRPr lang="en-US" dirty="0"/>
          </a:p>
          <a:p>
            <a:pPr lvl="0"/>
            <a:r>
              <a:rPr lang="en-US" dirty="0"/>
              <a:t>(v)   lymphoid and </a:t>
            </a:r>
            <a:r>
              <a:rPr lang="en-US" dirty="0" err="1"/>
              <a:t>haemopoetic</a:t>
            </a:r>
            <a:r>
              <a:rPr lang="en-US" dirty="0"/>
              <a:t> tissue </a:t>
            </a:r>
            <a:r>
              <a:rPr lang="en-US" dirty="0" err="1"/>
              <a:t>tumours</a:t>
            </a:r>
            <a:r>
              <a:rPr lang="en-US" dirty="0"/>
              <a:t> </a:t>
            </a:r>
          </a:p>
          <a:p>
            <a:pPr lvl="0"/>
            <a:r>
              <a:rPr lang="en-US" dirty="0"/>
              <a:t>(vi)  other tissues.</a:t>
            </a:r>
          </a:p>
          <a:p>
            <a:pPr lvl="0"/>
            <a:endParaRPr lang="en-US" dirty="0"/>
          </a:p>
          <a:p>
            <a:r>
              <a:rPr lang="en-US" dirty="0"/>
              <a:t>Of these, the epithelial </a:t>
            </a:r>
            <a:r>
              <a:rPr lang="en-US" dirty="0" err="1"/>
              <a:t>tumours</a:t>
            </a:r>
            <a:r>
              <a:rPr lang="en-US" dirty="0"/>
              <a:t> are overwhelmingly the commonest and are responsible for 90% of all cancer death worldwide.</a:t>
            </a:r>
          </a:p>
          <a:p>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endParaRPr lang="en-US" dirty="0"/>
          </a:p>
        </p:txBody>
      </p:sp>
      <p:graphicFrame>
        <p:nvGraphicFramePr>
          <p:cNvPr id="4" name="Content Placeholder 3"/>
          <p:cNvGraphicFramePr>
            <a:graphicFrameLocks noGrp="1"/>
          </p:cNvGraphicFramePr>
          <p:nvPr>
            <p:ph idx="1"/>
          </p:nvPr>
        </p:nvGraphicFramePr>
        <p:xfrm>
          <a:off x="457200" y="1447800"/>
          <a:ext cx="8305800" cy="5410203"/>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449602">
                <a:tc>
                  <a:txBody>
                    <a:bodyPr/>
                    <a:lstStyle/>
                    <a:p>
                      <a:pPr marL="0" marR="0" algn="just">
                        <a:lnSpc>
                          <a:spcPct val="115000"/>
                        </a:lnSpc>
                        <a:spcBef>
                          <a:spcPts val="0"/>
                        </a:spcBef>
                        <a:spcAft>
                          <a:spcPts val="0"/>
                        </a:spcAft>
                      </a:pPr>
                      <a:r>
                        <a:rPr lang="en-US" sz="2400" b="1" dirty="0">
                          <a:latin typeface="Times New Roman"/>
                          <a:ea typeface="Times New Roman"/>
                        </a:rPr>
                        <a:t>Tissue of Origin</a:t>
                      </a:r>
                      <a:endParaRPr lang="en-US" sz="2400" dirty="0">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2400" b="1" kern="0" dirty="0">
                          <a:latin typeface="Calibri"/>
                          <a:ea typeface="Times New Roman"/>
                        </a:rPr>
                        <a:t>Benign</a:t>
                      </a:r>
                    </a:p>
                  </a:txBody>
                  <a:tcPr marL="68580" marR="68580" marT="0" marB="0"/>
                </a:tc>
                <a:tc>
                  <a:txBody>
                    <a:bodyPr/>
                    <a:lstStyle/>
                    <a:p>
                      <a:pPr marL="0" marR="0" algn="just">
                        <a:lnSpc>
                          <a:spcPct val="115000"/>
                        </a:lnSpc>
                        <a:spcBef>
                          <a:spcPts val="0"/>
                        </a:spcBef>
                        <a:spcAft>
                          <a:spcPts val="0"/>
                        </a:spcAft>
                      </a:pPr>
                      <a:r>
                        <a:rPr lang="en-US" sz="2400" b="1" kern="0" dirty="0">
                          <a:latin typeface="Calibri"/>
                          <a:ea typeface="Times New Roman"/>
                        </a:rPr>
                        <a:t>Malignant</a:t>
                      </a:r>
                    </a:p>
                  </a:txBody>
                  <a:tcPr marL="68580" marR="68580" marT="0" marB="0"/>
                </a:tc>
                <a:extLst>
                  <a:ext uri="{0D108BD9-81ED-4DB2-BD59-A6C34878D82A}">
                    <a16:rowId xmlns:a16="http://schemas.microsoft.com/office/drawing/2014/main" val="10000"/>
                  </a:ext>
                </a:extLst>
              </a:tr>
              <a:tr h="773527">
                <a:tc>
                  <a:txBody>
                    <a:bodyPr/>
                    <a:lstStyle/>
                    <a:p>
                      <a:pPr marL="0" marR="0" algn="just">
                        <a:lnSpc>
                          <a:spcPct val="115000"/>
                        </a:lnSpc>
                        <a:spcBef>
                          <a:spcPts val="0"/>
                        </a:spcBef>
                        <a:spcAft>
                          <a:spcPts val="0"/>
                        </a:spcAft>
                      </a:pPr>
                      <a:r>
                        <a:rPr lang="en-US" sz="2400" dirty="0">
                          <a:latin typeface="Times New Roman"/>
                          <a:ea typeface="Times New Roman"/>
                        </a:rPr>
                        <a:t>Epithelial tissue</a:t>
                      </a: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Papilloma</a:t>
                      </a:r>
                    </a:p>
                  </a:txBody>
                  <a:tcPr marL="68580" marR="68580" marT="0" marB="0"/>
                </a:tc>
                <a:tc>
                  <a:txBody>
                    <a:bodyPr/>
                    <a:lstStyle/>
                    <a:p>
                      <a:pPr marL="0" marR="0">
                        <a:lnSpc>
                          <a:spcPct val="115000"/>
                        </a:lnSpc>
                        <a:spcBef>
                          <a:spcPts val="0"/>
                        </a:spcBef>
                        <a:spcAft>
                          <a:spcPts val="0"/>
                        </a:spcAft>
                      </a:pPr>
                      <a:r>
                        <a:rPr lang="en-US" sz="2400">
                          <a:latin typeface="Times New Roman"/>
                          <a:ea typeface="Times New Roman"/>
                        </a:rPr>
                        <a:t>Squamous cell carcinoma</a:t>
                      </a:r>
                    </a:p>
                  </a:txBody>
                  <a:tcPr marL="68580" marR="68580" marT="0" marB="0"/>
                </a:tc>
                <a:extLst>
                  <a:ext uri="{0D108BD9-81ED-4DB2-BD59-A6C34878D82A}">
                    <a16:rowId xmlns:a16="http://schemas.microsoft.com/office/drawing/2014/main" val="10001"/>
                  </a:ext>
                </a:extLst>
              </a:tr>
              <a:tr h="773527">
                <a:tc>
                  <a:txBody>
                    <a:bodyPr/>
                    <a:lstStyle/>
                    <a:p>
                      <a:pPr marL="0" marR="0" algn="just">
                        <a:lnSpc>
                          <a:spcPct val="115000"/>
                        </a:lnSpc>
                        <a:spcBef>
                          <a:spcPts val="0"/>
                        </a:spcBef>
                        <a:spcAft>
                          <a:spcPts val="0"/>
                        </a:spcAft>
                      </a:pPr>
                      <a:r>
                        <a:rPr lang="en-US" sz="2400" dirty="0">
                          <a:latin typeface="Times New Roman"/>
                          <a:ea typeface="Times New Roman"/>
                        </a:rPr>
                        <a:t>Connective tissue</a:t>
                      </a: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rPr>
                        <a:t>Adenoma</a:t>
                      </a: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Adenocarcinoma</a:t>
                      </a:r>
                    </a:p>
                  </a:txBody>
                  <a:tcPr marL="68580" marR="68580" marT="0" marB="0"/>
                </a:tc>
                <a:extLst>
                  <a:ext uri="{0D108BD9-81ED-4DB2-BD59-A6C34878D82A}">
                    <a16:rowId xmlns:a16="http://schemas.microsoft.com/office/drawing/2014/main" val="10002"/>
                  </a:ext>
                </a:extLst>
              </a:tr>
              <a:tr h="528004">
                <a:tc>
                  <a:txBody>
                    <a:bodyPr/>
                    <a:lstStyle/>
                    <a:p>
                      <a:pPr marL="0" marR="0" algn="just">
                        <a:lnSpc>
                          <a:spcPct val="115000"/>
                        </a:lnSpc>
                        <a:spcBef>
                          <a:spcPts val="0"/>
                        </a:spcBef>
                        <a:spcAft>
                          <a:spcPts val="0"/>
                        </a:spcAft>
                      </a:pPr>
                      <a:r>
                        <a:rPr lang="en-US" sz="2400">
                          <a:latin typeface="Times New Roman"/>
                          <a:ea typeface="Times New Roman"/>
                        </a:rPr>
                        <a:t>Fibrous tissue</a:t>
                      </a: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Fibroma</a:t>
                      </a:r>
                      <a:endParaRPr lang="en-US" sz="2400" dirty="0">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Fibrosarcoma</a:t>
                      </a:r>
                    </a:p>
                  </a:txBody>
                  <a:tcPr marL="68580" marR="68580" marT="0" marB="0"/>
                </a:tc>
                <a:extLst>
                  <a:ext uri="{0D108BD9-81ED-4DB2-BD59-A6C34878D82A}">
                    <a16:rowId xmlns:a16="http://schemas.microsoft.com/office/drawing/2014/main" val="10003"/>
                  </a:ext>
                </a:extLst>
              </a:tr>
              <a:tr h="528004">
                <a:tc>
                  <a:txBody>
                    <a:bodyPr/>
                    <a:lstStyle/>
                    <a:p>
                      <a:pPr marL="0" marR="0" algn="just">
                        <a:lnSpc>
                          <a:spcPct val="115000"/>
                        </a:lnSpc>
                        <a:spcBef>
                          <a:spcPts val="0"/>
                        </a:spcBef>
                        <a:spcAft>
                          <a:spcPts val="0"/>
                        </a:spcAft>
                      </a:pPr>
                      <a:r>
                        <a:rPr lang="en-US" sz="2400">
                          <a:latin typeface="Times New Roman"/>
                          <a:ea typeface="Times New Roman"/>
                        </a:rPr>
                        <a:t>Adipose tissue</a:t>
                      </a: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Lipoma</a:t>
                      </a:r>
                      <a:endParaRPr lang="en-US" sz="2400" dirty="0">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Liposarcoma</a:t>
                      </a:r>
                    </a:p>
                  </a:txBody>
                  <a:tcPr marL="68580" marR="68580" marT="0" marB="0"/>
                </a:tc>
                <a:extLst>
                  <a:ext uri="{0D108BD9-81ED-4DB2-BD59-A6C34878D82A}">
                    <a16:rowId xmlns:a16="http://schemas.microsoft.com/office/drawing/2014/main" val="10004"/>
                  </a:ext>
                </a:extLst>
              </a:tr>
              <a:tr h="528004">
                <a:tc>
                  <a:txBody>
                    <a:bodyPr/>
                    <a:lstStyle/>
                    <a:p>
                      <a:pPr marL="0" marR="0" algn="just">
                        <a:lnSpc>
                          <a:spcPct val="115000"/>
                        </a:lnSpc>
                        <a:spcBef>
                          <a:spcPts val="0"/>
                        </a:spcBef>
                        <a:spcAft>
                          <a:spcPts val="0"/>
                        </a:spcAft>
                      </a:pPr>
                      <a:r>
                        <a:rPr lang="en-US" sz="2400" dirty="0">
                          <a:latin typeface="Times New Roman"/>
                          <a:ea typeface="Times New Roman"/>
                        </a:rPr>
                        <a:t>Cartilage tissue</a:t>
                      </a: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Chondroma</a:t>
                      </a: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Chondrosarcoma</a:t>
                      </a:r>
                    </a:p>
                  </a:txBody>
                  <a:tcPr marL="68580" marR="68580" marT="0" marB="0"/>
                </a:tc>
                <a:extLst>
                  <a:ext uri="{0D108BD9-81ED-4DB2-BD59-A6C34878D82A}">
                    <a16:rowId xmlns:a16="http://schemas.microsoft.com/office/drawing/2014/main" val="10005"/>
                  </a:ext>
                </a:extLst>
              </a:tr>
              <a:tr h="528004">
                <a:tc>
                  <a:txBody>
                    <a:bodyPr/>
                    <a:lstStyle/>
                    <a:p>
                      <a:pPr marL="0" marR="0" algn="just">
                        <a:lnSpc>
                          <a:spcPct val="115000"/>
                        </a:lnSpc>
                        <a:spcBef>
                          <a:spcPts val="0"/>
                        </a:spcBef>
                        <a:spcAft>
                          <a:spcPts val="0"/>
                        </a:spcAft>
                      </a:pPr>
                      <a:r>
                        <a:rPr lang="en-US" sz="2400">
                          <a:latin typeface="Times New Roman"/>
                          <a:ea typeface="Times New Roman"/>
                        </a:rPr>
                        <a:t>Bone tissue</a:t>
                      </a: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Osteoma</a:t>
                      </a: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Osteosarcoma</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6"/>
                  </a:ext>
                </a:extLst>
              </a:tr>
              <a:tr h="528004">
                <a:tc>
                  <a:txBody>
                    <a:bodyPr/>
                    <a:lstStyle/>
                    <a:p>
                      <a:pPr marL="0" marR="0" algn="just">
                        <a:lnSpc>
                          <a:spcPct val="115000"/>
                        </a:lnSpc>
                        <a:spcBef>
                          <a:spcPts val="0"/>
                        </a:spcBef>
                        <a:spcAft>
                          <a:spcPts val="0"/>
                        </a:spcAft>
                      </a:pPr>
                      <a:r>
                        <a:rPr lang="en-US" sz="2400">
                          <a:latin typeface="Times New Roman"/>
                          <a:ea typeface="Times New Roman"/>
                        </a:rPr>
                        <a:t>Smooth muscle</a:t>
                      </a: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Leiomyoma</a:t>
                      </a: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Leiomyosarcoma</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7"/>
                  </a:ext>
                </a:extLst>
              </a:tr>
              <a:tr h="773527">
                <a:tc>
                  <a:txBody>
                    <a:bodyPr/>
                    <a:lstStyle/>
                    <a:p>
                      <a:pPr marL="0" marR="0" algn="just">
                        <a:lnSpc>
                          <a:spcPct val="115000"/>
                        </a:lnSpc>
                        <a:spcBef>
                          <a:spcPts val="0"/>
                        </a:spcBef>
                        <a:spcAft>
                          <a:spcPts val="0"/>
                        </a:spcAft>
                      </a:pPr>
                      <a:r>
                        <a:rPr lang="en-US" sz="2400">
                          <a:latin typeface="Times New Roman"/>
                          <a:ea typeface="Times New Roman"/>
                        </a:rPr>
                        <a:t>Striated muscles</a:t>
                      </a: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Rhabdomyoma</a:t>
                      </a:r>
                      <a:endParaRPr lang="en-US" sz="2400" dirty="0">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Rhabdomyosarcoma</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t>NEOPLASIA</a:t>
            </a:r>
            <a:endParaRPr lang="en-US" dirty="0"/>
          </a:p>
        </p:txBody>
      </p:sp>
      <p:graphicFrame>
        <p:nvGraphicFramePr>
          <p:cNvPr id="4" name="Content Placeholder 3"/>
          <p:cNvGraphicFramePr>
            <a:graphicFrameLocks noGrp="1"/>
          </p:cNvGraphicFramePr>
          <p:nvPr>
            <p:ph idx="1"/>
          </p:nvPr>
        </p:nvGraphicFramePr>
        <p:xfrm>
          <a:off x="304800" y="1066800"/>
          <a:ext cx="8610600" cy="63093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416915">
                <a:tc>
                  <a:txBody>
                    <a:bodyPr/>
                    <a:lstStyle/>
                    <a:p>
                      <a:pPr marL="0" marR="0" algn="just">
                        <a:lnSpc>
                          <a:spcPct val="115000"/>
                        </a:lnSpc>
                        <a:spcBef>
                          <a:spcPts val="0"/>
                        </a:spcBef>
                        <a:spcAft>
                          <a:spcPts val="0"/>
                        </a:spcAft>
                      </a:pPr>
                      <a:r>
                        <a:rPr lang="en-US" sz="2400" b="1" dirty="0">
                          <a:latin typeface="Times New Roman"/>
                          <a:ea typeface="Times New Roman"/>
                        </a:rPr>
                        <a:t>Tissue of Origin</a:t>
                      </a:r>
                      <a:endParaRPr lang="en-US" sz="2400" dirty="0">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2400" b="1" kern="0" dirty="0">
                          <a:latin typeface="Calibri"/>
                          <a:ea typeface="Times New Roman"/>
                        </a:rPr>
                        <a:t>Benign</a:t>
                      </a:r>
                    </a:p>
                  </a:txBody>
                  <a:tcPr marL="68580" marR="68580" marT="0" marB="0"/>
                </a:tc>
                <a:tc>
                  <a:txBody>
                    <a:bodyPr/>
                    <a:lstStyle/>
                    <a:p>
                      <a:pPr marL="0" marR="0" algn="just">
                        <a:lnSpc>
                          <a:spcPct val="115000"/>
                        </a:lnSpc>
                        <a:spcBef>
                          <a:spcPts val="0"/>
                        </a:spcBef>
                        <a:spcAft>
                          <a:spcPts val="0"/>
                        </a:spcAft>
                      </a:pPr>
                      <a:r>
                        <a:rPr lang="en-US" sz="2400" b="1" kern="0" dirty="0">
                          <a:latin typeface="Calibri"/>
                          <a:ea typeface="Times New Roman"/>
                        </a:rPr>
                        <a:t>Malignant</a:t>
                      </a:r>
                    </a:p>
                  </a:txBody>
                  <a:tcPr marL="68580" marR="68580" marT="0" marB="0"/>
                </a:tc>
                <a:extLst>
                  <a:ext uri="{0D108BD9-81ED-4DB2-BD59-A6C34878D82A}">
                    <a16:rowId xmlns:a16="http://schemas.microsoft.com/office/drawing/2014/main" val="10000"/>
                  </a:ext>
                </a:extLst>
              </a:tr>
              <a:tr h="365668">
                <a:tc>
                  <a:txBody>
                    <a:bodyPr/>
                    <a:lstStyle/>
                    <a:p>
                      <a:pPr marL="0" marR="0" algn="just">
                        <a:lnSpc>
                          <a:spcPct val="115000"/>
                        </a:lnSpc>
                        <a:spcBef>
                          <a:spcPts val="0"/>
                        </a:spcBef>
                        <a:spcAft>
                          <a:spcPts val="0"/>
                        </a:spcAft>
                      </a:pPr>
                      <a:r>
                        <a:rPr lang="en-US" sz="2400" dirty="0">
                          <a:latin typeface="Times New Roman"/>
                          <a:ea typeface="Times New Roman"/>
                        </a:rPr>
                        <a:t>Blood vessels</a:t>
                      </a: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Haemangioma</a:t>
                      </a: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Heamangiosarcoma</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1"/>
                  </a:ext>
                </a:extLst>
              </a:tr>
              <a:tr h="365668">
                <a:tc>
                  <a:txBody>
                    <a:bodyPr/>
                    <a:lstStyle/>
                    <a:p>
                      <a:pPr marL="0" marR="0" algn="just">
                        <a:lnSpc>
                          <a:spcPct val="115000"/>
                        </a:lnSpc>
                        <a:spcBef>
                          <a:spcPts val="0"/>
                        </a:spcBef>
                        <a:spcAft>
                          <a:spcPts val="0"/>
                        </a:spcAft>
                      </a:pPr>
                      <a:r>
                        <a:rPr lang="en-US" sz="2400">
                          <a:latin typeface="Times New Roman"/>
                          <a:ea typeface="Times New Roman"/>
                        </a:rPr>
                        <a:t>Lymphatic </a:t>
                      </a:r>
                    </a:p>
                  </a:txBody>
                  <a:tcPr marL="68580" marR="68580" marT="0" marB="0"/>
                </a:tc>
                <a:tc>
                  <a:txBody>
                    <a:bodyPr/>
                    <a:lstStyle/>
                    <a:p>
                      <a:pPr marL="0" marR="0" algn="just">
                        <a:lnSpc>
                          <a:spcPct val="115000"/>
                        </a:lnSpc>
                        <a:spcBef>
                          <a:spcPts val="0"/>
                        </a:spcBef>
                        <a:spcAft>
                          <a:spcPts val="0"/>
                        </a:spcAft>
                      </a:pPr>
                      <a:r>
                        <a:rPr lang="en-US" sz="2400">
                          <a:latin typeface="Times New Roman"/>
                          <a:ea typeface="Times New Roman"/>
                        </a:rPr>
                        <a:t>Lymphagioma </a:t>
                      </a: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Lymphagiosarcoma</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2"/>
                  </a:ext>
                </a:extLst>
              </a:tr>
              <a:tr h="397535">
                <a:tc>
                  <a:txBody>
                    <a:bodyPr/>
                    <a:lstStyle/>
                    <a:p>
                      <a:pPr marL="0" marR="0" algn="just">
                        <a:lnSpc>
                          <a:spcPct val="115000"/>
                        </a:lnSpc>
                        <a:spcBef>
                          <a:spcPts val="0"/>
                        </a:spcBef>
                        <a:spcAft>
                          <a:spcPts val="0"/>
                        </a:spcAft>
                      </a:pPr>
                      <a:r>
                        <a:rPr lang="en-US" sz="2400">
                          <a:latin typeface="Times New Roman"/>
                          <a:ea typeface="Times New Roman"/>
                        </a:rPr>
                        <a:t>Nervous Tissue</a:t>
                      </a:r>
                    </a:p>
                  </a:txBody>
                  <a:tcPr marL="68580" marR="68580" marT="0" marB="0"/>
                </a:tc>
                <a:tc>
                  <a:txBody>
                    <a:bodyPr/>
                    <a:lstStyle/>
                    <a:p>
                      <a:pPr marL="0" marR="0" algn="just">
                        <a:lnSpc>
                          <a:spcPct val="115000"/>
                        </a:lnSpc>
                        <a:spcBef>
                          <a:spcPts val="0"/>
                        </a:spcBef>
                        <a:spcAft>
                          <a:spcPts val="0"/>
                        </a:spcAft>
                      </a:pPr>
                      <a:endParaRPr lang="en-US" sz="2400">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endParaRPr lang="en-US" sz="2400" dirty="0">
                        <a:latin typeface="Times New Roman"/>
                        <a:ea typeface="Times New Roman"/>
                      </a:endParaRPr>
                    </a:p>
                  </a:txBody>
                  <a:tcPr marL="68580" marR="68580" marT="0" marB="0"/>
                </a:tc>
                <a:extLst>
                  <a:ext uri="{0D108BD9-81ED-4DB2-BD59-A6C34878D82A}">
                    <a16:rowId xmlns:a16="http://schemas.microsoft.com/office/drawing/2014/main" val="10003"/>
                  </a:ext>
                </a:extLst>
              </a:tr>
              <a:tr h="1160737">
                <a:tc>
                  <a:txBody>
                    <a:bodyPr/>
                    <a:lstStyle/>
                    <a:p>
                      <a:pPr marL="0" marR="0" algn="just">
                        <a:lnSpc>
                          <a:spcPct val="115000"/>
                        </a:lnSpc>
                        <a:spcBef>
                          <a:spcPts val="0"/>
                        </a:spcBef>
                        <a:spcAft>
                          <a:spcPts val="0"/>
                        </a:spcAft>
                      </a:pPr>
                      <a:r>
                        <a:rPr lang="en-US" sz="2400">
                          <a:latin typeface="Times New Roman"/>
                          <a:ea typeface="Times New Roman"/>
                        </a:rPr>
                        <a:t>Neuroglia</a:t>
                      </a:r>
                    </a:p>
                  </a:txBody>
                  <a:tcPr marL="68580" marR="68580" marT="0" marB="0"/>
                </a:tc>
                <a:tc>
                  <a:txBody>
                    <a:bodyPr/>
                    <a:lstStyle/>
                    <a:p>
                      <a:pPr marL="0" marR="0" algn="just">
                        <a:lnSpc>
                          <a:spcPct val="115000"/>
                        </a:lnSpc>
                        <a:spcBef>
                          <a:spcPts val="0"/>
                        </a:spcBef>
                        <a:spcAft>
                          <a:spcPts val="0"/>
                        </a:spcAft>
                      </a:pPr>
                      <a:endParaRPr lang="en-US" sz="2400" dirty="0">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Astrocytoma</a:t>
                      </a:r>
                      <a:endParaRPr lang="en-US" sz="2400" dirty="0">
                        <a:latin typeface="Times New Roman"/>
                        <a:ea typeface="Times New Roman"/>
                      </a:endParaRPr>
                    </a:p>
                    <a:p>
                      <a:pPr marL="0" marR="0" algn="just">
                        <a:lnSpc>
                          <a:spcPct val="115000"/>
                        </a:lnSpc>
                        <a:spcBef>
                          <a:spcPts val="0"/>
                        </a:spcBef>
                        <a:spcAft>
                          <a:spcPts val="0"/>
                        </a:spcAft>
                      </a:pPr>
                      <a:r>
                        <a:rPr lang="en-US" sz="2400" dirty="0" err="1">
                          <a:latin typeface="Times New Roman"/>
                          <a:ea typeface="Times New Roman"/>
                        </a:rPr>
                        <a:t>Oligodendrioglioma</a:t>
                      </a:r>
                      <a:endParaRPr lang="en-US" sz="2400" dirty="0">
                        <a:latin typeface="Times New Roman"/>
                        <a:ea typeface="Times New Roman"/>
                      </a:endParaRPr>
                    </a:p>
                    <a:p>
                      <a:pPr marL="0" marR="0" algn="just">
                        <a:lnSpc>
                          <a:spcPct val="115000"/>
                        </a:lnSpc>
                        <a:spcBef>
                          <a:spcPts val="0"/>
                        </a:spcBef>
                        <a:spcAft>
                          <a:spcPts val="0"/>
                        </a:spcAft>
                      </a:pPr>
                      <a:r>
                        <a:rPr lang="en-US" sz="2400" dirty="0" err="1">
                          <a:latin typeface="Times New Roman"/>
                          <a:ea typeface="Times New Roman"/>
                        </a:rPr>
                        <a:t>Epidyoma</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4"/>
                  </a:ext>
                </a:extLst>
              </a:tr>
              <a:tr h="1160737">
                <a:tc>
                  <a:txBody>
                    <a:bodyPr/>
                    <a:lstStyle/>
                    <a:p>
                      <a:pPr marL="0" marR="0" algn="just">
                        <a:lnSpc>
                          <a:spcPct val="115000"/>
                        </a:lnSpc>
                        <a:spcBef>
                          <a:spcPts val="0"/>
                        </a:spcBef>
                        <a:spcAft>
                          <a:spcPts val="0"/>
                        </a:spcAft>
                      </a:pPr>
                      <a:r>
                        <a:rPr lang="en-US" sz="2400" dirty="0">
                          <a:latin typeface="Times New Roman"/>
                          <a:ea typeface="Times New Roman"/>
                        </a:rPr>
                        <a:t>Nerve cells</a:t>
                      </a:r>
                    </a:p>
                    <a:p>
                      <a:pPr marL="0" marR="0" algn="just">
                        <a:lnSpc>
                          <a:spcPct val="115000"/>
                        </a:lnSpc>
                        <a:spcBef>
                          <a:spcPts val="0"/>
                        </a:spcBef>
                        <a:spcAft>
                          <a:spcPts val="0"/>
                        </a:spcAft>
                      </a:pPr>
                      <a:endParaRPr lang="en-US" sz="2400" dirty="0">
                        <a:latin typeface="Times New Roman"/>
                        <a:ea typeface="Times New Roman"/>
                      </a:endParaRPr>
                    </a:p>
                    <a:p>
                      <a:pPr marL="0" marR="0" algn="just">
                        <a:lnSpc>
                          <a:spcPct val="115000"/>
                        </a:lnSpc>
                        <a:spcBef>
                          <a:spcPts val="0"/>
                        </a:spcBef>
                        <a:spcAft>
                          <a:spcPts val="0"/>
                        </a:spcAft>
                      </a:pPr>
                      <a:r>
                        <a:rPr lang="en-US" sz="2400" dirty="0">
                          <a:latin typeface="Times New Roman"/>
                          <a:ea typeface="Times New Roman"/>
                        </a:rPr>
                        <a:t>Retina</a:t>
                      </a: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Ganglioneuroma</a:t>
                      </a:r>
                      <a:r>
                        <a:rPr lang="en-US" sz="2400" dirty="0">
                          <a:latin typeface="Times New Roman"/>
                          <a:ea typeface="Times New Roman"/>
                        </a:rPr>
                        <a:t> </a:t>
                      </a:r>
                    </a:p>
                  </a:txBody>
                  <a:tcPr marL="68580" marR="68580" marT="0" marB="0"/>
                </a:tc>
                <a:tc>
                  <a:txBody>
                    <a:bodyPr/>
                    <a:lstStyle/>
                    <a:p>
                      <a:pPr marL="0" marR="0" algn="just">
                        <a:lnSpc>
                          <a:spcPct val="115000"/>
                        </a:lnSpc>
                        <a:spcBef>
                          <a:spcPts val="0"/>
                        </a:spcBef>
                        <a:spcAft>
                          <a:spcPts val="0"/>
                        </a:spcAft>
                      </a:pPr>
                      <a:r>
                        <a:rPr lang="en-US" sz="2400" dirty="0" err="1">
                          <a:latin typeface="Times New Roman"/>
                          <a:ea typeface="Times New Roman"/>
                        </a:rPr>
                        <a:t>Medulloblastoma</a:t>
                      </a:r>
                      <a:endParaRPr lang="en-US" sz="2400" dirty="0">
                        <a:latin typeface="Times New Roman"/>
                        <a:ea typeface="Times New Roman"/>
                      </a:endParaRPr>
                    </a:p>
                    <a:p>
                      <a:pPr marL="0" marR="0" algn="just">
                        <a:lnSpc>
                          <a:spcPct val="115000"/>
                        </a:lnSpc>
                        <a:spcBef>
                          <a:spcPts val="0"/>
                        </a:spcBef>
                        <a:spcAft>
                          <a:spcPts val="0"/>
                        </a:spcAft>
                      </a:pPr>
                      <a:r>
                        <a:rPr lang="en-US" sz="2400" dirty="0" err="1">
                          <a:latin typeface="Times New Roman"/>
                          <a:ea typeface="Times New Roman"/>
                        </a:rPr>
                        <a:t>Neuroblastoma</a:t>
                      </a:r>
                      <a:endParaRPr lang="en-US" sz="2400" dirty="0">
                        <a:latin typeface="Times New Roman"/>
                        <a:ea typeface="Times New Roman"/>
                      </a:endParaRPr>
                    </a:p>
                    <a:p>
                      <a:pPr marL="0" marR="0" algn="just">
                        <a:lnSpc>
                          <a:spcPct val="115000"/>
                        </a:lnSpc>
                        <a:spcBef>
                          <a:spcPts val="0"/>
                        </a:spcBef>
                        <a:spcAft>
                          <a:spcPts val="0"/>
                        </a:spcAft>
                      </a:pPr>
                      <a:r>
                        <a:rPr lang="en-US" sz="2400" dirty="0" err="1">
                          <a:latin typeface="Times New Roman"/>
                          <a:ea typeface="Times New Roman"/>
                        </a:rPr>
                        <a:t>Retinoblatoma</a:t>
                      </a:r>
                      <a:endParaRPr lang="en-US" sz="2400" dirty="0">
                        <a:latin typeface="Times New Roman"/>
                        <a:ea typeface="Times New Roman"/>
                      </a:endParaRPr>
                    </a:p>
                  </a:txBody>
                  <a:tcPr marL="68580" marR="68580" marT="0" marB="0"/>
                </a:tc>
                <a:extLst>
                  <a:ext uri="{0D108BD9-81ED-4DB2-BD59-A6C34878D82A}">
                    <a16:rowId xmlns:a16="http://schemas.microsoft.com/office/drawing/2014/main" val="10005"/>
                  </a:ext>
                </a:extLst>
              </a:tr>
              <a:tr h="763203">
                <a:tc>
                  <a:txBody>
                    <a:bodyPr/>
                    <a:lstStyle/>
                    <a:p>
                      <a:pPr marL="0" marR="0" algn="just">
                        <a:lnSpc>
                          <a:spcPct val="115000"/>
                        </a:lnSpc>
                        <a:spcBef>
                          <a:spcPts val="0"/>
                        </a:spcBef>
                        <a:spcAft>
                          <a:spcPts val="0"/>
                        </a:spcAft>
                      </a:pPr>
                      <a:r>
                        <a:rPr lang="en-US" sz="2400">
                          <a:latin typeface="Times New Roman"/>
                          <a:ea typeface="Times New Roman"/>
                        </a:rPr>
                        <a:t>Lymphoid and Haemopoetic tissue</a:t>
                      </a:r>
                    </a:p>
                  </a:txBody>
                  <a:tcPr marL="68580" marR="68580" marT="0" marB="0"/>
                </a:tc>
                <a:tc>
                  <a:txBody>
                    <a:bodyPr/>
                    <a:lstStyle/>
                    <a:p>
                      <a:pPr marL="0" marR="0" algn="just">
                        <a:lnSpc>
                          <a:spcPct val="115000"/>
                        </a:lnSpc>
                        <a:spcBef>
                          <a:spcPts val="0"/>
                        </a:spcBef>
                        <a:spcAft>
                          <a:spcPts val="0"/>
                        </a:spcAft>
                      </a:pPr>
                      <a:endParaRPr lang="en-US" sz="2400" dirty="0">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rPr>
                        <a:t>Leukemia</a:t>
                      </a:r>
                    </a:p>
                    <a:p>
                      <a:pPr marL="0" marR="0" algn="just">
                        <a:lnSpc>
                          <a:spcPct val="115000"/>
                        </a:lnSpc>
                        <a:spcBef>
                          <a:spcPts val="0"/>
                        </a:spcBef>
                        <a:spcAft>
                          <a:spcPts val="0"/>
                        </a:spcAft>
                      </a:pPr>
                      <a:r>
                        <a:rPr lang="en-US" sz="2400" dirty="0">
                          <a:latin typeface="Times New Roman"/>
                          <a:ea typeface="Times New Roman"/>
                        </a:rPr>
                        <a:t>Lymphoma</a:t>
                      </a:r>
                    </a:p>
                  </a:txBody>
                  <a:tcPr marL="68580" marR="68580" marT="0" marB="0"/>
                </a:tc>
                <a:extLst>
                  <a:ext uri="{0D108BD9-81ED-4DB2-BD59-A6C34878D82A}">
                    <a16:rowId xmlns:a16="http://schemas.microsoft.com/office/drawing/2014/main" val="10006"/>
                  </a:ext>
                </a:extLst>
              </a:tr>
              <a:tr h="1160737">
                <a:tc>
                  <a:txBody>
                    <a:bodyPr/>
                    <a:lstStyle/>
                    <a:p>
                      <a:pPr marL="0" marR="0" algn="just">
                        <a:lnSpc>
                          <a:spcPct val="115000"/>
                        </a:lnSpc>
                        <a:spcBef>
                          <a:spcPts val="0"/>
                        </a:spcBef>
                        <a:spcAft>
                          <a:spcPts val="0"/>
                        </a:spcAft>
                      </a:pPr>
                      <a:r>
                        <a:rPr lang="en-US" sz="2400" dirty="0">
                          <a:latin typeface="Times New Roman"/>
                          <a:ea typeface="Times New Roman"/>
                        </a:rPr>
                        <a:t>Others:</a:t>
                      </a:r>
                    </a:p>
                    <a:p>
                      <a:pPr marL="0" marR="0" algn="just">
                        <a:lnSpc>
                          <a:spcPct val="115000"/>
                        </a:lnSpc>
                        <a:spcBef>
                          <a:spcPts val="0"/>
                        </a:spcBef>
                        <a:spcAft>
                          <a:spcPts val="0"/>
                        </a:spcAft>
                      </a:pPr>
                      <a:r>
                        <a:rPr lang="en-US" sz="2400" dirty="0">
                          <a:latin typeface="Times New Roman"/>
                          <a:ea typeface="Times New Roman"/>
                        </a:rPr>
                        <a:t>Germ cells</a:t>
                      </a:r>
                    </a:p>
                  </a:txBody>
                  <a:tcPr marL="68580" marR="68580" marT="0" marB="0"/>
                </a:tc>
                <a:tc>
                  <a:txBody>
                    <a:bodyPr/>
                    <a:lstStyle/>
                    <a:p>
                      <a:pPr marL="0" marR="0" algn="just">
                        <a:lnSpc>
                          <a:spcPct val="115000"/>
                        </a:lnSpc>
                        <a:spcBef>
                          <a:spcPts val="0"/>
                        </a:spcBef>
                        <a:spcAft>
                          <a:spcPts val="0"/>
                        </a:spcAft>
                      </a:pPr>
                      <a:endParaRPr lang="en-US" sz="2400" dirty="0">
                        <a:latin typeface="Times New Roman"/>
                        <a:ea typeface="Times New Roman"/>
                      </a:endParaRPr>
                    </a:p>
                    <a:p>
                      <a:pPr marL="0" marR="0" algn="just">
                        <a:lnSpc>
                          <a:spcPct val="115000"/>
                        </a:lnSpc>
                        <a:spcBef>
                          <a:spcPts val="0"/>
                        </a:spcBef>
                        <a:spcAft>
                          <a:spcPts val="0"/>
                        </a:spcAft>
                      </a:pPr>
                      <a:r>
                        <a:rPr lang="en-US" sz="2400" dirty="0">
                          <a:latin typeface="Times New Roman"/>
                          <a:ea typeface="Times New Roman"/>
                        </a:rPr>
                        <a:t>Benign </a:t>
                      </a:r>
                      <a:r>
                        <a:rPr lang="en-US" sz="2400" dirty="0" err="1">
                          <a:latin typeface="Times New Roman"/>
                          <a:ea typeface="Times New Roman"/>
                        </a:rPr>
                        <a:t>Teractoma</a:t>
                      </a:r>
                      <a:endParaRPr lang="en-US" sz="2400" dirty="0">
                        <a:latin typeface="Times New Roman"/>
                        <a:ea typeface="Times New Roman"/>
                      </a:endParaRPr>
                    </a:p>
                  </a:txBody>
                  <a:tcPr marL="68580" marR="68580" marT="0" marB="0"/>
                </a:tc>
                <a:tc>
                  <a:txBody>
                    <a:bodyPr/>
                    <a:lstStyle/>
                    <a:p>
                      <a:pPr marL="0" marR="0" algn="just">
                        <a:lnSpc>
                          <a:spcPct val="115000"/>
                        </a:lnSpc>
                        <a:spcBef>
                          <a:spcPts val="0"/>
                        </a:spcBef>
                        <a:spcAft>
                          <a:spcPts val="0"/>
                        </a:spcAft>
                      </a:pPr>
                      <a:r>
                        <a:rPr lang="en-US" sz="2400" dirty="0">
                          <a:latin typeface="Times New Roman"/>
                          <a:ea typeface="Times New Roman"/>
                        </a:rPr>
                        <a:t>Malignant </a:t>
                      </a:r>
                      <a:r>
                        <a:rPr lang="en-US" sz="2400" dirty="0" err="1">
                          <a:latin typeface="Times New Roman"/>
                          <a:ea typeface="Times New Roman"/>
                        </a:rPr>
                        <a:t>Teractomyoma</a:t>
                      </a:r>
                      <a:r>
                        <a:rPr lang="en-US" sz="2400" dirty="0">
                          <a:latin typeface="Times New Roman"/>
                          <a:ea typeface="Times New Roman"/>
                        </a:rPr>
                        <a:t> </a:t>
                      </a:r>
                    </a:p>
                    <a:p>
                      <a:pPr marL="0" marR="0" algn="just">
                        <a:lnSpc>
                          <a:spcPct val="115000"/>
                        </a:lnSpc>
                        <a:spcBef>
                          <a:spcPts val="0"/>
                        </a:spcBef>
                        <a:spcAft>
                          <a:spcPts val="0"/>
                        </a:spcAft>
                      </a:pPr>
                      <a:r>
                        <a:rPr lang="en-US" sz="2400" dirty="0" err="1">
                          <a:latin typeface="Times New Roman"/>
                          <a:ea typeface="Times New Roman"/>
                        </a:rPr>
                        <a:t>Choriocarcinoma</a:t>
                      </a:r>
                      <a:r>
                        <a:rPr lang="en-US" sz="2400" dirty="0">
                          <a:latin typeface="Times New Roman"/>
                          <a:ea typeface="Times New Roman"/>
                        </a:rPr>
                        <a:t>.</a:t>
                      </a: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NEOPLASIA</a:t>
            </a:r>
          </a:p>
        </p:txBody>
      </p:sp>
      <p:sp>
        <p:nvSpPr>
          <p:cNvPr id="3" name="Content Placeholder 2"/>
          <p:cNvSpPr>
            <a:spLocks noGrp="1"/>
          </p:cNvSpPr>
          <p:nvPr>
            <p:ph idx="1"/>
          </p:nvPr>
        </p:nvSpPr>
        <p:spPr/>
        <p:txBody>
          <a:bodyPr>
            <a:normAutofit/>
          </a:bodyPr>
          <a:lstStyle/>
          <a:p>
            <a:r>
              <a:rPr lang="en-US" dirty="0"/>
              <a:t>(</a:t>
            </a:r>
            <a:r>
              <a:rPr lang="en-US" b="1" dirty="0" err="1"/>
              <a:t>Tumourgenesis</a:t>
            </a:r>
            <a:r>
              <a:rPr lang="en-US" b="1" dirty="0"/>
              <a:t> or carcinogenesis)</a:t>
            </a:r>
          </a:p>
          <a:p>
            <a:r>
              <a:rPr lang="en-US" dirty="0"/>
              <a:t>The process of conversion of a normal cell to malignancy is called CARCINOGENESIS.</a:t>
            </a:r>
            <a:r>
              <a:rPr lang="en-US" b="1" dirty="0"/>
              <a:t>  </a:t>
            </a:r>
          </a:p>
          <a:p>
            <a:r>
              <a:rPr lang="en-US" dirty="0"/>
              <a:t>An agent which causes this is called a CARCINOGEN.</a:t>
            </a:r>
          </a:p>
          <a:p>
            <a:r>
              <a:rPr lang="en-US" dirty="0"/>
              <a:t>Carcinogenesis in man is always in complex process usually involving the interaction of many factors.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HEALTH</a:t>
            </a:r>
            <a:endParaRPr lang="en-US" dirty="0"/>
          </a:p>
        </p:txBody>
      </p:sp>
      <p:sp>
        <p:nvSpPr>
          <p:cNvPr id="3" name="Content Placeholder 2"/>
          <p:cNvSpPr>
            <a:spLocks noGrp="1"/>
          </p:cNvSpPr>
          <p:nvPr>
            <p:ph idx="1"/>
          </p:nvPr>
        </p:nvSpPr>
        <p:spPr/>
        <p:txBody>
          <a:bodyPr/>
          <a:lstStyle/>
          <a:p>
            <a:r>
              <a:rPr lang="en-US" dirty="0"/>
              <a:t>Another widely acceptable definition of health is that of WHO. </a:t>
            </a:r>
          </a:p>
          <a:p>
            <a:r>
              <a:rPr lang="en-US" dirty="0"/>
              <a:t>It states that :</a:t>
            </a:r>
          </a:p>
          <a:p>
            <a:r>
              <a:rPr lang="en-US" dirty="0"/>
              <a:t> “Health is a state of complete physical, mental, and social well being and not merely the absence of disease or infirmity.”</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FLUID AND HAEMODYNAMIC DERANGEMENT</a:t>
            </a:r>
            <a:br>
              <a:rPr lang="en-US" b="1" dirty="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b="1" dirty="0"/>
              <a:t>BODY FLUIDS</a:t>
            </a:r>
          </a:p>
          <a:p>
            <a:r>
              <a:rPr lang="en-US" dirty="0"/>
              <a:t>Body fluids consist of the water of the body and substances dissolved in it. </a:t>
            </a:r>
          </a:p>
          <a:p>
            <a:endParaRPr lang="en-US" dirty="0"/>
          </a:p>
          <a:p>
            <a:r>
              <a:rPr lang="en-US" dirty="0"/>
              <a:t>Water is the main component of the human body, and in any individual, the body water content stays remarkably constant from day to day. </a:t>
            </a:r>
          </a:p>
          <a:p>
            <a:endParaRPr lang="en-US" dirty="0"/>
          </a:p>
          <a:p>
            <a:r>
              <a:rPr lang="en-US" dirty="0"/>
              <a:t>In a 70 kg man of average built, about 60% of the body weight is water, and hence the total body water (TBW) amounts to 42 </a:t>
            </a:r>
            <a:r>
              <a:rPr lang="en-US" dirty="0" err="1"/>
              <a:t>litres</a:t>
            </a:r>
            <a:r>
              <a:rPr lang="en-US" dirty="0"/>
              <a:t>.</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BODY FLUIDS</a:t>
            </a:r>
            <a:br>
              <a:rPr lang="en-US" b="1" dirty="0"/>
            </a:br>
            <a:endParaRPr lang="en-US" dirty="0"/>
          </a:p>
        </p:txBody>
      </p:sp>
      <p:pic>
        <p:nvPicPr>
          <p:cNvPr id="1026" name="Picture 2" descr="C:\Users\Dr. Faustina Idu\Desktop\water compartments.png"/>
          <p:cNvPicPr>
            <a:picLocks noGrp="1" noChangeAspect="1" noChangeArrowheads="1"/>
          </p:cNvPicPr>
          <p:nvPr>
            <p:ph idx="1"/>
          </p:nvPr>
        </p:nvPicPr>
        <p:blipFill>
          <a:blip r:embed="rId2"/>
          <a:srcRect/>
          <a:stretch>
            <a:fillRect/>
          </a:stretch>
        </p:blipFill>
        <p:spPr bwMode="auto">
          <a:xfrm>
            <a:off x="457200" y="1447800"/>
            <a:ext cx="8229600" cy="4876799"/>
          </a:xfrm>
          <a:prstGeom prst="rect">
            <a:avLst/>
          </a:prstGeom>
          <a:noFill/>
        </p:spPr>
      </p:pic>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BODY FLUIDS</a:t>
            </a:r>
            <a:br>
              <a:rPr lang="en-US" b="1" dirty="0"/>
            </a:br>
            <a:endParaRPr lang="en-US" b="1" dirty="0"/>
          </a:p>
        </p:txBody>
      </p:sp>
      <p:sp>
        <p:nvSpPr>
          <p:cNvPr id="3" name="Content Placeholder 2"/>
          <p:cNvSpPr>
            <a:spLocks noGrp="1"/>
          </p:cNvSpPr>
          <p:nvPr>
            <p:ph idx="1"/>
          </p:nvPr>
        </p:nvSpPr>
        <p:spPr/>
        <p:txBody>
          <a:bodyPr/>
          <a:lstStyle/>
          <a:p>
            <a:r>
              <a:rPr lang="en-US" dirty="0"/>
              <a:t>There are two main body fluid compartments; </a:t>
            </a:r>
          </a:p>
          <a:p>
            <a:r>
              <a:rPr lang="en-US" dirty="0"/>
              <a:t>Intracellular and extracellular. </a:t>
            </a:r>
          </a:p>
          <a:p>
            <a:r>
              <a:rPr lang="en-US" dirty="0"/>
              <a:t>Intracellular fluid equals 40% or 25-28 liters. Extracellular equals 20% or 14-15litres </a:t>
            </a:r>
          </a:p>
          <a:p>
            <a:r>
              <a:rPr lang="en-US" dirty="0"/>
              <a:t>and interstitial fluid is 15%.</a:t>
            </a:r>
          </a:p>
          <a:p>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BODY FLUID</a:t>
            </a:r>
          </a:p>
        </p:txBody>
      </p:sp>
      <p:sp>
        <p:nvSpPr>
          <p:cNvPr id="3" name="Content Placeholder 2"/>
          <p:cNvSpPr>
            <a:spLocks noGrp="1"/>
          </p:cNvSpPr>
          <p:nvPr>
            <p:ph idx="1"/>
          </p:nvPr>
        </p:nvSpPr>
        <p:spPr>
          <a:xfrm>
            <a:off x="457200" y="1600200"/>
            <a:ext cx="8229600" cy="5257800"/>
          </a:xfrm>
        </p:spPr>
        <p:txBody>
          <a:bodyPr>
            <a:normAutofit/>
          </a:bodyPr>
          <a:lstStyle/>
          <a:p>
            <a:r>
              <a:rPr lang="en-US" dirty="0"/>
              <a:t>Homeostasis and cell metabolism depends on the exchange of fluid between cells and extracellular compartment. </a:t>
            </a:r>
          </a:p>
          <a:p>
            <a:r>
              <a:rPr lang="en-US" dirty="0"/>
              <a:t>Normally there is a balance between intake and output of water.</a:t>
            </a:r>
          </a:p>
          <a:p>
            <a:r>
              <a:rPr lang="en-US" dirty="0"/>
              <a:t>Intake = H</a:t>
            </a:r>
            <a:r>
              <a:rPr lang="en-US" baseline="-25000" dirty="0"/>
              <a:t>2</a:t>
            </a:r>
            <a:r>
              <a:rPr lang="en-US" dirty="0"/>
              <a:t>o ingested  and H</a:t>
            </a:r>
            <a:r>
              <a:rPr lang="en-US" baseline="-25000" dirty="0"/>
              <a:t>2</a:t>
            </a:r>
            <a:r>
              <a:rPr lang="en-US" dirty="0"/>
              <a:t>o in food + H</a:t>
            </a:r>
            <a:r>
              <a:rPr lang="en-US" baseline="-25000" dirty="0"/>
              <a:t>2</a:t>
            </a:r>
            <a:r>
              <a:rPr lang="en-US" dirty="0"/>
              <a:t>o of oxidation </a:t>
            </a:r>
          </a:p>
          <a:p>
            <a:r>
              <a:rPr lang="en-US" dirty="0"/>
              <a:t>output = H</a:t>
            </a:r>
            <a:r>
              <a:rPr lang="en-US" baseline="-25000" dirty="0"/>
              <a:t>2</a:t>
            </a:r>
            <a:r>
              <a:rPr lang="en-US" dirty="0"/>
              <a:t>o from kidney  + H</a:t>
            </a:r>
            <a:r>
              <a:rPr lang="en-US" baseline="-25000" dirty="0"/>
              <a:t>2</a:t>
            </a:r>
            <a:r>
              <a:rPr lang="en-US" dirty="0"/>
              <a:t>o from skin +  lungs + GIT</a:t>
            </a:r>
          </a:p>
          <a:p>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DEHYDRATION</a:t>
            </a:r>
            <a:br>
              <a:rPr lang="en-US" dirty="0"/>
            </a:br>
            <a:endParaRPr lang="en-US" dirty="0"/>
          </a:p>
        </p:txBody>
      </p:sp>
      <p:sp>
        <p:nvSpPr>
          <p:cNvPr id="3" name="Content Placeholder 2"/>
          <p:cNvSpPr>
            <a:spLocks noGrp="1"/>
          </p:cNvSpPr>
          <p:nvPr>
            <p:ph idx="1"/>
          </p:nvPr>
        </p:nvSpPr>
        <p:spPr/>
        <p:txBody>
          <a:bodyPr/>
          <a:lstStyle/>
          <a:p>
            <a:r>
              <a:rPr lang="en-US" dirty="0"/>
              <a:t>Excessive loss of body water leading to a decline in body water level is called dehydration.</a:t>
            </a:r>
          </a:p>
          <a:p>
            <a:pPr>
              <a:buNone/>
            </a:pPr>
            <a:endParaRPr lang="en-US" dirty="0"/>
          </a:p>
          <a:p>
            <a:r>
              <a:rPr lang="en-US" b="1" dirty="0"/>
              <a:t>Dehydration may be due to :</a:t>
            </a:r>
          </a:p>
          <a:p>
            <a:r>
              <a:rPr lang="en-US" dirty="0"/>
              <a:t>Simple water loss</a:t>
            </a:r>
          </a:p>
          <a:p>
            <a:r>
              <a:rPr lang="en-US" dirty="0"/>
              <a:t>Loss of both water and electrolytes</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DEHYDRATION</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Dehydration is seen in the under listed conditions</a:t>
            </a:r>
          </a:p>
          <a:p>
            <a:r>
              <a:rPr lang="en-US" dirty="0"/>
              <a:t>Excess body water loss as</a:t>
            </a:r>
          </a:p>
          <a:p>
            <a:r>
              <a:rPr lang="en-US" dirty="0"/>
              <a:t>in diarrhea</a:t>
            </a:r>
          </a:p>
          <a:p>
            <a:r>
              <a:rPr lang="en-US" dirty="0"/>
              <a:t>Severe vomiting</a:t>
            </a:r>
          </a:p>
          <a:p>
            <a:r>
              <a:rPr lang="en-US" dirty="0"/>
              <a:t>Excessive sweating</a:t>
            </a:r>
          </a:p>
          <a:p>
            <a:r>
              <a:rPr lang="en-US" dirty="0"/>
              <a:t>Fluid loss in burns</a:t>
            </a:r>
          </a:p>
          <a:p>
            <a:r>
              <a:rPr lang="en-US" dirty="0"/>
              <a:t>Addison’s disease</a:t>
            </a:r>
          </a:p>
          <a:p>
            <a:r>
              <a:rPr lang="en-US" dirty="0"/>
              <a:t>Diabetes mellitus and</a:t>
            </a:r>
          </a:p>
          <a:p>
            <a:r>
              <a:rPr lang="en-US" dirty="0"/>
              <a:t>Diabetes </a:t>
            </a:r>
            <a:r>
              <a:rPr lang="en-US" dirty="0" err="1"/>
              <a:t>insipedus</a:t>
            </a:r>
            <a:endParaRPr lang="en-US" dirty="0"/>
          </a:p>
          <a:p>
            <a:r>
              <a:rPr lang="en-US" dirty="0"/>
              <a:t>Renal disease</a:t>
            </a:r>
          </a:p>
          <a:p>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DEHYDRATION</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b="1" dirty="0"/>
              <a:t>The clinical symptoms associated with severe dehydration</a:t>
            </a:r>
          </a:p>
          <a:p>
            <a:r>
              <a:rPr lang="en-US" dirty="0"/>
              <a:t>Low cardiac output</a:t>
            </a:r>
          </a:p>
          <a:p>
            <a:r>
              <a:rPr lang="en-US" dirty="0"/>
              <a:t>Rapid pulse rate</a:t>
            </a:r>
          </a:p>
          <a:p>
            <a:r>
              <a:rPr lang="en-US" dirty="0"/>
              <a:t>Low blood pressure</a:t>
            </a:r>
          </a:p>
          <a:p>
            <a:r>
              <a:rPr lang="en-US" dirty="0"/>
              <a:t>Decreased skin </a:t>
            </a:r>
            <a:r>
              <a:rPr lang="en-US" dirty="0" err="1"/>
              <a:t>turgor</a:t>
            </a:r>
            <a:endParaRPr lang="en-US" dirty="0"/>
          </a:p>
          <a:p>
            <a:r>
              <a:rPr lang="en-US" dirty="0"/>
              <a:t>Acidosis</a:t>
            </a:r>
          </a:p>
          <a:p>
            <a:r>
              <a:rPr lang="en-US" dirty="0"/>
              <a:t>Sunken eye balls</a:t>
            </a:r>
          </a:p>
          <a:p>
            <a:r>
              <a:rPr lang="en-US" dirty="0"/>
              <a:t>Lethargy, confusion and</a:t>
            </a:r>
          </a:p>
          <a:p>
            <a:r>
              <a:rPr lang="en-US" dirty="0"/>
              <a:t>coma</a:t>
            </a:r>
          </a:p>
          <a:p>
            <a:r>
              <a:rPr lang="en-US" dirty="0"/>
              <a:t> Intracellular</a:t>
            </a:r>
          </a:p>
          <a:p>
            <a:r>
              <a:rPr lang="en-US" dirty="0"/>
              <a:t>dehydration may lead to</a:t>
            </a:r>
          </a:p>
          <a:p>
            <a:r>
              <a:rPr lang="en-US" dirty="0"/>
              <a:t>death.</a:t>
            </a:r>
            <a:endParaRPr lang="en-US" b="1" dirty="0"/>
          </a:p>
          <a:p>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DEHYDRATION</a:t>
            </a:r>
          </a:p>
        </p:txBody>
      </p:sp>
      <p:sp>
        <p:nvSpPr>
          <p:cNvPr id="3" name="Content Placeholder 2"/>
          <p:cNvSpPr>
            <a:spLocks noGrp="1"/>
          </p:cNvSpPr>
          <p:nvPr>
            <p:ph idx="1"/>
          </p:nvPr>
        </p:nvSpPr>
        <p:spPr/>
        <p:txBody>
          <a:bodyPr/>
          <a:lstStyle/>
          <a:p>
            <a:r>
              <a:rPr lang="en-US" b="1" dirty="0"/>
              <a:t>TREATMENT:</a:t>
            </a:r>
          </a:p>
          <a:p>
            <a:r>
              <a:rPr lang="en-US" dirty="0"/>
              <a:t>The replenishment of body with water and electrolytes.</a:t>
            </a:r>
          </a:p>
          <a:p>
            <a:r>
              <a:rPr lang="en-US" dirty="0"/>
              <a:t>Electrolytes and pH should be monitored</a:t>
            </a:r>
          </a:p>
          <a:p>
            <a:pPr>
              <a:buNone/>
            </a:pPr>
            <a:r>
              <a:rPr lang="en-US" dirty="0"/>
              <a:t>    carefully.</a:t>
            </a:r>
          </a:p>
          <a:p>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OEDEMA</a:t>
            </a:r>
          </a:p>
        </p:txBody>
      </p:sp>
      <p:sp>
        <p:nvSpPr>
          <p:cNvPr id="3" name="Content Placeholder 2"/>
          <p:cNvSpPr>
            <a:spLocks noGrp="1"/>
          </p:cNvSpPr>
          <p:nvPr>
            <p:ph idx="1"/>
          </p:nvPr>
        </p:nvSpPr>
        <p:spPr/>
        <p:txBody>
          <a:bodyPr>
            <a:normAutofit lnSpcReduction="10000"/>
          </a:bodyPr>
          <a:lstStyle/>
          <a:p>
            <a:r>
              <a:rPr lang="en-US" dirty="0"/>
              <a:t>Abnormal accumulation of water in normally existing space in the body is called edema.</a:t>
            </a:r>
          </a:p>
          <a:p>
            <a:r>
              <a:rPr lang="en-US" dirty="0"/>
              <a:t>In most instances, edema occurs mainly in the extracellular fluid compartment, but it can involve intracellular fluid as well.</a:t>
            </a:r>
          </a:p>
          <a:p>
            <a:r>
              <a:rPr lang="en-US" b="1" dirty="0"/>
              <a:t>Intracellular edema</a:t>
            </a:r>
            <a:r>
              <a:rPr lang="en-US" dirty="0"/>
              <a:t>: Results from</a:t>
            </a:r>
          </a:p>
          <a:p>
            <a:r>
              <a:rPr lang="en-US" dirty="0"/>
              <a:t>(1) depression of the metabolic systems of the tissues, and </a:t>
            </a:r>
          </a:p>
          <a:p>
            <a:r>
              <a:rPr lang="en-US" dirty="0"/>
              <a:t>(2) lack of adequate nutrition to the cells.</a:t>
            </a:r>
          </a:p>
          <a:p>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OEDEMA</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Extracellular Edema</a:t>
            </a:r>
          </a:p>
          <a:p>
            <a:r>
              <a:rPr lang="en-US" dirty="0"/>
              <a:t>Extracellular fluid edema occurs when there is excess</a:t>
            </a:r>
          </a:p>
          <a:p>
            <a:pPr>
              <a:buNone/>
            </a:pPr>
            <a:r>
              <a:rPr lang="en-US" dirty="0"/>
              <a:t>     fluid accumulation in the extracellular spaces. </a:t>
            </a:r>
          </a:p>
          <a:p>
            <a:pPr>
              <a:buNone/>
            </a:pPr>
            <a:r>
              <a:rPr lang="en-US" dirty="0"/>
              <a:t>   There are two general causes of extracellular edema: </a:t>
            </a:r>
          </a:p>
          <a:p>
            <a:pPr marL="514350" indent="-514350">
              <a:buAutoNum type="arabicParenBoth"/>
            </a:pPr>
            <a:r>
              <a:rPr lang="en-US" dirty="0"/>
              <a:t>abnormal leakage of fluid from the plasma to the interstitial spaces across the capillaries, and </a:t>
            </a:r>
          </a:p>
          <a:p>
            <a:pPr marL="514350" indent="-514350">
              <a:buAutoNum type="arabicParenBoth"/>
            </a:pPr>
            <a:r>
              <a:rPr lang="en-US" dirty="0"/>
              <a:t>failure of the </a:t>
            </a:r>
            <a:r>
              <a:rPr lang="en-US" dirty="0" err="1"/>
              <a:t>lymphatics</a:t>
            </a:r>
            <a:r>
              <a:rPr lang="en-US" dirty="0"/>
              <a:t> to return fluid from the </a:t>
            </a:r>
            <a:r>
              <a:rPr lang="en-US" dirty="0" err="1"/>
              <a:t>interstitium</a:t>
            </a:r>
            <a:r>
              <a:rPr lang="en-US" dirty="0"/>
              <a:t> back into the blood. </a:t>
            </a:r>
          </a:p>
          <a:p>
            <a:pPr marL="514350" indent="-514350">
              <a:buAutoNum type="arabicParenBoth"/>
            </a:pPr>
            <a:endParaRPr lang="en-US" dirty="0"/>
          </a:p>
          <a:p>
            <a:pPr marL="514350" indent="-514350"/>
            <a:r>
              <a:rPr lang="en-US" dirty="0"/>
              <a:t>The most common clinical cause of interstitial fluid accumulation is excessive capillary fluid filtration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371600"/>
            <a:ext cx="8229600" cy="5486400"/>
          </a:xfrm>
        </p:spPr>
        <p:txBody>
          <a:bodyPr>
            <a:normAutofit lnSpcReduction="10000"/>
          </a:bodyPr>
          <a:lstStyle/>
          <a:p>
            <a:pPr>
              <a:buNone/>
            </a:pPr>
            <a:r>
              <a:rPr lang="en-US" b="1" dirty="0"/>
              <a:t>DISEASE</a:t>
            </a:r>
          </a:p>
          <a:p>
            <a:r>
              <a:rPr lang="en-US" dirty="0"/>
              <a:t>A disease or medical condition is an abnormality of the body or mind that causes discomfort, dysfunction, distress or death to the person afflicted. </a:t>
            </a:r>
          </a:p>
          <a:p>
            <a:r>
              <a:rPr lang="en-US" dirty="0"/>
              <a:t>It is an abnormal variation in the structure and function in any part of the body</a:t>
            </a:r>
          </a:p>
          <a:p>
            <a:r>
              <a:rPr lang="en-US" dirty="0"/>
              <a:t> or a change in the condition of an organisms complete adaptation to its environment as a result of which the organism suffers from discomfort or disease (</a:t>
            </a:r>
            <a:r>
              <a:rPr lang="en-US" dirty="0" err="1"/>
              <a:t>dis</a:t>
            </a:r>
            <a:r>
              <a:rPr lang="en-US" dirty="0"/>
              <a:t> – ease).</a:t>
            </a:r>
          </a:p>
          <a:p>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OEDEMA</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GENERALISED OEDEMA (CLINICAL CAUSES)</a:t>
            </a:r>
            <a:endParaRPr lang="en-US" dirty="0"/>
          </a:p>
          <a:p>
            <a:pPr lvl="0"/>
            <a:r>
              <a:rPr lang="en-US" dirty="0"/>
              <a:t>Cardiac failure is the most common course of generalized </a:t>
            </a:r>
            <a:r>
              <a:rPr lang="en-US" dirty="0" err="1"/>
              <a:t>oedema</a:t>
            </a:r>
            <a:r>
              <a:rPr lang="en-US" dirty="0"/>
              <a:t>.  </a:t>
            </a:r>
          </a:p>
          <a:p>
            <a:pPr lvl="0"/>
            <a:r>
              <a:rPr lang="en-US" dirty="0"/>
              <a:t>It leads to sodium retention and H</a:t>
            </a:r>
            <a:r>
              <a:rPr lang="en-US" baseline="-25000" dirty="0"/>
              <a:t>2</a:t>
            </a:r>
            <a:r>
              <a:rPr lang="en-US" dirty="0"/>
              <a:t>o with resultant increased blood volume and blood pressure.  </a:t>
            </a:r>
          </a:p>
          <a:p>
            <a:pPr lvl="0"/>
            <a:r>
              <a:rPr lang="en-US" dirty="0"/>
              <a:t>The </a:t>
            </a:r>
            <a:r>
              <a:rPr lang="en-US" dirty="0" err="1"/>
              <a:t>oedema</a:t>
            </a:r>
            <a:r>
              <a:rPr lang="en-US" dirty="0"/>
              <a:t> fluid accumulate in mostly in the dependent parts of the body.</a:t>
            </a:r>
          </a:p>
          <a:p>
            <a:pPr lvl="0"/>
            <a:r>
              <a:rPr lang="en-US" dirty="0" err="1"/>
              <a:t>Nephrotic</a:t>
            </a:r>
            <a:r>
              <a:rPr lang="en-US" dirty="0"/>
              <a:t> syndrome</a:t>
            </a:r>
          </a:p>
          <a:p>
            <a:pPr lvl="0"/>
            <a:r>
              <a:rPr lang="en-US" dirty="0"/>
              <a:t>Liver cirrhosis </a:t>
            </a:r>
          </a:p>
          <a:p>
            <a:r>
              <a:rPr lang="en-US" dirty="0"/>
              <a:t>Cushing’s syndrome, </a:t>
            </a:r>
          </a:p>
          <a:p>
            <a:r>
              <a:rPr lang="en-US" dirty="0"/>
              <a:t>Toxemia of pregnancy</a:t>
            </a:r>
          </a:p>
          <a:p>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OEDEMA</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b="1" dirty="0"/>
              <a:t>LOCALISED OEDEMA</a:t>
            </a:r>
          </a:p>
          <a:p>
            <a:pPr lvl="0"/>
            <a:r>
              <a:rPr lang="en-US" b="1" dirty="0" err="1"/>
              <a:t>Inflammaory</a:t>
            </a:r>
            <a:r>
              <a:rPr lang="en-US" b="1" dirty="0"/>
              <a:t> </a:t>
            </a:r>
            <a:r>
              <a:rPr lang="en-US" b="1" dirty="0" err="1"/>
              <a:t>Odema</a:t>
            </a:r>
            <a:r>
              <a:rPr lang="en-US" b="1" dirty="0"/>
              <a:t>:</a:t>
            </a:r>
            <a:r>
              <a:rPr lang="en-US" dirty="0"/>
              <a:t>  Increased capillary permeability caused by chemical mediators  due to increased osmotic pressure in tissues leading to extrusion of proteins</a:t>
            </a:r>
          </a:p>
          <a:p>
            <a:pPr lvl="0"/>
            <a:r>
              <a:rPr lang="en-US" b="1" dirty="0"/>
              <a:t>Hypersensitivity Reaction:</a:t>
            </a:r>
            <a:r>
              <a:rPr lang="en-US" dirty="0"/>
              <a:t>  Release of chemical mediators due to hypersensitivity reactions.</a:t>
            </a:r>
          </a:p>
          <a:p>
            <a:pPr lvl="0"/>
            <a:r>
              <a:rPr lang="en-US" b="1" dirty="0"/>
              <a:t>Impaired venous drainage:</a:t>
            </a:r>
            <a:r>
              <a:rPr lang="en-US" dirty="0"/>
              <a:t>  thrombosis, compression by external pressure as in ,enlarged uterus, tight cast on the body.</a:t>
            </a:r>
          </a:p>
          <a:p>
            <a:pPr lvl="0"/>
            <a:r>
              <a:rPr lang="en-US" b="1" dirty="0"/>
              <a:t>Lymphatic obstruction:</a:t>
            </a:r>
            <a:r>
              <a:rPr lang="en-US" dirty="0"/>
              <a:t>  </a:t>
            </a:r>
            <a:r>
              <a:rPr lang="en-US" dirty="0" err="1"/>
              <a:t>e.g</a:t>
            </a:r>
            <a:r>
              <a:rPr lang="en-US" dirty="0"/>
              <a:t> cancer; trauma etc </a:t>
            </a:r>
          </a:p>
          <a:p>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OEDEMA</a:t>
            </a:r>
            <a:endParaRPr lang="en-US" dirty="0"/>
          </a:p>
        </p:txBody>
      </p:sp>
      <p:sp>
        <p:nvSpPr>
          <p:cNvPr id="3" name="Content Placeholder 2"/>
          <p:cNvSpPr>
            <a:spLocks noGrp="1"/>
          </p:cNvSpPr>
          <p:nvPr>
            <p:ph idx="1"/>
          </p:nvPr>
        </p:nvSpPr>
        <p:spPr>
          <a:xfrm>
            <a:off x="228600" y="1371600"/>
            <a:ext cx="8686800" cy="5486400"/>
          </a:xfrm>
        </p:spPr>
        <p:txBody>
          <a:bodyPr>
            <a:normAutofit fontScale="77500" lnSpcReduction="20000"/>
          </a:bodyPr>
          <a:lstStyle/>
          <a:p>
            <a:r>
              <a:rPr lang="en-US" b="1" dirty="0"/>
              <a:t>Effects of </a:t>
            </a:r>
            <a:r>
              <a:rPr lang="en-US" b="1" dirty="0" err="1"/>
              <a:t>Oedema</a:t>
            </a:r>
            <a:endParaRPr lang="en-US" b="1" dirty="0"/>
          </a:p>
          <a:p>
            <a:r>
              <a:rPr lang="en-US" dirty="0"/>
              <a:t>	These are particularly seen in sub-</a:t>
            </a:r>
            <a:r>
              <a:rPr lang="en-US" dirty="0" err="1"/>
              <a:t>cutaneous</a:t>
            </a:r>
            <a:r>
              <a:rPr lang="en-US" dirty="0"/>
              <a:t> tissues, lungs and brain.</a:t>
            </a:r>
          </a:p>
          <a:p>
            <a:pPr lvl="0"/>
            <a:r>
              <a:rPr lang="en-US" b="1" dirty="0"/>
              <a:t>Subcutaneous tissues</a:t>
            </a:r>
            <a:r>
              <a:rPr lang="en-US" dirty="0"/>
              <a:t>: </a:t>
            </a:r>
          </a:p>
          <a:p>
            <a:pPr lvl="0"/>
            <a:r>
              <a:rPr lang="en-US" dirty="0"/>
              <a:t>Pitting </a:t>
            </a:r>
            <a:r>
              <a:rPr lang="en-US" dirty="0" err="1"/>
              <a:t>oedema</a:t>
            </a:r>
            <a:r>
              <a:rPr lang="en-US" dirty="0"/>
              <a:t>, impaired wound healing and infections, oozing of fluid on section(cut)</a:t>
            </a:r>
          </a:p>
          <a:p>
            <a:pPr lvl="0"/>
            <a:r>
              <a:rPr lang="en-US" b="1" dirty="0"/>
              <a:t>Lungs</a:t>
            </a:r>
            <a:r>
              <a:rPr lang="en-US" dirty="0"/>
              <a:t>: </a:t>
            </a:r>
          </a:p>
          <a:p>
            <a:pPr lvl="0"/>
            <a:r>
              <a:rPr lang="en-US" dirty="0"/>
              <a:t>The lungs get heavy and baggy. Fluid accumulation in bronchi and </a:t>
            </a:r>
            <a:r>
              <a:rPr lang="en-US" dirty="0" err="1"/>
              <a:t>aveoli</a:t>
            </a:r>
            <a:r>
              <a:rPr lang="en-US" dirty="0"/>
              <a:t>. </a:t>
            </a:r>
            <a:r>
              <a:rPr lang="en-US" dirty="0" err="1"/>
              <a:t>Oedema</a:t>
            </a:r>
            <a:r>
              <a:rPr lang="en-US" dirty="0"/>
              <a:t> is seen in congestive heart failure, adult distress syndrome(ARDS), infection of the lungs and hypersensitivity reaction.</a:t>
            </a:r>
          </a:p>
          <a:p>
            <a:r>
              <a:rPr lang="en-US" b="1" dirty="0"/>
              <a:t>Brain:</a:t>
            </a:r>
            <a:r>
              <a:rPr lang="en-US" dirty="0"/>
              <a:t> </a:t>
            </a:r>
          </a:p>
          <a:p>
            <a:r>
              <a:rPr lang="en-US" dirty="0"/>
              <a:t>The </a:t>
            </a:r>
            <a:r>
              <a:rPr lang="en-US" dirty="0" err="1"/>
              <a:t>gyri</a:t>
            </a:r>
            <a:r>
              <a:rPr lang="en-US" dirty="0"/>
              <a:t> are swollen and flattened, the </a:t>
            </a:r>
            <a:r>
              <a:rPr lang="en-US" dirty="0" err="1"/>
              <a:t>sulci</a:t>
            </a:r>
            <a:r>
              <a:rPr lang="en-US" dirty="0"/>
              <a:t> narrowed and the ventricular system compressed, the white matter is soft and gelatinous</a:t>
            </a:r>
          </a:p>
          <a:p>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DERANGEMENT IN BLOOD VOLUME</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CA" dirty="0">
                <a:latin typeface="Times New Roman" panose="02020603050405020304" pitchFamily="18" charset="0"/>
                <a:cs typeface="Times New Roman" panose="02020603050405020304" pitchFamily="18" charset="0"/>
              </a:rPr>
              <a:t>This is the disturbance in the operation or functions of blood in the body.</a:t>
            </a:r>
          </a:p>
          <a:p>
            <a:r>
              <a:rPr lang="en-US" b="1" dirty="0"/>
              <a:t>Derangement in blood volume: </a:t>
            </a:r>
          </a:p>
          <a:p>
            <a:pPr lvl="0"/>
            <a:r>
              <a:rPr lang="en-US" dirty="0"/>
              <a:t>Hyperemia and congestion</a:t>
            </a:r>
          </a:p>
          <a:p>
            <a:pPr lvl="0"/>
            <a:r>
              <a:rPr lang="en-US" dirty="0"/>
              <a:t>Ischemia</a:t>
            </a:r>
          </a:p>
          <a:p>
            <a:pPr lvl="0"/>
            <a:r>
              <a:rPr lang="en-US" dirty="0"/>
              <a:t>Hemorrhage</a:t>
            </a:r>
          </a:p>
          <a:p>
            <a:pPr lvl="0"/>
            <a:r>
              <a:rPr lang="en-US" dirty="0"/>
              <a:t>Shock</a:t>
            </a:r>
          </a:p>
          <a:p>
            <a:r>
              <a:rPr lang="en-US" b="1" dirty="0" err="1"/>
              <a:t>Hyperaemia</a:t>
            </a:r>
            <a:r>
              <a:rPr lang="en-US" b="1" dirty="0"/>
              <a:t> and Congestion:</a:t>
            </a:r>
            <a:r>
              <a:rPr lang="en-US" dirty="0"/>
              <a:t> </a:t>
            </a:r>
            <a:r>
              <a:rPr lang="en-US" dirty="0" err="1"/>
              <a:t>Hyperaemia</a:t>
            </a:r>
            <a:r>
              <a:rPr lang="en-US" dirty="0"/>
              <a:t> and congestion both imply an increased volume of blood in the affected tissue or part.</a:t>
            </a:r>
          </a:p>
          <a:p>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DERANGEMENT IN BLOOD VOLUME</a:t>
            </a:r>
            <a:endParaRPr lang="en-US" dirty="0"/>
          </a:p>
        </p:txBody>
      </p:sp>
      <p:sp>
        <p:nvSpPr>
          <p:cNvPr id="3" name="Content Placeholder 2"/>
          <p:cNvSpPr>
            <a:spLocks noGrp="1"/>
          </p:cNvSpPr>
          <p:nvPr>
            <p:ph idx="1"/>
          </p:nvPr>
        </p:nvSpPr>
        <p:spPr>
          <a:xfrm>
            <a:off x="304800" y="1600200"/>
            <a:ext cx="8534400" cy="4953000"/>
          </a:xfrm>
        </p:spPr>
        <p:txBody>
          <a:bodyPr>
            <a:normAutofit fontScale="92500" lnSpcReduction="20000"/>
          </a:bodyPr>
          <a:lstStyle/>
          <a:p>
            <a:r>
              <a:rPr lang="en-US" b="1" dirty="0" err="1"/>
              <a:t>Hyperaemia</a:t>
            </a:r>
            <a:r>
              <a:rPr lang="en-US" dirty="0"/>
              <a:t> is an active process, and refers to arteriolar dilation of sympathetic or </a:t>
            </a:r>
            <a:r>
              <a:rPr lang="en-US" dirty="0" err="1"/>
              <a:t>humoral</a:t>
            </a:r>
            <a:r>
              <a:rPr lang="en-US" dirty="0"/>
              <a:t> origin. </a:t>
            </a:r>
          </a:p>
          <a:p>
            <a:r>
              <a:rPr lang="en-US" dirty="0"/>
              <a:t>Examples include the muscle during exercise, or the changes of acute inflammation</a:t>
            </a:r>
          </a:p>
          <a:p>
            <a:pPr>
              <a:buNone/>
            </a:pPr>
            <a:endParaRPr lang="en-US" dirty="0"/>
          </a:p>
          <a:p>
            <a:r>
              <a:rPr lang="en-US" b="1" dirty="0"/>
              <a:t>Congestion</a:t>
            </a:r>
            <a:r>
              <a:rPr lang="en-US" dirty="0"/>
              <a:t> is a passive process that results from impaired venous drainage, with passive distention of distal veins, </a:t>
            </a:r>
            <a:r>
              <a:rPr lang="en-US" dirty="0" err="1"/>
              <a:t>venules</a:t>
            </a:r>
            <a:r>
              <a:rPr lang="en-US" dirty="0"/>
              <a:t> and capillaries. </a:t>
            </a:r>
          </a:p>
          <a:p>
            <a:endParaRPr lang="en-US" dirty="0"/>
          </a:p>
          <a:p>
            <a:r>
              <a:rPr lang="en-US" dirty="0"/>
              <a:t>The affected part is red-blue owing to the deoxygenated blood.</a:t>
            </a:r>
          </a:p>
          <a:p>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DERANGEMENT IN BLOOD VOLUME</a:t>
            </a:r>
            <a:endParaRPr lang="en-US" dirty="0"/>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US" b="1" dirty="0"/>
              <a:t>Ischemia</a:t>
            </a:r>
            <a:r>
              <a:rPr lang="en-US" dirty="0"/>
              <a:t>: this is inadequate blood supply to a tissue or organ caused by partial or total obstruction of blood vessels. </a:t>
            </a:r>
          </a:p>
          <a:p>
            <a:r>
              <a:rPr lang="en-US" dirty="0"/>
              <a:t>The causes include arteriosclerosis, thrombosis, embolism, external pressure and mechanical obstruction.</a:t>
            </a:r>
          </a:p>
          <a:p>
            <a:r>
              <a:rPr lang="en-US" dirty="0">
                <a:latin typeface="Times New Roman" panose="02020603050405020304" pitchFamily="18" charset="0"/>
                <a:cs typeface="Times New Roman" panose="02020603050405020304" pitchFamily="18" charset="0"/>
              </a:rPr>
              <a:t>Ischemia may be reversible, in which case the affected tissue will recover if blood flow is restored, or it may be irreversible, resulting in tissue death.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Ischemia can also be acute, due to a sudden reduction in blood flow, or chronic, due to slowly decreasing blood flow.</a:t>
            </a:r>
            <a:endParaRPr lang="en-CA"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DERANGEMENT IN BLOOD VOLUME</a:t>
            </a:r>
            <a:endParaRPr lang="en-US" dirty="0"/>
          </a:p>
        </p:txBody>
      </p:sp>
      <p:sp>
        <p:nvSpPr>
          <p:cNvPr id="3" name="Content Placeholder 2"/>
          <p:cNvSpPr>
            <a:spLocks noGrp="1"/>
          </p:cNvSpPr>
          <p:nvPr>
            <p:ph idx="1"/>
          </p:nvPr>
        </p:nvSpPr>
        <p:spPr/>
        <p:txBody>
          <a:bodyPr/>
          <a:lstStyle/>
          <a:p>
            <a:r>
              <a:rPr lang="en-US" dirty="0"/>
              <a:t>The effects include necrosis, symptomless death of cells or temporary pain in chest or legs.</a:t>
            </a:r>
          </a:p>
          <a:p>
            <a:r>
              <a:rPr lang="en-US" dirty="0"/>
              <a:t>The effect depends on the severity of the reduction of blood supply, sensitivity and activity of tissue and its oxygen needs and the rapidity of the development of the ischemic process.</a:t>
            </a:r>
          </a:p>
          <a:p>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DERANGEMENT IN BLOOD VOLUME</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Treatment of ischemia depends on the cause, but generally is aimed at restoring blood flow and reducing further tissue injury and death.</a:t>
            </a:r>
            <a:endParaRPr lang="en-CA"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HEAMORRHAGE</a:t>
            </a: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r>
              <a:rPr lang="en-US" b="1" dirty="0" err="1"/>
              <a:t>Heamorrhage</a:t>
            </a:r>
            <a:r>
              <a:rPr lang="en-US" dirty="0"/>
              <a:t>: </a:t>
            </a:r>
            <a:r>
              <a:rPr lang="en-US" dirty="0" err="1"/>
              <a:t>Haemorrhage</a:t>
            </a:r>
            <a:r>
              <a:rPr lang="en-US" dirty="0"/>
              <a:t> is the escape of blood due to rupture of a blood vessel.  </a:t>
            </a:r>
          </a:p>
          <a:p>
            <a:r>
              <a:rPr lang="en-US" dirty="0"/>
              <a:t>It can be classified based on size and location of </a:t>
            </a:r>
            <a:r>
              <a:rPr lang="en-US" dirty="0" err="1"/>
              <a:t>haemorrhage</a:t>
            </a:r>
            <a:endParaRPr lang="en-US" dirty="0"/>
          </a:p>
          <a:p>
            <a:r>
              <a:rPr lang="en-US" b="1" dirty="0"/>
              <a:t>Classification based on size</a:t>
            </a:r>
          </a:p>
          <a:p>
            <a:pPr lvl="0"/>
            <a:r>
              <a:rPr lang="en-US" b="1" dirty="0" err="1"/>
              <a:t>Petechial</a:t>
            </a:r>
            <a:r>
              <a:rPr lang="en-US" b="1" dirty="0"/>
              <a:t> </a:t>
            </a:r>
            <a:r>
              <a:rPr lang="en-US" b="1" dirty="0" err="1"/>
              <a:t>haemorrhage</a:t>
            </a:r>
            <a:r>
              <a:rPr lang="en-US" dirty="0"/>
              <a:t>: minute </a:t>
            </a:r>
            <a:r>
              <a:rPr lang="en-US" dirty="0" err="1"/>
              <a:t>haemorrhages</a:t>
            </a:r>
            <a:r>
              <a:rPr lang="en-US" dirty="0"/>
              <a:t> (1mm-2mm) into skin, </a:t>
            </a:r>
            <a:r>
              <a:rPr lang="en-US" dirty="0" err="1"/>
              <a:t>mucosae</a:t>
            </a:r>
            <a:r>
              <a:rPr lang="en-US" dirty="0"/>
              <a:t> or </a:t>
            </a:r>
            <a:r>
              <a:rPr lang="en-US" dirty="0" err="1"/>
              <a:t>serosa</a:t>
            </a:r>
            <a:r>
              <a:rPr lang="en-US" dirty="0"/>
              <a:t> are called </a:t>
            </a:r>
            <a:r>
              <a:rPr lang="en-US" dirty="0" err="1"/>
              <a:t>petechiae</a:t>
            </a:r>
            <a:r>
              <a:rPr lang="en-US" dirty="0"/>
              <a:t>; they are usually associated with increased intravascular pressure, low platelet counts, defective platelet function, or clotting factor deficiencies. </a:t>
            </a:r>
          </a:p>
          <a:p>
            <a:pPr lvl="0"/>
            <a:r>
              <a:rPr lang="en-US" dirty="0"/>
              <a:t>These markings take the form of small red to purple spots.</a:t>
            </a:r>
          </a:p>
          <a:p>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HEAMORRHAGE</a:t>
            </a:r>
            <a:endParaRPr lang="en-US" dirty="0"/>
          </a:p>
        </p:txBody>
      </p:sp>
      <p:sp>
        <p:nvSpPr>
          <p:cNvPr id="3" name="Content Placeholder 2"/>
          <p:cNvSpPr>
            <a:spLocks noGrp="1"/>
          </p:cNvSpPr>
          <p:nvPr>
            <p:ph idx="1"/>
          </p:nvPr>
        </p:nvSpPr>
        <p:spPr>
          <a:xfrm>
            <a:off x="304800" y="1600200"/>
            <a:ext cx="8534400" cy="5257800"/>
          </a:xfrm>
        </p:spPr>
        <p:txBody>
          <a:bodyPr>
            <a:normAutofit fontScale="92500" lnSpcReduction="20000"/>
          </a:bodyPr>
          <a:lstStyle/>
          <a:p>
            <a:r>
              <a:rPr lang="en-US" b="1" dirty="0" err="1"/>
              <a:t>Purpura</a:t>
            </a:r>
            <a:r>
              <a:rPr lang="en-US" b="1" dirty="0"/>
              <a:t> </a:t>
            </a:r>
            <a:r>
              <a:rPr lang="en-US" b="1" dirty="0" err="1"/>
              <a:t>haemorrhage</a:t>
            </a:r>
            <a:r>
              <a:rPr lang="en-US" dirty="0"/>
              <a:t>: larger </a:t>
            </a:r>
            <a:r>
              <a:rPr lang="en-US" dirty="0" err="1"/>
              <a:t>haemorrhages</a:t>
            </a:r>
            <a:r>
              <a:rPr lang="en-US" dirty="0"/>
              <a:t> (3mm-5mm) are called </a:t>
            </a:r>
            <a:r>
              <a:rPr lang="en-US" dirty="0" err="1"/>
              <a:t>purpura</a:t>
            </a:r>
            <a:r>
              <a:rPr lang="en-US" dirty="0"/>
              <a:t> and are associated with the same diseases as above, plus trauma, vascular inflammation (</a:t>
            </a:r>
            <a:r>
              <a:rPr lang="en-US" dirty="0" err="1"/>
              <a:t>vasculitis</a:t>
            </a:r>
            <a:r>
              <a:rPr lang="en-US" dirty="0"/>
              <a:t>) or increased vascular fragility.</a:t>
            </a:r>
          </a:p>
          <a:p>
            <a:endParaRPr lang="en-US" dirty="0"/>
          </a:p>
          <a:p>
            <a:pPr lvl="0"/>
            <a:r>
              <a:rPr lang="en-US" b="1" dirty="0" err="1"/>
              <a:t>Ecchymosis</a:t>
            </a:r>
            <a:r>
              <a:rPr lang="en-US" b="1" dirty="0"/>
              <a:t> </a:t>
            </a:r>
            <a:r>
              <a:rPr lang="en-US" b="1" dirty="0" err="1"/>
              <a:t>heamorrhage</a:t>
            </a:r>
            <a:r>
              <a:rPr lang="en-US" dirty="0"/>
              <a:t>: this represents larger bleeding that is most often associated with </a:t>
            </a:r>
            <a:r>
              <a:rPr lang="en-US" dirty="0" err="1"/>
              <a:t>sublethal</a:t>
            </a:r>
            <a:r>
              <a:rPr lang="en-US" dirty="0"/>
              <a:t> destruction of blood vessels.</a:t>
            </a:r>
          </a:p>
          <a:p>
            <a:pPr lvl="0"/>
            <a:endParaRPr lang="en-US" dirty="0"/>
          </a:p>
          <a:p>
            <a:pPr lvl="0"/>
            <a:r>
              <a:rPr lang="en-US" b="1" dirty="0"/>
              <a:t>Hematoma </a:t>
            </a:r>
            <a:r>
              <a:rPr lang="en-US" b="1" dirty="0" err="1"/>
              <a:t>heamorrhage</a:t>
            </a:r>
            <a:r>
              <a:rPr lang="en-US" dirty="0"/>
              <a:t>: tumor like accumulation of blood which has escaped from partially severed blood vessels.</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p>
        </p:txBody>
      </p:sp>
      <p:sp>
        <p:nvSpPr>
          <p:cNvPr id="3" name="Content Placeholder 2"/>
          <p:cNvSpPr>
            <a:spLocks noGrp="1"/>
          </p:cNvSpPr>
          <p:nvPr>
            <p:ph idx="1"/>
          </p:nvPr>
        </p:nvSpPr>
        <p:spPr/>
        <p:txBody>
          <a:bodyPr/>
          <a:lstStyle/>
          <a:p>
            <a:pPr>
              <a:buNone/>
            </a:pPr>
            <a:r>
              <a:rPr lang="en-US" b="1" dirty="0"/>
              <a:t>CAUSES OF DISEASE</a:t>
            </a:r>
          </a:p>
          <a:p>
            <a:pPr lvl="0"/>
            <a:r>
              <a:rPr lang="en-US" dirty="0"/>
              <a:t>Congenital/Genetic  causes</a:t>
            </a:r>
          </a:p>
          <a:p>
            <a:pPr lvl="0"/>
            <a:r>
              <a:rPr lang="en-US" dirty="0"/>
              <a:t>Acquired causes</a:t>
            </a:r>
          </a:p>
          <a:p>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HEAMORRHAGE</a:t>
            </a:r>
            <a:endParaRPr lang="en-US" dirty="0"/>
          </a:p>
        </p:txBody>
      </p:sp>
      <p:sp>
        <p:nvSpPr>
          <p:cNvPr id="3" name="Content Placeholder 2"/>
          <p:cNvSpPr>
            <a:spLocks noGrp="1"/>
          </p:cNvSpPr>
          <p:nvPr>
            <p:ph idx="1"/>
          </p:nvPr>
        </p:nvSpPr>
        <p:spPr>
          <a:xfrm>
            <a:off x="457200" y="1600200"/>
            <a:ext cx="8229600" cy="4876800"/>
          </a:xfrm>
        </p:spPr>
        <p:txBody>
          <a:bodyPr>
            <a:normAutofit fontScale="70000" lnSpcReduction="20000"/>
          </a:bodyPr>
          <a:lstStyle/>
          <a:p>
            <a:r>
              <a:rPr lang="en-US" b="1" dirty="0"/>
              <a:t>Classification based on location</a:t>
            </a:r>
          </a:p>
          <a:p>
            <a:pPr lvl="0"/>
            <a:r>
              <a:rPr lang="en-US" dirty="0" err="1"/>
              <a:t>Haemothorax</a:t>
            </a:r>
            <a:r>
              <a:rPr lang="en-US" dirty="0"/>
              <a:t>: this refers to collection of blood into the pleural cavity.( The pleural cavity is the space that lies between the pleura, the two thin membranes that line and surround the lungs.)</a:t>
            </a:r>
          </a:p>
          <a:p>
            <a:pPr lvl="0"/>
            <a:endParaRPr lang="en-US" dirty="0"/>
          </a:p>
          <a:p>
            <a:pPr lvl="0"/>
            <a:r>
              <a:rPr lang="en-US" b="1" dirty="0" err="1"/>
              <a:t>Haemopricardium</a:t>
            </a:r>
            <a:r>
              <a:rPr lang="en-US" dirty="0"/>
              <a:t>: this is due to </a:t>
            </a:r>
            <a:r>
              <a:rPr lang="en-US" dirty="0" err="1"/>
              <a:t>haemorrhage</a:t>
            </a:r>
            <a:r>
              <a:rPr lang="en-US" dirty="0"/>
              <a:t> in the pericardial cavity. (The pericardial cavity is an anatomical space located between the outside surface of the heart and the pericardium of the heart, which is a tough fibrous membrane that surrounds and protects the muscle of the heart.)</a:t>
            </a:r>
          </a:p>
          <a:p>
            <a:pPr lvl="0">
              <a:buNone/>
            </a:pPr>
            <a:endParaRPr lang="en-US" dirty="0"/>
          </a:p>
          <a:p>
            <a:pPr lvl="0"/>
            <a:r>
              <a:rPr lang="en-US" b="1" dirty="0" err="1"/>
              <a:t>Haemoperitonium</a:t>
            </a:r>
            <a:r>
              <a:rPr lang="en-US" dirty="0"/>
              <a:t>: this is due to </a:t>
            </a:r>
            <a:r>
              <a:rPr lang="en-US" dirty="0" err="1"/>
              <a:t>haemorrhage</a:t>
            </a:r>
            <a:r>
              <a:rPr lang="en-US" dirty="0"/>
              <a:t> in the peritoneal cavity. (The peritoneal cavity is the fluid-filled gap between the wall of the abdomen and the organs contained within the abdomen).</a:t>
            </a:r>
          </a:p>
          <a:p>
            <a:pPr lvl="0"/>
            <a:r>
              <a:rPr lang="en-US" b="1" dirty="0" err="1"/>
              <a:t>Haemathrosis</a:t>
            </a:r>
            <a:r>
              <a:rPr lang="en-US" dirty="0"/>
              <a:t> : collection of blood in joints.</a:t>
            </a:r>
          </a:p>
          <a:p>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HEAMORRHAGE</a:t>
            </a:r>
            <a:endParaRPr lang="en-US" dirty="0"/>
          </a:p>
        </p:txBody>
      </p:sp>
      <p:sp>
        <p:nvSpPr>
          <p:cNvPr id="3" name="Content Placeholder 2"/>
          <p:cNvSpPr>
            <a:spLocks noGrp="1"/>
          </p:cNvSpPr>
          <p:nvPr>
            <p:ph idx="1"/>
          </p:nvPr>
        </p:nvSpPr>
        <p:spPr>
          <a:xfrm>
            <a:off x="457200" y="1524000"/>
            <a:ext cx="8229600" cy="5334000"/>
          </a:xfrm>
        </p:spPr>
        <p:txBody>
          <a:bodyPr>
            <a:normAutofit fontScale="85000" lnSpcReduction="10000"/>
          </a:bodyPr>
          <a:lstStyle/>
          <a:p>
            <a:r>
              <a:rPr lang="en-US" b="1" dirty="0"/>
              <a:t>Types of </a:t>
            </a:r>
            <a:r>
              <a:rPr lang="en-US" b="1" dirty="0" err="1"/>
              <a:t>haemorrhage</a:t>
            </a:r>
            <a:endParaRPr lang="en-US" dirty="0"/>
          </a:p>
          <a:p>
            <a:r>
              <a:rPr lang="en-US" b="1" dirty="0"/>
              <a:t>Acute </a:t>
            </a:r>
            <a:r>
              <a:rPr lang="en-US" b="1" dirty="0" err="1"/>
              <a:t>Haemorrhage</a:t>
            </a:r>
            <a:r>
              <a:rPr lang="en-US" b="1" dirty="0"/>
              <a:t>:</a:t>
            </a:r>
            <a:r>
              <a:rPr lang="en-US" dirty="0"/>
              <a:t> </a:t>
            </a:r>
          </a:p>
          <a:p>
            <a:r>
              <a:rPr lang="en-US" dirty="0"/>
              <a:t>This results from massive blood loss associated with such pathological process as trauma as seen in road traffic accident, and gunshots wounds. </a:t>
            </a:r>
          </a:p>
          <a:p>
            <a:r>
              <a:rPr lang="en-US" dirty="0"/>
              <a:t>In acute blood loss, there is rapid response of the body to the blood loss depending on the severity of the loss.</a:t>
            </a:r>
          </a:p>
          <a:p>
            <a:pPr lvl="0"/>
            <a:r>
              <a:rPr lang="en-US" dirty="0"/>
              <a:t>A loss of less or equal to 15% of blood volume is rapidly compensated for with little or no change of blood pressure.</a:t>
            </a:r>
          </a:p>
          <a:p>
            <a:pPr lvl="0"/>
            <a:r>
              <a:rPr lang="en-US" dirty="0"/>
              <a:t>A loss of between 15-30% of blood volume leads to arteriolar constriction decreased cardiac output, low blood pressure, and </a:t>
            </a:r>
            <a:r>
              <a:rPr lang="en-US" dirty="0" err="1"/>
              <a:t>tadycardia</a:t>
            </a:r>
            <a:r>
              <a:rPr lang="en-US" dirty="0"/>
              <a:t>.</a:t>
            </a:r>
          </a:p>
          <a:p>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HEAMORRHAGE</a:t>
            </a:r>
            <a:endParaRPr lang="en-US" dirty="0"/>
          </a:p>
        </p:txBody>
      </p:sp>
      <p:sp>
        <p:nvSpPr>
          <p:cNvPr id="3" name="Content Placeholder 2"/>
          <p:cNvSpPr>
            <a:spLocks noGrp="1"/>
          </p:cNvSpPr>
          <p:nvPr>
            <p:ph idx="1"/>
          </p:nvPr>
        </p:nvSpPr>
        <p:spPr/>
        <p:txBody>
          <a:bodyPr/>
          <a:lstStyle/>
          <a:p>
            <a:pPr lvl="0"/>
            <a:r>
              <a:rPr lang="en-US" dirty="0"/>
              <a:t>A loss between 30-50% will lead to decreased cardiac output, </a:t>
            </a:r>
            <a:r>
              <a:rPr lang="en-US" dirty="0" err="1"/>
              <a:t>hypotensive</a:t>
            </a:r>
            <a:r>
              <a:rPr lang="en-US" dirty="0"/>
              <a:t> shock, shift of cardiac output and cerebral circulation.</a:t>
            </a:r>
          </a:p>
          <a:p>
            <a:pPr lvl="0"/>
            <a:endParaRPr lang="en-US" dirty="0"/>
          </a:p>
          <a:p>
            <a:pPr lvl="0"/>
            <a:r>
              <a:rPr lang="en-US" dirty="0"/>
              <a:t>With further loss, compensatory mechanism becomes inadequate, the patient losses consciousness and dies.</a:t>
            </a:r>
          </a:p>
          <a:p>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HEAMORRHAGE</a:t>
            </a:r>
            <a:endParaRPr lang="en-US" dirty="0"/>
          </a:p>
        </p:txBody>
      </p:sp>
      <p:sp>
        <p:nvSpPr>
          <p:cNvPr id="3" name="Content Placeholder 2"/>
          <p:cNvSpPr>
            <a:spLocks noGrp="1"/>
          </p:cNvSpPr>
          <p:nvPr>
            <p:ph idx="1"/>
          </p:nvPr>
        </p:nvSpPr>
        <p:spPr>
          <a:xfrm>
            <a:off x="304800" y="1600200"/>
            <a:ext cx="8534400" cy="5257800"/>
          </a:xfrm>
        </p:spPr>
        <p:txBody>
          <a:bodyPr>
            <a:normAutofit/>
          </a:bodyPr>
          <a:lstStyle/>
          <a:p>
            <a:r>
              <a:rPr lang="en-US" b="1" dirty="0"/>
              <a:t>Chronic </a:t>
            </a:r>
            <a:r>
              <a:rPr lang="en-US" b="1" dirty="0" err="1"/>
              <a:t>haemorrhage</a:t>
            </a:r>
            <a:r>
              <a:rPr lang="en-US" dirty="0"/>
              <a:t>: blood loss in chronic </a:t>
            </a:r>
            <a:r>
              <a:rPr lang="en-US" dirty="0" err="1"/>
              <a:t>haemorhage</a:t>
            </a:r>
            <a:r>
              <a:rPr lang="en-US" dirty="0"/>
              <a:t> results from prolonged established </a:t>
            </a:r>
            <a:r>
              <a:rPr lang="en-US" dirty="0" err="1"/>
              <a:t>parthological</a:t>
            </a:r>
            <a:r>
              <a:rPr lang="en-US" dirty="0"/>
              <a:t> process or diseases </a:t>
            </a:r>
            <a:r>
              <a:rPr lang="en-US" dirty="0" err="1"/>
              <a:t>e.g</a:t>
            </a:r>
            <a:r>
              <a:rPr lang="en-US" dirty="0"/>
              <a:t> chronic blood loss associated with peptic ulcer and blood loss from </a:t>
            </a:r>
            <a:r>
              <a:rPr lang="en-US" dirty="0" err="1"/>
              <a:t>tumour</a:t>
            </a:r>
            <a:r>
              <a:rPr lang="en-US" dirty="0"/>
              <a:t> conditions.</a:t>
            </a:r>
          </a:p>
          <a:p>
            <a:pPr lvl="0"/>
            <a:r>
              <a:rPr lang="en-US" dirty="0"/>
              <a:t>Tissue changes: there is ischemia of organs followed by fibrosis (formation of scar tissue)</a:t>
            </a:r>
          </a:p>
          <a:p>
            <a:pPr lvl="0"/>
            <a:r>
              <a:rPr lang="en-US" dirty="0"/>
              <a:t>Internal </a:t>
            </a:r>
            <a:r>
              <a:rPr lang="en-US" dirty="0" err="1"/>
              <a:t>heamorrhage</a:t>
            </a:r>
            <a:r>
              <a:rPr lang="en-US" dirty="0"/>
              <a:t> produces acute inflammatory responses in tissue, degeneration of RBC.</a:t>
            </a:r>
          </a:p>
          <a:p>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SHOCK</a:t>
            </a:r>
            <a:br>
              <a:rPr lang="en-US" dirty="0"/>
            </a:br>
            <a:endParaRPr lang="en-US" dirty="0"/>
          </a:p>
        </p:txBody>
      </p:sp>
      <p:sp>
        <p:nvSpPr>
          <p:cNvPr id="3" name="Content Placeholder 2"/>
          <p:cNvSpPr>
            <a:spLocks noGrp="1"/>
          </p:cNvSpPr>
          <p:nvPr>
            <p:ph idx="1"/>
          </p:nvPr>
        </p:nvSpPr>
        <p:spPr>
          <a:xfrm>
            <a:off x="457200" y="1600200"/>
            <a:ext cx="8229600" cy="5029200"/>
          </a:xfrm>
        </p:spPr>
        <p:txBody>
          <a:bodyPr>
            <a:normAutofit/>
          </a:bodyPr>
          <a:lstStyle/>
          <a:p>
            <a:r>
              <a:rPr lang="en-US" dirty="0"/>
              <a:t>Shock is a condition characterized by a reduction in tissue perfusion and oxygen delivery below the levels required to meet normal demand. </a:t>
            </a:r>
          </a:p>
          <a:p>
            <a:r>
              <a:rPr lang="en-US" dirty="0"/>
              <a:t>This is as a result of reduction in cardiac output or in the effective circulatory blood volume. </a:t>
            </a:r>
          </a:p>
          <a:p>
            <a:r>
              <a:rPr lang="en-US" dirty="0"/>
              <a:t>The major cause of shock is the loss of blood and plasma.</a:t>
            </a:r>
          </a:p>
          <a:p>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SHOCK</a:t>
            </a:r>
            <a:br>
              <a:rPr lang="en-US" dirty="0"/>
            </a:br>
            <a:endParaRPr lang="en-US" dirty="0"/>
          </a:p>
        </p:txBody>
      </p:sp>
      <p:sp>
        <p:nvSpPr>
          <p:cNvPr id="3" name="Content Placeholder 2"/>
          <p:cNvSpPr>
            <a:spLocks noGrp="1"/>
          </p:cNvSpPr>
          <p:nvPr>
            <p:ph idx="1"/>
          </p:nvPr>
        </p:nvSpPr>
        <p:spPr>
          <a:xfrm>
            <a:off x="457200" y="1066800"/>
            <a:ext cx="8229600" cy="5791200"/>
          </a:xfrm>
        </p:spPr>
        <p:txBody>
          <a:bodyPr>
            <a:normAutofit fontScale="92500" lnSpcReduction="20000"/>
          </a:bodyPr>
          <a:lstStyle/>
          <a:p>
            <a:r>
              <a:rPr lang="en-US" dirty="0"/>
              <a:t>Shock manifests as a collapse in the circulatory system resulting in fainting, cold sweating, chills, and disturbances in breathing</a:t>
            </a:r>
          </a:p>
          <a:p>
            <a:r>
              <a:rPr lang="en-US" dirty="0"/>
              <a:t> The cardiac manifestation may include palpitation and fast pulse rate.</a:t>
            </a:r>
          </a:p>
          <a:p>
            <a:endParaRPr lang="en-US" dirty="0"/>
          </a:p>
          <a:p>
            <a:r>
              <a:rPr lang="en-US" dirty="0"/>
              <a:t>Shock can be reversible or irreversible.  </a:t>
            </a:r>
          </a:p>
          <a:p>
            <a:r>
              <a:rPr lang="en-US" dirty="0"/>
              <a:t>In reversible shock all the anatomic changes can be reversed to normal if the causative agent is removed.  </a:t>
            </a:r>
          </a:p>
          <a:p>
            <a:r>
              <a:rPr lang="en-US" dirty="0"/>
              <a:t>When he causative agent becomes persistent, organ manifestation becomes irreversible and in many cases, death follows.</a:t>
            </a:r>
          </a:p>
          <a:p>
            <a:endParaRPr lang="en-US" dirty="0"/>
          </a:p>
          <a:p>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SHOCK</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b="1" dirty="0"/>
              <a:t>TYPES OF SHOCK</a:t>
            </a:r>
          </a:p>
          <a:p>
            <a:pPr lvl="0"/>
            <a:r>
              <a:rPr lang="en-US" b="1" dirty="0"/>
              <a:t>HYPOVOLAMIC SHOCK</a:t>
            </a:r>
            <a:r>
              <a:rPr lang="en-US" dirty="0"/>
              <a:t>:  This is circulatory volume deficit (cold shock) due to injury, </a:t>
            </a:r>
            <a:r>
              <a:rPr lang="en-US" dirty="0" err="1"/>
              <a:t>haemorrhage</a:t>
            </a:r>
            <a:r>
              <a:rPr lang="en-US" dirty="0"/>
              <a:t>, internal or external burns, operative traumas salt and H</a:t>
            </a:r>
            <a:r>
              <a:rPr lang="en-US" baseline="-25000" dirty="0"/>
              <a:t>2</a:t>
            </a:r>
            <a:r>
              <a:rPr lang="en-US" dirty="0"/>
              <a:t>o depletions.</a:t>
            </a:r>
          </a:p>
          <a:p>
            <a:pPr lvl="0"/>
            <a:r>
              <a:rPr lang="en-US" b="1" dirty="0"/>
              <a:t>NORMOVOLAMIC SHOCK </a:t>
            </a:r>
            <a:endParaRPr lang="en-US" dirty="0"/>
          </a:p>
          <a:p>
            <a:pPr lvl="1"/>
            <a:r>
              <a:rPr lang="en-US" b="1" dirty="0" err="1"/>
              <a:t>Cardiogenic</a:t>
            </a:r>
            <a:r>
              <a:rPr lang="en-US" b="1" dirty="0"/>
              <a:t> shock</a:t>
            </a:r>
            <a:r>
              <a:rPr lang="en-US" dirty="0"/>
              <a:t>:  This is </a:t>
            </a:r>
            <a:r>
              <a:rPr lang="en-US" dirty="0" err="1"/>
              <a:t>myocardia</a:t>
            </a:r>
            <a:r>
              <a:rPr lang="en-US" dirty="0"/>
              <a:t> damage from infection or diffuse myocardial disease.  (Myocardial </a:t>
            </a:r>
            <a:r>
              <a:rPr lang="en-US" dirty="0" err="1"/>
              <a:t>puing</a:t>
            </a:r>
            <a:r>
              <a:rPr lang="en-US" dirty="0"/>
              <a:t> failure)</a:t>
            </a:r>
          </a:p>
          <a:p>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SHOCK</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lvl="1"/>
            <a:endParaRPr lang="en-US" dirty="0"/>
          </a:p>
          <a:p>
            <a:pPr lvl="1"/>
            <a:r>
              <a:rPr lang="en-US" b="1" dirty="0"/>
              <a:t>Peripheral vascular failure (septic shock):  </a:t>
            </a:r>
            <a:r>
              <a:rPr lang="en-US" dirty="0"/>
              <a:t>This is also known as lower resistance or warm shock.  </a:t>
            </a:r>
          </a:p>
          <a:p>
            <a:pPr lvl="1"/>
            <a:r>
              <a:rPr lang="en-US" dirty="0"/>
              <a:t>It is caused by infection, gram </a:t>
            </a:r>
            <a:r>
              <a:rPr lang="en-US" dirty="0" err="1"/>
              <a:t>ve</a:t>
            </a:r>
            <a:r>
              <a:rPr lang="en-US" dirty="0"/>
              <a:t> sepsis or overwhelming gram +</a:t>
            </a:r>
            <a:r>
              <a:rPr lang="en-US" dirty="0" err="1"/>
              <a:t>ve</a:t>
            </a:r>
            <a:r>
              <a:rPr lang="en-US" dirty="0"/>
              <a:t> sepsis, abortions, diseases of GIT &amp; wound – infections</a:t>
            </a:r>
          </a:p>
          <a:p>
            <a:pPr lvl="1"/>
            <a:r>
              <a:rPr lang="en-US" b="1" dirty="0" err="1"/>
              <a:t>Neurogenic</a:t>
            </a:r>
            <a:r>
              <a:rPr lang="en-US" b="1" dirty="0"/>
              <a:t> shock</a:t>
            </a:r>
            <a:r>
              <a:rPr lang="en-US" dirty="0"/>
              <a:t>:   Dilatation of capacitance vessels through </a:t>
            </a:r>
            <a:r>
              <a:rPr lang="en-US" dirty="0" err="1"/>
              <a:t>neurogenic</a:t>
            </a:r>
            <a:r>
              <a:rPr lang="en-US" dirty="0"/>
              <a:t> mechanism due to loss of vascular tone </a:t>
            </a:r>
          </a:p>
          <a:p>
            <a:pPr lvl="1"/>
            <a:r>
              <a:rPr lang="en-US" b="1" dirty="0"/>
              <a:t>Anaphylactic shock</a:t>
            </a:r>
            <a:r>
              <a:rPr lang="en-US" dirty="0"/>
              <a:t>:  Initiated by </a:t>
            </a:r>
            <a:r>
              <a:rPr lang="en-US" dirty="0" err="1"/>
              <a:t>generalised</a:t>
            </a:r>
            <a:r>
              <a:rPr lang="en-US" dirty="0"/>
              <a:t> type I or II mediated hypersensitivity</a:t>
            </a:r>
          </a:p>
          <a:p>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SHOCK</a:t>
            </a:r>
            <a:br>
              <a:rPr lang="en-US" dirty="0"/>
            </a:br>
            <a:endParaRPr lang="en-US" dirty="0"/>
          </a:p>
        </p:txBody>
      </p:sp>
      <p:sp>
        <p:nvSpPr>
          <p:cNvPr id="3" name="Content Placeholder 2"/>
          <p:cNvSpPr>
            <a:spLocks noGrp="1"/>
          </p:cNvSpPr>
          <p:nvPr>
            <p:ph idx="1"/>
          </p:nvPr>
        </p:nvSpPr>
        <p:spPr>
          <a:xfrm>
            <a:off x="457200" y="990600"/>
            <a:ext cx="8229600" cy="5867400"/>
          </a:xfrm>
        </p:spPr>
        <p:txBody>
          <a:bodyPr>
            <a:normAutofit fontScale="85000" lnSpcReduction="10000"/>
          </a:bodyPr>
          <a:lstStyle/>
          <a:p>
            <a:r>
              <a:rPr lang="en-US" b="1" dirty="0"/>
              <a:t>Effect of Shock</a:t>
            </a:r>
            <a:endParaRPr lang="en-US" dirty="0"/>
          </a:p>
          <a:p>
            <a:pPr lvl="0"/>
            <a:r>
              <a:rPr lang="en-US" b="1" dirty="0" err="1"/>
              <a:t>Cutaneous</a:t>
            </a:r>
            <a:r>
              <a:rPr lang="en-US" b="1" dirty="0"/>
              <a:t> tissues</a:t>
            </a:r>
            <a:r>
              <a:rPr lang="en-US" dirty="0"/>
              <a:t>: a significant change is found here. There is dryness of the skin represented by dehydration. The skin becomes lax or loose depending on the degree of fluid loss from dehydration. </a:t>
            </a:r>
          </a:p>
          <a:p>
            <a:pPr lvl="0"/>
            <a:r>
              <a:rPr lang="en-US" b="1" dirty="0"/>
              <a:t>Brain tissue</a:t>
            </a:r>
            <a:r>
              <a:rPr lang="en-US" dirty="0"/>
              <a:t>: the brain tissue becomes edematous and show death of the large neurons.</a:t>
            </a:r>
          </a:p>
          <a:p>
            <a:pPr lvl="0"/>
            <a:r>
              <a:rPr lang="en-US" b="1" dirty="0"/>
              <a:t>Heart</a:t>
            </a:r>
            <a:r>
              <a:rPr lang="en-US" dirty="0"/>
              <a:t>: displays fatty changes, sub-</a:t>
            </a:r>
            <a:r>
              <a:rPr lang="en-US" dirty="0" err="1"/>
              <a:t>endocardial</a:t>
            </a:r>
            <a:r>
              <a:rPr lang="en-US" dirty="0"/>
              <a:t> </a:t>
            </a:r>
            <a:r>
              <a:rPr lang="en-US" dirty="0" err="1"/>
              <a:t>haemorrage</a:t>
            </a:r>
            <a:r>
              <a:rPr lang="en-US" dirty="0"/>
              <a:t> and necrosis</a:t>
            </a:r>
          </a:p>
          <a:p>
            <a:pPr lvl="0"/>
            <a:r>
              <a:rPr lang="en-US" b="1" dirty="0"/>
              <a:t>Lungs</a:t>
            </a:r>
            <a:r>
              <a:rPr lang="en-US" dirty="0"/>
              <a:t>: are generally resistant when affected in shock due to bacterial sepsis. They show congestion and edema.</a:t>
            </a:r>
          </a:p>
          <a:p>
            <a:pPr lvl="0"/>
            <a:r>
              <a:rPr lang="en-US" b="1" dirty="0"/>
              <a:t>Kidney</a:t>
            </a:r>
            <a:r>
              <a:rPr lang="en-US" dirty="0"/>
              <a:t>: one of the most severely affected of all organs. </a:t>
            </a:r>
          </a:p>
          <a:p>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Obstruction to Blood Flow.</a:t>
            </a:r>
            <a:br>
              <a:rPr lang="en-US" dirty="0"/>
            </a:br>
            <a:endParaRPr lang="en-US" dirty="0"/>
          </a:p>
        </p:txBody>
      </p:sp>
      <p:sp>
        <p:nvSpPr>
          <p:cNvPr id="3" name="Content Placeholder 2"/>
          <p:cNvSpPr>
            <a:spLocks noGrp="1"/>
          </p:cNvSpPr>
          <p:nvPr>
            <p:ph idx="1"/>
          </p:nvPr>
        </p:nvSpPr>
        <p:spPr>
          <a:xfrm>
            <a:off x="304800" y="1219200"/>
            <a:ext cx="8610600" cy="5638800"/>
          </a:xfrm>
        </p:spPr>
        <p:txBody>
          <a:bodyPr>
            <a:normAutofit fontScale="92500" lnSpcReduction="20000"/>
          </a:bodyPr>
          <a:lstStyle/>
          <a:p>
            <a:pPr lvl="0"/>
            <a:r>
              <a:rPr lang="en-US" dirty="0"/>
              <a:t>Thrombosis</a:t>
            </a:r>
          </a:p>
          <a:p>
            <a:pPr lvl="0"/>
            <a:r>
              <a:rPr lang="en-US" dirty="0"/>
              <a:t>Embolism</a:t>
            </a:r>
          </a:p>
          <a:p>
            <a:r>
              <a:rPr lang="en-US" b="1" dirty="0"/>
              <a:t>Thrombosis</a:t>
            </a:r>
            <a:endParaRPr lang="en-US" dirty="0"/>
          </a:p>
          <a:p>
            <a:r>
              <a:rPr lang="en-US" dirty="0"/>
              <a:t>Thrombosis is the formation of a clotted mass of blood in the intact vascular system. </a:t>
            </a:r>
          </a:p>
          <a:p>
            <a:r>
              <a:rPr lang="en-US" dirty="0"/>
              <a:t>Three influences are involved (Virchow’s triad): </a:t>
            </a:r>
          </a:p>
          <a:p>
            <a:r>
              <a:rPr lang="en-US" dirty="0"/>
              <a:t>A. Endothelial injury, </a:t>
            </a:r>
          </a:p>
          <a:p>
            <a:r>
              <a:rPr lang="en-US" dirty="0"/>
              <a:t>B. Alterations in normal flow, and </a:t>
            </a:r>
          </a:p>
          <a:p>
            <a:r>
              <a:rPr lang="en-US" dirty="0"/>
              <a:t>C. Hyper-</a:t>
            </a:r>
            <a:r>
              <a:rPr lang="en-US" dirty="0" err="1"/>
              <a:t>coagulability</a:t>
            </a:r>
            <a:r>
              <a:rPr lang="en-US" dirty="0"/>
              <a:t>. </a:t>
            </a:r>
          </a:p>
          <a:p>
            <a:endParaRPr lang="en-US" dirty="0"/>
          </a:p>
          <a:p>
            <a:r>
              <a:rPr lang="en-US" dirty="0"/>
              <a:t>When the last two are present, thrombosis can occur without endothelial injury</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p>
        </p:txBody>
      </p:sp>
      <p:sp>
        <p:nvSpPr>
          <p:cNvPr id="3" name="Content Placeholder 2"/>
          <p:cNvSpPr>
            <a:spLocks noGrp="1"/>
          </p:cNvSpPr>
          <p:nvPr>
            <p:ph idx="1"/>
          </p:nvPr>
        </p:nvSpPr>
        <p:spPr>
          <a:xfrm>
            <a:off x="457200" y="1600200"/>
            <a:ext cx="8229600" cy="4800600"/>
          </a:xfrm>
        </p:spPr>
        <p:txBody>
          <a:bodyPr/>
          <a:lstStyle/>
          <a:p>
            <a:pPr>
              <a:buNone/>
            </a:pPr>
            <a:r>
              <a:rPr lang="en-US" b="1" dirty="0"/>
              <a:t>Congenital Disorders</a:t>
            </a:r>
          </a:p>
          <a:p>
            <a:r>
              <a:rPr lang="en-US" dirty="0"/>
              <a:t>Congenital disorders also known as birth defects are represented by disease entities that may develop during fetal life as well as those that may arise and manifest themselves clinically during post-natal life.</a:t>
            </a:r>
          </a:p>
          <a:p>
            <a:r>
              <a:rPr lang="en-US" dirty="0"/>
              <a:t>They are conditions existing at or before birth regardless of cause.</a:t>
            </a:r>
          </a:p>
          <a:p>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Obstruction to Blood Flow.</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b="1" dirty="0"/>
              <a:t>Endothelial Injury</a:t>
            </a:r>
          </a:p>
          <a:p>
            <a:pPr lvl="0"/>
            <a:r>
              <a:rPr lang="en-US" dirty="0"/>
              <a:t>This is particularly important in the arteries and the heart, and is exemplified by ulcerative atherosclerosis with overlying thrombi</a:t>
            </a:r>
          </a:p>
          <a:p>
            <a:pPr lvl="0"/>
            <a:r>
              <a:rPr lang="en-US" dirty="0"/>
              <a:t>Other agents which damage the endothelium are the </a:t>
            </a:r>
            <a:r>
              <a:rPr lang="en-US" dirty="0" err="1"/>
              <a:t>vasculitides</a:t>
            </a:r>
            <a:r>
              <a:rPr lang="en-US" dirty="0"/>
              <a:t>, trauma, radiation, and some bacterial toxins</a:t>
            </a:r>
          </a:p>
          <a:p>
            <a:pPr lvl="0"/>
            <a:r>
              <a:rPr lang="en-US" dirty="0"/>
              <a:t>Dying endothelial cells release thrombotic (and some antithrombotic) factors, and collagen is exposed – this triggers the train of platelet and clotting events</a:t>
            </a:r>
          </a:p>
          <a:p>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Obstruction to Blood Flow.</a:t>
            </a:r>
            <a:br>
              <a:rPr lang="en-US" dirty="0"/>
            </a:b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b="1" dirty="0"/>
              <a:t>Alterations in Normal Flow</a:t>
            </a:r>
          </a:p>
          <a:p>
            <a:pPr lvl="0"/>
            <a:r>
              <a:rPr lang="en-US" dirty="0"/>
              <a:t>Turbulence (in arteries) and stasis (in veins) disrupts the normal laminar flow; </a:t>
            </a:r>
          </a:p>
          <a:p>
            <a:pPr lvl="0"/>
            <a:r>
              <a:rPr lang="en-US" dirty="0"/>
              <a:t>platelets are allowed to come into prolonged contact with the endothelium and the slowed flow retards dilution of activated clotting factors and the inflow of inhibitors.</a:t>
            </a:r>
          </a:p>
          <a:p>
            <a:pPr lvl="0"/>
            <a:r>
              <a:rPr lang="en-US" dirty="0"/>
              <a:t>Turbulence itself may induce endothelial injury</a:t>
            </a:r>
          </a:p>
          <a:p>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Obstruction to Blood Flow.</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r>
              <a:rPr lang="en-US" b="1" dirty="0" err="1"/>
              <a:t>Hypercoagulability</a:t>
            </a:r>
            <a:r>
              <a:rPr lang="en-US" b="1" dirty="0"/>
              <a:t> of Blood </a:t>
            </a:r>
            <a:r>
              <a:rPr lang="en-US" dirty="0"/>
              <a:t>Caused by the pathology of the intrinsic clotting of blood; primary (genetic) or secondary (acquired)</a:t>
            </a:r>
          </a:p>
          <a:p>
            <a:r>
              <a:rPr lang="en-US" b="1" dirty="0"/>
              <a:t>Morphology</a:t>
            </a:r>
            <a:endParaRPr lang="en-US" dirty="0"/>
          </a:p>
          <a:p>
            <a:pPr lvl="0"/>
            <a:r>
              <a:rPr lang="en-US" dirty="0"/>
              <a:t>Thrombi can form anywhere in the vascular tree; in high-flow vessels they tend to be non-occlusive, whereas elsewhere they tend to be occlusive.</a:t>
            </a:r>
          </a:p>
          <a:p>
            <a:pPr lvl="0"/>
            <a:r>
              <a:rPr lang="en-US" dirty="0"/>
              <a:t>On the arterial side, thrombi tend to be grey-red with alternating layers of platelets/fibrin and darker red cells giving “lines of </a:t>
            </a:r>
            <a:r>
              <a:rPr lang="en-US" dirty="0" err="1"/>
              <a:t>Zahn</a:t>
            </a:r>
            <a:r>
              <a:rPr lang="en-US" dirty="0"/>
              <a:t>”. </a:t>
            </a:r>
          </a:p>
          <a:p>
            <a:pPr lvl="0"/>
            <a:r>
              <a:rPr lang="en-US" dirty="0"/>
              <a:t>On the venous side, they tend to be red-blue, with thin strands of fibrin and generally no lines of </a:t>
            </a:r>
            <a:r>
              <a:rPr lang="en-US" dirty="0" err="1"/>
              <a:t>Zahn</a:t>
            </a:r>
            <a:r>
              <a:rPr lang="en-US" dirty="0"/>
              <a:t>.</a:t>
            </a:r>
          </a:p>
          <a:p>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EMBOLISM</a:t>
            </a:r>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a:t>Embolism can  be defined as the introduction of intravascular solid, liquid or gas that is carried through the blood to impact at a site distant from its origin.</a:t>
            </a:r>
          </a:p>
          <a:p>
            <a:pPr>
              <a:buNone/>
            </a:pPr>
            <a:endParaRPr lang="en-US" dirty="0"/>
          </a:p>
          <a:p>
            <a:r>
              <a:rPr lang="en-US" dirty="0"/>
              <a:t>This is the transportation of </a:t>
            </a:r>
            <a:r>
              <a:rPr lang="en-US" dirty="0" err="1"/>
              <a:t>undissolved</a:t>
            </a:r>
            <a:r>
              <a:rPr lang="en-US" dirty="0"/>
              <a:t> material (embolus) in the blood stream and its deposition somewhere in the circulation. </a:t>
            </a:r>
          </a:p>
          <a:p>
            <a:endParaRPr lang="en-US" dirty="0"/>
          </a:p>
          <a:p>
            <a:pPr>
              <a:buNone/>
            </a:pPr>
            <a:endParaRPr lang="en-US" dirty="0"/>
          </a:p>
          <a:p>
            <a:r>
              <a:rPr lang="en-US" dirty="0"/>
              <a:t>Embolism are more frequently found in veins than in arteries</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EMBOLISM</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b="1" dirty="0"/>
              <a:t>Etiology</a:t>
            </a:r>
          </a:p>
          <a:p>
            <a:r>
              <a:rPr lang="en-US" b="1" dirty="0"/>
              <a:t>Pulmonary Embolism</a:t>
            </a:r>
            <a:r>
              <a:rPr lang="en-US" dirty="0"/>
              <a:t>: This is impaction of an embolus on the pulmonary circulation. It may result in sudden death.</a:t>
            </a:r>
          </a:p>
          <a:p>
            <a:r>
              <a:rPr lang="en-US" b="1" dirty="0"/>
              <a:t>Systemic </a:t>
            </a:r>
            <a:r>
              <a:rPr lang="en-US" b="1" dirty="0" err="1"/>
              <a:t>Thromboembolism</a:t>
            </a:r>
            <a:r>
              <a:rPr lang="en-US" dirty="0"/>
              <a:t>: This is more rare, and refers to emboli travelling within the systemic circulation</a:t>
            </a:r>
          </a:p>
          <a:p>
            <a:r>
              <a:rPr lang="en-US" b="1" dirty="0"/>
              <a:t>Fat Embolism</a:t>
            </a:r>
            <a:r>
              <a:rPr lang="en-US" dirty="0"/>
              <a:t>:</a:t>
            </a:r>
          </a:p>
          <a:p>
            <a:r>
              <a:rPr lang="en-US" dirty="0"/>
              <a:t>It is most often seen after fractures of long bones with fatty marrows, but can occur with major trauma to fatty tissue, in diabetes mellitus, sickle cell </a:t>
            </a:r>
            <a:r>
              <a:rPr lang="en-US" dirty="0" err="1"/>
              <a:t>anaemia</a:t>
            </a:r>
            <a:r>
              <a:rPr lang="en-US" dirty="0"/>
              <a:t> and pancreatitis.</a:t>
            </a:r>
          </a:p>
          <a:p>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EMBOLISM</a:t>
            </a:r>
            <a:endParaRPr lang="en-US" dirty="0"/>
          </a:p>
        </p:txBody>
      </p:sp>
      <p:sp>
        <p:nvSpPr>
          <p:cNvPr id="3" name="Content Placeholder 2"/>
          <p:cNvSpPr>
            <a:spLocks noGrp="1"/>
          </p:cNvSpPr>
          <p:nvPr>
            <p:ph idx="1"/>
          </p:nvPr>
        </p:nvSpPr>
        <p:spPr>
          <a:xfrm>
            <a:off x="381000" y="1600200"/>
            <a:ext cx="8305800" cy="5257800"/>
          </a:xfrm>
        </p:spPr>
        <p:txBody>
          <a:bodyPr>
            <a:normAutofit fontScale="85000" lnSpcReduction="20000"/>
          </a:bodyPr>
          <a:lstStyle/>
          <a:p>
            <a:r>
              <a:rPr lang="en-US" b="1" dirty="0"/>
              <a:t>Amniotic Fluid Embolism</a:t>
            </a:r>
            <a:r>
              <a:rPr lang="en-US" dirty="0"/>
              <a:t>: Uncommon (1 in 50,000 deliveries), thought to involve a tear in the placental membranes and introduction of amniotic fluid to the uterine or cervical veins. </a:t>
            </a:r>
          </a:p>
          <a:p>
            <a:r>
              <a:rPr lang="en-US" dirty="0"/>
              <a:t>The diagnostic feature is amniotic debris in pulmonary capillaries.</a:t>
            </a:r>
          </a:p>
          <a:p>
            <a:r>
              <a:rPr lang="en-US" b="1" dirty="0"/>
              <a:t>Air Embolism</a:t>
            </a:r>
            <a:r>
              <a:rPr lang="en-US" dirty="0"/>
              <a:t>: It is the introduction of air into the vascular tree. </a:t>
            </a:r>
          </a:p>
          <a:p>
            <a:r>
              <a:rPr lang="en-US" dirty="0"/>
              <a:t>About 100mL is needed to become clinically significant. </a:t>
            </a:r>
          </a:p>
          <a:p>
            <a:r>
              <a:rPr lang="en-US" dirty="0"/>
              <a:t>The bubbles act like physical obstructions and may coalesce to form a frothy mass sufficiently large to occlude major vessels</a:t>
            </a:r>
          </a:p>
          <a:p>
            <a:r>
              <a:rPr lang="en-US" dirty="0"/>
              <a:t>Common cause include during delivery or abortion, etc.</a:t>
            </a:r>
          </a:p>
          <a:p>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INFARCTION</a:t>
            </a:r>
            <a:br>
              <a:rPr lang="en-US" dirty="0"/>
            </a:b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a:t>Infarction is </a:t>
            </a:r>
            <a:r>
              <a:rPr lang="en-US" dirty="0" err="1"/>
              <a:t>ischaemic</a:t>
            </a:r>
            <a:r>
              <a:rPr lang="en-US" dirty="0"/>
              <a:t> necrosis in an organ or tissue, resulting most often from sudden occlusion of its arterial supply. </a:t>
            </a:r>
          </a:p>
          <a:p>
            <a:endParaRPr lang="en-US" dirty="0"/>
          </a:p>
          <a:p>
            <a:r>
              <a:rPr lang="en-US" dirty="0"/>
              <a:t>It is rarely caused by obstruction of venous drainage usually in organs having no potential bypass channels such as the ovary or testis.</a:t>
            </a:r>
          </a:p>
          <a:p>
            <a:endParaRPr 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INFARCTION</a:t>
            </a:r>
            <a:br>
              <a:rPr lang="en-US" dirty="0"/>
            </a:br>
            <a:endParaRPr lang="en-US" dirty="0"/>
          </a:p>
        </p:txBody>
      </p:sp>
      <p:sp>
        <p:nvSpPr>
          <p:cNvPr id="3" name="Content Placeholder 2"/>
          <p:cNvSpPr>
            <a:spLocks noGrp="1"/>
          </p:cNvSpPr>
          <p:nvPr>
            <p:ph idx="1"/>
          </p:nvPr>
        </p:nvSpPr>
        <p:spPr>
          <a:xfrm>
            <a:off x="457200" y="1600200"/>
            <a:ext cx="8382000" cy="5257800"/>
          </a:xfrm>
        </p:spPr>
        <p:txBody>
          <a:bodyPr>
            <a:normAutofit/>
          </a:bodyPr>
          <a:lstStyle/>
          <a:p>
            <a:r>
              <a:rPr lang="en-US" b="1" dirty="0"/>
              <a:t>Morphology</a:t>
            </a:r>
            <a:endParaRPr lang="en-US" sz="2800" b="1" dirty="0"/>
          </a:p>
          <a:p>
            <a:pPr lvl="0"/>
            <a:r>
              <a:rPr lang="en-US" dirty="0"/>
              <a:t>Infarcts are classified according to their </a:t>
            </a:r>
            <a:r>
              <a:rPr lang="en-US" dirty="0" err="1"/>
              <a:t>colour</a:t>
            </a:r>
            <a:r>
              <a:rPr lang="en-US" dirty="0"/>
              <a:t>, and the presence or absence of infection. </a:t>
            </a:r>
            <a:endParaRPr lang="en-US" sz="2800" dirty="0"/>
          </a:p>
          <a:p>
            <a:pPr lvl="1"/>
            <a:r>
              <a:rPr lang="en-US" b="1" dirty="0"/>
              <a:t>Red infarcts </a:t>
            </a:r>
            <a:r>
              <a:rPr lang="en-US" dirty="0"/>
              <a:t>occur with venous occlusion (</a:t>
            </a:r>
            <a:r>
              <a:rPr lang="en-US" dirty="0" err="1"/>
              <a:t>eg</a:t>
            </a:r>
            <a:r>
              <a:rPr lang="en-US" dirty="0"/>
              <a:t>. ovary), in loose tissues (</a:t>
            </a:r>
            <a:r>
              <a:rPr lang="en-US" dirty="0" err="1"/>
              <a:t>eg</a:t>
            </a:r>
            <a:r>
              <a:rPr lang="en-US" dirty="0"/>
              <a:t>. lung), in tissues with a dual circulation (</a:t>
            </a:r>
            <a:r>
              <a:rPr lang="en-US" dirty="0" err="1"/>
              <a:t>eg</a:t>
            </a:r>
            <a:r>
              <a:rPr lang="en-US" dirty="0"/>
              <a:t>. small intestine), in tissues previously congested, and in sites where flow is re-established to a site of previous occlusion.</a:t>
            </a:r>
            <a:endParaRPr lang="en-US" sz="2400" dirty="0"/>
          </a:p>
          <a:p>
            <a:pPr lvl="1"/>
            <a:r>
              <a:rPr lang="en-US" b="1" dirty="0"/>
              <a:t>White infarcts </a:t>
            </a:r>
            <a:r>
              <a:rPr lang="en-US" dirty="0"/>
              <a:t>occur with arterial occlusion, or in solid organs (heart, spleen, kidney).</a:t>
            </a:r>
            <a:endParaRPr lang="en-US" sz="2400" dirty="0"/>
          </a:p>
          <a:p>
            <a:pPr lvl="0"/>
            <a:endParaRPr lang="en-US" sz="2800" dirty="0"/>
          </a:p>
          <a:p>
            <a:endParaRPr lang="en-US"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INFARCTION</a:t>
            </a:r>
            <a:br>
              <a:rPr lang="en-US" dirty="0"/>
            </a:br>
            <a:endParaRPr lang="en-US" dirty="0"/>
          </a:p>
        </p:txBody>
      </p:sp>
      <p:sp>
        <p:nvSpPr>
          <p:cNvPr id="3" name="Content Placeholder 2"/>
          <p:cNvSpPr>
            <a:spLocks noGrp="1"/>
          </p:cNvSpPr>
          <p:nvPr>
            <p:ph idx="1"/>
          </p:nvPr>
        </p:nvSpPr>
        <p:spPr>
          <a:xfrm>
            <a:off x="457200" y="1295400"/>
            <a:ext cx="8229600" cy="5562600"/>
          </a:xfrm>
        </p:spPr>
        <p:txBody>
          <a:bodyPr/>
          <a:lstStyle/>
          <a:p>
            <a:pPr lvl="0"/>
            <a:r>
              <a:rPr lang="en-US" dirty="0"/>
              <a:t>All infarcts tend to be wedge-shaped and often with a bit of </a:t>
            </a:r>
            <a:r>
              <a:rPr lang="en-US" dirty="0" err="1"/>
              <a:t>fibrinous</a:t>
            </a:r>
            <a:r>
              <a:rPr lang="en-US" dirty="0"/>
              <a:t> </a:t>
            </a:r>
            <a:r>
              <a:rPr lang="en-US" dirty="0" err="1"/>
              <a:t>exudate</a:t>
            </a:r>
            <a:r>
              <a:rPr lang="en-US" dirty="0"/>
              <a:t>.</a:t>
            </a:r>
          </a:p>
          <a:p>
            <a:pPr lvl="0"/>
            <a:endParaRPr lang="en-US" sz="2800" dirty="0"/>
          </a:p>
          <a:p>
            <a:pPr lvl="0"/>
            <a:r>
              <a:rPr lang="en-US" dirty="0"/>
              <a:t>An inflammatory </a:t>
            </a:r>
            <a:r>
              <a:rPr lang="en-US" dirty="0" err="1"/>
              <a:t>exudate</a:t>
            </a:r>
            <a:r>
              <a:rPr lang="en-US" dirty="0"/>
              <a:t> develops at the margins after a few hours and is well-defined by two days. </a:t>
            </a:r>
          </a:p>
          <a:p>
            <a:pPr lvl="0"/>
            <a:endParaRPr lang="en-US" dirty="0"/>
          </a:p>
          <a:p>
            <a:pPr lvl="0"/>
            <a:r>
              <a:rPr lang="en-US" dirty="0"/>
              <a:t>Most infarcts are ultimately replaced with scar tissue. </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CARDIOVASCULAR DISEASES</a:t>
            </a:r>
          </a:p>
        </p:txBody>
      </p:sp>
      <p:sp>
        <p:nvSpPr>
          <p:cNvPr id="3" name="Content Placeholder 2"/>
          <p:cNvSpPr>
            <a:spLocks noGrp="1"/>
          </p:cNvSpPr>
          <p:nvPr>
            <p:ph idx="1"/>
          </p:nvPr>
        </p:nvSpPr>
        <p:spPr/>
        <p:txBody>
          <a:bodyPr/>
          <a:lstStyle/>
          <a:p>
            <a:pPr>
              <a:buNone/>
            </a:pPr>
            <a:r>
              <a:rPr lang="en-US" dirty="0"/>
              <a:t>The cardiovascular system consist of </a:t>
            </a:r>
          </a:p>
          <a:p>
            <a:pPr marL="514350" indent="-514350">
              <a:buAutoNum type="arabicPeriod"/>
            </a:pPr>
            <a:r>
              <a:rPr lang="en-US" dirty="0"/>
              <a:t>A strong muscular heart</a:t>
            </a:r>
          </a:p>
          <a:p>
            <a:pPr marL="514350" indent="-514350">
              <a:buAutoNum type="arabicPeriod"/>
            </a:pPr>
            <a:endParaRPr lang="en-US" dirty="0"/>
          </a:p>
          <a:p>
            <a:pPr marL="0" indent="0">
              <a:buNone/>
            </a:pPr>
            <a:r>
              <a:rPr lang="en-US" dirty="0"/>
              <a:t>2. Blood vessels</a:t>
            </a:r>
          </a:p>
          <a:p>
            <a:pPr marL="0" indent="0">
              <a:buNone/>
            </a:pPr>
            <a:endParaRPr lang="en-US" dirty="0"/>
          </a:p>
          <a:p>
            <a:pPr marL="0" indent="0">
              <a:buNone/>
            </a:pPr>
            <a:r>
              <a:rPr lang="en-US" dirty="0"/>
              <a:t>3. Blood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a:t>Of these disorders, those characterized by structural deformities are termed  congenital anomalies and involve defects in a developing fetus.</a:t>
            </a:r>
          </a:p>
          <a:p>
            <a:r>
              <a:rPr lang="en-US" dirty="0"/>
              <a:t>Congenital disorders may be genetic or environmentally acquired.</a:t>
            </a:r>
          </a:p>
          <a:p>
            <a:r>
              <a:rPr lang="en-US" dirty="0"/>
              <a:t>Any substance that causes congenital disorders is known as TERATOGEN </a:t>
            </a:r>
          </a:p>
          <a:p>
            <a:endParaRPr lang="en-US" dirty="0"/>
          </a:p>
          <a:p>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Heart</a:t>
            </a:r>
          </a:p>
        </p:txBody>
      </p:sp>
      <p:sp>
        <p:nvSpPr>
          <p:cNvPr id="3" name="Content Placeholder 2"/>
          <p:cNvSpPr>
            <a:spLocks noGrp="1"/>
          </p:cNvSpPr>
          <p:nvPr>
            <p:ph idx="1"/>
          </p:nvPr>
        </p:nvSpPr>
        <p:spPr/>
        <p:txBody>
          <a:bodyPr>
            <a:normAutofit lnSpcReduction="10000"/>
          </a:bodyPr>
          <a:lstStyle/>
          <a:p>
            <a:r>
              <a:rPr lang="en-US" dirty="0"/>
              <a:t>The heart is a hollow, muscular organ located between the lungs</a:t>
            </a:r>
          </a:p>
          <a:p>
            <a:endParaRPr lang="en-US" dirty="0"/>
          </a:p>
          <a:p>
            <a:r>
              <a:rPr lang="en-US" dirty="0"/>
              <a:t> It is a very effective pump that furnishes the power to maintain the blood flow needed throughout the entire body </a:t>
            </a:r>
          </a:p>
          <a:p>
            <a:endParaRPr lang="en-US" dirty="0"/>
          </a:p>
          <a:p>
            <a:r>
              <a:rPr lang="en-US" dirty="0"/>
              <a:t>The pointed lower end of the heart is known as the apex</a:t>
            </a:r>
            <a:endParaRPr lang="en-US" dirty="0">
              <a:solidFill>
                <a:srgbClr val="FF0000"/>
              </a:solidFill>
            </a:endParaRPr>
          </a:p>
          <a:p>
            <a:endParaRPr lang="en-US"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the Heart</a:t>
            </a:r>
          </a:p>
        </p:txBody>
      </p:sp>
      <p:pic>
        <p:nvPicPr>
          <p:cNvPr id="4" name="Picture 7"/>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b="3175"/>
          <a:stretch>
            <a:fillRect/>
          </a:stretch>
        </p:blipFill>
        <p:spPr bwMode="auto">
          <a:xfrm>
            <a:off x="457200" y="1600200"/>
            <a:ext cx="8381999" cy="464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heart</a:t>
            </a: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r>
              <a:rPr lang="en-US" dirty="0"/>
              <a:t>The pericardium also known as the pericardial sac, is the double-walled membranous sac that encloses the heart.</a:t>
            </a:r>
          </a:p>
          <a:p>
            <a:r>
              <a:rPr lang="en-US" dirty="0"/>
              <a:t>The visceral pericardium, which is the inner layer of the pericardium, also forms the outer layer of the heart.</a:t>
            </a:r>
          </a:p>
          <a:p>
            <a:endParaRPr lang="en-US" dirty="0"/>
          </a:p>
          <a:p>
            <a:r>
              <a:rPr lang="en-US" dirty="0"/>
              <a:t>When referred to as the outer layer of the heart, it is known as the </a:t>
            </a:r>
            <a:r>
              <a:rPr lang="en-US" dirty="0" err="1"/>
              <a:t>epicardium</a:t>
            </a:r>
            <a:r>
              <a:rPr lang="en-US" dirty="0"/>
              <a:t> </a:t>
            </a:r>
          </a:p>
          <a:p>
            <a:endParaRPr lang="en-US" dirty="0"/>
          </a:p>
          <a:p>
            <a:r>
              <a:rPr lang="en-US" dirty="0"/>
              <a:t>Pericardial fluid is found between these two layers, where it acts as a lubricant to prevent friction when the heart beats</a:t>
            </a:r>
          </a:p>
          <a:p>
            <a:endParaRPr lang="en-US"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heart</a:t>
            </a: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b="1" dirty="0"/>
              <a:t>The walls of the heart</a:t>
            </a:r>
          </a:p>
          <a:p>
            <a:r>
              <a:rPr lang="en-US" dirty="0"/>
              <a:t>The walls of the heart are made up of three layers: the </a:t>
            </a:r>
            <a:r>
              <a:rPr lang="en-US" dirty="0" err="1"/>
              <a:t>epicardium</a:t>
            </a:r>
            <a:r>
              <a:rPr lang="en-US" dirty="0"/>
              <a:t>, myocardium, and </a:t>
            </a:r>
            <a:r>
              <a:rPr lang="en-US" dirty="0" err="1"/>
              <a:t>endocardium</a:t>
            </a:r>
            <a:r>
              <a:rPr lang="en-US" dirty="0"/>
              <a:t> </a:t>
            </a:r>
          </a:p>
          <a:p>
            <a:endParaRPr lang="en-US" dirty="0"/>
          </a:p>
          <a:p>
            <a:r>
              <a:rPr lang="en-US" dirty="0"/>
              <a:t>The </a:t>
            </a:r>
            <a:r>
              <a:rPr lang="en-US" dirty="0" err="1"/>
              <a:t>epicardium</a:t>
            </a:r>
            <a:r>
              <a:rPr lang="en-US" dirty="0"/>
              <a:t> is the external layer of the heart and the inner layer of the pericardium</a:t>
            </a:r>
          </a:p>
          <a:p>
            <a:endParaRPr lang="en-US" dirty="0"/>
          </a:p>
          <a:p>
            <a:r>
              <a:rPr lang="en-US" dirty="0"/>
              <a:t>The myocardium also known as myocardial muscle, is the middle and thickest of the heart’s three layers and consists of specialized cardiac muscle tissue</a:t>
            </a:r>
          </a:p>
          <a:p>
            <a:endParaRPr lang="en-US" dirty="0"/>
          </a:p>
          <a:p>
            <a:r>
              <a:rPr lang="de-DE" dirty="0"/>
              <a:t>The endocardium which </a:t>
            </a:r>
            <a:r>
              <a:rPr lang="en-US" dirty="0"/>
              <a:t>consists of epithelial tissue, is the inner lining of the heart.</a:t>
            </a:r>
          </a:p>
          <a:p>
            <a:endParaRPr lang="en-US"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heart</a:t>
            </a:r>
          </a:p>
        </p:txBody>
      </p:sp>
      <p:sp>
        <p:nvSpPr>
          <p:cNvPr id="3" name="Content Placeholder 2"/>
          <p:cNvSpPr>
            <a:spLocks noGrp="1"/>
          </p:cNvSpPr>
          <p:nvPr>
            <p:ph idx="1"/>
          </p:nvPr>
        </p:nvSpPr>
        <p:spPr/>
        <p:txBody>
          <a:bodyPr>
            <a:normAutofit/>
          </a:bodyPr>
          <a:lstStyle/>
          <a:p>
            <a:r>
              <a:rPr lang="en-US" b="1" dirty="0"/>
              <a:t>The chambers of the heart</a:t>
            </a:r>
            <a:endParaRPr lang="en-US" dirty="0"/>
          </a:p>
          <a:p>
            <a:r>
              <a:rPr lang="en-US" dirty="0"/>
              <a:t>The heart is divided into left and right sides. Each side is subdivided to form the four chambers of the heart </a:t>
            </a:r>
          </a:p>
          <a:p>
            <a:r>
              <a:rPr lang="en-US" dirty="0"/>
              <a:t>The atria are the two upper chambers of the heart. </a:t>
            </a:r>
          </a:p>
          <a:p>
            <a:r>
              <a:rPr lang="en-US" dirty="0"/>
              <a:t>The ventricles are the two lower chambers of the heart.. </a:t>
            </a:r>
          </a:p>
          <a:p>
            <a:endParaRPr lang="en-US" dirty="0"/>
          </a:p>
          <a:p>
            <a:endParaRPr lang="en-US" dirty="0"/>
          </a:p>
          <a:p>
            <a:endParaRPr lang="en-US"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heart</a:t>
            </a:r>
          </a:p>
        </p:txBody>
      </p:sp>
      <p:sp>
        <p:nvSpPr>
          <p:cNvPr id="3" name="Content Placeholder 2"/>
          <p:cNvSpPr>
            <a:spLocks noGrp="1"/>
          </p:cNvSpPr>
          <p:nvPr>
            <p:ph idx="1"/>
          </p:nvPr>
        </p:nvSpPr>
        <p:spPr>
          <a:xfrm>
            <a:off x="457200" y="1371600"/>
            <a:ext cx="8229600" cy="5486400"/>
          </a:xfrm>
        </p:spPr>
        <p:txBody>
          <a:bodyPr>
            <a:normAutofit fontScale="70000" lnSpcReduction="20000"/>
          </a:bodyPr>
          <a:lstStyle/>
          <a:p>
            <a:r>
              <a:rPr lang="en-US" b="1" dirty="0"/>
              <a:t>The valves of the heart</a:t>
            </a:r>
          </a:p>
          <a:p>
            <a:r>
              <a:rPr lang="en-US" dirty="0"/>
              <a:t>The flow of blood through the heart is controlled by four valves: </a:t>
            </a:r>
          </a:p>
          <a:p>
            <a:r>
              <a:rPr lang="en-US" dirty="0"/>
              <a:t>The tricuspid, pulmonary </a:t>
            </a:r>
            <a:r>
              <a:rPr lang="en-US" dirty="0" err="1"/>
              <a:t>semilunar</a:t>
            </a:r>
            <a:r>
              <a:rPr lang="en-US" dirty="0"/>
              <a:t>, mitral, and aortic </a:t>
            </a:r>
            <a:r>
              <a:rPr lang="en-US" dirty="0" err="1"/>
              <a:t>semilunar</a:t>
            </a:r>
            <a:r>
              <a:rPr lang="en-US" dirty="0"/>
              <a:t> valves</a:t>
            </a:r>
          </a:p>
          <a:p>
            <a:endParaRPr lang="en-US" dirty="0"/>
          </a:p>
          <a:p>
            <a:r>
              <a:rPr lang="en-US" dirty="0"/>
              <a:t>The tricuspid valve controls the opening between the right atrium and the right ventricle</a:t>
            </a:r>
          </a:p>
          <a:p>
            <a:endParaRPr lang="en-US" dirty="0"/>
          </a:p>
          <a:p>
            <a:r>
              <a:rPr lang="en-US" dirty="0"/>
              <a:t>The pulmonary </a:t>
            </a:r>
            <a:r>
              <a:rPr lang="en-US" dirty="0" err="1"/>
              <a:t>semilunar</a:t>
            </a:r>
            <a:r>
              <a:rPr lang="en-US" dirty="0"/>
              <a:t> valve is located between the right ventricle and the pulmonary artery</a:t>
            </a:r>
          </a:p>
          <a:p>
            <a:endParaRPr lang="en-US" dirty="0"/>
          </a:p>
          <a:p>
            <a:r>
              <a:rPr lang="en-US" dirty="0"/>
              <a:t> The mitral valve, also known as the bicuspid valve, is located between the left atrium and left ventricle. </a:t>
            </a:r>
          </a:p>
          <a:p>
            <a:endParaRPr lang="en-US" dirty="0"/>
          </a:p>
          <a:p>
            <a:r>
              <a:rPr lang="en-US" dirty="0"/>
              <a:t>The aortic </a:t>
            </a:r>
            <a:r>
              <a:rPr lang="en-US" dirty="0" err="1"/>
              <a:t>semilunar</a:t>
            </a:r>
            <a:r>
              <a:rPr lang="en-US" dirty="0"/>
              <a:t> valve is located between the left ventricle and the aorta.</a:t>
            </a:r>
          </a:p>
          <a:p>
            <a:endParaRPr lang="en-US" dirty="0"/>
          </a:p>
          <a:p>
            <a:endParaRPr lang="en-US"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Cardiovascular Diseases</a:t>
            </a:r>
          </a:p>
        </p:txBody>
      </p:sp>
      <p:sp>
        <p:nvSpPr>
          <p:cNvPr id="3" name="Content Placeholder 2"/>
          <p:cNvSpPr>
            <a:spLocks noGrp="1"/>
          </p:cNvSpPr>
          <p:nvPr>
            <p:ph idx="1"/>
          </p:nvPr>
        </p:nvSpPr>
        <p:spPr>
          <a:xfrm>
            <a:off x="457200" y="1600200"/>
            <a:ext cx="8686800" cy="4876800"/>
          </a:xfrm>
        </p:spPr>
        <p:txBody>
          <a:bodyPr>
            <a:normAutofit/>
          </a:bodyPr>
          <a:lstStyle/>
          <a:p>
            <a:r>
              <a:rPr lang="en-US" dirty="0"/>
              <a:t>Atherosclerosis</a:t>
            </a:r>
          </a:p>
          <a:p>
            <a:r>
              <a:rPr lang="en-US" dirty="0"/>
              <a:t>Hypertensive heart diseases</a:t>
            </a:r>
          </a:p>
          <a:p>
            <a:r>
              <a:rPr lang="en-US" dirty="0" err="1"/>
              <a:t>Ischaemic</a:t>
            </a:r>
            <a:r>
              <a:rPr lang="en-US" dirty="0"/>
              <a:t> Heart Disease</a:t>
            </a:r>
          </a:p>
          <a:p>
            <a:r>
              <a:rPr lang="en-US" dirty="0"/>
              <a:t>Congenital heart disease</a:t>
            </a:r>
          </a:p>
          <a:p>
            <a:r>
              <a:rPr lang="en-US" dirty="0"/>
              <a:t>Rheumatic Heart Diseases</a:t>
            </a:r>
          </a:p>
          <a:p>
            <a:r>
              <a:rPr lang="en-US" dirty="0"/>
              <a:t>Heart failure</a:t>
            </a:r>
          </a:p>
          <a:p>
            <a:r>
              <a:rPr lang="en-US" dirty="0" err="1"/>
              <a:t>Tumours</a:t>
            </a:r>
            <a:r>
              <a:rPr lang="en-US" dirty="0"/>
              <a:t> of the heart</a:t>
            </a:r>
          </a:p>
          <a:p>
            <a:endParaRPr lang="en-US"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Atherosclerosis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Atherosclerosis:</a:t>
            </a:r>
            <a:r>
              <a:rPr lang="en-US" dirty="0"/>
              <a:t> </a:t>
            </a:r>
          </a:p>
          <a:p>
            <a:pPr marL="0" indent="0">
              <a:lnSpc>
                <a:spcPct val="120000"/>
              </a:lnSpc>
              <a:buNone/>
            </a:pPr>
            <a:r>
              <a:rPr lang="en-US" dirty="0"/>
              <a:t>It is a specific form of arteriosclerosis in which an artery wall thickens as a result of invasion and accumulation of white blood cells and proliferation of </a:t>
            </a:r>
            <a:r>
              <a:rPr lang="en-US" dirty="0" err="1"/>
              <a:t>intimal</a:t>
            </a:r>
            <a:r>
              <a:rPr lang="en-US" dirty="0"/>
              <a:t> smooth muscle cell creating an </a:t>
            </a:r>
            <a:r>
              <a:rPr lang="en-US" dirty="0" err="1"/>
              <a:t>atheromatous</a:t>
            </a:r>
            <a:r>
              <a:rPr lang="en-US" dirty="0"/>
              <a:t> plaque. </a:t>
            </a:r>
          </a:p>
          <a:p>
            <a:pPr marL="0" indent="0">
              <a:buNone/>
            </a:pPr>
            <a:endParaRPr lang="en-US" dirty="0"/>
          </a:p>
          <a:p>
            <a:pPr>
              <a:buNone/>
            </a:pPr>
            <a:r>
              <a:rPr lang="en-US" b="1" dirty="0"/>
              <a:t>Etiology </a:t>
            </a:r>
          </a:p>
          <a:p>
            <a:r>
              <a:rPr lang="en-US" dirty="0"/>
              <a:t>High amounts of certain fats and cholesterol in the body</a:t>
            </a:r>
          </a:p>
          <a:p>
            <a:r>
              <a:rPr lang="en-US" dirty="0"/>
              <a:t>High blood pressure </a:t>
            </a:r>
          </a:p>
          <a:p>
            <a:r>
              <a:rPr lang="en-US" dirty="0"/>
              <a:t>Diabetes (high amount of sugar in the blood due to insulin resistance)</a:t>
            </a:r>
          </a:p>
          <a:p>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Atherosclerosis </a:t>
            </a:r>
            <a:br>
              <a:rPr lang="en-US" dirty="0"/>
            </a:br>
            <a:endParaRPr lang="en-US" dirty="0"/>
          </a:p>
        </p:txBody>
      </p:sp>
      <p:sp>
        <p:nvSpPr>
          <p:cNvPr id="3" name="Content Placeholder 2"/>
          <p:cNvSpPr>
            <a:spLocks noGrp="1"/>
          </p:cNvSpPr>
          <p:nvPr>
            <p:ph idx="1"/>
          </p:nvPr>
        </p:nvSpPr>
        <p:spPr/>
        <p:txBody>
          <a:bodyPr/>
          <a:lstStyle/>
          <a:p>
            <a:r>
              <a:rPr lang="en-US" b="1" dirty="0"/>
              <a:t>Morphological changes</a:t>
            </a:r>
          </a:p>
          <a:p>
            <a:r>
              <a:rPr lang="en-US" dirty="0"/>
              <a:t>The </a:t>
            </a:r>
            <a:r>
              <a:rPr lang="en-US" dirty="0" err="1"/>
              <a:t>atheromatous</a:t>
            </a:r>
            <a:r>
              <a:rPr lang="en-US" dirty="0"/>
              <a:t> plaque reduces the elasticity of the artery walls which increases pulse pressure. </a:t>
            </a:r>
          </a:p>
          <a:p>
            <a:r>
              <a:rPr lang="en-US" dirty="0"/>
              <a:t>Blockage of the arteries due to calcification and accumulation of lipids. </a:t>
            </a:r>
          </a:p>
          <a:p>
            <a:endParaRPr 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Hypertensive Heart Diseases</a:t>
            </a:r>
          </a:p>
        </p:txBody>
      </p:sp>
      <p:sp>
        <p:nvSpPr>
          <p:cNvPr id="3" name="Content Placeholder 2"/>
          <p:cNvSpPr>
            <a:spLocks noGrp="1"/>
          </p:cNvSpPr>
          <p:nvPr>
            <p:ph idx="1"/>
          </p:nvPr>
        </p:nvSpPr>
        <p:spPr>
          <a:xfrm>
            <a:off x="457200" y="1600200"/>
            <a:ext cx="8229600" cy="5257800"/>
          </a:xfrm>
        </p:spPr>
        <p:txBody>
          <a:bodyPr>
            <a:normAutofit/>
          </a:bodyPr>
          <a:lstStyle/>
          <a:p>
            <a:r>
              <a:rPr lang="en-US" dirty="0"/>
              <a:t>This includes a number of complications of high blood pressure that affects the heart. </a:t>
            </a:r>
          </a:p>
          <a:p>
            <a:r>
              <a:rPr lang="en-US" dirty="0"/>
              <a:t>Most patients of hypertensive heart disease have advanced coronary atherosclerosis and may develop progressive Ischemic heart disease.</a:t>
            </a:r>
          </a:p>
          <a:p>
            <a:r>
              <a:rPr lang="en-US" b="1" dirty="0"/>
              <a:t>Etiology</a:t>
            </a:r>
            <a:r>
              <a:rPr lang="en-US" dirty="0"/>
              <a:t>: it is caused by high blood pressure</a:t>
            </a:r>
          </a:p>
          <a:p>
            <a:r>
              <a:rPr lang="en-US" dirty="0" err="1"/>
              <a:t>Eg</a:t>
            </a:r>
            <a:r>
              <a:rPr lang="en-US" dirty="0"/>
              <a:t> of hypertensive heart disease is </a:t>
            </a:r>
            <a:r>
              <a:rPr lang="en-US" b="1" dirty="0"/>
              <a:t>left ventricular hypertrophy </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pPr>
              <a:buNone/>
            </a:pPr>
            <a:r>
              <a:rPr lang="en-US" b="1" dirty="0"/>
              <a:t>Genetic disorders</a:t>
            </a:r>
          </a:p>
          <a:p>
            <a:r>
              <a:rPr lang="en-US" dirty="0"/>
              <a:t>Genetically determined diseases are commonly congenital, although some may present many years after birth. </a:t>
            </a:r>
          </a:p>
          <a:p>
            <a:r>
              <a:rPr lang="en-US" dirty="0"/>
              <a:t>e.g. </a:t>
            </a:r>
            <a:r>
              <a:rPr lang="en-US" dirty="0" err="1"/>
              <a:t>polyposis</a:t>
            </a:r>
            <a:r>
              <a:rPr lang="en-US" dirty="0"/>
              <a:t> coli (multiple disease function) which is due to dominant abnormal gene and consists of multiple </a:t>
            </a:r>
            <a:r>
              <a:rPr lang="en-US" dirty="0" err="1"/>
              <a:t>tumours</a:t>
            </a:r>
            <a:r>
              <a:rPr lang="en-US" dirty="0"/>
              <a:t> of the colonic mucosa appearing in adolescent adult life</a:t>
            </a:r>
            <a:endParaRPr lang="en-US" b="1" dirty="0"/>
          </a:p>
          <a:p>
            <a:pPr>
              <a:buNone/>
            </a:pPr>
            <a:endParaRPr lang="en-US" b="1"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Hypertensive Heart Diseases</a:t>
            </a:r>
          </a:p>
        </p:txBody>
      </p:sp>
      <p:sp>
        <p:nvSpPr>
          <p:cNvPr id="3" name="Content Placeholder 2"/>
          <p:cNvSpPr>
            <a:spLocks noGrp="1"/>
          </p:cNvSpPr>
          <p:nvPr>
            <p:ph idx="1"/>
          </p:nvPr>
        </p:nvSpPr>
        <p:spPr>
          <a:xfrm>
            <a:off x="381000" y="1600200"/>
            <a:ext cx="8382000" cy="5029200"/>
          </a:xfrm>
        </p:spPr>
        <p:txBody>
          <a:bodyPr>
            <a:normAutofit lnSpcReduction="10000"/>
          </a:bodyPr>
          <a:lstStyle/>
          <a:p>
            <a:r>
              <a:rPr lang="en-US" dirty="0"/>
              <a:t>The most significant finding is marked hypertrophy of the heart, chiefly of the left ventricle. </a:t>
            </a:r>
          </a:p>
          <a:p>
            <a:r>
              <a:rPr lang="en-US" dirty="0"/>
              <a:t>The weight of the heart increases to 500 gm or more (normal weight about 300 gm). </a:t>
            </a:r>
          </a:p>
          <a:p>
            <a:r>
              <a:rPr lang="en-US" dirty="0"/>
              <a:t>The thickness of the left ventricular wall increases from its normal 13 to 15 mm up to 20 mm or more.</a:t>
            </a:r>
          </a:p>
          <a:p>
            <a:r>
              <a:rPr lang="en-US" dirty="0"/>
              <a:t>Clinically, there is an enlarged heart (</a:t>
            </a:r>
            <a:r>
              <a:rPr lang="en-US" dirty="0" err="1"/>
              <a:t>cardiomegaly</a:t>
            </a:r>
            <a:r>
              <a:rPr lang="en-US" dirty="0"/>
              <a:t>)</a:t>
            </a:r>
          </a:p>
          <a:p>
            <a:pPr>
              <a:buNone/>
            </a:pPr>
            <a:endParaRPr lang="en-US" dirty="0"/>
          </a:p>
          <a:p>
            <a:endParaRPr 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ISCHAEMIC HEART DISEASES</a:t>
            </a:r>
            <a:br>
              <a:rPr lang="en-US" sz="2400" dirty="0"/>
            </a:b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err="1"/>
              <a:t>Ischaemic</a:t>
            </a:r>
            <a:r>
              <a:rPr lang="en-US" dirty="0"/>
              <a:t> heart disease (IHD) is defined as acute or chronic form of cardiac disability arising from imbalance between the myocardial supply and demand for oxygenated blood. </a:t>
            </a:r>
          </a:p>
          <a:p>
            <a:r>
              <a:rPr lang="en-US" dirty="0"/>
              <a:t>Narrowing or obstruction of the coronary arterial system is the most common cause of myocardial anoxia so IHD is also called coronary artery disease (CAD’ </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ISCHAEMIC HEART DISEASES</a:t>
            </a:r>
            <a:br>
              <a:rPr lang="en-US" sz="2400" dirty="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buNone/>
            </a:pPr>
            <a:r>
              <a:rPr lang="en-US" b="1" dirty="0"/>
              <a:t> Etiology</a:t>
            </a:r>
          </a:p>
          <a:p>
            <a:r>
              <a:rPr lang="en-US" dirty="0"/>
              <a:t>Coronary atherosclerosis</a:t>
            </a:r>
          </a:p>
          <a:p>
            <a:r>
              <a:rPr lang="en-US" dirty="0"/>
              <a:t>Non-atherosclerotic cause such as vasospasm, </a:t>
            </a:r>
            <a:r>
              <a:rPr lang="en-US" dirty="0" err="1"/>
              <a:t>arteritis</a:t>
            </a:r>
            <a:r>
              <a:rPr lang="en-US" dirty="0"/>
              <a:t> and embolism</a:t>
            </a:r>
          </a:p>
          <a:p>
            <a:pPr>
              <a:buNone/>
            </a:pPr>
            <a:r>
              <a:rPr lang="en-US" b="1" dirty="0"/>
              <a:t>Morphological changes</a:t>
            </a:r>
          </a:p>
          <a:p>
            <a:r>
              <a:rPr lang="en-US" dirty="0"/>
              <a:t>Left ventricular </a:t>
            </a:r>
            <a:r>
              <a:rPr lang="en-US" dirty="0" err="1"/>
              <a:t>hypertropy</a:t>
            </a:r>
            <a:r>
              <a:rPr lang="en-US" dirty="0"/>
              <a:t> and dilatation</a:t>
            </a:r>
          </a:p>
          <a:p>
            <a:r>
              <a:rPr lang="en-US" dirty="0"/>
              <a:t>Coronary arteries show atherosclerotic plaques and may have complicated lesions in the form of super- imposed thrombosis</a:t>
            </a:r>
          </a:p>
          <a:p>
            <a:r>
              <a:rPr lang="en-US" b="1" dirty="0"/>
              <a:t>Clinical manifestation include</a:t>
            </a:r>
          </a:p>
          <a:p>
            <a:r>
              <a:rPr lang="en-US" dirty="0"/>
              <a:t>High blood pressure</a:t>
            </a:r>
          </a:p>
          <a:p>
            <a:r>
              <a:rPr lang="en-US" dirty="0"/>
              <a:t>Myocardial infarction</a:t>
            </a:r>
          </a:p>
          <a:p>
            <a:endParaRPr lang="en-US" dirty="0"/>
          </a:p>
          <a:p>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Congenital Heart Diseases</a:t>
            </a:r>
          </a:p>
        </p:txBody>
      </p:sp>
      <p:sp>
        <p:nvSpPr>
          <p:cNvPr id="3" name="Content Placeholder 2"/>
          <p:cNvSpPr>
            <a:spLocks noGrp="1"/>
          </p:cNvSpPr>
          <p:nvPr>
            <p:ph idx="1"/>
          </p:nvPr>
        </p:nvSpPr>
        <p:spPr>
          <a:xfrm>
            <a:off x="457200" y="1371600"/>
            <a:ext cx="8229600" cy="5486400"/>
          </a:xfrm>
        </p:spPr>
        <p:txBody>
          <a:bodyPr>
            <a:normAutofit fontScale="77500" lnSpcReduction="20000"/>
          </a:bodyPr>
          <a:lstStyle/>
          <a:p>
            <a:pPr marL="0" indent="0">
              <a:lnSpc>
                <a:spcPct val="120000"/>
              </a:lnSpc>
            </a:pPr>
            <a:r>
              <a:rPr lang="en-US" dirty="0"/>
              <a:t>   Congenital heart diseases  is the general term used to describe abnormalities of the heart or great vessels that present from birth.</a:t>
            </a:r>
          </a:p>
          <a:p>
            <a:pPr marL="0" indent="0">
              <a:buNone/>
            </a:pPr>
            <a:endParaRPr lang="en-US" dirty="0"/>
          </a:p>
          <a:p>
            <a:pPr marL="0" indent="0">
              <a:buNone/>
            </a:pPr>
            <a:r>
              <a:rPr lang="en-US" b="1" dirty="0"/>
              <a:t>ETIOLOGY</a:t>
            </a:r>
          </a:p>
          <a:p>
            <a:pPr marL="514350" indent="-514350">
              <a:buAutoNum type="arabicPeriod"/>
            </a:pPr>
            <a:r>
              <a:rPr lang="en-US" dirty="0"/>
              <a:t>Problems with genes or chromosomes in the child.</a:t>
            </a:r>
          </a:p>
          <a:p>
            <a:pPr marL="514350" indent="-514350">
              <a:buFont typeface="Wingdings" panose="05000000000000000000" pitchFamily="2" charset="2"/>
              <a:buAutoNum type="arabicPeriod"/>
            </a:pPr>
            <a:r>
              <a:rPr lang="en-US" dirty="0"/>
              <a:t>Some medications or drugs or alcohol during pregnancy.</a:t>
            </a:r>
          </a:p>
          <a:p>
            <a:pPr>
              <a:buNone/>
            </a:pPr>
            <a:r>
              <a:rPr lang="en-US" dirty="0"/>
              <a:t>3.     A viral infection like Rubella (German measles) in the mother in the first trimester of pregnancy.  </a:t>
            </a:r>
          </a:p>
          <a:p>
            <a:pPr>
              <a:buNone/>
            </a:pPr>
            <a:r>
              <a:rPr lang="en-US" dirty="0"/>
              <a:t>4.    Faulty Embryogenesis during gestational weeks 3 through 8, when there is major cardiovascular development</a:t>
            </a:r>
          </a:p>
          <a:p>
            <a:pPr>
              <a:buNone/>
            </a:pPr>
            <a:r>
              <a:rPr lang="en-US" dirty="0"/>
              <a:t>5.    Family history of having CHD due to </a:t>
            </a:r>
            <a:r>
              <a:rPr lang="en-US" dirty="0" err="1"/>
              <a:t>autosomal</a:t>
            </a:r>
            <a:r>
              <a:rPr lang="en-US" dirty="0"/>
              <a:t>-dominant defects</a:t>
            </a:r>
          </a:p>
          <a:p>
            <a:endParaRPr 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Congenital Heart Diseases</a:t>
            </a:r>
          </a:p>
        </p:txBody>
      </p:sp>
      <p:sp>
        <p:nvSpPr>
          <p:cNvPr id="3" name="Content Placeholder 2"/>
          <p:cNvSpPr>
            <a:spLocks noGrp="1"/>
          </p:cNvSpPr>
          <p:nvPr>
            <p:ph idx="1"/>
          </p:nvPr>
        </p:nvSpPr>
        <p:spPr>
          <a:xfrm>
            <a:off x="457200" y="1600200"/>
            <a:ext cx="8229600" cy="5257800"/>
          </a:xfrm>
        </p:spPr>
        <p:txBody>
          <a:bodyPr>
            <a:normAutofit lnSpcReduction="10000"/>
          </a:bodyPr>
          <a:lstStyle/>
          <a:p>
            <a:pPr>
              <a:buNone/>
            </a:pPr>
            <a:r>
              <a:rPr lang="en-US" b="1" dirty="0"/>
              <a:t>Pathogenesis</a:t>
            </a:r>
          </a:p>
          <a:p>
            <a:pPr>
              <a:buNone/>
            </a:pPr>
            <a:r>
              <a:rPr lang="en-US" b="1" dirty="0" err="1"/>
              <a:t>Malpositions</a:t>
            </a:r>
            <a:r>
              <a:rPr lang="en-US" b="1" dirty="0"/>
              <a:t> of the heart</a:t>
            </a:r>
          </a:p>
          <a:p>
            <a:r>
              <a:rPr lang="en-US" i="1" dirty="0" err="1"/>
              <a:t>Dextrocardia</a:t>
            </a:r>
            <a:r>
              <a:rPr lang="en-US" i="1" dirty="0"/>
              <a:t> </a:t>
            </a:r>
            <a:r>
              <a:rPr lang="en-US" dirty="0"/>
              <a:t>is the condition when the apex of the heart points to the right side of the chest. </a:t>
            </a:r>
          </a:p>
          <a:p>
            <a:r>
              <a:rPr lang="en-US" b="1" dirty="0"/>
              <a:t>Shunts (cyanotic congenital heart disease):</a:t>
            </a:r>
            <a:r>
              <a:rPr lang="en-US" dirty="0"/>
              <a:t> </a:t>
            </a:r>
          </a:p>
          <a:p>
            <a:r>
              <a:rPr lang="en-US" dirty="0"/>
              <a:t>A shunt may be left-to-right side or right-to-left side of the circulation.</a:t>
            </a:r>
          </a:p>
          <a:p>
            <a:r>
              <a:rPr lang="en-US" b="1" dirty="0"/>
              <a:t>Obstructions (obstructive congenital heart disease)</a:t>
            </a:r>
          </a:p>
          <a:p>
            <a:endParaRPr lang="en-US" dirty="0"/>
          </a:p>
          <a:p>
            <a:endParaRPr 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Congenital Heart Diseases</a:t>
            </a:r>
          </a:p>
        </p:txBody>
      </p:sp>
      <p:sp>
        <p:nvSpPr>
          <p:cNvPr id="3" name="Content Placeholder 2"/>
          <p:cNvSpPr>
            <a:spLocks noGrp="1"/>
          </p:cNvSpPr>
          <p:nvPr>
            <p:ph idx="1"/>
          </p:nvPr>
        </p:nvSpPr>
        <p:spPr>
          <a:xfrm>
            <a:off x="0" y="1600200"/>
            <a:ext cx="8839200" cy="5257800"/>
          </a:xfrm>
        </p:spPr>
        <p:txBody>
          <a:bodyPr>
            <a:normAutofit fontScale="85000" lnSpcReduction="20000"/>
          </a:bodyPr>
          <a:lstStyle/>
          <a:p>
            <a:r>
              <a:rPr lang="en-US" b="1" dirty="0"/>
              <a:t>Patent </a:t>
            </a:r>
            <a:r>
              <a:rPr lang="en-US" b="1" dirty="0" err="1"/>
              <a:t>ductus</a:t>
            </a:r>
            <a:r>
              <a:rPr lang="en-US" b="1" dirty="0"/>
              <a:t> </a:t>
            </a:r>
            <a:r>
              <a:rPr lang="en-US" b="1" dirty="0" err="1"/>
              <a:t>arterosis</a:t>
            </a:r>
            <a:r>
              <a:rPr lang="en-US" b="1" dirty="0"/>
              <a:t>  </a:t>
            </a:r>
          </a:p>
          <a:p>
            <a:r>
              <a:rPr lang="en-US" dirty="0"/>
              <a:t> Occurs due to left-to-right shunt at the level of </a:t>
            </a:r>
            <a:r>
              <a:rPr lang="en-US" dirty="0" err="1"/>
              <a:t>ductus</a:t>
            </a:r>
            <a:r>
              <a:rPr lang="en-US" dirty="0"/>
              <a:t> resulting in increased pulmonary flow and increased volume in the left heart</a:t>
            </a:r>
          </a:p>
          <a:p>
            <a:r>
              <a:rPr lang="en-US" b="1" dirty="0"/>
              <a:t>Morphological changes</a:t>
            </a:r>
            <a:r>
              <a:rPr lang="en-US" dirty="0"/>
              <a:t> include</a:t>
            </a:r>
          </a:p>
          <a:p>
            <a:r>
              <a:rPr lang="en-US" dirty="0" err="1"/>
              <a:t>venticular</a:t>
            </a:r>
            <a:r>
              <a:rPr lang="en-US" dirty="0"/>
              <a:t> </a:t>
            </a:r>
            <a:r>
              <a:rPr lang="en-US" dirty="0" err="1"/>
              <a:t>septal</a:t>
            </a:r>
            <a:r>
              <a:rPr lang="en-US" dirty="0"/>
              <a:t> defect</a:t>
            </a:r>
          </a:p>
          <a:p>
            <a:r>
              <a:rPr lang="en-US" dirty="0" err="1"/>
              <a:t>atrial</a:t>
            </a:r>
            <a:r>
              <a:rPr lang="en-US" dirty="0"/>
              <a:t> </a:t>
            </a:r>
            <a:r>
              <a:rPr lang="en-US" dirty="0" err="1"/>
              <a:t>septal</a:t>
            </a:r>
            <a:r>
              <a:rPr lang="en-US" dirty="0"/>
              <a:t> defect</a:t>
            </a:r>
          </a:p>
          <a:p>
            <a:r>
              <a:rPr lang="en-US" b="1" dirty="0"/>
              <a:t>Clinical manifestation </a:t>
            </a:r>
            <a:r>
              <a:rPr lang="en-US" dirty="0"/>
              <a:t>include</a:t>
            </a:r>
          </a:p>
          <a:p>
            <a:r>
              <a:rPr lang="en-US" dirty="0"/>
              <a:t>Arrhythmias (abnormal heart rhythms) </a:t>
            </a:r>
          </a:p>
          <a:p>
            <a:r>
              <a:rPr lang="en-US" dirty="0"/>
              <a:t>Cyanosis (blue tinted skin)</a:t>
            </a:r>
          </a:p>
          <a:p>
            <a:r>
              <a:rPr lang="en-US" dirty="0"/>
              <a:t>Shortness of breath</a:t>
            </a:r>
          </a:p>
          <a:p>
            <a:r>
              <a:rPr lang="en-US" dirty="0"/>
              <a:t>Edema</a:t>
            </a:r>
          </a:p>
          <a:p>
            <a:pPr>
              <a:buNone/>
            </a:pPr>
            <a:r>
              <a:rPr lang="en-US" dirty="0"/>
              <a:t> </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Rheumatic Heart Disease</a:t>
            </a:r>
          </a:p>
        </p:txBody>
      </p:sp>
      <p:sp>
        <p:nvSpPr>
          <p:cNvPr id="3" name="Content Placeholder 2"/>
          <p:cNvSpPr>
            <a:spLocks noGrp="1"/>
          </p:cNvSpPr>
          <p:nvPr>
            <p:ph idx="1"/>
          </p:nvPr>
        </p:nvSpPr>
        <p:spPr/>
        <p:txBody>
          <a:bodyPr>
            <a:normAutofit/>
          </a:bodyPr>
          <a:lstStyle/>
          <a:p>
            <a:r>
              <a:rPr lang="en-US" dirty="0"/>
              <a:t>Rheumatic heart disease (RHD) is damage to one or more heart valves that remains after an episode of acute rheumatic fever (ARF) is resolved.</a:t>
            </a:r>
          </a:p>
          <a:p>
            <a:pPr>
              <a:buNone/>
            </a:pPr>
            <a:r>
              <a:rPr lang="en-US" dirty="0"/>
              <a:t> </a:t>
            </a:r>
            <a:r>
              <a:rPr lang="en-US" b="1" dirty="0"/>
              <a:t>Etiology </a:t>
            </a:r>
          </a:p>
          <a:p>
            <a:r>
              <a:rPr lang="en-US" dirty="0"/>
              <a:t>It is caused by an episode or recurrent episodes of ARF, where the heart has become inflamed.</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Rheumatic Heart Disease</a:t>
            </a:r>
          </a:p>
        </p:txBody>
      </p:sp>
      <p:sp>
        <p:nvSpPr>
          <p:cNvPr id="3" name="Content Placeholder 2"/>
          <p:cNvSpPr>
            <a:spLocks noGrp="1"/>
          </p:cNvSpPr>
          <p:nvPr>
            <p:ph idx="1"/>
          </p:nvPr>
        </p:nvSpPr>
        <p:spPr/>
        <p:txBody>
          <a:bodyPr/>
          <a:lstStyle/>
          <a:p>
            <a:pPr>
              <a:buNone/>
            </a:pPr>
            <a:r>
              <a:rPr lang="en-US" b="1" dirty="0"/>
              <a:t>Signs</a:t>
            </a:r>
          </a:p>
          <a:p>
            <a:r>
              <a:rPr lang="en-US" dirty="0"/>
              <a:t>The heart valves can remain stretched and/or scarred, and normal blood flow through damaged valves is interrupted. </a:t>
            </a:r>
          </a:p>
          <a:p>
            <a:r>
              <a:rPr lang="en-US" dirty="0"/>
              <a:t>Blood may flow backward through stretched valves that do not close properly, or may be blocked due to scarred valves not opening properly</a:t>
            </a:r>
          </a:p>
          <a:p>
            <a:pPr>
              <a:buNone/>
            </a:pPr>
            <a:endParaRPr 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Rheumatic Heart Disease</a:t>
            </a:r>
          </a:p>
        </p:txBody>
      </p:sp>
      <p:sp>
        <p:nvSpPr>
          <p:cNvPr id="3" name="Content Placeholder 2"/>
          <p:cNvSpPr>
            <a:spLocks noGrp="1"/>
          </p:cNvSpPr>
          <p:nvPr>
            <p:ph idx="1"/>
          </p:nvPr>
        </p:nvSpPr>
        <p:spPr>
          <a:xfrm>
            <a:off x="457200" y="1447800"/>
            <a:ext cx="8229600" cy="5410200"/>
          </a:xfrm>
        </p:spPr>
        <p:txBody>
          <a:bodyPr>
            <a:normAutofit fontScale="85000" lnSpcReduction="20000"/>
          </a:bodyPr>
          <a:lstStyle/>
          <a:p>
            <a:pPr>
              <a:buNone/>
            </a:pPr>
            <a:r>
              <a:rPr lang="en-US" b="1" dirty="0"/>
              <a:t>  Clinical manifestations</a:t>
            </a:r>
          </a:p>
          <a:p>
            <a:r>
              <a:rPr lang="en-US" dirty="0"/>
              <a:t>Arrhythmias</a:t>
            </a:r>
          </a:p>
          <a:p>
            <a:r>
              <a:rPr lang="en-US" dirty="0"/>
              <a:t>Stroke </a:t>
            </a:r>
          </a:p>
          <a:p>
            <a:r>
              <a:rPr lang="en-US" dirty="0" err="1"/>
              <a:t>Endocarditis</a:t>
            </a:r>
            <a:endParaRPr lang="en-US" dirty="0"/>
          </a:p>
          <a:p>
            <a:r>
              <a:rPr lang="en-US" dirty="0"/>
              <a:t>symptoms depend on which heart valves are affected and the type and severity of the damage. They </a:t>
            </a:r>
            <a:r>
              <a:rPr lang="en-US" dirty="0" err="1"/>
              <a:t>incclude</a:t>
            </a:r>
            <a:r>
              <a:rPr lang="en-US" dirty="0"/>
              <a:t>:</a:t>
            </a:r>
          </a:p>
          <a:p>
            <a:r>
              <a:rPr lang="en-US" dirty="0"/>
              <a:t>Heart murmur </a:t>
            </a:r>
          </a:p>
          <a:p>
            <a:r>
              <a:rPr lang="en-US" dirty="0"/>
              <a:t>Chest pain</a:t>
            </a:r>
          </a:p>
          <a:p>
            <a:r>
              <a:rPr lang="en-US" dirty="0"/>
              <a:t>Breathlessness with physical activity or when lying down</a:t>
            </a:r>
          </a:p>
          <a:p>
            <a:r>
              <a:rPr lang="en-US" dirty="0"/>
              <a:t>Weakness and tiredness, and swelling of the legs and face.</a:t>
            </a:r>
            <a:endParaRPr lang="en-US" b="1"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VALVULAR HEART DISEASE</a:t>
            </a:r>
          </a:p>
        </p:txBody>
      </p:sp>
      <p:sp>
        <p:nvSpPr>
          <p:cNvPr id="3" name="Content Placeholder 2"/>
          <p:cNvSpPr>
            <a:spLocks noGrp="1"/>
          </p:cNvSpPr>
          <p:nvPr>
            <p:ph idx="1"/>
          </p:nvPr>
        </p:nvSpPr>
        <p:spPr>
          <a:xfrm>
            <a:off x="457200" y="1600200"/>
            <a:ext cx="8229600" cy="5029200"/>
          </a:xfrm>
        </p:spPr>
        <p:txBody>
          <a:bodyPr>
            <a:normAutofit lnSpcReduction="10000"/>
          </a:bodyPr>
          <a:lstStyle/>
          <a:p>
            <a:r>
              <a:rPr lang="en-US" dirty="0"/>
              <a:t>This  is a disease characterized by damage to or a defect in one of the four heart valves: the mitral, aortic, tricuspid or pulmonary.</a:t>
            </a:r>
          </a:p>
          <a:p>
            <a:r>
              <a:rPr lang="en-US" dirty="0" err="1"/>
              <a:t>Valvular</a:t>
            </a:r>
            <a:r>
              <a:rPr lang="en-US" dirty="0"/>
              <a:t> disease results in </a:t>
            </a:r>
          </a:p>
          <a:p>
            <a:pPr>
              <a:buNone/>
            </a:pPr>
            <a:r>
              <a:rPr lang="en-US" dirty="0"/>
              <a:t>    </a:t>
            </a:r>
            <a:r>
              <a:rPr lang="en-US" dirty="0" err="1"/>
              <a:t>stenosis</a:t>
            </a:r>
            <a:r>
              <a:rPr lang="en-US" dirty="0"/>
              <a:t> or insufficiency (regurgitation or incompetence), or both.</a:t>
            </a:r>
          </a:p>
          <a:p>
            <a:r>
              <a:rPr lang="en-US" sz="2600" dirty="0"/>
              <a:t> </a:t>
            </a:r>
            <a:r>
              <a:rPr lang="en-US" sz="2600" dirty="0" err="1"/>
              <a:t>Stenosis</a:t>
            </a:r>
            <a:r>
              <a:rPr lang="en-US" sz="2600" dirty="0"/>
              <a:t> is the failure of a valve to open completely, obstructing forward flow</a:t>
            </a:r>
          </a:p>
          <a:p>
            <a:r>
              <a:rPr lang="en-US" sz="2600" dirty="0"/>
              <a:t>Insufficiency results from failure of a valve to close </a:t>
            </a:r>
            <a:r>
              <a:rPr lang="en-US" sz="2600" dirty="0" err="1"/>
              <a:t>completely,thereby</a:t>
            </a:r>
            <a:r>
              <a:rPr lang="en-US" sz="2600" dirty="0"/>
              <a:t> allowing regurgitation (backflow) of blood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r>
              <a:rPr lang="en-US" dirty="0"/>
              <a:t>Genetically determined diseases are due to some abnormalities of the base sequence in the DNA of the fertilized ovum and the subsequent cells that are derived from it</a:t>
            </a:r>
          </a:p>
          <a:p>
            <a:r>
              <a:rPr lang="en-US" dirty="0"/>
              <a:t> or may be due to reduplication, loss or misplacement of the whole or part of the chromosome</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VALVULAR HEART DISEASE</a:t>
            </a:r>
          </a:p>
        </p:txBody>
      </p:sp>
      <p:sp>
        <p:nvSpPr>
          <p:cNvPr id="3" name="Content Placeholder 2"/>
          <p:cNvSpPr>
            <a:spLocks noGrp="1"/>
          </p:cNvSpPr>
          <p:nvPr>
            <p:ph idx="1"/>
          </p:nvPr>
        </p:nvSpPr>
        <p:spPr>
          <a:xfrm>
            <a:off x="457200" y="1600200"/>
            <a:ext cx="8229600" cy="5257800"/>
          </a:xfrm>
        </p:spPr>
        <p:txBody>
          <a:bodyPr>
            <a:normAutofit/>
          </a:bodyPr>
          <a:lstStyle/>
          <a:p>
            <a:r>
              <a:rPr lang="en-US" dirty="0"/>
              <a:t>There are many different types of </a:t>
            </a:r>
            <a:r>
              <a:rPr lang="en-US" dirty="0" err="1"/>
              <a:t>valvular</a:t>
            </a:r>
            <a:r>
              <a:rPr lang="en-US" dirty="0"/>
              <a:t> heart disease. </a:t>
            </a:r>
          </a:p>
          <a:p>
            <a:r>
              <a:rPr lang="en-US" dirty="0"/>
              <a:t>They are either congenital or acquired. </a:t>
            </a:r>
          </a:p>
          <a:p>
            <a:r>
              <a:rPr lang="en-US" dirty="0"/>
              <a:t>The causes include</a:t>
            </a:r>
          </a:p>
          <a:p>
            <a:pPr lvl="4">
              <a:buFont typeface="Wingdings" pitchFamily="2" charset="2"/>
              <a:buChar char="§"/>
            </a:pPr>
            <a:r>
              <a:rPr lang="en-US" dirty="0"/>
              <a:t>  </a:t>
            </a:r>
            <a:r>
              <a:rPr lang="en-US" sz="2400" dirty="0"/>
              <a:t>degeneration of heart valve with age</a:t>
            </a:r>
          </a:p>
          <a:p>
            <a:pPr lvl="4">
              <a:buFont typeface="Wingdings" pitchFamily="2" charset="2"/>
              <a:buChar char="§"/>
            </a:pPr>
            <a:r>
              <a:rPr lang="en-US" sz="2400" dirty="0"/>
              <a:t>Rheumatic fever</a:t>
            </a:r>
          </a:p>
          <a:p>
            <a:pPr lvl="4">
              <a:buFont typeface="Wingdings" pitchFamily="2" charset="2"/>
              <a:buChar char="§"/>
            </a:pPr>
            <a:r>
              <a:rPr lang="en-US" sz="2400" dirty="0"/>
              <a:t>Bacterial </a:t>
            </a:r>
            <a:r>
              <a:rPr lang="en-US" sz="2400" dirty="0" err="1"/>
              <a:t>endocarditis</a:t>
            </a:r>
            <a:endParaRPr lang="en-US" sz="2400" dirty="0"/>
          </a:p>
          <a:p>
            <a:pPr lvl="4">
              <a:buFont typeface="Wingdings" pitchFamily="2" charset="2"/>
              <a:buChar char="§"/>
            </a:pPr>
            <a:r>
              <a:rPr lang="en-US" sz="2400" dirty="0"/>
              <a:t>High blood pressure</a:t>
            </a:r>
          </a:p>
          <a:p>
            <a:pPr lvl="4">
              <a:buFont typeface="Wingdings" pitchFamily="2" charset="2"/>
              <a:buChar char="§"/>
            </a:pPr>
            <a:r>
              <a:rPr lang="en-US" sz="2400" dirty="0"/>
              <a:t>Atherosclerosis</a:t>
            </a:r>
          </a:p>
          <a:p>
            <a:pPr lvl="4">
              <a:buFont typeface="Wingdings" pitchFamily="2" charset="2"/>
              <a:buChar char="§"/>
            </a:pPr>
            <a:r>
              <a:rPr lang="en-US" sz="2400" dirty="0"/>
              <a:t>Drugs such as </a:t>
            </a:r>
            <a:r>
              <a:rPr lang="en-US" sz="2400" dirty="0" err="1"/>
              <a:t>methysergide</a:t>
            </a:r>
            <a:r>
              <a:rPr lang="en-US" sz="2400" dirty="0"/>
              <a:t> which is used to treat migraine headache </a:t>
            </a:r>
            <a:r>
              <a:rPr lang="en-US" dirty="0"/>
              <a:t>                  </a:t>
            </a:r>
          </a:p>
          <a:p>
            <a:endParaRPr 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VALVULAR HEART DISEASE</a:t>
            </a:r>
          </a:p>
        </p:txBody>
      </p:sp>
      <p:sp>
        <p:nvSpPr>
          <p:cNvPr id="3" name="Content Placeholder 2"/>
          <p:cNvSpPr>
            <a:spLocks noGrp="1"/>
          </p:cNvSpPr>
          <p:nvPr>
            <p:ph idx="1"/>
          </p:nvPr>
        </p:nvSpPr>
        <p:spPr/>
        <p:txBody>
          <a:bodyPr/>
          <a:lstStyle/>
          <a:p>
            <a:r>
              <a:rPr lang="en-US" b="1" dirty="0"/>
              <a:t>Clinical features</a:t>
            </a:r>
          </a:p>
          <a:p>
            <a:r>
              <a:rPr lang="en-US" dirty="0"/>
              <a:t>General clinical features for </a:t>
            </a:r>
            <a:r>
              <a:rPr lang="en-US" dirty="0" err="1"/>
              <a:t>valvular</a:t>
            </a:r>
            <a:r>
              <a:rPr lang="en-US" dirty="0"/>
              <a:t> heart disease include</a:t>
            </a:r>
          </a:p>
          <a:p>
            <a:pPr lvl="2">
              <a:buFont typeface="Wingdings" pitchFamily="2" charset="2"/>
              <a:buChar char="§"/>
            </a:pPr>
            <a:r>
              <a:rPr lang="en-US" dirty="0"/>
              <a:t>  edema</a:t>
            </a:r>
          </a:p>
          <a:p>
            <a:pPr lvl="2">
              <a:buFont typeface="Wingdings" pitchFamily="2" charset="2"/>
              <a:buChar char="§"/>
            </a:pPr>
            <a:r>
              <a:rPr lang="en-US" dirty="0"/>
              <a:t>Palpitation( irregular or fast  heartbeat)</a:t>
            </a:r>
          </a:p>
          <a:p>
            <a:pPr lvl="2">
              <a:buFont typeface="Wingdings" pitchFamily="2" charset="2"/>
              <a:buChar char="§"/>
            </a:pPr>
            <a:r>
              <a:rPr lang="en-US" dirty="0"/>
              <a:t>Chest pain</a:t>
            </a:r>
          </a:p>
          <a:p>
            <a:pPr lvl="2">
              <a:buFont typeface="Wingdings" pitchFamily="2" charset="2"/>
              <a:buChar char="§"/>
            </a:pPr>
            <a:r>
              <a:rPr lang="en-US" dirty="0"/>
              <a:t>Fever </a:t>
            </a:r>
          </a:p>
          <a:p>
            <a:pPr lvl="2">
              <a:buFont typeface="Wingdings" pitchFamily="2" charset="2"/>
              <a:buChar char="§"/>
            </a:pPr>
            <a:r>
              <a:rPr lang="en-US" dirty="0"/>
              <a:t>Rapid weight loss</a:t>
            </a:r>
          </a:p>
          <a:p>
            <a:pPr lvl="2">
              <a:buFont typeface="Wingdings" pitchFamily="2" charset="2"/>
              <a:buChar char="§"/>
            </a:pPr>
            <a:r>
              <a:rPr lang="en-US" dirty="0"/>
              <a:t>dizziness</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Failure </a:t>
            </a: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a:t>Heart failure is defined as the </a:t>
            </a:r>
            <a:r>
              <a:rPr lang="en-US" dirty="0" err="1"/>
              <a:t>pathophysiologic</a:t>
            </a:r>
            <a:r>
              <a:rPr lang="en-US" dirty="0"/>
              <a:t> state in which impaired cardiac function is unable to maintain an adequate circulation for the metabolic needs of the tissues of the body. </a:t>
            </a:r>
          </a:p>
          <a:p>
            <a:r>
              <a:rPr lang="en-US" dirty="0"/>
              <a:t>It may be acute or chronic</a:t>
            </a:r>
          </a:p>
          <a:p>
            <a:pPr marL="0" indent="0">
              <a:buNone/>
            </a:pPr>
            <a:r>
              <a:rPr lang="en-US" b="1" dirty="0"/>
              <a:t>Etiology: </a:t>
            </a:r>
          </a:p>
          <a:p>
            <a:pPr marL="0" indent="0">
              <a:buNone/>
            </a:pPr>
            <a:r>
              <a:rPr lang="en-US" dirty="0"/>
              <a:t>Heart failure may be caused by one of the following factors, either singly or in combination;</a:t>
            </a:r>
          </a:p>
          <a:p>
            <a:pPr>
              <a:buNone/>
            </a:pPr>
            <a:endParaRPr lang="en-US" dirty="0"/>
          </a:p>
          <a:p>
            <a:r>
              <a:rPr lang="en-US" dirty="0"/>
              <a:t>INTRINSIC PUMP FAILURE. </a:t>
            </a:r>
          </a:p>
          <a:p>
            <a:r>
              <a:rPr lang="en-US" dirty="0"/>
              <a:t>The most common and most important cause of heart failure is weakening of the ventricular muscle due to disease so that the heart fails to act as an efficient pump. </a:t>
            </a:r>
          </a:p>
          <a:p>
            <a:endParaRPr lang="en-US"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Heart Failure </a:t>
            </a:r>
          </a:p>
        </p:txBody>
      </p:sp>
      <p:sp>
        <p:nvSpPr>
          <p:cNvPr id="3" name="Content Placeholder 2"/>
          <p:cNvSpPr>
            <a:spLocks noGrp="1"/>
          </p:cNvSpPr>
          <p:nvPr>
            <p:ph idx="1"/>
          </p:nvPr>
        </p:nvSpPr>
        <p:spPr/>
        <p:txBody>
          <a:bodyPr/>
          <a:lstStyle/>
          <a:p>
            <a:r>
              <a:rPr lang="en-US" dirty="0"/>
              <a:t>INCREASED WORKLOAD ON THE HEART</a:t>
            </a:r>
          </a:p>
          <a:p>
            <a:r>
              <a:rPr lang="en-US" dirty="0"/>
              <a:t>IMPAIRED FILLING OF CARDIAC CHAMBERS</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Tumours</a:t>
            </a:r>
            <a:r>
              <a:rPr lang="en-US" dirty="0"/>
              <a:t> of the heart</a:t>
            </a:r>
          </a:p>
        </p:txBody>
      </p:sp>
      <p:sp>
        <p:nvSpPr>
          <p:cNvPr id="3" name="Content Placeholder 2"/>
          <p:cNvSpPr>
            <a:spLocks noGrp="1"/>
          </p:cNvSpPr>
          <p:nvPr>
            <p:ph idx="1"/>
          </p:nvPr>
        </p:nvSpPr>
        <p:spPr>
          <a:xfrm>
            <a:off x="457200" y="1600200"/>
            <a:ext cx="8229600" cy="4953000"/>
          </a:xfrm>
        </p:spPr>
        <p:txBody>
          <a:bodyPr/>
          <a:lstStyle/>
          <a:p>
            <a:r>
              <a:rPr lang="en-US" dirty="0" err="1"/>
              <a:t>Tumours</a:t>
            </a:r>
            <a:r>
              <a:rPr lang="en-US" dirty="0"/>
              <a:t> of the heart are abnormal growth of </a:t>
            </a:r>
            <a:r>
              <a:rPr lang="en-US" dirty="0" err="1"/>
              <a:t>tumours</a:t>
            </a:r>
            <a:r>
              <a:rPr lang="en-US" dirty="0"/>
              <a:t> forming a mass in the heart</a:t>
            </a:r>
          </a:p>
          <a:p>
            <a:r>
              <a:rPr lang="en-US" dirty="0"/>
              <a:t>They are classified into primary and secondary, the latter being more common than the former.</a:t>
            </a:r>
          </a:p>
          <a:p>
            <a:r>
              <a:rPr lang="en-US" dirty="0"/>
              <a:t>PRIMARY TUMOURS : Primary </a:t>
            </a:r>
            <a:r>
              <a:rPr lang="en-US" dirty="0" err="1"/>
              <a:t>tumours</a:t>
            </a:r>
            <a:r>
              <a:rPr lang="en-US" dirty="0"/>
              <a:t> of the heart are quite rare, found in 0.04% of autopsies.</a:t>
            </a:r>
          </a:p>
          <a:p>
            <a:endParaRPr lang="en-US"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Tumours</a:t>
            </a:r>
            <a:r>
              <a:rPr lang="en-US" dirty="0"/>
              <a:t> of the heart</a:t>
            </a:r>
          </a:p>
        </p:txBody>
      </p:sp>
      <p:sp>
        <p:nvSpPr>
          <p:cNvPr id="3" name="Content Placeholder 2"/>
          <p:cNvSpPr>
            <a:spLocks noGrp="1"/>
          </p:cNvSpPr>
          <p:nvPr>
            <p:ph idx="1"/>
          </p:nvPr>
        </p:nvSpPr>
        <p:spPr/>
        <p:txBody>
          <a:bodyPr/>
          <a:lstStyle/>
          <a:p>
            <a:r>
              <a:rPr lang="en-US" dirty="0"/>
              <a:t>SECONDARY HEART TUMOURS</a:t>
            </a:r>
          </a:p>
          <a:p>
            <a:r>
              <a:rPr lang="en-US" dirty="0"/>
              <a:t>Metastatic </a:t>
            </a:r>
            <a:r>
              <a:rPr lang="en-US" dirty="0" err="1"/>
              <a:t>tumours</a:t>
            </a:r>
            <a:r>
              <a:rPr lang="en-US" dirty="0"/>
              <a:t> of the heart are more common than the primary </a:t>
            </a:r>
            <a:r>
              <a:rPr lang="en-US" dirty="0" err="1"/>
              <a:t>tumours</a:t>
            </a:r>
            <a:r>
              <a:rPr lang="en-US" dirty="0"/>
              <a:t>. </a:t>
            </a:r>
          </a:p>
          <a:p>
            <a:r>
              <a:rPr lang="en-US" dirty="0"/>
              <a:t>About 10% cases with disseminated cancer have metastases in the heart. </a:t>
            </a:r>
          </a:p>
          <a:p>
            <a:r>
              <a:rPr lang="en-US" dirty="0"/>
              <a:t>Most of these result from </a:t>
            </a:r>
            <a:r>
              <a:rPr lang="en-US" dirty="0" err="1"/>
              <a:t>haematogenous</a:t>
            </a:r>
            <a:r>
              <a:rPr lang="en-US" dirty="0"/>
              <a:t> or lymphatic spread</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SYSTEMIC DISEASES</a:t>
            </a:r>
          </a:p>
        </p:txBody>
      </p:sp>
      <p:sp>
        <p:nvSpPr>
          <p:cNvPr id="3" name="Content Placeholder 2"/>
          <p:cNvSpPr>
            <a:spLocks noGrp="1"/>
          </p:cNvSpPr>
          <p:nvPr>
            <p:ph idx="1"/>
          </p:nvPr>
        </p:nvSpPr>
        <p:spPr/>
        <p:txBody>
          <a:bodyPr/>
          <a:lstStyle/>
          <a:p>
            <a:r>
              <a:rPr lang="en-US" dirty="0"/>
              <a:t>HYPERTENSION</a:t>
            </a:r>
          </a:p>
          <a:p>
            <a:r>
              <a:rPr lang="en-US" dirty="0"/>
              <a:t>DIABETES MELLITUS</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p>
        </p:txBody>
      </p:sp>
      <p:sp>
        <p:nvSpPr>
          <p:cNvPr id="3" name="Content Placeholder 2"/>
          <p:cNvSpPr>
            <a:spLocks noGrp="1"/>
          </p:cNvSpPr>
          <p:nvPr>
            <p:ph idx="1"/>
          </p:nvPr>
        </p:nvSpPr>
        <p:spPr>
          <a:xfrm>
            <a:off x="457200" y="1600200"/>
            <a:ext cx="8229600" cy="4876800"/>
          </a:xfrm>
        </p:spPr>
        <p:txBody>
          <a:bodyPr/>
          <a:lstStyle/>
          <a:p>
            <a:r>
              <a:rPr lang="en-US" dirty="0"/>
              <a:t>Hypertension is a sustained elevated blood pressure (BP) (systolic pressure of 140mmHg or greater and or diastolic pressure of 90mmHg or greater).</a:t>
            </a:r>
          </a:p>
          <a:p>
            <a:r>
              <a:rPr lang="en-US" dirty="0"/>
              <a:t>Normal BP is below 120/80mmHg.  </a:t>
            </a:r>
          </a:p>
          <a:p>
            <a:r>
              <a:rPr lang="en-US" dirty="0"/>
              <a:t>BP between 120/80  and 139/89 is called pre-hypertension.  </a:t>
            </a:r>
          </a:p>
          <a:p>
            <a:r>
              <a:rPr lang="en-US" dirty="0"/>
              <a:t>BP of 140/90 or above is considered high BP.</a:t>
            </a:r>
          </a:p>
          <a:p>
            <a:endParaRPr lang="en-US"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a:t>The systolic BP represents the pressure in the arteries as the heart contracts &amp; pumps blood into the arteries </a:t>
            </a:r>
          </a:p>
          <a:p>
            <a:r>
              <a:rPr lang="en-US" dirty="0"/>
              <a:t>The diastolic pressure represents the pressure in the arteries as the heart relaxes after the contraction. 	</a:t>
            </a:r>
          </a:p>
          <a:p>
            <a:r>
              <a:rPr lang="en-US" dirty="0"/>
              <a:t>The diastolic pressure therefore reflects the minimum pressure to which the arteries are exposed. </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228600" y="1447800"/>
            <a:ext cx="8610600" cy="5410200"/>
          </a:xfrm>
        </p:spPr>
        <p:txBody>
          <a:bodyPr>
            <a:normAutofit fontScale="92500" lnSpcReduction="20000"/>
          </a:bodyPr>
          <a:lstStyle/>
          <a:p>
            <a:r>
              <a:rPr lang="en-US" b="1" dirty="0"/>
              <a:t>Types of hypertension</a:t>
            </a:r>
          </a:p>
          <a:p>
            <a:r>
              <a:rPr lang="en-US" dirty="0"/>
              <a:t>There are 2 major types of hypertension and 4 less frequently found types.  </a:t>
            </a:r>
          </a:p>
          <a:p>
            <a:r>
              <a:rPr lang="en-US" dirty="0"/>
              <a:t>The 2 major types are:</a:t>
            </a:r>
          </a:p>
          <a:p>
            <a:pPr lvl="0"/>
            <a:r>
              <a:rPr lang="en-US" dirty="0"/>
              <a:t>Primary or essential hypertension: also known as benign or idiopathic.</a:t>
            </a:r>
          </a:p>
          <a:p>
            <a:pPr lvl="0"/>
            <a:r>
              <a:rPr lang="en-US" dirty="0"/>
              <a:t>Secondary hypertension</a:t>
            </a:r>
          </a:p>
          <a:p>
            <a:pPr lvl="0"/>
            <a:r>
              <a:rPr lang="en-US" dirty="0"/>
              <a:t>other types:</a:t>
            </a:r>
          </a:p>
          <a:p>
            <a:pPr lvl="1"/>
            <a:r>
              <a:rPr lang="en-US" dirty="0"/>
              <a:t>Malignant hypertension</a:t>
            </a:r>
          </a:p>
          <a:p>
            <a:pPr lvl="1"/>
            <a:r>
              <a:rPr lang="en-US" dirty="0"/>
              <a:t>Isolated systolic hypertension </a:t>
            </a:r>
          </a:p>
          <a:p>
            <a:pPr lvl="1"/>
            <a:r>
              <a:rPr lang="en-US" dirty="0"/>
              <a:t>White coat hypertension </a:t>
            </a:r>
          </a:p>
          <a:p>
            <a:pPr lvl="1"/>
            <a:r>
              <a:rPr lang="en-US" dirty="0"/>
              <a:t>Resistant hypertension</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normAutofit fontScale="92500" lnSpcReduction="10000"/>
          </a:bodyPr>
          <a:lstStyle/>
          <a:p>
            <a:r>
              <a:rPr lang="en-US" dirty="0"/>
              <a:t>Such abnormalities are often inherited from one or both from parents.</a:t>
            </a:r>
          </a:p>
          <a:p>
            <a:r>
              <a:rPr lang="en-US" dirty="0"/>
              <a:t>The development of an abnormal gene can be provoked by radiation, mutagenic chemical and probably by viruses.  </a:t>
            </a:r>
          </a:p>
          <a:p>
            <a:r>
              <a:rPr lang="en-US" dirty="0"/>
              <a:t>In most instances the cause of mutation in Man remains unknown.</a:t>
            </a:r>
          </a:p>
          <a:p>
            <a:r>
              <a:rPr lang="en-US" dirty="0"/>
              <a:t>Examples of many conditions that result from abnormal gene are </a:t>
            </a:r>
            <a:r>
              <a:rPr lang="en-US" dirty="0" err="1"/>
              <a:t>colour</a:t>
            </a:r>
            <a:r>
              <a:rPr lang="en-US" dirty="0"/>
              <a:t> blindness, albinism, sickle cell </a:t>
            </a:r>
            <a:r>
              <a:rPr lang="en-US" dirty="0" err="1"/>
              <a:t>anaemia</a:t>
            </a:r>
            <a:r>
              <a:rPr lang="en-US" dirty="0"/>
              <a:t>, </a:t>
            </a:r>
            <a:r>
              <a:rPr lang="en-US" dirty="0" err="1"/>
              <a:t>polyposis</a:t>
            </a:r>
            <a:r>
              <a:rPr lang="en-US" dirty="0"/>
              <a:t> coli etc. </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b="1" dirty="0"/>
              <a:t>Primary / Essential hypertension</a:t>
            </a:r>
          </a:p>
          <a:p>
            <a:r>
              <a:rPr lang="en-US" dirty="0"/>
              <a:t>Primary hypertension is the most common type of hypertension diagnosed in about 95% of cases.</a:t>
            </a:r>
          </a:p>
          <a:p>
            <a:r>
              <a:rPr lang="en-US" dirty="0"/>
              <a:t>It has no obvious or identifiable cause.  </a:t>
            </a:r>
          </a:p>
          <a:p>
            <a:r>
              <a:rPr lang="en-US" dirty="0"/>
              <a:t>It  usually has its onset in the 20’s – 30s and it affects males more than females.</a:t>
            </a:r>
          </a:p>
          <a:p>
            <a:r>
              <a:rPr lang="en-US" b="1" dirty="0"/>
              <a:t>Secondary hypertension</a:t>
            </a:r>
          </a:p>
          <a:p>
            <a:r>
              <a:rPr lang="en-US" dirty="0"/>
              <a:t>Five to ten (5-10) percent of all hypertensive cases have an  identifiable cause; </a:t>
            </a:r>
          </a:p>
          <a:p>
            <a:r>
              <a:rPr lang="en-US" dirty="0"/>
              <a:t>Removal of cause may not guarantee normal pressure.  </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219200"/>
            <a:ext cx="8229600" cy="5410200"/>
          </a:xfrm>
        </p:spPr>
        <p:txBody>
          <a:bodyPr>
            <a:normAutofit lnSpcReduction="10000"/>
          </a:bodyPr>
          <a:lstStyle/>
          <a:p>
            <a:r>
              <a:rPr lang="en-US" dirty="0"/>
              <a:t>Secondary hypertension may be caused by the following:</a:t>
            </a:r>
          </a:p>
          <a:p>
            <a:pPr lvl="0"/>
            <a:r>
              <a:rPr lang="en-US" dirty="0"/>
              <a:t>Kidney damage or impaired kidney function. (This accounts for most secondary forms of hypertension)</a:t>
            </a:r>
          </a:p>
          <a:p>
            <a:pPr lvl="0"/>
            <a:r>
              <a:rPr lang="en-US" dirty="0" err="1"/>
              <a:t>Tumours</a:t>
            </a:r>
            <a:r>
              <a:rPr lang="en-US" dirty="0"/>
              <a:t> or over activity of the adrenal gland. </a:t>
            </a:r>
          </a:p>
          <a:p>
            <a:pPr lvl="0"/>
            <a:r>
              <a:rPr lang="en-US" dirty="0"/>
              <a:t>Thyroid dysfunction</a:t>
            </a:r>
          </a:p>
          <a:p>
            <a:pPr lvl="0"/>
            <a:r>
              <a:rPr lang="en-US" dirty="0"/>
              <a:t>Medication </a:t>
            </a:r>
            <a:r>
              <a:rPr lang="en-US" dirty="0" err="1"/>
              <a:t>e.g</a:t>
            </a:r>
            <a:r>
              <a:rPr lang="en-US" dirty="0"/>
              <a:t> recreational drugs, oral contraceptives, corticosteroids, drinks &amp; food.</a:t>
            </a:r>
          </a:p>
          <a:p>
            <a:pPr lvl="0"/>
            <a:r>
              <a:rPr lang="en-US" dirty="0"/>
              <a:t>Pregnancy related conditions.</a:t>
            </a:r>
          </a:p>
          <a:p>
            <a:endParaRPr lang="en-US" dirty="0"/>
          </a:p>
          <a:p>
            <a:endParaRPr 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b="1" dirty="0"/>
              <a:t>Other types of hypertension</a:t>
            </a:r>
          </a:p>
          <a:p>
            <a:r>
              <a:rPr lang="en-US" b="1" dirty="0"/>
              <a:t>Malignant</a:t>
            </a:r>
          </a:p>
          <a:p>
            <a:r>
              <a:rPr lang="en-US" dirty="0"/>
              <a:t>This is the most severe form of hypertension and is severe and progressive.  </a:t>
            </a:r>
          </a:p>
          <a:p>
            <a:r>
              <a:rPr lang="en-US" dirty="0"/>
              <a:t>It rapidly leads to organ damage and unless properly treated, it is fatal within 5 years for the majority of the patients.  </a:t>
            </a:r>
          </a:p>
          <a:p>
            <a:r>
              <a:rPr lang="en-US" dirty="0"/>
              <a:t>Death usually comes from heart failure, kidney damage or brain </a:t>
            </a:r>
            <a:r>
              <a:rPr lang="en-US" dirty="0" err="1"/>
              <a:t>haemorrhage</a:t>
            </a:r>
            <a:r>
              <a:rPr lang="en-US" dirty="0"/>
              <a:t>. </a:t>
            </a:r>
            <a:endParaRPr lang="en-US" b="1"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304800" y="1219200"/>
            <a:ext cx="8534400" cy="6096000"/>
          </a:xfrm>
        </p:spPr>
        <p:txBody>
          <a:bodyPr>
            <a:normAutofit fontScale="92500" lnSpcReduction="20000"/>
          </a:bodyPr>
          <a:lstStyle/>
          <a:p>
            <a:pPr>
              <a:buNone/>
            </a:pPr>
            <a:r>
              <a:rPr lang="en-US" b="1" dirty="0"/>
              <a:t>Isolated systolic hypertension</a:t>
            </a:r>
          </a:p>
          <a:p>
            <a:r>
              <a:rPr lang="en-US" dirty="0"/>
              <a:t>In this case, the systolic BP is consistently above 160mmHg &amp; the diastolic below 90mmHg.  </a:t>
            </a:r>
          </a:p>
          <a:p>
            <a:r>
              <a:rPr lang="en-US" dirty="0"/>
              <a:t>This may occur in older age group and results from the age related stiffening of the arteries. </a:t>
            </a:r>
          </a:p>
          <a:p>
            <a:r>
              <a:rPr lang="en-US" b="1" dirty="0"/>
              <a:t>White coat hypertension</a:t>
            </a:r>
          </a:p>
          <a:p>
            <a:r>
              <a:rPr lang="en-US" dirty="0"/>
              <a:t>This is anxiety induced hypertension.</a:t>
            </a:r>
          </a:p>
          <a:p>
            <a:r>
              <a:rPr lang="en-US" dirty="0"/>
              <a:t>It means BP is only high when tested by a health professional.</a:t>
            </a:r>
          </a:p>
          <a:p>
            <a:r>
              <a:rPr lang="en-US" b="1" dirty="0"/>
              <a:t>Resistant hypertension</a:t>
            </a:r>
          </a:p>
          <a:p>
            <a:r>
              <a:rPr lang="en-US" dirty="0"/>
              <a:t>If BP cannot be reduced to below 140/90mmHg despite a triple drug  regime, resistant hypertension is considered.</a:t>
            </a:r>
          </a:p>
          <a:p>
            <a:r>
              <a:rPr lang="en-US" dirty="0"/>
              <a:t> </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304800" y="1600200"/>
            <a:ext cx="8534400" cy="5257800"/>
          </a:xfrm>
        </p:spPr>
        <p:txBody>
          <a:bodyPr>
            <a:normAutofit lnSpcReduction="10000"/>
          </a:bodyPr>
          <a:lstStyle/>
          <a:p>
            <a:r>
              <a:rPr lang="en-US" b="1" dirty="0" err="1"/>
              <a:t>Pathophysiology</a:t>
            </a:r>
            <a:r>
              <a:rPr lang="en-US" b="1" dirty="0"/>
              <a:t> of essential hypertension</a:t>
            </a:r>
          </a:p>
          <a:p>
            <a:r>
              <a:rPr lang="en-US" dirty="0"/>
              <a:t>Essential hypertension  develops from renal system dysfunction.  </a:t>
            </a:r>
          </a:p>
          <a:p>
            <a:r>
              <a:rPr lang="en-US" dirty="0"/>
              <a:t>The kidney is a filtering organ that retains vital blood components &amp; excrete excessive fluid. </a:t>
            </a:r>
          </a:p>
          <a:p>
            <a:r>
              <a:rPr lang="en-US" dirty="0"/>
              <a:t>Arterial pressure within the renal artery triggers a feedback loop.  The kidney excretes sodium which </a:t>
            </a:r>
            <a:r>
              <a:rPr lang="en-US" dirty="0" err="1"/>
              <a:t>osmotically</a:t>
            </a:r>
            <a:r>
              <a:rPr lang="en-US" dirty="0"/>
              <a:t> draws fluid into the excretory system in a process called pressure </a:t>
            </a:r>
            <a:r>
              <a:rPr lang="en-US" dirty="0" err="1"/>
              <a:t>diuresis</a:t>
            </a:r>
            <a:r>
              <a:rPr lang="en-US" dirty="0"/>
              <a:t> which causes a decrease in blood fluid volume and arterial pressure. 	 </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dirty="0"/>
              <a:t>As pressure within the renal artery decreases, the kidney </a:t>
            </a:r>
            <a:r>
              <a:rPr lang="en-US" dirty="0" err="1"/>
              <a:t>reflexly</a:t>
            </a:r>
            <a:r>
              <a:rPr lang="en-US" dirty="0"/>
              <a:t> secrets an enzyme called </a:t>
            </a:r>
            <a:r>
              <a:rPr lang="en-US" dirty="0" err="1"/>
              <a:t>renin</a:t>
            </a:r>
            <a:r>
              <a:rPr lang="en-US" dirty="0"/>
              <a:t> which causes the formation of a protein called </a:t>
            </a:r>
            <a:r>
              <a:rPr lang="en-US" dirty="0" err="1"/>
              <a:t>angiotensin</a:t>
            </a:r>
            <a:r>
              <a:rPr lang="en-US" dirty="0"/>
              <a:t> I which directly stimulates the kidneys to retain Na &amp; fluid.  </a:t>
            </a:r>
          </a:p>
          <a:p>
            <a:r>
              <a:rPr lang="en-US" dirty="0" err="1"/>
              <a:t>Angiotensin</a:t>
            </a:r>
            <a:r>
              <a:rPr lang="en-US" dirty="0"/>
              <a:t> I  is converted in the lungs via the enzyme </a:t>
            </a:r>
            <a:r>
              <a:rPr lang="en-US" dirty="0" err="1"/>
              <a:t>angiotensin</a:t>
            </a:r>
            <a:r>
              <a:rPr lang="en-US" dirty="0"/>
              <a:t> converting enzyme (ACE) produced in the liver to </a:t>
            </a:r>
            <a:r>
              <a:rPr lang="en-US" dirty="0" err="1"/>
              <a:t>angiotensin</a:t>
            </a:r>
            <a:r>
              <a:rPr lang="en-US" dirty="0"/>
              <a:t> II. </a:t>
            </a:r>
          </a:p>
          <a:p>
            <a:r>
              <a:rPr lang="en-US" dirty="0" err="1"/>
              <a:t>Angioensin</a:t>
            </a:r>
            <a:r>
              <a:rPr lang="en-US" dirty="0"/>
              <a:t> II is a potent vasoconstrictor which increases total peripheral vascular resistance &amp; hence elevates B.P.</a:t>
            </a:r>
          </a:p>
          <a:p>
            <a:endParaRPr lang="en-US"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p:txBody>
          <a:bodyPr/>
          <a:lstStyle/>
          <a:p>
            <a:r>
              <a:rPr lang="en-US" dirty="0"/>
              <a:t>In healthy individuals, the feedback loop maintains a constant BP with only minor fluctuation. </a:t>
            </a:r>
          </a:p>
          <a:p>
            <a:r>
              <a:rPr lang="en-US" dirty="0"/>
              <a:t> In patients with essential hypertension the feedback fails and the result is higher than normal level of pressure within the renal artery necessary for pressure </a:t>
            </a:r>
            <a:r>
              <a:rPr lang="en-US" dirty="0" err="1"/>
              <a:t>diuresis</a:t>
            </a:r>
            <a:r>
              <a:rPr lang="en-US" dirty="0"/>
              <a:t> to occur.</a:t>
            </a:r>
          </a:p>
          <a:p>
            <a:endParaRPr lang="en-US"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None/>
            </a:pPr>
            <a:r>
              <a:rPr lang="en-US" dirty="0"/>
              <a:t>The major </a:t>
            </a:r>
            <a:r>
              <a:rPr lang="en-US" dirty="0" err="1"/>
              <a:t>pathophysiology</a:t>
            </a:r>
            <a:r>
              <a:rPr lang="en-US" dirty="0"/>
              <a:t> includes the following:</a:t>
            </a:r>
          </a:p>
          <a:p>
            <a:pPr>
              <a:buNone/>
            </a:pPr>
            <a:r>
              <a:rPr lang="en-US" dirty="0"/>
              <a:t>1. Increased reactivity of resistant vessels &amp; resultant increase in peripheral resistance</a:t>
            </a:r>
          </a:p>
          <a:p>
            <a:pPr lvl="0">
              <a:buNone/>
            </a:pPr>
            <a:r>
              <a:rPr lang="en-US" dirty="0"/>
              <a:t>2. A sodium homeostatic effect.  In essential hypertension the kidneys are unable to excrete appropriate amount of Na at any given BP,  as a result sodium &amp; fluid are  retained and the BP increases.</a:t>
            </a:r>
          </a:p>
          <a:p>
            <a:endParaRPr lang="en-US" dirty="0"/>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143000"/>
            <a:ext cx="8229600" cy="5943600"/>
          </a:xfrm>
        </p:spPr>
        <p:txBody>
          <a:bodyPr>
            <a:normAutofit fontScale="85000" lnSpcReduction="20000"/>
          </a:bodyPr>
          <a:lstStyle/>
          <a:p>
            <a:r>
              <a:rPr lang="en-US" b="1" dirty="0"/>
              <a:t>Risks or </a:t>
            </a:r>
            <a:r>
              <a:rPr lang="en-US" b="1" dirty="0" err="1"/>
              <a:t>Predisposng</a:t>
            </a:r>
            <a:r>
              <a:rPr lang="en-US" b="1" dirty="0"/>
              <a:t> factors for development of hypertension</a:t>
            </a:r>
          </a:p>
          <a:p>
            <a:pPr>
              <a:buNone/>
            </a:pPr>
            <a:endParaRPr lang="en-US" b="1" dirty="0"/>
          </a:p>
          <a:p>
            <a:r>
              <a:rPr lang="en-US" b="1" dirty="0"/>
              <a:t>Specific causes</a:t>
            </a:r>
          </a:p>
          <a:p>
            <a:pPr lvl="0"/>
            <a:r>
              <a:rPr lang="en-US" b="1" dirty="0"/>
              <a:t>Age.</a:t>
            </a:r>
            <a:r>
              <a:rPr lang="en-US" dirty="0"/>
              <a:t>  B.P tends to rise with age possibly as a result of decreased arterial compliance.</a:t>
            </a:r>
          </a:p>
          <a:p>
            <a:pPr lvl="0"/>
            <a:r>
              <a:rPr lang="en-US" b="1" dirty="0"/>
              <a:t>Genetics</a:t>
            </a:r>
            <a:r>
              <a:rPr lang="en-US" dirty="0"/>
              <a:t>: History of hypertension tends to run in families.  </a:t>
            </a:r>
          </a:p>
          <a:p>
            <a:pPr lvl="0"/>
            <a:r>
              <a:rPr lang="en-US" b="1" dirty="0"/>
              <a:t>Environment:</a:t>
            </a:r>
            <a:r>
              <a:rPr lang="en-US" dirty="0"/>
              <a:t> Mental &amp; physical stress increase BP.  Removing the stress may not necessarily return the BP to normal.</a:t>
            </a:r>
          </a:p>
          <a:p>
            <a:pPr lvl="0"/>
            <a:r>
              <a:rPr lang="en-US" b="1" dirty="0"/>
              <a:t>Na</a:t>
            </a:r>
            <a:r>
              <a:rPr lang="en-US" b="1" baseline="30000" dirty="0"/>
              <a:t>+</a:t>
            </a:r>
            <a:r>
              <a:rPr lang="en-US" b="1" dirty="0"/>
              <a:t> intake</a:t>
            </a:r>
            <a:r>
              <a:rPr lang="en-US" dirty="0"/>
              <a:t>:  The salt study has confirmed a strong relation between hypertension, stroke &amp; salt intake.  Reducing salt intake in hypertensive individuals lowers BP.</a:t>
            </a:r>
          </a:p>
          <a:p>
            <a:pPr>
              <a:buNone/>
            </a:pPr>
            <a:r>
              <a:rPr lang="en-US" dirty="0"/>
              <a:t> </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lvl="0"/>
            <a:r>
              <a:rPr lang="en-US" b="1" dirty="0"/>
              <a:t>Alcohol</a:t>
            </a:r>
            <a:r>
              <a:rPr lang="en-US" dirty="0"/>
              <a:t>.  This is the most common cause of hypertension in the young. </a:t>
            </a:r>
          </a:p>
          <a:p>
            <a:pPr lvl="0"/>
            <a:r>
              <a:rPr lang="en-US" dirty="0"/>
              <a:t>It affects about 1% of the population</a:t>
            </a:r>
          </a:p>
          <a:p>
            <a:pPr lvl="0"/>
            <a:r>
              <a:rPr lang="en-US" b="1" dirty="0"/>
              <a:t>Weight</a:t>
            </a:r>
            <a:r>
              <a:rPr lang="en-US" dirty="0"/>
              <a:t>:  </a:t>
            </a:r>
          </a:p>
          <a:p>
            <a:pPr lvl="0"/>
            <a:r>
              <a:rPr lang="en-US" dirty="0"/>
              <a:t>Obese  patients have a higher BP.  </a:t>
            </a:r>
          </a:p>
          <a:p>
            <a:pPr lvl="0"/>
            <a:r>
              <a:rPr lang="en-US" dirty="0"/>
              <a:t>Up to 30% of hypertension is attributable in part or wholly to obesity.  </a:t>
            </a:r>
          </a:p>
          <a:p>
            <a:pPr lvl="0"/>
            <a:r>
              <a:rPr lang="en-US" b="1" dirty="0"/>
              <a:t>Race</a:t>
            </a:r>
            <a:r>
              <a:rPr lang="en-US" dirty="0"/>
              <a:t>. Caucasians have a lower BP than black populations living in the same environment.</a:t>
            </a:r>
          </a:p>
          <a:p>
            <a:pPr lvl="0"/>
            <a:r>
              <a:rPr lang="en-US" dirty="0"/>
              <a:t>Black population living in rural Africa have a lower BP than those living in town.  </a:t>
            </a:r>
          </a:p>
          <a:p>
            <a:pPr lvl="0"/>
            <a:r>
              <a:rPr lang="en-US" dirty="0"/>
              <a:t>Black populations are genetically selected to be salt retainers &amp; so are more sensitive to an increase in dietary salt intake.</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r>
              <a:rPr lang="en-US" dirty="0"/>
              <a:t>The abnormal gene may be dominant </a:t>
            </a:r>
            <a:r>
              <a:rPr lang="en-US" dirty="0" err="1"/>
              <a:t>i.e</a:t>
            </a:r>
            <a:r>
              <a:rPr lang="en-US" dirty="0"/>
              <a:t> induces an abnormality </a:t>
            </a:r>
            <a:r>
              <a:rPr lang="en-US" dirty="0" err="1"/>
              <a:t>inspite</a:t>
            </a:r>
            <a:r>
              <a:rPr lang="en-US" dirty="0"/>
              <a:t> of a normal corresponding gene of the other parent.  </a:t>
            </a:r>
          </a:p>
          <a:p>
            <a:r>
              <a:rPr lang="en-US" dirty="0"/>
              <a:t>It may be recessive </a:t>
            </a:r>
            <a:r>
              <a:rPr lang="en-US" dirty="0" err="1"/>
              <a:t>i.e</a:t>
            </a:r>
            <a:r>
              <a:rPr lang="en-US" dirty="0"/>
              <a:t> it causes disease only in the absence of a corresponding normal gene.</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b="1" dirty="0"/>
              <a:t>COMPLICATIONS OF HYPERTENSION</a:t>
            </a:r>
          </a:p>
          <a:p>
            <a:pPr lvl="1"/>
            <a:r>
              <a:rPr lang="en-US" b="1" dirty="0"/>
              <a:t>Ocular complications:</a:t>
            </a:r>
            <a:r>
              <a:rPr lang="en-US" dirty="0"/>
              <a:t>  Systemic hypertension can affect the retinal, </a:t>
            </a:r>
            <a:r>
              <a:rPr lang="en-US" dirty="0" err="1"/>
              <a:t>choroidal</a:t>
            </a:r>
            <a:r>
              <a:rPr lang="en-US" dirty="0"/>
              <a:t> and optic nerve circulations.  </a:t>
            </a:r>
          </a:p>
          <a:p>
            <a:pPr lvl="1"/>
            <a:r>
              <a:rPr lang="en-US" dirty="0"/>
              <a:t>A variety of retinal vascular changes can be seen in hypertensive patients.  </a:t>
            </a:r>
          </a:p>
          <a:p>
            <a:pPr lvl="1"/>
            <a:r>
              <a:rPr lang="en-US" dirty="0"/>
              <a:t>This depends in part on the severity and duration of the hypertension.  </a:t>
            </a:r>
          </a:p>
          <a:p>
            <a:pPr lvl="1"/>
            <a:r>
              <a:rPr lang="en-US" dirty="0"/>
              <a:t>Hypertension is manifested in the eye as both hypertensive retinopathy &amp; hypertensive ocular complications.</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marL="342900" lvl="1" indent="-342900">
              <a:buFont typeface="Arial" pitchFamily="34" charset="0"/>
              <a:buChar char="•"/>
            </a:pPr>
            <a:r>
              <a:rPr lang="en-US" b="1" dirty="0"/>
              <a:t>Coronary heart disease</a:t>
            </a:r>
            <a:r>
              <a:rPr lang="en-US" dirty="0"/>
              <a:t>: Excess work load on the heart leads to the development of congestive heart disease, coronary heart disease or both often causing death as a result of heart attack.  </a:t>
            </a:r>
          </a:p>
          <a:p>
            <a:pPr marL="342900" lvl="1" indent="-342900">
              <a:buFont typeface="Arial" pitchFamily="34" charset="0"/>
              <a:buChar char="•"/>
            </a:pPr>
            <a:r>
              <a:rPr lang="en-US" dirty="0"/>
              <a:t>Coronary heart disease is the leading cause of death in hypertensive patients.  </a:t>
            </a:r>
          </a:p>
          <a:p>
            <a:pPr marL="342900" lvl="1" indent="-342900">
              <a:buFont typeface="Arial" pitchFamily="34" charset="0"/>
              <a:buChar char="•"/>
            </a:pPr>
            <a:r>
              <a:rPr lang="en-US" dirty="0"/>
              <a:t>Ventricular hypertrophy occurs as a result of increased cardiac output in the face of systemic vascular resistance. </a:t>
            </a:r>
          </a:p>
          <a:p>
            <a:pPr marL="342900" lvl="1" indent="-342900">
              <a:buFont typeface="Arial" pitchFamily="34" charset="0"/>
              <a:buChar char="•"/>
            </a:pPr>
            <a:r>
              <a:rPr lang="en-US" dirty="0"/>
              <a:t> Eventually, the heart is unable to maintain this constant output and the hypertrophied muscle outstrips it O</a:t>
            </a:r>
            <a:r>
              <a:rPr lang="en-US" baseline="-25000" dirty="0"/>
              <a:t>2</a:t>
            </a:r>
            <a:r>
              <a:rPr lang="en-US" dirty="0"/>
              <a:t> supply.</a:t>
            </a:r>
          </a:p>
          <a:p>
            <a:endParaRPr 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marL="342900" lvl="1" indent="-342900">
              <a:buFont typeface="Arial" pitchFamily="34" charset="0"/>
              <a:buChar char="•"/>
            </a:pPr>
            <a:r>
              <a:rPr lang="en-US" b="1" dirty="0" err="1"/>
              <a:t>Cerebrovascular</a:t>
            </a:r>
            <a:r>
              <a:rPr lang="en-US" b="1" dirty="0"/>
              <a:t> disease</a:t>
            </a:r>
            <a:r>
              <a:rPr lang="en-US" dirty="0"/>
              <a:t>:  The high pressure frequently ruptures major blood vessels in the brain followed by blood clotting and death of major portion of the brain.  </a:t>
            </a:r>
          </a:p>
          <a:p>
            <a:pPr marL="342900" lvl="1" indent="-342900">
              <a:buFont typeface="Arial" pitchFamily="34" charset="0"/>
              <a:buChar char="•"/>
            </a:pPr>
            <a:r>
              <a:rPr lang="en-US" dirty="0"/>
              <a:t>This is cerebral infarct (clinically this called stroke</a:t>
            </a:r>
            <a:r>
              <a:rPr lang="en-US" u="sng" dirty="0"/>
              <a:t>)</a:t>
            </a:r>
            <a:r>
              <a:rPr lang="en-US" dirty="0"/>
              <a:t>.  Depending on the part of brain involved, a stroke can cause paralysis, dementia, blindness or multiple other serious brain disorders.  </a:t>
            </a:r>
          </a:p>
          <a:p>
            <a:pPr marL="342900" lvl="1" indent="-342900">
              <a:buFont typeface="Arial" pitchFamily="34" charset="0"/>
              <a:buChar char="•"/>
            </a:pPr>
            <a:r>
              <a:rPr lang="en-US" dirty="0" err="1"/>
              <a:t>Cerebrovascular</a:t>
            </a:r>
            <a:r>
              <a:rPr lang="en-US" dirty="0"/>
              <a:t>  disease is a serious complication of hypertension and hypertension is the leading cause of stroke.</a:t>
            </a:r>
          </a:p>
          <a:p>
            <a:endParaRPr 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HYPERTENSION</a:t>
            </a:r>
            <a:endParaRPr lang="en-US" dirty="0"/>
          </a:p>
        </p:txBody>
      </p:sp>
      <p:sp>
        <p:nvSpPr>
          <p:cNvPr id="3" name="Content Placeholder 2"/>
          <p:cNvSpPr>
            <a:spLocks noGrp="1"/>
          </p:cNvSpPr>
          <p:nvPr>
            <p:ph idx="1"/>
          </p:nvPr>
        </p:nvSpPr>
        <p:spPr>
          <a:xfrm>
            <a:off x="228600" y="1600200"/>
            <a:ext cx="8915400" cy="5257800"/>
          </a:xfrm>
        </p:spPr>
        <p:txBody>
          <a:bodyPr>
            <a:normAutofit lnSpcReduction="10000"/>
          </a:bodyPr>
          <a:lstStyle/>
          <a:p>
            <a:pPr lvl="1"/>
            <a:r>
              <a:rPr lang="en-US" b="1" dirty="0"/>
              <a:t>Renal failure</a:t>
            </a:r>
            <a:r>
              <a:rPr lang="en-US" dirty="0"/>
              <a:t>:  Very high pressure always almost causes multiple </a:t>
            </a:r>
            <a:r>
              <a:rPr lang="en-US" dirty="0" err="1"/>
              <a:t>haemorrhages</a:t>
            </a:r>
            <a:r>
              <a:rPr lang="en-US" dirty="0"/>
              <a:t> in the kidneys producing many areas of renal destruction and eventually kidney failure, coma and death.</a:t>
            </a:r>
          </a:p>
          <a:p>
            <a:pPr lvl="1"/>
            <a:r>
              <a:rPr lang="en-US" b="1" dirty="0"/>
              <a:t>Atherosclerosis and arteriosclerosis</a:t>
            </a:r>
            <a:r>
              <a:rPr lang="en-US" dirty="0"/>
              <a:t>:  High BP plays a significant role in the development of these.  </a:t>
            </a:r>
          </a:p>
          <a:p>
            <a:pPr lvl="1"/>
            <a:r>
              <a:rPr lang="en-US" dirty="0"/>
              <a:t>High BP reduces elasticity of vessels allowing lipids to deposit in the form of </a:t>
            </a:r>
            <a:r>
              <a:rPr lang="en-US" dirty="0" err="1"/>
              <a:t>atheromas</a:t>
            </a:r>
            <a:r>
              <a:rPr lang="en-US" dirty="0"/>
              <a:t>  which in turn leads  to thrombus formation and possible emboli formation.  </a:t>
            </a:r>
          </a:p>
          <a:p>
            <a:pPr lvl="1"/>
            <a:r>
              <a:rPr lang="en-US" dirty="0"/>
              <a:t>This impedes blood flow and leads to </a:t>
            </a:r>
            <a:r>
              <a:rPr lang="en-US" dirty="0" err="1"/>
              <a:t>ischaemic</a:t>
            </a:r>
            <a:r>
              <a:rPr lang="en-US" dirty="0"/>
              <a:t> disease.</a:t>
            </a:r>
          </a:p>
          <a:p>
            <a:r>
              <a:rPr lang="en-US" b="1" dirty="0"/>
              <a:t> </a:t>
            </a:r>
          </a:p>
          <a:p>
            <a:endParaRPr lang="en-US"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a:t>DIABETES MELLITUS (DM)</a:t>
            </a:r>
            <a:br>
              <a:rPr lang="en-US" b="1" dirty="0"/>
            </a:br>
            <a:endParaRPr lang="en-US" b="1" dirty="0"/>
          </a:p>
        </p:txBody>
      </p:sp>
      <p:sp>
        <p:nvSpPr>
          <p:cNvPr id="3" name="Content Placeholder 2"/>
          <p:cNvSpPr>
            <a:spLocks noGrp="1"/>
          </p:cNvSpPr>
          <p:nvPr>
            <p:ph idx="1"/>
          </p:nvPr>
        </p:nvSpPr>
        <p:spPr/>
        <p:txBody>
          <a:bodyPr/>
          <a:lstStyle/>
          <a:p>
            <a:r>
              <a:rPr lang="en-US" dirty="0"/>
              <a:t>Diabetes mellitus  is a syndrome of impaired CHO, fat and protein metabolism caused by either lack of insulin secretion or decreased sensitivity of the tissues to insulin</a:t>
            </a:r>
          </a:p>
          <a:p>
            <a:endParaRPr lang="en-US" b="1"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sp>
        <p:nvSpPr>
          <p:cNvPr id="3" name="Content Placeholder 2"/>
          <p:cNvSpPr>
            <a:spLocks noGrp="1"/>
          </p:cNvSpPr>
          <p:nvPr>
            <p:ph idx="1"/>
          </p:nvPr>
        </p:nvSpPr>
        <p:spPr/>
        <p:txBody>
          <a:bodyPr/>
          <a:lstStyle/>
          <a:p>
            <a:r>
              <a:rPr lang="en-US" dirty="0"/>
              <a:t>There are 2 general types of DM.</a:t>
            </a:r>
          </a:p>
          <a:p>
            <a:pPr>
              <a:buNone/>
            </a:pPr>
            <a:r>
              <a:rPr lang="en-US" b="1" dirty="0"/>
              <a:t>Type I diabetes </a:t>
            </a:r>
            <a:r>
              <a:rPr lang="en-US" dirty="0"/>
              <a:t>(</a:t>
            </a:r>
            <a:r>
              <a:rPr lang="en-US" b="1" dirty="0"/>
              <a:t>IDDM</a:t>
            </a:r>
            <a:r>
              <a:rPr lang="en-US" dirty="0"/>
              <a:t>) </a:t>
            </a:r>
          </a:p>
          <a:p>
            <a:r>
              <a:rPr lang="en-US" dirty="0"/>
              <a:t>also called insulin dependent diabetes mellitus</a:t>
            </a:r>
          </a:p>
          <a:p>
            <a:pPr>
              <a:buNone/>
            </a:pPr>
            <a:r>
              <a:rPr lang="en-US" b="1" dirty="0"/>
              <a:t>Type II diabetes (NIDDM)</a:t>
            </a:r>
          </a:p>
          <a:p>
            <a:r>
              <a:rPr lang="en-US" dirty="0"/>
              <a:t>also called non insulin dependent diabetes mellitus</a:t>
            </a:r>
          </a:p>
          <a:p>
            <a:pPr>
              <a:buNone/>
            </a:pPr>
            <a:endParaRPr 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sp>
        <p:nvSpPr>
          <p:cNvPr id="3" name="Content Placeholder 2"/>
          <p:cNvSpPr>
            <a:spLocks noGrp="1"/>
          </p:cNvSpPr>
          <p:nvPr>
            <p:ph idx="1"/>
          </p:nvPr>
        </p:nvSpPr>
        <p:spPr>
          <a:xfrm>
            <a:off x="457200" y="1219200"/>
            <a:ext cx="8229600" cy="5638800"/>
          </a:xfrm>
        </p:spPr>
        <p:txBody>
          <a:bodyPr>
            <a:normAutofit fontScale="92500"/>
          </a:bodyPr>
          <a:lstStyle/>
          <a:p>
            <a:r>
              <a:rPr lang="en-US" dirty="0"/>
              <a:t>In both types of DM, metabolism of all the main nutrients is altered.  </a:t>
            </a:r>
          </a:p>
          <a:p>
            <a:r>
              <a:rPr lang="en-US" dirty="0"/>
              <a:t>The basic effect of insulin lack or insulin resistance to glucose metabolism is to prevent the efficient uptake and utilization of glucose by most cells of the body, except those of the brain.</a:t>
            </a:r>
          </a:p>
          <a:p>
            <a:r>
              <a:rPr lang="en-US" dirty="0"/>
              <a:t> As a result, blood glucose concentration increases,</a:t>
            </a:r>
          </a:p>
          <a:p>
            <a:r>
              <a:rPr lang="en-US" dirty="0"/>
              <a:t>Cell utilization of glucose falls increasingly lower, and utilization of fats and proteins increases.</a:t>
            </a:r>
          </a:p>
          <a:p>
            <a:endParaRPr 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sp>
        <p:nvSpPr>
          <p:cNvPr id="3" name="Content Placeholder 2"/>
          <p:cNvSpPr>
            <a:spLocks noGrp="1"/>
          </p:cNvSpPr>
          <p:nvPr>
            <p:ph idx="1"/>
          </p:nvPr>
        </p:nvSpPr>
        <p:spPr>
          <a:xfrm>
            <a:off x="457200" y="1600200"/>
            <a:ext cx="8229600" cy="5029200"/>
          </a:xfrm>
        </p:spPr>
        <p:txBody>
          <a:bodyPr>
            <a:normAutofit fontScale="85000" lnSpcReduction="10000"/>
          </a:bodyPr>
          <a:lstStyle/>
          <a:p>
            <a:pPr>
              <a:buNone/>
            </a:pPr>
            <a:r>
              <a:rPr lang="en-US" sz="3300" b="1" dirty="0"/>
              <a:t>Type I</a:t>
            </a:r>
            <a:r>
              <a:rPr lang="en-US" sz="3300" dirty="0"/>
              <a:t>  </a:t>
            </a:r>
          </a:p>
          <a:p>
            <a:r>
              <a:rPr lang="en-US" sz="3300" dirty="0"/>
              <a:t>This was formally known as insulin dependent diabetes mellitus. </a:t>
            </a:r>
          </a:p>
          <a:p>
            <a:r>
              <a:rPr lang="en-US" sz="3300" dirty="0"/>
              <a:t> It is also known as juvenile onset or </a:t>
            </a:r>
            <a:r>
              <a:rPr lang="en-US" sz="3300" dirty="0" err="1"/>
              <a:t>ketone</a:t>
            </a:r>
            <a:r>
              <a:rPr lang="en-US" sz="3300" dirty="0"/>
              <a:t> prone diabetes mellitus. </a:t>
            </a:r>
          </a:p>
          <a:p>
            <a:r>
              <a:rPr lang="en-US" sz="3300" dirty="0"/>
              <a:t> It usually begins at age 20 or less and it is defined by an absolute lack of insulin caused by a reduction in the B cell mass of the pancreas.  </a:t>
            </a:r>
          </a:p>
          <a:p>
            <a:r>
              <a:rPr lang="en-US" sz="3300" dirty="0"/>
              <a:t>This may be the result of auto immune processes and may involve genetic susceptibility.  </a:t>
            </a:r>
          </a:p>
          <a:p>
            <a:r>
              <a:rPr lang="en-US" sz="3300" dirty="0"/>
              <a:t>Approx 10% of diabetic cases are type I.</a:t>
            </a:r>
          </a:p>
          <a:p>
            <a:endParaRPr lang="en-US"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pPr>
              <a:buNone/>
            </a:pPr>
            <a:r>
              <a:rPr lang="en-US" b="1" dirty="0"/>
              <a:t>Type II-</a:t>
            </a:r>
            <a:r>
              <a:rPr lang="en-US" dirty="0"/>
              <a:t> </a:t>
            </a:r>
          </a:p>
          <a:p>
            <a:r>
              <a:rPr lang="en-US" dirty="0"/>
              <a:t>Was formally known as non insulin dependent diabetes mellitus (NIDDM).  </a:t>
            </a:r>
          </a:p>
          <a:p>
            <a:r>
              <a:rPr lang="en-US" dirty="0"/>
              <a:t>Sometimes referred to as adult onset diabetes mellitus.  </a:t>
            </a:r>
          </a:p>
          <a:p>
            <a:r>
              <a:rPr lang="en-US" dirty="0"/>
              <a:t>It usually begins after age 40 and a multi factorial disease that may involve improper insulin secretion, malfunctioning insulin and or insulin resistance in peripheral tissues.  </a:t>
            </a:r>
          </a:p>
          <a:p>
            <a:r>
              <a:rPr lang="en-US" dirty="0"/>
              <a:t>Approximately 90% of diabetic cases are type II.</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a:t>There is a strong genetic component to developing this form of diabetes. </a:t>
            </a:r>
          </a:p>
          <a:p>
            <a:r>
              <a:rPr lang="en-US" dirty="0"/>
              <a:t>The most significant of other risk factors include obesity.  </a:t>
            </a:r>
          </a:p>
          <a:p>
            <a:r>
              <a:rPr lang="en-US" dirty="0"/>
              <a:t>There is a direct relationship between the degree of obesity and the risk of developing type II diabetes and this holds true in children as well as adults. </a:t>
            </a:r>
          </a:p>
          <a:p>
            <a:r>
              <a:rPr lang="en-US" dirty="0"/>
              <a:t>Two metabolic defects characterize  type II diabetes. </a:t>
            </a:r>
          </a:p>
          <a:p>
            <a:pPr>
              <a:buNone/>
            </a:pPr>
            <a:r>
              <a:rPr lang="en-US" dirty="0"/>
              <a:t>      (1) Derangement in insulin secretion that is delayed or that is insufficient relative to the glucose load. </a:t>
            </a:r>
          </a:p>
          <a:p>
            <a:pPr>
              <a:buNone/>
            </a:pPr>
            <a:r>
              <a:rPr lang="en-US" dirty="0"/>
              <a:t>       (2) inability of peripheral tissues to respond to insulin (insulin resistance).</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OUTLINE</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pPr>
              <a:buFont typeface="Wingdings" pitchFamily="2" charset="2"/>
              <a:buChar char="Ø"/>
            </a:pPr>
            <a:r>
              <a:rPr lang="en-US" dirty="0"/>
              <a:t> Cellular Adaptation</a:t>
            </a:r>
          </a:p>
          <a:p>
            <a:pPr>
              <a:buFont typeface="Wingdings" pitchFamily="2" charset="2"/>
              <a:buChar char="Ø"/>
            </a:pPr>
            <a:r>
              <a:rPr lang="en-US" dirty="0"/>
              <a:t> Cell injury: Reversible and irreversible </a:t>
            </a:r>
          </a:p>
          <a:p>
            <a:pPr>
              <a:buFont typeface="Wingdings" pitchFamily="2" charset="2"/>
              <a:buChar char="Ø"/>
            </a:pPr>
            <a:r>
              <a:rPr lang="en-US" dirty="0"/>
              <a:t> Cell death: Necrosis and Apoptosis</a:t>
            </a:r>
          </a:p>
          <a:p>
            <a:pPr>
              <a:buFont typeface="Wingdings" pitchFamily="2" charset="2"/>
              <a:buChar char="Ø"/>
            </a:pPr>
            <a:r>
              <a:rPr lang="en-US" dirty="0"/>
              <a:t> Somatic death</a:t>
            </a:r>
          </a:p>
          <a:p>
            <a:pPr>
              <a:buNone/>
            </a:pPr>
            <a:r>
              <a:rPr lang="en-US" b="1" dirty="0"/>
              <a:t>INFLAMMATION </a:t>
            </a:r>
          </a:p>
          <a:p>
            <a:pPr>
              <a:buFont typeface="Wingdings" pitchFamily="2" charset="2"/>
              <a:buChar char="Ø"/>
            </a:pPr>
            <a:r>
              <a:rPr lang="en-US" dirty="0"/>
              <a:t>Acute inflammation</a:t>
            </a:r>
          </a:p>
          <a:p>
            <a:pPr>
              <a:buFont typeface="Wingdings" pitchFamily="2" charset="2"/>
              <a:buChar char="Ø"/>
            </a:pPr>
            <a:r>
              <a:rPr lang="en-US" dirty="0"/>
              <a:t>Chronic inflammation</a:t>
            </a:r>
          </a:p>
          <a:p>
            <a:pPr>
              <a:buNone/>
            </a:pPr>
            <a:r>
              <a:rPr lang="en-US" b="1" dirty="0"/>
              <a:t>HEALING AND REPAIR</a:t>
            </a:r>
          </a:p>
          <a:p>
            <a:pPr>
              <a:buNone/>
            </a:pPr>
            <a:endParaRPr lang="en-US" dirty="0"/>
          </a:p>
          <a:p>
            <a:pPr>
              <a:buFont typeface="Wingdings" pitchFamily="2" charset="2"/>
              <a:buChar char="Ø"/>
            </a:pPr>
            <a:endParaRPr lang="en-US" dirty="0"/>
          </a:p>
          <a:p>
            <a:pPr>
              <a:buFont typeface="Wingdings" pitchFamily="2" charset="2"/>
              <a:buChar char="Ø"/>
            </a:pP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a:t>Environmentally Acquired Congenital disorders</a:t>
            </a:r>
          </a:p>
          <a:p>
            <a:r>
              <a:rPr lang="en-US" b="1" dirty="0"/>
              <a:t> </a:t>
            </a:r>
            <a:r>
              <a:rPr lang="en-US" dirty="0"/>
              <a:t>Congenital diseases may be acquired. </a:t>
            </a:r>
          </a:p>
          <a:p>
            <a:pPr>
              <a:buNone/>
            </a:pPr>
            <a:r>
              <a:rPr lang="en-US" b="1" dirty="0"/>
              <a:t>Infection</a:t>
            </a:r>
          </a:p>
          <a:p>
            <a:r>
              <a:rPr lang="en-US" dirty="0"/>
              <a:t>For example in the transmission of the virus of rubella (German Measles) from mother to fetus during the 1</a:t>
            </a:r>
            <a:r>
              <a:rPr lang="en-US" baseline="30000" dirty="0"/>
              <a:t>st</a:t>
            </a:r>
            <a:r>
              <a:rPr lang="en-US" dirty="0"/>
              <a:t> trimester of pregnancy,  </a:t>
            </a:r>
          </a:p>
          <a:p>
            <a:r>
              <a:rPr lang="en-US" dirty="0"/>
              <a:t>Depending on the stage of fetal development at which infection occurs, </a:t>
            </a:r>
          </a:p>
          <a:p>
            <a:r>
              <a:rPr lang="en-US" dirty="0"/>
              <a:t> It may result in the following:</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buNone/>
            </a:pPr>
            <a:r>
              <a:rPr lang="en-US" dirty="0"/>
              <a:t>Possible systemic signs and symptoms of DM include:</a:t>
            </a:r>
          </a:p>
          <a:p>
            <a:r>
              <a:rPr lang="en-US" dirty="0"/>
              <a:t>Hyperglycemia </a:t>
            </a:r>
          </a:p>
          <a:p>
            <a:pPr lvl="0"/>
            <a:r>
              <a:rPr lang="en-US" dirty="0" err="1"/>
              <a:t>Polyurea</a:t>
            </a:r>
            <a:r>
              <a:rPr lang="en-US" dirty="0"/>
              <a:t> ( increased frequency of urination)</a:t>
            </a:r>
          </a:p>
          <a:p>
            <a:pPr lvl="0"/>
            <a:r>
              <a:rPr lang="en-US" dirty="0" err="1"/>
              <a:t>Polydipsia</a:t>
            </a:r>
            <a:r>
              <a:rPr lang="en-US" dirty="0"/>
              <a:t> (increased thirst)</a:t>
            </a:r>
          </a:p>
          <a:p>
            <a:pPr lvl="0"/>
            <a:r>
              <a:rPr lang="en-US" dirty="0" err="1"/>
              <a:t>Polyphagia</a:t>
            </a:r>
            <a:r>
              <a:rPr lang="en-US" dirty="0"/>
              <a:t> (increased appetite)</a:t>
            </a:r>
          </a:p>
          <a:p>
            <a:pPr lvl="0"/>
            <a:r>
              <a:rPr lang="en-US" dirty="0" err="1"/>
              <a:t>Glyosurea</a:t>
            </a:r>
            <a:r>
              <a:rPr lang="en-US" dirty="0"/>
              <a:t> (deposition of glucose in urine)</a:t>
            </a:r>
          </a:p>
          <a:p>
            <a:pPr lvl="0"/>
            <a:r>
              <a:rPr lang="en-US" dirty="0"/>
              <a:t>Weakness (asthenia)</a:t>
            </a:r>
          </a:p>
          <a:p>
            <a:pPr lvl="0"/>
            <a:r>
              <a:rPr lang="en-US" dirty="0"/>
              <a:t>Weight loss</a:t>
            </a:r>
          </a:p>
          <a:p>
            <a:pPr lvl="0"/>
            <a:r>
              <a:rPr lang="en-US" dirty="0"/>
              <a:t>Nephropathy.</a:t>
            </a:r>
          </a:p>
          <a:p>
            <a:endParaRPr lang="en-US"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graphicFrame>
        <p:nvGraphicFramePr>
          <p:cNvPr id="4" name="Content Placeholder 3"/>
          <p:cNvGraphicFramePr>
            <a:graphicFrameLocks noGrp="1"/>
          </p:cNvGraphicFramePr>
          <p:nvPr>
            <p:ph idx="1"/>
          </p:nvPr>
        </p:nvGraphicFramePr>
        <p:xfrm>
          <a:off x="457200" y="1295401"/>
          <a:ext cx="8229600" cy="5638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63355">
                <a:tc>
                  <a:txBody>
                    <a:bodyPr/>
                    <a:lstStyle/>
                    <a:p>
                      <a:pPr marL="0" marR="0" algn="just">
                        <a:lnSpc>
                          <a:spcPct val="200000"/>
                        </a:lnSpc>
                        <a:spcBef>
                          <a:spcPts val="0"/>
                        </a:spcBef>
                        <a:spcAft>
                          <a:spcPts val="0"/>
                        </a:spcAft>
                      </a:pPr>
                      <a:r>
                        <a:rPr lang="en-US" sz="2000" b="1" dirty="0">
                          <a:latin typeface="Times New Roman"/>
                          <a:ea typeface="Calibri"/>
                          <a:cs typeface="Times New Roman"/>
                        </a:rPr>
                        <a:t>Feature</a:t>
                      </a:r>
                      <a:endParaRPr lang="en-US" sz="2000" dirty="0">
                        <a:latin typeface="Calibri"/>
                        <a:ea typeface="Calibri"/>
                        <a:cs typeface="Times New Roman"/>
                      </a:endParaRPr>
                    </a:p>
                  </a:txBody>
                  <a:tcPr marL="68580" marR="68580" marT="0" marB="0"/>
                </a:tc>
                <a:tc>
                  <a:txBody>
                    <a:bodyPr/>
                    <a:lstStyle/>
                    <a:p>
                      <a:pPr marL="0" marR="0" algn="just">
                        <a:lnSpc>
                          <a:spcPct val="200000"/>
                        </a:lnSpc>
                        <a:spcBef>
                          <a:spcPts val="0"/>
                        </a:spcBef>
                        <a:spcAft>
                          <a:spcPts val="0"/>
                        </a:spcAft>
                      </a:pPr>
                      <a:r>
                        <a:rPr lang="en-US" sz="2000" b="1">
                          <a:latin typeface="Times New Roman"/>
                          <a:ea typeface="Calibri"/>
                          <a:cs typeface="Times New Roman"/>
                        </a:rPr>
                        <a:t>Type I</a:t>
                      </a:r>
                      <a:endParaRPr lang="en-US" sz="2000">
                        <a:latin typeface="Calibri"/>
                        <a:ea typeface="Calibri"/>
                        <a:cs typeface="Times New Roman"/>
                      </a:endParaRPr>
                    </a:p>
                  </a:txBody>
                  <a:tcPr marL="68580" marR="68580" marT="0" marB="0"/>
                </a:tc>
                <a:tc>
                  <a:txBody>
                    <a:bodyPr/>
                    <a:lstStyle/>
                    <a:p>
                      <a:pPr marL="0" marR="0" algn="just">
                        <a:lnSpc>
                          <a:spcPct val="200000"/>
                        </a:lnSpc>
                        <a:spcBef>
                          <a:spcPts val="0"/>
                        </a:spcBef>
                        <a:spcAft>
                          <a:spcPts val="0"/>
                        </a:spcAft>
                      </a:pPr>
                      <a:r>
                        <a:rPr lang="en-US" sz="2000" b="1">
                          <a:latin typeface="Times New Roman"/>
                          <a:ea typeface="Calibri"/>
                          <a:cs typeface="Times New Roman"/>
                        </a:rPr>
                        <a:t>Type II</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267548">
                <a:tc>
                  <a:txBody>
                    <a:bodyPr/>
                    <a:lstStyle/>
                    <a:p>
                      <a:pPr marL="0" marR="0" algn="just">
                        <a:lnSpc>
                          <a:spcPct val="150000"/>
                        </a:lnSpc>
                        <a:spcBef>
                          <a:spcPts val="0"/>
                        </a:spcBef>
                        <a:spcAft>
                          <a:spcPts val="0"/>
                        </a:spcAft>
                      </a:pPr>
                      <a:r>
                        <a:rPr lang="en-US" sz="2000" b="1" dirty="0">
                          <a:latin typeface="Times New Roman"/>
                          <a:ea typeface="Calibri"/>
                          <a:cs typeface="Times New Roman"/>
                        </a:rPr>
                        <a:t>Age of Onset</a:t>
                      </a:r>
                      <a:endParaRPr lang="en-US" sz="2000" b="1" dirty="0">
                        <a:latin typeface="Calibri"/>
                        <a:ea typeface="Calibri"/>
                        <a:cs typeface="Times New Roman"/>
                      </a:endParaRPr>
                    </a:p>
                    <a:p>
                      <a:pPr marL="0" marR="0" algn="just">
                        <a:lnSpc>
                          <a:spcPct val="150000"/>
                        </a:lnSpc>
                        <a:spcBef>
                          <a:spcPts val="0"/>
                        </a:spcBef>
                        <a:spcAft>
                          <a:spcPts val="0"/>
                        </a:spcAft>
                      </a:pPr>
                      <a:r>
                        <a:rPr lang="en-US" sz="2000" b="1" dirty="0">
                          <a:latin typeface="Times New Roman"/>
                          <a:ea typeface="Calibri"/>
                          <a:cs typeface="Times New Roman"/>
                        </a:rPr>
                        <a:t>Body mass </a:t>
                      </a:r>
                      <a:endParaRPr lang="en-US" sz="2000" b="1" dirty="0">
                        <a:latin typeface="Calibri"/>
                        <a:ea typeface="Calibri"/>
                        <a:cs typeface="Times New Roman"/>
                      </a:endParaRPr>
                    </a:p>
                    <a:p>
                      <a:pPr marL="0" marR="0" algn="just">
                        <a:lnSpc>
                          <a:spcPct val="150000"/>
                        </a:lnSpc>
                        <a:spcBef>
                          <a:spcPts val="0"/>
                        </a:spcBef>
                        <a:spcAft>
                          <a:spcPts val="0"/>
                        </a:spcAft>
                      </a:pPr>
                      <a:r>
                        <a:rPr lang="en-US" sz="2000" b="1" dirty="0">
                          <a:latin typeface="Times New Roman"/>
                          <a:ea typeface="Calibri"/>
                          <a:cs typeface="Times New Roman"/>
                        </a:rPr>
                        <a:t>Plasma insulin</a:t>
                      </a:r>
                      <a:endParaRPr lang="en-US" sz="2000" b="1"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latin typeface="Times New Roman"/>
                          <a:ea typeface="Calibri"/>
                          <a:cs typeface="Times New Roman"/>
                        </a:rPr>
                        <a:t>Usually &lt; 20 years </a:t>
                      </a:r>
                      <a:endParaRPr lang="en-US" sz="2000" dirty="0">
                        <a:latin typeface="Calibri"/>
                        <a:ea typeface="Calibri"/>
                        <a:cs typeface="Times New Roman"/>
                      </a:endParaRPr>
                    </a:p>
                    <a:p>
                      <a:pPr marL="0" marR="0" algn="just">
                        <a:lnSpc>
                          <a:spcPct val="150000"/>
                        </a:lnSpc>
                        <a:spcBef>
                          <a:spcPts val="0"/>
                        </a:spcBef>
                        <a:spcAft>
                          <a:spcPts val="0"/>
                        </a:spcAft>
                      </a:pPr>
                      <a:r>
                        <a:rPr lang="en-US" sz="2000" dirty="0">
                          <a:latin typeface="Times New Roman"/>
                          <a:ea typeface="Calibri"/>
                          <a:cs typeface="Times New Roman"/>
                        </a:rPr>
                        <a:t>low  to normal </a:t>
                      </a:r>
                      <a:endParaRPr lang="en-US" sz="2000" dirty="0">
                        <a:latin typeface="Calibri"/>
                        <a:ea typeface="Calibri"/>
                        <a:cs typeface="Times New Roman"/>
                      </a:endParaRPr>
                    </a:p>
                    <a:p>
                      <a:pPr marL="0" marR="0" algn="just">
                        <a:lnSpc>
                          <a:spcPct val="150000"/>
                        </a:lnSpc>
                        <a:spcBef>
                          <a:spcPts val="0"/>
                        </a:spcBef>
                        <a:spcAft>
                          <a:spcPts val="0"/>
                        </a:spcAft>
                      </a:pPr>
                      <a:r>
                        <a:rPr lang="en-US" sz="2000" dirty="0">
                          <a:latin typeface="Times New Roman"/>
                          <a:ea typeface="Calibri"/>
                          <a:cs typeface="Times New Roman"/>
                        </a:rPr>
                        <a:t>low or absent</a:t>
                      </a:r>
                      <a:endParaRPr lang="en-US" sz="2000"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latin typeface="Times New Roman"/>
                          <a:ea typeface="Calibri"/>
                          <a:cs typeface="Times New Roman"/>
                        </a:rPr>
                        <a:t>Usually &gt; 40 years </a:t>
                      </a:r>
                      <a:endParaRPr lang="en-US" sz="2000">
                        <a:latin typeface="Calibri"/>
                        <a:ea typeface="Calibri"/>
                        <a:cs typeface="Times New Roman"/>
                      </a:endParaRPr>
                    </a:p>
                    <a:p>
                      <a:pPr marL="0" marR="0" algn="just">
                        <a:lnSpc>
                          <a:spcPct val="150000"/>
                        </a:lnSpc>
                        <a:spcBef>
                          <a:spcPts val="0"/>
                        </a:spcBef>
                        <a:spcAft>
                          <a:spcPts val="0"/>
                        </a:spcAft>
                      </a:pPr>
                      <a:r>
                        <a:rPr lang="en-US" sz="2000">
                          <a:latin typeface="Times New Roman"/>
                          <a:ea typeface="Calibri"/>
                          <a:cs typeface="Times New Roman"/>
                        </a:rPr>
                        <a:t>Obese </a:t>
                      </a:r>
                      <a:endParaRPr lang="en-US" sz="2000">
                        <a:latin typeface="Calibri"/>
                        <a:ea typeface="Calibri"/>
                        <a:cs typeface="Times New Roman"/>
                      </a:endParaRPr>
                    </a:p>
                    <a:p>
                      <a:pPr marL="0" marR="0" algn="just">
                        <a:lnSpc>
                          <a:spcPct val="150000"/>
                        </a:lnSpc>
                        <a:spcBef>
                          <a:spcPts val="0"/>
                        </a:spcBef>
                        <a:spcAft>
                          <a:spcPts val="0"/>
                        </a:spcAft>
                      </a:pPr>
                      <a:r>
                        <a:rPr lang="en-US" sz="2000">
                          <a:latin typeface="Times New Roman"/>
                          <a:ea typeface="Calibri"/>
                          <a:cs typeface="Times New Roman"/>
                        </a:rPr>
                        <a:t>Normal to high</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245005">
                <a:tc>
                  <a:txBody>
                    <a:bodyPr/>
                    <a:lstStyle/>
                    <a:p>
                      <a:pPr marL="0" marR="0" algn="just">
                        <a:lnSpc>
                          <a:spcPct val="150000"/>
                        </a:lnSpc>
                        <a:spcBef>
                          <a:spcPts val="0"/>
                        </a:spcBef>
                        <a:spcAft>
                          <a:spcPts val="0"/>
                        </a:spcAft>
                      </a:pPr>
                      <a:r>
                        <a:rPr lang="en-US" sz="2000" b="1" dirty="0">
                          <a:latin typeface="Times New Roman"/>
                          <a:ea typeface="Calibri"/>
                          <a:cs typeface="Times New Roman"/>
                        </a:rPr>
                        <a:t>Plasma glucagon</a:t>
                      </a:r>
                      <a:endParaRPr lang="en-US" sz="2000" b="1" dirty="0">
                        <a:latin typeface="Calibri"/>
                        <a:ea typeface="Calibri"/>
                        <a:cs typeface="Times New Roman"/>
                      </a:endParaRPr>
                    </a:p>
                    <a:p>
                      <a:pPr marL="0" marR="0" algn="just">
                        <a:lnSpc>
                          <a:spcPct val="150000"/>
                        </a:lnSpc>
                        <a:spcBef>
                          <a:spcPts val="0"/>
                        </a:spcBef>
                        <a:spcAft>
                          <a:spcPts val="0"/>
                        </a:spcAft>
                      </a:pPr>
                      <a:r>
                        <a:rPr lang="en-US" sz="2000" b="1" dirty="0">
                          <a:latin typeface="Times New Roman"/>
                          <a:ea typeface="Calibri"/>
                          <a:cs typeface="Times New Roman"/>
                        </a:rPr>
                        <a:t>Plasma glucose</a:t>
                      </a:r>
                      <a:endParaRPr lang="en-US" sz="2000" b="1"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latin typeface="Times New Roman"/>
                          <a:ea typeface="Calibri"/>
                          <a:cs typeface="Times New Roman"/>
                        </a:rPr>
                        <a:t>High, can be suppressed</a:t>
                      </a:r>
                      <a:endParaRPr lang="en-US" sz="2000" dirty="0">
                        <a:latin typeface="Calibri"/>
                        <a:ea typeface="Calibri"/>
                        <a:cs typeface="Times New Roman"/>
                      </a:endParaRPr>
                    </a:p>
                    <a:p>
                      <a:pPr marL="0" marR="0" algn="just">
                        <a:lnSpc>
                          <a:spcPct val="150000"/>
                        </a:lnSpc>
                        <a:spcBef>
                          <a:spcPts val="0"/>
                        </a:spcBef>
                        <a:spcAft>
                          <a:spcPts val="0"/>
                        </a:spcAft>
                      </a:pPr>
                      <a:r>
                        <a:rPr lang="en-US" sz="2000" dirty="0">
                          <a:latin typeface="Times New Roman"/>
                          <a:ea typeface="Calibri"/>
                          <a:cs typeface="Times New Roman"/>
                        </a:rPr>
                        <a:t>Increased</a:t>
                      </a:r>
                      <a:endParaRPr lang="en-US" sz="2000"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a:latin typeface="Times New Roman"/>
                          <a:ea typeface="Calibri"/>
                          <a:cs typeface="Times New Roman"/>
                        </a:rPr>
                        <a:t>High, resistant to suppression.</a:t>
                      </a:r>
                      <a:endParaRPr lang="en-US" sz="2000">
                        <a:latin typeface="Calibri"/>
                        <a:ea typeface="Calibri"/>
                        <a:cs typeface="Times New Roman"/>
                      </a:endParaRPr>
                    </a:p>
                    <a:p>
                      <a:pPr marL="0" marR="0" algn="just">
                        <a:lnSpc>
                          <a:spcPct val="150000"/>
                        </a:lnSpc>
                        <a:spcBef>
                          <a:spcPts val="0"/>
                        </a:spcBef>
                        <a:spcAft>
                          <a:spcPts val="0"/>
                        </a:spcAft>
                      </a:pPr>
                      <a:r>
                        <a:rPr lang="en-US" sz="2000">
                          <a:latin typeface="Times New Roman"/>
                          <a:ea typeface="Calibri"/>
                          <a:cs typeface="Times New Roman"/>
                        </a:rPr>
                        <a:t>Increased</a:t>
                      </a:r>
                      <a:endParaRPr lang="en-US" sz="2000">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05691">
                <a:tc>
                  <a:txBody>
                    <a:bodyPr/>
                    <a:lstStyle/>
                    <a:p>
                      <a:pPr marL="0" marR="0" algn="just">
                        <a:lnSpc>
                          <a:spcPct val="150000"/>
                        </a:lnSpc>
                        <a:spcBef>
                          <a:spcPts val="0"/>
                        </a:spcBef>
                        <a:spcAft>
                          <a:spcPts val="0"/>
                        </a:spcAft>
                      </a:pPr>
                      <a:r>
                        <a:rPr lang="en-US" sz="2000" b="1" dirty="0">
                          <a:latin typeface="Times New Roman"/>
                          <a:ea typeface="Calibri"/>
                          <a:cs typeface="Times New Roman"/>
                        </a:rPr>
                        <a:t>Insulin sensitivity</a:t>
                      </a:r>
                      <a:endParaRPr lang="en-US" sz="2000" b="1" dirty="0">
                        <a:latin typeface="Calibri"/>
                        <a:ea typeface="Calibri"/>
                        <a:cs typeface="Times New Roman"/>
                      </a:endParaRPr>
                    </a:p>
                    <a:p>
                      <a:pPr marL="0" marR="0" algn="just">
                        <a:lnSpc>
                          <a:spcPct val="150000"/>
                        </a:lnSpc>
                        <a:spcBef>
                          <a:spcPts val="0"/>
                        </a:spcBef>
                        <a:spcAft>
                          <a:spcPts val="0"/>
                        </a:spcAft>
                      </a:pPr>
                      <a:r>
                        <a:rPr lang="en-US" sz="2000" b="1" dirty="0">
                          <a:latin typeface="Times New Roman"/>
                          <a:ea typeface="Calibri"/>
                          <a:cs typeface="Times New Roman"/>
                        </a:rPr>
                        <a:t>Therapy</a:t>
                      </a:r>
                      <a:endParaRPr lang="en-US" sz="2000" b="1"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latin typeface="Times New Roman"/>
                          <a:ea typeface="Calibri"/>
                          <a:cs typeface="Times New Roman"/>
                        </a:rPr>
                        <a:t>Normal</a:t>
                      </a:r>
                      <a:endParaRPr lang="en-US" sz="2000" dirty="0">
                        <a:latin typeface="Calibri"/>
                        <a:ea typeface="Calibri"/>
                        <a:cs typeface="Times New Roman"/>
                      </a:endParaRPr>
                    </a:p>
                    <a:p>
                      <a:pPr marL="0" marR="0" algn="just">
                        <a:lnSpc>
                          <a:spcPct val="150000"/>
                        </a:lnSpc>
                        <a:spcBef>
                          <a:spcPts val="0"/>
                        </a:spcBef>
                        <a:spcAft>
                          <a:spcPts val="0"/>
                        </a:spcAft>
                      </a:pPr>
                      <a:r>
                        <a:rPr lang="en-US" sz="2000" dirty="0">
                          <a:latin typeface="Times New Roman"/>
                          <a:ea typeface="Calibri"/>
                          <a:cs typeface="Times New Roman"/>
                        </a:rPr>
                        <a:t>Insulin</a:t>
                      </a:r>
                      <a:endParaRPr lang="en-US" sz="2000" dirty="0">
                        <a:latin typeface="Calibri"/>
                        <a:ea typeface="Calibri"/>
                        <a:cs typeface="Times New Roman"/>
                      </a:endParaRPr>
                    </a:p>
                  </a:txBody>
                  <a:tcPr marL="68580" marR="68580" marT="0" marB="0"/>
                </a:tc>
                <a:tc>
                  <a:txBody>
                    <a:bodyPr/>
                    <a:lstStyle/>
                    <a:p>
                      <a:pPr marL="0" marR="0" algn="just">
                        <a:lnSpc>
                          <a:spcPct val="150000"/>
                        </a:lnSpc>
                        <a:spcBef>
                          <a:spcPts val="0"/>
                        </a:spcBef>
                        <a:spcAft>
                          <a:spcPts val="0"/>
                        </a:spcAft>
                      </a:pPr>
                      <a:r>
                        <a:rPr lang="en-US" sz="2000" dirty="0">
                          <a:latin typeface="Times New Roman"/>
                          <a:ea typeface="Calibri"/>
                          <a:cs typeface="Times New Roman"/>
                        </a:rPr>
                        <a:t>Reduced</a:t>
                      </a:r>
                      <a:endParaRPr lang="en-US" sz="2000" dirty="0">
                        <a:latin typeface="Calibri"/>
                        <a:ea typeface="Calibri"/>
                        <a:cs typeface="Times New Roman"/>
                      </a:endParaRPr>
                    </a:p>
                    <a:p>
                      <a:pPr marL="0" marR="0" algn="just">
                        <a:lnSpc>
                          <a:spcPct val="150000"/>
                        </a:lnSpc>
                        <a:spcBef>
                          <a:spcPts val="0"/>
                        </a:spcBef>
                        <a:spcAft>
                          <a:spcPts val="0"/>
                        </a:spcAft>
                      </a:pPr>
                      <a:r>
                        <a:rPr lang="en-US" sz="2000" dirty="0" err="1">
                          <a:latin typeface="Times New Roman"/>
                          <a:ea typeface="Calibri"/>
                          <a:cs typeface="Times New Roman"/>
                        </a:rPr>
                        <a:t>Weightloss</a:t>
                      </a:r>
                      <a:r>
                        <a:rPr lang="en-US" sz="2000" dirty="0">
                          <a:latin typeface="Times New Roman"/>
                          <a:ea typeface="Calibri"/>
                          <a:cs typeface="Times New Roman"/>
                        </a:rPr>
                        <a:t>, </a:t>
                      </a:r>
                      <a:r>
                        <a:rPr lang="en-US" sz="2000" dirty="0" err="1">
                          <a:latin typeface="Times New Roman"/>
                          <a:ea typeface="Calibri"/>
                          <a:cs typeface="Times New Roman"/>
                        </a:rPr>
                        <a:t>thiazolidinediones</a:t>
                      </a:r>
                      <a:r>
                        <a:rPr lang="en-US" sz="2000" dirty="0">
                          <a:latin typeface="Times New Roman"/>
                          <a:ea typeface="Calibri"/>
                          <a:cs typeface="Times New Roman"/>
                        </a:rPr>
                        <a:t>, </a:t>
                      </a:r>
                      <a:r>
                        <a:rPr lang="en-US" sz="2000" dirty="0" err="1">
                          <a:latin typeface="Times New Roman"/>
                          <a:ea typeface="Calibri"/>
                          <a:cs typeface="Times New Roman"/>
                        </a:rPr>
                        <a:t>metformin</a:t>
                      </a:r>
                      <a:r>
                        <a:rPr lang="en-US" sz="2000" dirty="0">
                          <a:latin typeface="Times New Roman"/>
                          <a:ea typeface="Calibri"/>
                          <a:cs typeface="Times New Roman"/>
                        </a:rPr>
                        <a:t>, </a:t>
                      </a:r>
                      <a:r>
                        <a:rPr lang="en-US" sz="2000" dirty="0" err="1">
                          <a:latin typeface="Times New Roman"/>
                          <a:ea typeface="Calibri"/>
                          <a:cs typeface="Times New Roman"/>
                        </a:rPr>
                        <a:t>sulfonylureas</a:t>
                      </a:r>
                      <a:r>
                        <a:rPr lang="en-US" sz="2000" dirty="0">
                          <a:latin typeface="Times New Roman"/>
                          <a:ea typeface="Calibri"/>
                          <a:cs typeface="Times New Roman"/>
                        </a:rPr>
                        <a:t>, insulin</a:t>
                      </a:r>
                      <a:endParaRPr lang="en-US" sz="2000" dirty="0">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r>
              <a:rPr lang="en-US" b="1" dirty="0" err="1"/>
              <a:t>Pathophysiology</a:t>
            </a:r>
            <a:r>
              <a:rPr lang="en-US" b="1" dirty="0"/>
              <a:t> of diabetes mellitus</a:t>
            </a:r>
          </a:p>
          <a:p>
            <a:r>
              <a:rPr lang="en-US" dirty="0"/>
              <a:t>The </a:t>
            </a:r>
            <a:r>
              <a:rPr lang="en-US" dirty="0" err="1"/>
              <a:t>pancrease</a:t>
            </a:r>
            <a:r>
              <a:rPr lang="en-US" dirty="0"/>
              <a:t> plays a primary role in glucose metabolism by secreting the hormones insulin and glucagon. </a:t>
            </a:r>
          </a:p>
          <a:p>
            <a:r>
              <a:rPr lang="en-US" dirty="0"/>
              <a:t>Insulin is a hormone essential for proper metabolism  of glucose and for maintenance of proper blood-glucose levels. </a:t>
            </a:r>
          </a:p>
          <a:p>
            <a:r>
              <a:rPr lang="en-US" dirty="0"/>
              <a:t>Inadequate secretion of insulin or inadequate structure or function of insulin or its receptors results in impaired metabolism of glucose, other carbohydrates, proteins and fats.  </a:t>
            </a:r>
          </a:p>
          <a:p>
            <a:r>
              <a:rPr lang="en-US" dirty="0"/>
              <a:t>This is characterized by </a:t>
            </a:r>
            <a:r>
              <a:rPr lang="en-US" dirty="0" err="1"/>
              <a:t>hyperglycaemia</a:t>
            </a:r>
            <a:r>
              <a:rPr lang="en-US" dirty="0"/>
              <a:t> and </a:t>
            </a:r>
            <a:r>
              <a:rPr lang="en-US" dirty="0" err="1"/>
              <a:t>glycosurea</a:t>
            </a:r>
            <a:endParaRPr 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dirty="0" err="1"/>
              <a:t>Hyperglycaemia</a:t>
            </a:r>
            <a:r>
              <a:rPr lang="en-US" dirty="0"/>
              <a:t> is the most frequently observed sign of diabetes.  </a:t>
            </a:r>
          </a:p>
          <a:p>
            <a:r>
              <a:rPr lang="en-US" dirty="0"/>
              <a:t>Following a meal, glucose is absorbed into the blood.  </a:t>
            </a:r>
          </a:p>
          <a:p>
            <a:r>
              <a:rPr lang="en-US" dirty="0"/>
              <a:t>In response to increased blood levels, insulin is secreted causing rapid uptake, storage of glucose by the tissues of the body.  </a:t>
            </a:r>
          </a:p>
          <a:p>
            <a:r>
              <a:rPr lang="en-US" dirty="0"/>
              <a:t>Elevated glucose levels results in the formation of </a:t>
            </a:r>
            <a:r>
              <a:rPr lang="en-US" dirty="0" err="1"/>
              <a:t>sorbitol</a:t>
            </a:r>
            <a:r>
              <a:rPr lang="en-US" dirty="0"/>
              <a:t> (sugar alcohol).  </a:t>
            </a:r>
          </a:p>
          <a:p>
            <a:r>
              <a:rPr lang="en-US" dirty="0"/>
              <a:t>Since </a:t>
            </a:r>
            <a:r>
              <a:rPr lang="en-US" dirty="0" err="1"/>
              <a:t>sorbitol</a:t>
            </a:r>
            <a:r>
              <a:rPr lang="en-US" dirty="0"/>
              <a:t> cannot  readily diffuse through the cell membranes, cell edema and changes in function can result. </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DIABETES MELLITUS (DM)</a:t>
            </a:r>
            <a:br>
              <a:rPr lang="en-US" b="1" dirty="0"/>
            </a:br>
            <a:endParaRPr lang="en-US" dirty="0"/>
          </a:p>
        </p:txBody>
      </p:sp>
      <p:sp>
        <p:nvSpPr>
          <p:cNvPr id="3" name="Content Placeholder 2"/>
          <p:cNvSpPr>
            <a:spLocks noGrp="1"/>
          </p:cNvSpPr>
          <p:nvPr>
            <p:ph idx="1"/>
          </p:nvPr>
        </p:nvSpPr>
        <p:spPr/>
        <p:txBody>
          <a:bodyPr/>
          <a:lstStyle/>
          <a:p>
            <a:r>
              <a:rPr lang="en-US" b="1" dirty="0"/>
              <a:t>Ideal blood glucose values</a:t>
            </a:r>
          </a:p>
          <a:p>
            <a:r>
              <a:rPr lang="en-US" dirty="0"/>
              <a:t>Normal blood glucose level – 80-120mg/dl</a:t>
            </a:r>
          </a:p>
          <a:p>
            <a:pPr>
              <a:buNone/>
            </a:pPr>
            <a:r>
              <a:rPr lang="en-US" dirty="0"/>
              <a:t> </a:t>
            </a:r>
          </a:p>
          <a:p>
            <a:pPr lvl="1"/>
            <a:r>
              <a:rPr lang="en-US" dirty="0"/>
              <a:t>Before meal – 72 – 126 mg/dl (4-7mmol/L)</a:t>
            </a:r>
          </a:p>
          <a:p>
            <a:pPr lvl="1"/>
            <a:r>
              <a:rPr lang="en-US" dirty="0"/>
              <a:t>90 </a:t>
            </a:r>
            <a:r>
              <a:rPr lang="en-US" dirty="0" err="1"/>
              <a:t>mins</a:t>
            </a:r>
            <a:r>
              <a:rPr lang="en-US" dirty="0"/>
              <a:t> after a meal – 180mg/dl.(less than 10mmol/L)</a:t>
            </a:r>
          </a:p>
          <a:p>
            <a:pPr lvl="1"/>
            <a:r>
              <a:rPr lang="en-US" dirty="0"/>
              <a:t>At bed time – 144 mg/dl (8mmol/L)</a:t>
            </a:r>
          </a:p>
          <a:p>
            <a:endParaRPr lang="en-US"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10000"/>
          </a:bodyPr>
          <a:lstStyle/>
          <a:p>
            <a:pPr>
              <a:buNone/>
            </a:pPr>
            <a:r>
              <a:rPr lang="en-US" b="1" dirty="0"/>
              <a:t>Physiology of Diagnosis</a:t>
            </a:r>
          </a:p>
          <a:p>
            <a:r>
              <a:rPr lang="en-US" dirty="0"/>
              <a:t>The usual methods of diagnosing diabetes are based on various chemical tests of the urine and the blood</a:t>
            </a:r>
          </a:p>
          <a:p>
            <a:pPr>
              <a:buNone/>
            </a:pPr>
            <a:r>
              <a:rPr lang="en-US" b="1" dirty="0"/>
              <a:t>Clinical tests for diabetes mellitus</a:t>
            </a:r>
          </a:p>
          <a:p>
            <a:pPr>
              <a:buNone/>
            </a:pPr>
            <a:r>
              <a:rPr lang="en-US" b="1" dirty="0"/>
              <a:t>Urinalysis</a:t>
            </a:r>
            <a:r>
              <a:rPr lang="en-US" dirty="0"/>
              <a:t> –</a:t>
            </a:r>
          </a:p>
          <a:p>
            <a:pPr>
              <a:buFont typeface="Wingdings" pitchFamily="2" charset="2"/>
              <a:buChar char="Ø"/>
            </a:pPr>
            <a:r>
              <a:rPr lang="en-US" dirty="0"/>
              <a:t>It is a rapid method of testing grossly for diabetes mellitus. laboratories examine the urine specimen primarily for 2 components, glucose and </a:t>
            </a:r>
            <a:r>
              <a:rPr lang="en-US" dirty="0" err="1"/>
              <a:t>ketones</a:t>
            </a:r>
            <a:r>
              <a:rPr lang="en-US" dirty="0"/>
              <a:t>.</a:t>
            </a:r>
          </a:p>
          <a:p>
            <a:pPr>
              <a:buFont typeface="Wingdings" pitchFamily="2" charset="2"/>
              <a:buChar char="Ø"/>
            </a:pPr>
            <a:r>
              <a:rPr lang="en-US" dirty="0"/>
              <a:t>In general, a non diabetic loses undetectable amounts of glucose, whereas a diabetic loses glucose in small to large amounts, in proportion to the severity of disease and the intake of CHO.</a:t>
            </a:r>
          </a:p>
          <a:p>
            <a:pPr>
              <a:buNone/>
            </a:pPr>
            <a:endParaRPr lang="en-US" b="1" dirty="0"/>
          </a:p>
          <a:p>
            <a:endParaRPr lang="en-US" dirty="0"/>
          </a:p>
          <a:p>
            <a:endParaRPr 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buFont typeface="Wingdings" pitchFamily="2" charset="2"/>
              <a:buChar char="Ø"/>
            </a:pPr>
            <a:r>
              <a:rPr lang="en-US" dirty="0"/>
              <a:t>The presence of glucose in the urine indicates insulin dysfunction</a:t>
            </a:r>
          </a:p>
          <a:p>
            <a:pPr>
              <a:buFont typeface="Wingdings" pitchFamily="2" charset="2"/>
              <a:buChar char="Ø"/>
            </a:pPr>
            <a:r>
              <a:rPr lang="en-US" dirty="0" err="1"/>
              <a:t>Ketones</a:t>
            </a:r>
            <a:r>
              <a:rPr lang="en-US" dirty="0"/>
              <a:t> represent end product of fatty acid metabolism</a:t>
            </a:r>
          </a:p>
          <a:p>
            <a:pPr>
              <a:buFont typeface="Wingdings" pitchFamily="2" charset="2"/>
              <a:buChar char="Ø"/>
            </a:pPr>
            <a:r>
              <a:rPr lang="en-US" dirty="0"/>
              <a:t>When the body is unable to use carbohydrate as an energy source, fat becomes  the predominant body fuel and </a:t>
            </a:r>
            <a:r>
              <a:rPr lang="en-US" dirty="0" err="1"/>
              <a:t>ketones</a:t>
            </a:r>
            <a:r>
              <a:rPr lang="en-US" dirty="0"/>
              <a:t> are then formed.</a:t>
            </a:r>
          </a:p>
          <a:p>
            <a:pPr>
              <a:buFont typeface="Wingdings" pitchFamily="2" charset="2"/>
              <a:buChar char="Ø"/>
            </a:pPr>
            <a:r>
              <a:rPr lang="en-US" dirty="0"/>
              <a:t>Presence of </a:t>
            </a:r>
            <a:r>
              <a:rPr lang="en-US" dirty="0" err="1"/>
              <a:t>ketones</a:t>
            </a:r>
            <a:r>
              <a:rPr lang="en-US" dirty="0"/>
              <a:t> in the urine represent a significant problem and advanced disease.</a:t>
            </a:r>
          </a:p>
          <a:p>
            <a:endParaRPr lang="en-US"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a:xfrm>
            <a:off x="457200" y="1600200"/>
            <a:ext cx="8229600" cy="5029200"/>
          </a:xfrm>
        </p:spPr>
        <p:txBody>
          <a:bodyPr>
            <a:normAutofit/>
          </a:bodyPr>
          <a:lstStyle/>
          <a:p>
            <a:pPr>
              <a:buNone/>
            </a:pPr>
            <a:r>
              <a:rPr lang="en-US" b="1" dirty="0"/>
              <a:t>Blood testing</a:t>
            </a:r>
          </a:p>
          <a:p>
            <a:pPr>
              <a:buFont typeface="Wingdings" pitchFamily="2" charset="2"/>
              <a:buChar char="Ø"/>
            </a:pPr>
            <a:r>
              <a:rPr lang="en-US" dirty="0"/>
              <a:t> Most often, blood testing is the definite method of diagnosing diabetes mellitus and the preferred way of monitoring therapy</a:t>
            </a:r>
          </a:p>
          <a:p>
            <a:r>
              <a:rPr lang="en-US" b="1" dirty="0"/>
              <a:t>Fasting blood sugar (FB</a:t>
            </a:r>
            <a:r>
              <a:rPr lang="en-US" dirty="0"/>
              <a:t>S)</a:t>
            </a:r>
          </a:p>
          <a:p>
            <a:pPr lvl="0"/>
            <a:r>
              <a:rPr lang="en-US" b="1" dirty="0"/>
              <a:t>Random plasma glucose (RPG)</a:t>
            </a:r>
          </a:p>
          <a:p>
            <a:r>
              <a:rPr lang="en-US" b="1" dirty="0"/>
              <a:t>Plasma insulin levels</a:t>
            </a:r>
          </a:p>
          <a:p>
            <a:endParaRPr lang="en-US" b="1" dirty="0"/>
          </a:p>
          <a:p>
            <a:endParaRPr 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buNone/>
            </a:pPr>
            <a:r>
              <a:rPr lang="en-US" b="1" dirty="0"/>
              <a:t>Fasting blood sugar (FBS</a:t>
            </a:r>
            <a:r>
              <a:rPr lang="en-US" dirty="0"/>
              <a:t>)</a:t>
            </a:r>
          </a:p>
          <a:p>
            <a:pPr>
              <a:buFont typeface="Wingdings" pitchFamily="2" charset="2"/>
              <a:buChar char="Ø"/>
            </a:pPr>
            <a:r>
              <a:rPr lang="en-US" dirty="0"/>
              <a:t>The most common screening method is the Fasting blood sugar test</a:t>
            </a:r>
            <a:r>
              <a:rPr lang="en-US" b="1" dirty="0"/>
              <a:t>.</a:t>
            </a:r>
            <a:r>
              <a:rPr lang="en-US" dirty="0"/>
              <a:t> </a:t>
            </a:r>
          </a:p>
          <a:p>
            <a:pPr>
              <a:buFont typeface="Wingdings" pitchFamily="2" charset="2"/>
              <a:buChar char="Ø"/>
            </a:pPr>
            <a:r>
              <a:rPr lang="en-US" dirty="0"/>
              <a:t> This test measures the level of blood glucose in the blood for  a minimum of 8 hrs after food intake.</a:t>
            </a:r>
          </a:p>
          <a:p>
            <a:pPr>
              <a:buFont typeface="Wingdings" pitchFamily="2" charset="2"/>
              <a:buChar char="Ø"/>
            </a:pPr>
            <a:r>
              <a:rPr lang="en-US" dirty="0"/>
              <a:t> Normal  values  for FBS are: below 110 mg/dl </a:t>
            </a:r>
          </a:p>
          <a:p>
            <a:pPr>
              <a:buFont typeface="Wingdings" pitchFamily="2" charset="2"/>
              <a:buChar char="Ø"/>
            </a:pPr>
            <a:r>
              <a:rPr lang="en-US" dirty="0"/>
              <a:t> Values between 110-126 mg/dl-- impaired fasting glucose and suspects for diabetes. </a:t>
            </a:r>
          </a:p>
          <a:p>
            <a:pPr>
              <a:buFont typeface="Wingdings" pitchFamily="2" charset="2"/>
              <a:buChar char="Ø"/>
            </a:pPr>
            <a:r>
              <a:rPr lang="en-US" dirty="0"/>
              <a:t>Values &gt; 126mg/dl on 2 or more separate occasions may be diagnosed with diabetes mellitus. </a:t>
            </a:r>
          </a:p>
          <a:p>
            <a:endParaRPr lang="en-US"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a:xfrm>
            <a:off x="457200" y="1600200"/>
            <a:ext cx="8229600" cy="5029200"/>
          </a:xfrm>
        </p:spPr>
        <p:txBody>
          <a:bodyPr/>
          <a:lstStyle/>
          <a:p>
            <a:pPr>
              <a:buNone/>
            </a:pPr>
            <a:r>
              <a:rPr lang="en-US" b="1" dirty="0"/>
              <a:t>Random Plasma glucose (RPG)-</a:t>
            </a:r>
            <a:r>
              <a:rPr lang="en-US" dirty="0"/>
              <a:t>  </a:t>
            </a:r>
          </a:p>
          <a:p>
            <a:pPr>
              <a:buFont typeface="Wingdings" pitchFamily="2" charset="2"/>
              <a:buChar char="Ø"/>
            </a:pPr>
            <a:r>
              <a:rPr lang="en-US" dirty="0"/>
              <a:t>This is the measurement of serum glucose level at other times when the patient has not fasted.  </a:t>
            </a:r>
          </a:p>
          <a:p>
            <a:pPr>
              <a:buFont typeface="Wingdings" pitchFamily="2" charset="2"/>
              <a:buChar char="Ø"/>
            </a:pPr>
            <a:r>
              <a:rPr lang="en-US" dirty="0"/>
              <a:t>RPG values of 200mg/dl or greater measured on  2 or more separate occasion  when diabetes symptoms are present indicates a diagnosis of the disease.</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p>
        </p:txBody>
      </p:sp>
      <p:sp>
        <p:nvSpPr>
          <p:cNvPr id="3" name="Content Placeholder 2"/>
          <p:cNvSpPr>
            <a:spLocks noGrp="1"/>
          </p:cNvSpPr>
          <p:nvPr>
            <p:ph idx="1"/>
          </p:nvPr>
        </p:nvSpPr>
        <p:spPr/>
        <p:txBody>
          <a:bodyPr/>
          <a:lstStyle/>
          <a:p>
            <a:r>
              <a:rPr lang="en-US" dirty="0"/>
              <a:t>Fetal death or involvement of various tissues leading to mental deficiency, blindness, deafness or structural abnormalities of the heart. </a:t>
            </a:r>
          </a:p>
          <a:p>
            <a:r>
              <a:rPr lang="en-US" dirty="0"/>
              <a:t>Mother may also transmit to the fetus various other infections including syphilis and toxoplasmosis with consequent congenital disease. </a:t>
            </a:r>
            <a:endParaRPr lang="en-US" b="1" dirty="0"/>
          </a:p>
          <a:p>
            <a:endParaRPr lang="en-US" dirty="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Plasma insulin levels</a:t>
            </a:r>
          </a:p>
          <a:p>
            <a:r>
              <a:rPr lang="en-US" dirty="0"/>
              <a:t>In type I, plasma insulin levels are very low or undetectable during fasting and even after a meal. </a:t>
            </a:r>
          </a:p>
          <a:p>
            <a:r>
              <a:rPr lang="en-US" dirty="0"/>
              <a:t>In type II plasma insulin concentration may be several fold higher than normal and usually increases to a greater extent after ingestion of a standard glucose load during a glucose tolerance test.</a:t>
            </a:r>
          </a:p>
          <a:p>
            <a:endParaRPr lang="en-US" dirty="0"/>
          </a:p>
          <a:p>
            <a:r>
              <a:rPr lang="en-US" dirty="0"/>
              <a:t>Fasting  level   &lt;25mIU/L or &lt; 174 </a:t>
            </a:r>
            <a:r>
              <a:rPr lang="en-US" dirty="0" err="1"/>
              <a:t>pmol</a:t>
            </a:r>
            <a:r>
              <a:rPr lang="en-US" dirty="0"/>
              <a:t>/L</a:t>
            </a:r>
          </a:p>
          <a:p>
            <a:r>
              <a:rPr lang="en-US" dirty="0"/>
              <a:t> 1 hour after  glucose administration  30-230 </a:t>
            </a:r>
            <a:r>
              <a:rPr lang="en-US" dirty="0" err="1"/>
              <a:t>mIU</a:t>
            </a:r>
            <a:r>
              <a:rPr lang="en-US" dirty="0"/>
              <a:t>/L or 125-1917 </a:t>
            </a:r>
            <a:r>
              <a:rPr lang="en-US" dirty="0" err="1"/>
              <a:t>pmol</a:t>
            </a:r>
            <a:r>
              <a:rPr lang="en-US" dirty="0"/>
              <a:t>/L</a:t>
            </a:r>
          </a:p>
          <a:p>
            <a:r>
              <a:rPr lang="en-US" dirty="0"/>
              <a:t>(</a:t>
            </a:r>
            <a:r>
              <a:rPr lang="en-US" dirty="0" err="1"/>
              <a:t>Milliinternational</a:t>
            </a:r>
            <a:r>
              <a:rPr lang="en-US" dirty="0"/>
              <a:t> unit per liter)</a:t>
            </a:r>
          </a:p>
          <a:p>
            <a:r>
              <a:rPr lang="en-US" dirty="0"/>
              <a:t>(</a:t>
            </a:r>
            <a:r>
              <a:rPr lang="en-US" dirty="0" err="1"/>
              <a:t>Picomole</a:t>
            </a:r>
            <a:r>
              <a:rPr lang="en-US" dirty="0"/>
              <a:t> per liter)</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buNone/>
            </a:pPr>
            <a:r>
              <a:rPr lang="en-US" b="1" dirty="0"/>
              <a:t>Oral glucose tolerance test (OGTT)</a:t>
            </a:r>
            <a:r>
              <a:rPr lang="en-US" dirty="0"/>
              <a:t> – </a:t>
            </a:r>
          </a:p>
          <a:p>
            <a:r>
              <a:rPr lang="en-US" dirty="0"/>
              <a:t>OGTT begins with the patient fasting for 8 hours and then drinking a syrupy beverage with glucose load equivalent  to 75g to 1g. </a:t>
            </a:r>
          </a:p>
          <a:p>
            <a:r>
              <a:rPr lang="en-US" dirty="0"/>
              <a:t>2hrs after ingesting the liquid, serum glucose is measured.  </a:t>
            </a:r>
          </a:p>
          <a:p>
            <a:r>
              <a:rPr lang="en-US" dirty="0"/>
              <a:t>Normal values for the OGTT are 140mg/dl or less. Values between 140 and 200mg/dl indicate impaired glucose tolerance </a:t>
            </a:r>
          </a:p>
          <a:p>
            <a:r>
              <a:rPr lang="en-US" dirty="0"/>
              <a:t>Values greater than 200mg/dl are consistent with diabetes </a:t>
            </a:r>
          </a:p>
          <a:p>
            <a:endParaRPr lang="en-US"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buNone/>
            </a:pPr>
            <a:r>
              <a:rPr lang="en-US" b="1" dirty="0" err="1"/>
              <a:t>Glycosylated</a:t>
            </a:r>
            <a:r>
              <a:rPr lang="en-US" b="1" dirty="0"/>
              <a:t> </a:t>
            </a:r>
            <a:r>
              <a:rPr lang="en-US" b="1" dirty="0" err="1"/>
              <a:t>haemoglobin</a:t>
            </a:r>
            <a:r>
              <a:rPr lang="en-US" b="1" dirty="0"/>
              <a:t> (HBA1c) Test</a:t>
            </a:r>
            <a:r>
              <a:rPr lang="en-US" dirty="0"/>
              <a:t> </a:t>
            </a:r>
          </a:p>
          <a:p>
            <a:pPr>
              <a:buFont typeface="Wingdings" pitchFamily="2" charset="2"/>
              <a:buChar char="Ø"/>
            </a:pPr>
            <a:r>
              <a:rPr lang="en-US" dirty="0"/>
              <a:t>This refers to the end product of glucose binding with the </a:t>
            </a:r>
            <a:r>
              <a:rPr lang="en-US" dirty="0" err="1"/>
              <a:t>Hb</a:t>
            </a:r>
            <a:r>
              <a:rPr lang="en-US" dirty="0"/>
              <a:t> within RBC. </a:t>
            </a:r>
          </a:p>
          <a:p>
            <a:pPr>
              <a:buFont typeface="Wingdings" pitchFamily="2" charset="2"/>
              <a:buChar char="Ø"/>
            </a:pPr>
            <a:r>
              <a:rPr lang="en-US" dirty="0"/>
              <a:t>This is a natural occurrence in all individuals.</a:t>
            </a:r>
          </a:p>
          <a:p>
            <a:pPr>
              <a:buFont typeface="Wingdings" pitchFamily="2" charset="2"/>
              <a:buChar char="Ø"/>
            </a:pPr>
            <a:r>
              <a:rPr lang="en-US" dirty="0"/>
              <a:t> However in uncontrolled diabetic patients, there are much higher levels of ambient glucose in the blood and hence higher levels of </a:t>
            </a:r>
            <a:r>
              <a:rPr lang="en-US" dirty="0" err="1"/>
              <a:t>glycosylated</a:t>
            </a:r>
            <a:r>
              <a:rPr lang="en-US" dirty="0"/>
              <a:t> </a:t>
            </a:r>
            <a:r>
              <a:rPr lang="en-US" dirty="0" err="1"/>
              <a:t>Hb</a:t>
            </a:r>
            <a:r>
              <a:rPr lang="en-US" dirty="0"/>
              <a:t>. </a:t>
            </a:r>
          </a:p>
          <a:p>
            <a:pPr>
              <a:buFont typeface="Wingdings" pitchFamily="2" charset="2"/>
              <a:buChar char="Ø"/>
            </a:pPr>
            <a:r>
              <a:rPr lang="en-US" dirty="0"/>
              <a:t>Unlike urine testing or FBG which are essentially spot checks </a:t>
            </a:r>
            <a:r>
              <a:rPr lang="en-US" dirty="0" err="1"/>
              <a:t>glycosylated</a:t>
            </a:r>
            <a:r>
              <a:rPr lang="en-US" dirty="0"/>
              <a:t> </a:t>
            </a:r>
            <a:r>
              <a:rPr lang="en-US" dirty="0" err="1"/>
              <a:t>Hb</a:t>
            </a:r>
            <a:r>
              <a:rPr lang="en-US" dirty="0"/>
              <a:t> yields an assessment of blood sugar control over a1-3 </a:t>
            </a:r>
            <a:r>
              <a:rPr lang="en-US" dirty="0" err="1"/>
              <a:t>mths</a:t>
            </a:r>
            <a:r>
              <a:rPr lang="en-US" dirty="0"/>
              <a:t> period.</a:t>
            </a:r>
          </a:p>
          <a:p>
            <a:pPr>
              <a:buFont typeface="Wingdings" pitchFamily="2" charset="2"/>
              <a:buChar char="Ø"/>
            </a:pPr>
            <a:r>
              <a:rPr lang="en-US" dirty="0"/>
              <a:t> It is very valuable for monitoring patients compliance and effectiveness of therapy</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p:txBody>
          <a:bodyPr/>
          <a:lstStyle/>
          <a:p>
            <a:r>
              <a:rPr lang="en-US" dirty="0"/>
              <a:t>The normal range for the </a:t>
            </a:r>
            <a:r>
              <a:rPr lang="en-US" b="1" dirty="0"/>
              <a:t>hemoglobin</a:t>
            </a:r>
            <a:r>
              <a:rPr lang="en-US" dirty="0"/>
              <a:t> A1c level is between 4% and 5.6%. </a:t>
            </a:r>
          </a:p>
          <a:p>
            <a:r>
              <a:rPr lang="en-US" dirty="0"/>
              <a:t> 5.7% and 6.4%  ….diabetes  suspects </a:t>
            </a:r>
          </a:p>
          <a:p>
            <a:r>
              <a:rPr lang="en-US" dirty="0"/>
              <a:t> 6.5% or higher  …..diagnostic of diabetes </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p:txBody>
          <a:bodyPr>
            <a:normAutofit/>
          </a:bodyPr>
          <a:lstStyle/>
          <a:p>
            <a:pPr>
              <a:buNone/>
            </a:pPr>
            <a:r>
              <a:rPr lang="en-US" b="1" dirty="0"/>
              <a:t>Ocular complications of diabetes mellitus</a:t>
            </a:r>
          </a:p>
          <a:p>
            <a:pPr lvl="0"/>
            <a:r>
              <a:rPr lang="en-US" dirty="0"/>
              <a:t>Large Changes in Refraction – </a:t>
            </a:r>
          </a:p>
          <a:p>
            <a:pPr lvl="0"/>
            <a:r>
              <a:rPr lang="en-US" dirty="0"/>
              <a:t>This may be the first sign of diabetic disease often myopic or hyperopic  shifts are created as the lens swells secondary to </a:t>
            </a:r>
            <a:r>
              <a:rPr lang="en-US" dirty="0" err="1"/>
              <a:t>sorbitol</a:t>
            </a:r>
            <a:r>
              <a:rPr lang="en-US" dirty="0"/>
              <a:t> effects resulting in large refractive changes in what are otherwise noted as stable eyes.</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DIABETES MELLITUS (DM)</a:t>
            </a:r>
            <a:endParaRPr lang="en-US" dirty="0"/>
          </a:p>
        </p:txBody>
      </p:sp>
      <p:sp>
        <p:nvSpPr>
          <p:cNvPr id="3" name="Content Placeholder 2"/>
          <p:cNvSpPr>
            <a:spLocks noGrp="1"/>
          </p:cNvSpPr>
          <p:nvPr>
            <p:ph idx="1"/>
          </p:nvPr>
        </p:nvSpPr>
        <p:spPr>
          <a:xfrm>
            <a:off x="457200" y="1447800"/>
            <a:ext cx="8229600" cy="5410200"/>
          </a:xfrm>
        </p:spPr>
        <p:txBody>
          <a:bodyPr>
            <a:normAutofit fontScale="92500" lnSpcReduction="20000"/>
          </a:bodyPr>
          <a:lstStyle/>
          <a:p>
            <a:pPr lvl="0"/>
            <a:endParaRPr lang="en-US" dirty="0"/>
          </a:p>
          <a:p>
            <a:pPr lvl="0"/>
            <a:r>
              <a:rPr lang="en-US" dirty="0"/>
              <a:t>Cataracts – The cataracts may mature quickly but have been documented to regress once sugar levels are stabilized.</a:t>
            </a:r>
          </a:p>
          <a:p>
            <a:pPr lvl="0"/>
            <a:endParaRPr lang="en-US" dirty="0"/>
          </a:p>
          <a:p>
            <a:pPr lvl="0"/>
            <a:r>
              <a:rPr lang="en-US" dirty="0"/>
              <a:t>Retinopathy – is a common eye complication among people with diabetes.  It is a leakage of damage blood vessels in the retina and collapse or deterioration of blood vessels.  The risks of retinopathy greatly increase, when the patients FBG is above 116mg/dl</a:t>
            </a:r>
          </a:p>
          <a:p>
            <a:pPr>
              <a:buNone/>
            </a:pPr>
            <a:r>
              <a:rPr lang="en-US" dirty="0"/>
              <a:t> </a:t>
            </a:r>
          </a:p>
          <a:p>
            <a:pPr>
              <a:buNone/>
            </a:pPr>
            <a:r>
              <a:rPr lang="en-US" dirty="0"/>
              <a:t> </a:t>
            </a: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pPr>
              <a:buNone/>
            </a:pPr>
            <a:r>
              <a:rPr lang="en-US" b="1" dirty="0"/>
              <a:t>Chemicals</a:t>
            </a:r>
          </a:p>
          <a:p>
            <a:r>
              <a:rPr lang="en-US" dirty="0"/>
              <a:t>Ingestion of various chemicals by the mother as in the THALIDOMIDE disaster may induce severe disorder of fetal development and growth of children born to mothers who ingest these chemicals in the 1</a:t>
            </a:r>
            <a:r>
              <a:rPr lang="en-US" baseline="30000" dirty="0"/>
              <a:t>st</a:t>
            </a:r>
            <a:r>
              <a:rPr lang="en-US" dirty="0"/>
              <a:t> trimester of pregnancy.</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Immunological factors</a:t>
            </a:r>
          </a:p>
          <a:p>
            <a:r>
              <a:rPr lang="en-US" dirty="0"/>
              <a:t>At other times, the acquired agent or disease may not necessarily be from outside it may be factors that are originating from the mother who during a second pregnancy develops toxic antibodies on their Red blood cells (RBC) transferable to the fetus causing </a:t>
            </a:r>
            <a:r>
              <a:rPr lang="en-US" dirty="0" err="1"/>
              <a:t>haemolysis</a:t>
            </a:r>
            <a:r>
              <a:rPr lang="en-US" dirty="0"/>
              <a:t> of RBC. </a:t>
            </a:r>
          </a:p>
          <a:p>
            <a:r>
              <a:rPr lang="en-US" b="1" dirty="0"/>
              <a:t>Trauma</a:t>
            </a:r>
          </a:p>
          <a:p>
            <a:r>
              <a:rPr lang="en-US" dirty="0"/>
              <a:t>Trauma to the fetus in the uterine environment through the </a:t>
            </a:r>
            <a:r>
              <a:rPr lang="en-US"/>
              <a:t>mother can </a:t>
            </a:r>
            <a:r>
              <a:rPr lang="en-US" dirty="0"/>
              <a:t>lead to </a:t>
            </a:r>
            <a:r>
              <a:rPr lang="en-US"/>
              <a:t>congenital anomaly.</a:t>
            </a:r>
            <a:endParaRPr lang="en-US" dirty="0"/>
          </a:p>
          <a:p>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a:t>ACQUIRED CAUSES OF DISEASE</a:t>
            </a:r>
          </a:p>
          <a:p>
            <a:r>
              <a:rPr lang="en-US" dirty="0"/>
              <a:t>This is due to effects of some environmental factors. </a:t>
            </a:r>
          </a:p>
          <a:p>
            <a:r>
              <a:rPr lang="en-US" dirty="0"/>
              <a:t>Many factors </a:t>
            </a:r>
            <a:r>
              <a:rPr lang="en-US" dirty="0" err="1"/>
              <a:t>e.g</a:t>
            </a:r>
            <a:r>
              <a:rPr lang="en-US" dirty="0"/>
              <a:t> malnutrition or micro organism. </a:t>
            </a:r>
          </a:p>
          <a:p>
            <a:r>
              <a:rPr lang="en-US" dirty="0"/>
              <a:t>Most diseases are acquired either singly or through the contribution of factors.</a:t>
            </a:r>
          </a:p>
          <a:p>
            <a:r>
              <a:rPr lang="en-US" dirty="0"/>
              <a:t>It is worthy of note that genetic variation of an individual can influence environmental factor in causing acquired diseases.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600200"/>
            <a:ext cx="8229600" cy="4876800"/>
          </a:xfrm>
        </p:spPr>
        <p:txBody>
          <a:bodyPr>
            <a:normAutofit fontScale="92500"/>
          </a:bodyPr>
          <a:lstStyle/>
          <a:p>
            <a:r>
              <a:rPr lang="en-US" dirty="0"/>
              <a:t>Even in case of infections, there is considerably individual variation in the severity of the disease.</a:t>
            </a:r>
          </a:p>
          <a:p>
            <a:r>
              <a:rPr lang="en-US" dirty="0"/>
              <a:t> </a:t>
            </a:r>
            <a:r>
              <a:rPr lang="en-US" dirty="0" err="1"/>
              <a:t>e.g</a:t>
            </a:r>
            <a:r>
              <a:rPr lang="en-US" dirty="0"/>
              <a:t> of the many individuals who become infected with polio virus most develop immunity without becoming ill, some have a mild illness or some becoming </a:t>
            </a:r>
            <a:r>
              <a:rPr lang="en-US" dirty="0" err="1"/>
              <a:t>paralysed</a:t>
            </a:r>
            <a:r>
              <a:rPr lang="en-US" dirty="0"/>
              <a:t> from the involvement of central Nervous system (CNS).  </a:t>
            </a:r>
          </a:p>
          <a:p>
            <a:r>
              <a:rPr lang="en-US" dirty="0"/>
              <a:t>This illustrates the importance of host factors as well as causal agents.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r>
              <a:rPr lang="en-US" dirty="0"/>
              <a:t>The spread of TB is </a:t>
            </a:r>
            <a:r>
              <a:rPr lang="en-US" dirty="0" err="1"/>
              <a:t>favoured</a:t>
            </a:r>
            <a:r>
              <a:rPr lang="en-US" dirty="0"/>
              <a:t> by poor and personal Hygiene, by overcrowding, malnutrition and other various factors.  </a:t>
            </a:r>
          </a:p>
          <a:p>
            <a:r>
              <a:rPr lang="en-US" dirty="0"/>
              <a:t>Accordingly disease results not only from exposure to major causal agents, but also from existence of predisposal agent.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a:t>The causal agents may be classified as follows</a:t>
            </a:r>
          </a:p>
          <a:p>
            <a:pPr lvl="0"/>
            <a:r>
              <a:rPr lang="en-US" dirty="0"/>
              <a:t>Deficiency diseases or disturbances of nutrition</a:t>
            </a:r>
          </a:p>
          <a:p>
            <a:pPr lvl="0"/>
            <a:r>
              <a:rPr lang="en-US" dirty="0"/>
              <a:t>Physical agents</a:t>
            </a:r>
          </a:p>
          <a:p>
            <a:pPr lvl="0"/>
            <a:r>
              <a:rPr lang="en-US" dirty="0"/>
              <a:t>Chemicals</a:t>
            </a:r>
          </a:p>
          <a:p>
            <a:pPr lvl="0"/>
            <a:r>
              <a:rPr lang="en-US" dirty="0"/>
              <a:t>Micro organisms</a:t>
            </a:r>
          </a:p>
          <a:p>
            <a:pPr lvl="0"/>
            <a:r>
              <a:rPr lang="en-US" dirty="0"/>
              <a:t>Immunological factors</a:t>
            </a:r>
          </a:p>
          <a:p>
            <a:pPr lvl="0"/>
            <a:r>
              <a:rPr lang="en-US" dirty="0"/>
              <a:t>Psychological factors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Deficiency diseases/disturbances of nutrition</a:t>
            </a:r>
          </a:p>
          <a:p>
            <a:r>
              <a:rPr lang="en-US" dirty="0"/>
              <a:t>Inadequate diets accounts for poor health in many part of the world. </a:t>
            </a:r>
          </a:p>
          <a:p>
            <a:pPr>
              <a:buNone/>
            </a:pPr>
            <a:r>
              <a:rPr lang="en-US" dirty="0"/>
              <a:t> </a:t>
            </a:r>
          </a:p>
          <a:p>
            <a:r>
              <a:rPr lang="en-US" dirty="0"/>
              <a:t>It may take the form of deficiency of either the four classes of food usually high grade protein, of vitamins or elements essential for metabolic processes </a:t>
            </a:r>
            <a:r>
              <a:rPr lang="en-US" dirty="0" err="1"/>
              <a:t>e.g</a:t>
            </a:r>
            <a:r>
              <a:rPr lang="en-US" dirty="0"/>
              <a:t> iron for </a:t>
            </a:r>
            <a:r>
              <a:rPr lang="en-US" dirty="0" err="1"/>
              <a:t>Haemoglobin</a:t>
            </a:r>
            <a:r>
              <a:rPr lang="en-US" dirty="0"/>
              <a:t> production.</a:t>
            </a:r>
          </a:p>
          <a:p>
            <a:pPr>
              <a:buNone/>
            </a:pPr>
            <a:endParaRPr lang="en-US" dirty="0"/>
          </a:p>
          <a:p>
            <a:r>
              <a:rPr lang="en-US" dirty="0"/>
              <a:t>Often the deficiencies are multiple and complex.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r>
              <a:rPr lang="en-US" dirty="0"/>
              <a:t>In affluent countries of the world, Obesity due to over eating has become increasingly common with its consequences as high blood pressure, heart diseases and diabetes mellitus.</a:t>
            </a:r>
          </a:p>
          <a:p>
            <a:pPr>
              <a:buNone/>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OUTLINE</a:t>
            </a:r>
            <a:endParaRPr lang="en-US" dirty="0"/>
          </a:p>
        </p:txBody>
      </p:sp>
      <p:sp>
        <p:nvSpPr>
          <p:cNvPr id="3" name="Content Placeholder 2"/>
          <p:cNvSpPr>
            <a:spLocks noGrp="1"/>
          </p:cNvSpPr>
          <p:nvPr>
            <p:ph idx="1"/>
          </p:nvPr>
        </p:nvSpPr>
        <p:spPr/>
        <p:txBody>
          <a:bodyPr/>
          <a:lstStyle/>
          <a:p>
            <a:r>
              <a:rPr lang="en-US" b="1" dirty="0"/>
              <a:t>ONCOLOGY</a:t>
            </a:r>
          </a:p>
          <a:p>
            <a:r>
              <a:rPr lang="en-US" b="1" dirty="0"/>
              <a:t>IMMUNOLOGY AND IMMUNOPATHOLOGIES</a:t>
            </a:r>
          </a:p>
          <a:p>
            <a:r>
              <a:rPr lang="en-US" b="1" dirty="0"/>
              <a:t>FLUID AND HAEMODYNAMIC DERANGEMENT</a:t>
            </a:r>
          </a:p>
          <a:p>
            <a:r>
              <a:rPr lang="en-US" b="1" dirty="0"/>
              <a:t> FLUID DERANGEMENT</a:t>
            </a:r>
          </a:p>
          <a:p>
            <a:pPr lvl="0">
              <a:buFont typeface="Wingdings" pitchFamily="2" charset="2"/>
              <a:buChar char="Ø"/>
            </a:pPr>
            <a:r>
              <a:rPr lang="en-US" dirty="0"/>
              <a:t>Dehydration </a:t>
            </a:r>
          </a:p>
          <a:p>
            <a:pPr lvl="0">
              <a:buFont typeface="Wingdings" pitchFamily="2" charset="2"/>
              <a:buChar char="Ø"/>
            </a:pPr>
            <a:r>
              <a:rPr lang="en-US" dirty="0" err="1"/>
              <a:t>Oedema</a:t>
            </a:r>
            <a:endParaRPr lang="en-US" dirty="0"/>
          </a:p>
          <a:p>
            <a:pPr lvl="0">
              <a:buNone/>
            </a:pPr>
            <a:endParaRPr lang="en-US" dirty="0"/>
          </a:p>
          <a:p>
            <a:pPr lvl="0">
              <a:buFont typeface="Wingdings" pitchFamily="2" charset="2"/>
              <a:buChar char="Ø"/>
            </a:pPr>
            <a:endParaRPr lang="en-US" dirty="0"/>
          </a:p>
          <a:p>
            <a:endParaRPr lang="en-US" b="1"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pPr>
              <a:buNone/>
            </a:pPr>
            <a:r>
              <a:rPr lang="en-US" b="1" dirty="0"/>
              <a:t>Physical agents</a:t>
            </a:r>
          </a:p>
          <a:p>
            <a:r>
              <a:rPr lang="en-US" dirty="0"/>
              <a:t>These include mechanical injury, heat, cold, electricity, Radiation and rapid changes in environmental pressure. </a:t>
            </a:r>
          </a:p>
          <a:p>
            <a:pPr>
              <a:buNone/>
            </a:pPr>
            <a:r>
              <a:rPr lang="en-US" dirty="0"/>
              <a:t> </a:t>
            </a:r>
          </a:p>
          <a:p>
            <a:r>
              <a:rPr lang="en-US" dirty="0"/>
              <a:t>In all instances, injury is caused by a high rate of transmission of a particular form of energy to or from the body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600200"/>
            <a:ext cx="8229600" cy="4800600"/>
          </a:xfrm>
        </p:spPr>
        <p:txBody>
          <a:bodyPr>
            <a:normAutofit/>
          </a:bodyPr>
          <a:lstStyle/>
          <a:p>
            <a:r>
              <a:rPr lang="en-US" dirty="0"/>
              <a:t>Common causes of mechanical injury in Africa is (RTA) Road Traffic Accidents, burns etc. </a:t>
            </a:r>
          </a:p>
          <a:p>
            <a:r>
              <a:rPr lang="en-US" dirty="0"/>
              <a:t>Exposure to ionizing radiation is not entirely safe in any dosage.  </a:t>
            </a:r>
          </a:p>
          <a:p>
            <a:r>
              <a:rPr lang="en-US" dirty="0"/>
              <a:t>Radiation is beneficial in various diagnostic and therapeutic procedures but any pollution of the environment with radioactive material is potentially harmful to those exposed to it and probably to its subsequent generations.</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a:t>Chemical agents</a:t>
            </a:r>
          </a:p>
          <a:p>
            <a:r>
              <a:rPr lang="en-US" dirty="0"/>
              <a:t>With the use of an ever increasing number of chemical agents as drugs in industries and in the homes, chemically induced injury has become very common. </a:t>
            </a:r>
          </a:p>
          <a:p>
            <a:pPr>
              <a:buNone/>
            </a:pPr>
            <a:r>
              <a:rPr lang="en-US" dirty="0"/>
              <a:t> </a:t>
            </a:r>
          </a:p>
          <a:p>
            <a:r>
              <a:rPr lang="en-US" dirty="0"/>
              <a:t>In one extreme are those substances which have a general effect on cells such as cyanide which causes death almost instantaneously with little or no structural changes.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normAutofit lnSpcReduction="10000"/>
          </a:bodyPr>
          <a:lstStyle/>
          <a:p>
            <a:r>
              <a:rPr lang="en-US" dirty="0"/>
              <a:t>Many other chemicals such as strong acids and alkali cause local injury accompanied by an inflammation reaction in the tissue exposed to them. </a:t>
            </a:r>
          </a:p>
          <a:p>
            <a:pPr>
              <a:buNone/>
            </a:pPr>
            <a:r>
              <a:rPr lang="en-US" dirty="0"/>
              <a:t> </a:t>
            </a:r>
          </a:p>
          <a:p>
            <a:r>
              <a:rPr lang="en-US" dirty="0"/>
              <a:t>A 3</a:t>
            </a:r>
            <a:r>
              <a:rPr lang="en-US" baseline="30000" dirty="0"/>
              <a:t>rd</a:t>
            </a:r>
            <a:r>
              <a:rPr lang="en-US" dirty="0"/>
              <a:t> large group of substances produces a more or less destructive injury within a particular organ or a cell type because of their importance and complex metabolic activities.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r>
              <a:rPr lang="en-US" dirty="0" err="1"/>
              <a:t>Hepatocytes</a:t>
            </a:r>
            <a:r>
              <a:rPr lang="en-US" dirty="0"/>
              <a:t> are injured by many chemical substances including </a:t>
            </a:r>
            <a:r>
              <a:rPr lang="en-US" dirty="0" err="1"/>
              <a:t>paracetamol</a:t>
            </a:r>
            <a:r>
              <a:rPr lang="en-US" dirty="0"/>
              <a:t> in large dosage and alcohol in high doses.</a:t>
            </a:r>
          </a:p>
          <a:p>
            <a:pPr>
              <a:buNone/>
            </a:pPr>
            <a:endParaRPr lang="en-US" dirty="0"/>
          </a:p>
          <a:p>
            <a:r>
              <a:rPr lang="en-US" dirty="0"/>
              <a:t>Specific injures of chemicals are illustrated also by injury of nerves by overdose of barbiturate and lung injury by </a:t>
            </a:r>
            <a:r>
              <a:rPr lang="en-US" dirty="0" err="1"/>
              <a:t>paraquat</a:t>
            </a:r>
            <a:r>
              <a:rPr lang="en-US" dirty="0"/>
              <a:t> (Chemical used for weeding).</a:t>
            </a:r>
          </a:p>
          <a:p>
            <a:endParaRPr lang="en-US" dirty="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DISEASE</a:t>
            </a:r>
            <a:endParaRPr lang="en-US" dirty="0"/>
          </a:p>
        </p:txBody>
      </p:sp>
      <p:sp>
        <p:nvSpPr>
          <p:cNvPr id="3" name="Content Placeholder 2"/>
          <p:cNvSpPr>
            <a:spLocks noGrp="1"/>
          </p:cNvSpPr>
          <p:nvPr>
            <p:ph idx="1"/>
          </p:nvPr>
        </p:nvSpPr>
        <p:spPr>
          <a:xfrm>
            <a:off x="304800" y="838200"/>
            <a:ext cx="8610600" cy="5287963"/>
          </a:xfrm>
        </p:spPr>
        <p:txBody>
          <a:bodyPr>
            <a:noAutofit/>
          </a:bodyPr>
          <a:lstStyle/>
          <a:p>
            <a:pPr>
              <a:buNone/>
            </a:pPr>
            <a:r>
              <a:rPr lang="en-US" b="1" dirty="0"/>
              <a:t>Microorganisms: </a:t>
            </a:r>
          </a:p>
          <a:p>
            <a:r>
              <a:rPr lang="en-US" dirty="0"/>
              <a:t>These include bacteria, </a:t>
            </a:r>
          </a:p>
          <a:p>
            <a:r>
              <a:rPr lang="en-US" dirty="0"/>
              <a:t>protozoa, </a:t>
            </a:r>
          </a:p>
          <a:p>
            <a:r>
              <a:rPr lang="en-US" dirty="0"/>
              <a:t>lower fungi and</a:t>
            </a:r>
          </a:p>
          <a:p>
            <a:r>
              <a:rPr lang="en-US" dirty="0"/>
              <a:t>viruses.</a:t>
            </a:r>
          </a:p>
          <a:p>
            <a:r>
              <a:rPr lang="en-US" dirty="0"/>
              <a:t>many important diseases still result from infections by microorganism  despite advances in immunization procedures and the extensive use of antibiotics,</a:t>
            </a:r>
          </a:p>
          <a:p>
            <a:r>
              <a:rPr lang="en-US" dirty="0"/>
              <a:t> </a:t>
            </a:r>
            <a:r>
              <a:rPr lang="en-US" sz="2800" dirty="0"/>
              <a:t>Danger of wide spread epidemics </a:t>
            </a:r>
            <a:r>
              <a:rPr lang="en-US" sz="2800" dirty="0" err="1"/>
              <a:t>e.g</a:t>
            </a:r>
            <a:r>
              <a:rPr lang="en-US" sz="2800" dirty="0"/>
              <a:t> of influenza, </a:t>
            </a:r>
            <a:r>
              <a:rPr lang="en-US" sz="2800" dirty="0" err="1"/>
              <a:t>covid</a:t>
            </a:r>
            <a:r>
              <a:rPr lang="en-US" sz="2800" dirty="0"/>
              <a:t> and cholera has been enhanced by air travel.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371600"/>
            <a:ext cx="8229600" cy="5181600"/>
          </a:xfrm>
        </p:spPr>
        <p:txBody>
          <a:bodyPr>
            <a:normAutofit/>
          </a:bodyPr>
          <a:lstStyle/>
          <a:p>
            <a:r>
              <a:rPr lang="en-US" dirty="0"/>
              <a:t>The disease producing capacity of microorganisms depends on their ability to invade and multiply within the host and the possibility of their transmission to other hosts.</a:t>
            </a:r>
          </a:p>
          <a:p>
            <a:r>
              <a:rPr lang="en-US" dirty="0"/>
              <a:t>The features of the disease produced by infection depends on the specific properties of the causal organisms.</a:t>
            </a:r>
          </a:p>
          <a:p>
            <a:r>
              <a:rPr lang="en-US" dirty="0"/>
              <a:t>The biological effects of these microorganisms together with the response of the host determines the features of the disease.</a:t>
            </a:r>
          </a:p>
          <a:p>
            <a:endParaRPr lang="en-US" dirty="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b="1" dirty="0"/>
              <a:t>Bacteria</a:t>
            </a:r>
          </a:p>
          <a:p>
            <a:pPr>
              <a:buFont typeface="Wingdings" pitchFamily="2" charset="2"/>
              <a:buChar char="Ø"/>
            </a:pPr>
            <a:r>
              <a:rPr lang="en-US" dirty="0"/>
              <a:t>Bacteria brings about harmful effects mainly by the production of chemical compounds termed toxins.</a:t>
            </a:r>
          </a:p>
          <a:p>
            <a:pPr>
              <a:buNone/>
            </a:pPr>
            <a:endParaRPr lang="en-US" dirty="0"/>
          </a:p>
          <a:p>
            <a:r>
              <a:rPr lang="en-US" b="1" dirty="0"/>
              <a:t>Viruses</a:t>
            </a:r>
          </a:p>
          <a:p>
            <a:pPr>
              <a:buFont typeface="Wingdings" pitchFamily="2" charset="2"/>
              <a:buChar char="Ø"/>
            </a:pPr>
            <a:r>
              <a:rPr lang="en-US" dirty="0"/>
              <a:t>Viruses colonize host cells and have a direct </a:t>
            </a:r>
            <a:r>
              <a:rPr lang="en-US" dirty="0" err="1"/>
              <a:t>cytopathic</a:t>
            </a:r>
            <a:r>
              <a:rPr lang="en-US" dirty="0"/>
              <a:t> effect on them</a:t>
            </a:r>
          </a:p>
          <a:p>
            <a:r>
              <a:rPr lang="en-US" dirty="0"/>
              <a:t>Features of viral diseases depends largely on:</a:t>
            </a:r>
          </a:p>
          <a:p>
            <a:pPr>
              <a:buFont typeface="Wingdings" pitchFamily="2" charset="2"/>
              <a:buChar char="Ø"/>
            </a:pPr>
            <a:r>
              <a:rPr lang="en-US" dirty="0"/>
              <a:t>which cells are colonized, </a:t>
            </a:r>
          </a:p>
          <a:p>
            <a:pPr>
              <a:buFont typeface="Wingdings" pitchFamily="2" charset="2"/>
              <a:buChar char="Ø"/>
            </a:pPr>
            <a:r>
              <a:rPr lang="en-US" dirty="0"/>
              <a:t>the site of viral replication, </a:t>
            </a:r>
          </a:p>
          <a:p>
            <a:pPr>
              <a:buFont typeface="Wingdings" pitchFamily="2" charset="2"/>
              <a:buChar char="Ø"/>
            </a:pPr>
            <a:r>
              <a:rPr lang="en-US" dirty="0"/>
              <a:t>the nature of the </a:t>
            </a:r>
            <a:r>
              <a:rPr lang="en-US" dirty="0" err="1"/>
              <a:t>cytopathic</a:t>
            </a:r>
            <a:r>
              <a:rPr lang="en-US" dirty="0"/>
              <a:t> effect </a:t>
            </a:r>
          </a:p>
          <a:p>
            <a:pPr>
              <a:buFont typeface="Wingdings" pitchFamily="2" charset="2"/>
              <a:buChar char="Ø"/>
            </a:pPr>
            <a:r>
              <a:rPr lang="en-US" dirty="0"/>
              <a:t>and the response of the host.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r>
              <a:rPr lang="en-US" b="1" dirty="0"/>
              <a:t>Protozoa</a:t>
            </a:r>
          </a:p>
          <a:p>
            <a:pPr>
              <a:buFont typeface="Wingdings" pitchFamily="2" charset="2"/>
              <a:buChar char="Ø"/>
            </a:pPr>
            <a:r>
              <a:rPr lang="en-US" dirty="0"/>
              <a:t>Of the protozoa, the malaria parasite is of enormous importance as a cause of chronic ill health in many populations.</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buNone/>
            </a:pPr>
            <a:r>
              <a:rPr lang="en-US" b="1" dirty="0"/>
              <a:t>Immunological factors</a:t>
            </a:r>
          </a:p>
          <a:p>
            <a:r>
              <a:rPr lang="en-US" dirty="0"/>
              <a:t>The development of immunity is essential for protection against microbes and parasites.</a:t>
            </a:r>
          </a:p>
          <a:p>
            <a:pPr>
              <a:buNone/>
            </a:pPr>
            <a:r>
              <a:rPr lang="en-US" dirty="0"/>
              <a:t>  </a:t>
            </a:r>
          </a:p>
          <a:p>
            <a:r>
              <a:rPr lang="en-US" dirty="0"/>
              <a:t>However, this protection which </a:t>
            </a:r>
            <a:r>
              <a:rPr lang="en-US"/>
              <a:t>man acquires </a:t>
            </a:r>
            <a:r>
              <a:rPr lang="en-US" dirty="0"/>
              <a:t>may become harmful and causes disease.  </a:t>
            </a:r>
          </a:p>
          <a:p>
            <a:pPr>
              <a:buNone/>
            </a:pPr>
            <a:endParaRPr lang="en-US" dirty="0"/>
          </a:p>
          <a:p>
            <a:r>
              <a:rPr lang="en-US" dirty="0"/>
              <a:t>The immune system does not distinguish between harmful and harmless foreign antigenic materials and an injury may result from immune reactions to either.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OUTLINE</a:t>
            </a:r>
            <a:endParaRPr lang="en-US" dirty="0"/>
          </a:p>
        </p:txBody>
      </p:sp>
      <p:sp>
        <p:nvSpPr>
          <p:cNvPr id="3" name="Content Placeholder 2"/>
          <p:cNvSpPr>
            <a:spLocks noGrp="1"/>
          </p:cNvSpPr>
          <p:nvPr>
            <p:ph idx="1"/>
          </p:nvPr>
        </p:nvSpPr>
        <p:spPr/>
        <p:txBody>
          <a:bodyPr/>
          <a:lstStyle/>
          <a:p>
            <a:r>
              <a:rPr lang="en-US" b="1" dirty="0"/>
              <a:t>HAEMODYNAMIC DERANGEMENT</a:t>
            </a:r>
          </a:p>
          <a:p>
            <a:pPr>
              <a:buFont typeface="Wingdings" pitchFamily="2" charset="2"/>
              <a:buChar char="Ø"/>
            </a:pPr>
            <a:r>
              <a:rPr lang="en-US" dirty="0" err="1"/>
              <a:t>Hyperaemia</a:t>
            </a:r>
            <a:r>
              <a:rPr lang="en-US" dirty="0"/>
              <a:t> or congestion</a:t>
            </a:r>
          </a:p>
          <a:p>
            <a:pPr lvl="0">
              <a:buFont typeface="Wingdings" pitchFamily="2" charset="2"/>
              <a:buChar char="Ø"/>
            </a:pPr>
            <a:r>
              <a:rPr lang="en-US" dirty="0"/>
              <a:t>Ischemia</a:t>
            </a:r>
          </a:p>
          <a:p>
            <a:pPr lvl="0">
              <a:buFont typeface="Wingdings" pitchFamily="2" charset="2"/>
              <a:buChar char="Ø"/>
            </a:pPr>
            <a:r>
              <a:rPr lang="en-US" dirty="0"/>
              <a:t>Hemorrhage</a:t>
            </a:r>
          </a:p>
          <a:p>
            <a:pPr lvl="0">
              <a:buFont typeface="Wingdings" pitchFamily="2" charset="2"/>
              <a:buChar char="Ø"/>
            </a:pPr>
            <a:r>
              <a:rPr lang="en-US" dirty="0"/>
              <a:t>Shock</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219200"/>
            <a:ext cx="8229600" cy="5181600"/>
          </a:xfrm>
        </p:spPr>
        <p:txBody>
          <a:bodyPr/>
          <a:lstStyle/>
          <a:p>
            <a:r>
              <a:rPr lang="en-US" dirty="0"/>
              <a:t>Such hypersensitivity reactions are numerous and complex.</a:t>
            </a:r>
          </a:p>
          <a:p>
            <a:pPr>
              <a:buNone/>
            </a:pPr>
            <a:endParaRPr lang="en-US" dirty="0"/>
          </a:p>
          <a:p>
            <a:r>
              <a:rPr lang="en-US" dirty="0"/>
              <a:t>Local example include hay fever, asthma and some forms of dermatitis.</a:t>
            </a:r>
          </a:p>
          <a:p>
            <a:pPr>
              <a:buNone/>
            </a:pPr>
            <a:r>
              <a:rPr lang="en-US" dirty="0"/>
              <a:t> </a:t>
            </a:r>
          </a:p>
          <a:p>
            <a:r>
              <a:rPr lang="en-US" dirty="0"/>
              <a:t>Hypersensitivity to many foreign materials including penicillin and other drugs sometimes causes fatal generalized reactions.</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pPr>
              <a:buNone/>
            </a:pPr>
            <a:r>
              <a:rPr lang="en-US" b="1" dirty="0"/>
              <a:t>Psychogenic factors</a:t>
            </a:r>
          </a:p>
          <a:p>
            <a:r>
              <a:rPr lang="en-US" dirty="0"/>
              <a:t>The mental stresses imposed by conditions of life particularly in technologically advanced communities are probably largely responsible for three important and overlapping groups of diseases.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a:xfrm>
            <a:off x="457200" y="1143000"/>
            <a:ext cx="8229600" cy="5410200"/>
          </a:xfrm>
        </p:spPr>
        <p:txBody>
          <a:bodyPr>
            <a:normAutofit fontScale="25000" lnSpcReduction="20000"/>
          </a:bodyPr>
          <a:lstStyle/>
          <a:p>
            <a:pPr>
              <a:buNone/>
            </a:pPr>
            <a:r>
              <a:rPr lang="en-US" sz="11200" dirty="0"/>
              <a:t>1.    Acquired Mental diseases</a:t>
            </a:r>
          </a:p>
          <a:p>
            <a:r>
              <a:rPr lang="en-US" sz="11200" dirty="0"/>
              <a:t>SCHIZOPHRENIA and </a:t>
            </a:r>
          </a:p>
          <a:p>
            <a:r>
              <a:rPr lang="en-US" sz="11200" dirty="0"/>
              <a:t>DEPRESSION for which no specific structural or biochemical basis has been found.</a:t>
            </a:r>
          </a:p>
          <a:p>
            <a:pPr>
              <a:buNone/>
            </a:pPr>
            <a:endParaRPr lang="en-US" sz="11200" dirty="0"/>
          </a:p>
          <a:p>
            <a:pPr>
              <a:buNone/>
            </a:pPr>
            <a:r>
              <a:rPr lang="en-US" sz="11200" dirty="0"/>
              <a:t>2.   Disease of addiction particularly to alcohol, various drugs and tobacco.  </a:t>
            </a:r>
          </a:p>
          <a:p>
            <a:r>
              <a:rPr lang="en-US" sz="11200" dirty="0"/>
              <a:t>These result in psychosomatic diseases. </a:t>
            </a:r>
          </a:p>
          <a:p>
            <a:r>
              <a:rPr lang="en-US" sz="11200" dirty="0" err="1"/>
              <a:t>e.g</a:t>
            </a:r>
            <a:r>
              <a:rPr lang="en-US" sz="11200" dirty="0"/>
              <a:t> alcohol predisposes to liver damage and causes various neurological and mental disturbances </a:t>
            </a:r>
          </a:p>
          <a:p>
            <a:r>
              <a:rPr lang="en-US" sz="11200" dirty="0"/>
              <a:t>cigarette smoking is the major cause of lung cancer and chronic bronchitis. </a:t>
            </a:r>
          </a:p>
          <a:p>
            <a:r>
              <a:rPr lang="en-US" sz="11200" dirty="0"/>
              <a:t>It is also concerned with peptic ulceration and coronary artery disease.</a:t>
            </a:r>
          </a:p>
          <a:p>
            <a:endParaRPr lang="en-US" sz="11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DISEASE</a:t>
            </a:r>
            <a:endParaRPr lang="en-US" dirty="0"/>
          </a:p>
        </p:txBody>
      </p:sp>
      <p:sp>
        <p:nvSpPr>
          <p:cNvPr id="3" name="Content Placeholder 2"/>
          <p:cNvSpPr>
            <a:spLocks noGrp="1"/>
          </p:cNvSpPr>
          <p:nvPr>
            <p:ph idx="1"/>
          </p:nvPr>
        </p:nvSpPr>
        <p:spPr/>
        <p:txBody>
          <a:bodyPr/>
          <a:lstStyle/>
          <a:p>
            <a:pPr>
              <a:buNone/>
            </a:pPr>
            <a:r>
              <a:rPr lang="en-US" dirty="0"/>
              <a:t>3. </a:t>
            </a:r>
            <a:r>
              <a:rPr lang="en-US" dirty="0" err="1"/>
              <a:t>Heterogenous</a:t>
            </a:r>
            <a:r>
              <a:rPr lang="en-US" dirty="0"/>
              <a:t> </a:t>
            </a:r>
          </a:p>
          <a:p>
            <a:r>
              <a:rPr lang="en-US" dirty="0"/>
              <a:t>Includes  peptic ulcer, high blood pressure and coronary artery disease.</a:t>
            </a:r>
          </a:p>
          <a:p>
            <a:r>
              <a:rPr lang="en-US" dirty="0"/>
              <a:t>In these three important conditions, anxiety, overwork and frustration appears to be the causal factors although their modes of action are obscure.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PATHOLOGICAL PROCESSES </a:t>
            </a:r>
            <a:br>
              <a:rPr lang="en-US" b="1" dirty="0"/>
            </a:br>
            <a:endParaRPr lang="en-US" dirty="0"/>
          </a:p>
        </p:txBody>
      </p:sp>
      <p:pic>
        <p:nvPicPr>
          <p:cNvPr id="1026" name="Picture 2" descr="C:\Users\Dr. Faustina Idu\Desktop\human cell.jpg"/>
          <p:cNvPicPr>
            <a:picLocks noGrp="1" noChangeAspect="1" noChangeArrowheads="1"/>
          </p:cNvPicPr>
          <p:nvPr>
            <p:ph idx="1"/>
          </p:nvPr>
        </p:nvPicPr>
        <p:blipFill>
          <a:blip r:embed="rId2"/>
          <a:srcRect/>
          <a:stretch>
            <a:fillRect/>
          </a:stretch>
        </p:blipFill>
        <p:spPr bwMode="auto">
          <a:xfrm>
            <a:off x="990600" y="914400"/>
            <a:ext cx="7162800" cy="51816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PATHOLOGICAL PROCESSES</a:t>
            </a:r>
            <a:endParaRPr lang="en-US" dirty="0"/>
          </a:p>
        </p:txBody>
      </p:sp>
      <p:sp>
        <p:nvSpPr>
          <p:cNvPr id="3" name="Content Placeholder 2"/>
          <p:cNvSpPr>
            <a:spLocks noGrp="1"/>
          </p:cNvSpPr>
          <p:nvPr>
            <p:ph idx="1"/>
          </p:nvPr>
        </p:nvSpPr>
        <p:spPr>
          <a:xfrm>
            <a:off x="304800" y="914400"/>
            <a:ext cx="8610600" cy="5211763"/>
          </a:xfrm>
        </p:spPr>
        <p:txBody>
          <a:bodyPr>
            <a:noAutofit/>
          </a:bodyPr>
          <a:lstStyle/>
          <a:p>
            <a:r>
              <a:rPr lang="en-US" sz="2800" dirty="0"/>
              <a:t>The cell is the functional unit of all tissues </a:t>
            </a:r>
          </a:p>
          <a:p>
            <a:r>
              <a:rPr lang="en-US" sz="2800" dirty="0"/>
              <a:t>It has the capacity to perform individually all the essential life functions within the various tissues of the body. </a:t>
            </a:r>
          </a:p>
          <a:p>
            <a:r>
              <a:rPr lang="en-US" sz="2800" dirty="0"/>
              <a:t>Mammalian cells have an extraordinary range of morphological forms yet all cells conform to a basic model of cell structure. </a:t>
            </a:r>
          </a:p>
          <a:p>
            <a:r>
              <a:rPr lang="en-US" sz="2800" dirty="0"/>
              <a:t>All metabolism of the body are carried out and regulated by the cells of the tissue. </a:t>
            </a:r>
          </a:p>
          <a:p>
            <a:r>
              <a:rPr lang="en-US" sz="2800" dirty="0"/>
              <a:t> Cells are active participants in their environment constantly adjusting function and structure to accommodate changing demands in extra cellular stress. </a:t>
            </a:r>
          </a:p>
          <a:p>
            <a:endParaRPr 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PATHOLOGICAL PROCESSES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All disturbances of function and structure in disease are due to cellular abnormalities.</a:t>
            </a:r>
          </a:p>
          <a:p>
            <a:pPr>
              <a:buNone/>
            </a:pPr>
            <a:endParaRPr lang="en-US" dirty="0"/>
          </a:p>
          <a:p>
            <a:r>
              <a:rPr lang="en-US" dirty="0"/>
              <a:t>The phenomena of a particular disease are brought about by a series of cellular changes. </a:t>
            </a:r>
          </a:p>
          <a:p>
            <a:pPr>
              <a:buNone/>
            </a:pPr>
            <a:endParaRPr lang="en-US" dirty="0"/>
          </a:p>
          <a:p>
            <a:r>
              <a:rPr lang="en-US" dirty="0"/>
              <a:t> It is important to  know the pathway of mechanism through which the cells are damaged because their damage gives rise to disease.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PATHOLOGICAL PROCESSES</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Pathological processes are of a dual nature consisting  of:</a:t>
            </a:r>
          </a:p>
          <a:p>
            <a:pPr marL="514350" indent="-514350">
              <a:buAutoNum type="arabicPeriod"/>
            </a:pPr>
            <a:r>
              <a:rPr lang="en-US" dirty="0"/>
              <a:t>The changes of the injury induced by a causal agent and</a:t>
            </a:r>
          </a:p>
          <a:p>
            <a:pPr marL="514350" indent="-514350">
              <a:buNone/>
            </a:pPr>
            <a:endParaRPr lang="en-US" dirty="0"/>
          </a:p>
          <a:p>
            <a:pPr>
              <a:buNone/>
            </a:pPr>
            <a:r>
              <a:rPr lang="en-US" dirty="0"/>
              <a:t>2. The reactive changes which are often closely similar to physiological processes. </a:t>
            </a:r>
          </a:p>
          <a:p>
            <a:pPr>
              <a:buNone/>
            </a:pPr>
            <a:r>
              <a:rPr lang="en-US" dirty="0"/>
              <a:t> </a:t>
            </a:r>
          </a:p>
          <a:p>
            <a:r>
              <a:rPr lang="en-US" dirty="0"/>
              <a:t>If death is rapid as for example, in cyanide poisoning, there may be little or no structural changes of either type.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PATHOLOGICAL PROCESSES</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dirty="0"/>
              <a:t>In many instances, where cell injuries persist without killing the cell, the cytological changes are complex and those due to injuries often cannot be distinguished from those due to reaction.</a:t>
            </a:r>
          </a:p>
          <a:p>
            <a:endParaRPr lang="en-US" dirty="0"/>
          </a:p>
          <a:p>
            <a:r>
              <a:rPr lang="en-US" dirty="0"/>
              <a:t>Cellular injuries are therefore grouped together according to common causal factor and as a consequence exhibit similarities in structural changes.</a:t>
            </a:r>
          </a:p>
          <a:p>
            <a:pPr>
              <a:buNone/>
            </a:pPr>
            <a:endParaRPr lang="en-US" dirty="0"/>
          </a:p>
          <a:p>
            <a:r>
              <a:rPr lang="en-US" dirty="0"/>
              <a:t> </a:t>
            </a:r>
            <a:r>
              <a:rPr lang="en-US" dirty="0" err="1"/>
              <a:t>e.g</a:t>
            </a:r>
            <a:r>
              <a:rPr lang="en-US" dirty="0"/>
              <a:t> bacterial infections have certain features in common and may be further sub divided into acute and chronic infections.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PATHOLOGICAL PROCESSES</a:t>
            </a:r>
            <a:endParaRPr lang="en-US" dirty="0"/>
          </a:p>
        </p:txBody>
      </p:sp>
      <p:sp>
        <p:nvSpPr>
          <p:cNvPr id="3" name="Content Placeholder 2"/>
          <p:cNvSpPr>
            <a:spLocks noGrp="1"/>
          </p:cNvSpPr>
          <p:nvPr>
            <p:ph idx="1"/>
          </p:nvPr>
        </p:nvSpPr>
        <p:spPr/>
        <p:txBody>
          <a:bodyPr>
            <a:normAutofit lnSpcReduction="10000"/>
          </a:bodyPr>
          <a:lstStyle/>
          <a:p>
            <a:r>
              <a:rPr lang="en-US" dirty="0"/>
              <a:t>The features and behavior of </a:t>
            </a:r>
            <a:r>
              <a:rPr lang="en-US" dirty="0" err="1"/>
              <a:t>neoplasms</a:t>
            </a:r>
            <a:r>
              <a:rPr lang="en-US" dirty="0"/>
              <a:t> (</a:t>
            </a:r>
            <a:r>
              <a:rPr lang="en-US" dirty="0" err="1"/>
              <a:t>tumours</a:t>
            </a:r>
            <a:r>
              <a:rPr lang="en-US" dirty="0"/>
              <a:t>) are sufficiently similar to classify most </a:t>
            </a:r>
            <a:r>
              <a:rPr lang="en-US" dirty="0" err="1"/>
              <a:t>tumours</a:t>
            </a:r>
            <a:r>
              <a:rPr lang="en-US" dirty="0"/>
              <a:t> into two categories:</a:t>
            </a:r>
          </a:p>
          <a:p>
            <a:pPr>
              <a:buNone/>
            </a:pPr>
            <a:endParaRPr lang="en-US" dirty="0"/>
          </a:p>
          <a:p>
            <a:pPr lvl="0"/>
            <a:r>
              <a:rPr lang="en-US" dirty="0"/>
              <a:t>Benign (localized </a:t>
            </a:r>
            <a:r>
              <a:rPr lang="en-US" dirty="0" err="1"/>
              <a:t>tumours</a:t>
            </a:r>
            <a:r>
              <a:rPr lang="en-US" dirty="0"/>
              <a:t>): found within the tissue and is not life threatening </a:t>
            </a:r>
          </a:p>
          <a:p>
            <a:pPr lvl="0"/>
            <a:endParaRPr lang="en-US" dirty="0"/>
          </a:p>
          <a:p>
            <a:pPr lvl="0"/>
            <a:r>
              <a:rPr lang="en-US" dirty="0"/>
              <a:t>Malignant (this evades the entire body and is life threatening).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COURSE OUTLINE</a:t>
            </a:r>
            <a:endParaRPr lang="en-US" dirty="0"/>
          </a:p>
        </p:txBody>
      </p:sp>
      <p:sp>
        <p:nvSpPr>
          <p:cNvPr id="3" name="Content Placeholder 2"/>
          <p:cNvSpPr>
            <a:spLocks noGrp="1"/>
          </p:cNvSpPr>
          <p:nvPr>
            <p:ph idx="1"/>
          </p:nvPr>
        </p:nvSpPr>
        <p:spPr>
          <a:xfrm>
            <a:off x="457200" y="1371600"/>
            <a:ext cx="8229600" cy="4754563"/>
          </a:xfrm>
        </p:spPr>
        <p:txBody>
          <a:bodyPr/>
          <a:lstStyle/>
          <a:p>
            <a:r>
              <a:rPr lang="en-US" b="1" dirty="0"/>
              <a:t>OBSTRUCTION TO BLOOD FLOW</a:t>
            </a:r>
          </a:p>
          <a:p>
            <a:pPr>
              <a:buFont typeface="Wingdings" pitchFamily="2" charset="2"/>
              <a:buChar char="Ø"/>
            </a:pPr>
            <a:r>
              <a:rPr lang="en-US" dirty="0"/>
              <a:t>Thrombosis </a:t>
            </a:r>
          </a:p>
          <a:p>
            <a:pPr>
              <a:buFont typeface="Wingdings" pitchFamily="2" charset="2"/>
              <a:buChar char="Ø"/>
            </a:pPr>
            <a:r>
              <a:rPr lang="en-US" dirty="0"/>
              <a:t> Embolism</a:t>
            </a:r>
          </a:p>
          <a:p>
            <a:r>
              <a:rPr lang="en-US" b="1" dirty="0"/>
              <a:t>CARDIOVASCULAR DISEASES</a:t>
            </a:r>
          </a:p>
          <a:p>
            <a:r>
              <a:rPr lang="en-US" b="1" dirty="0"/>
              <a:t>SYSTEMIC DISEASES</a:t>
            </a:r>
          </a:p>
          <a:p>
            <a:r>
              <a:rPr lang="en-US" b="1" dirty="0"/>
              <a:t>INFECTIOUS DISEASES</a:t>
            </a:r>
          </a:p>
          <a:p>
            <a:pPr>
              <a:buFont typeface="Wingdings" pitchFamily="2" charset="2"/>
              <a:buChar char="Ø"/>
            </a:pPr>
            <a:endParaRPr lang="en-US" b="1" dirty="0"/>
          </a:p>
          <a:p>
            <a:endParaRPr 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PATHOLOGICAL PROCESSES</a:t>
            </a:r>
            <a:endParaRPr lang="en-US" dirty="0"/>
          </a:p>
        </p:txBody>
      </p:sp>
      <p:sp>
        <p:nvSpPr>
          <p:cNvPr id="3" name="Content Placeholder 2"/>
          <p:cNvSpPr>
            <a:spLocks noGrp="1"/>
          </p:cNvSpPr>
          <p:nvPr>
            <p:ph idx="1"/>
          </p:nvPr>
        </p:nvSpPr>
        <p:spPr/>
        <p:txBody>
          <a:bodyPr>
            <a:normAutofit fontScale="92500"/>
          </a:bodyPr>
          <a:lstStyle/>
          <a:p>
            <a:pPr>
              <a:buNone/>
            </a:pPr>
            <a:r>
              <a:rPr lang="en-US" b="1" dirty="0"/>
              <a:t>CELLULAR INJURY</a:t>
            </a:r>
          </a:p>
          <a:p>
            <a:r>
              <a:rPr lang="en-US" dirty="0"/>
              <a:t>Cellular injury occurs when stress exceeds the cell’s capacity to cope.</a:t>
            </a:r>
          </a:p>
          <a:p>
            <a:r>
              <a:rPr lang="en-US" dirty="0"/>
              <a:t>The central problem of pathology is injury to the cell. </a:t>
            </a:r>
          </a:p>
          <a:p>
            <a:r>
              <a:rPr lang="en-US" dirty="0"/>
              <a:t>The study of cellular damage starts as a microscopic disruption of individual components of each cell, progressively reaching a macroscopic level at the level of the tissues and organs.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CELLULAR INJURIES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During the process of cellular disruption, there is disruption of : </a:t>
            </a:r>
          </a:p>
          <a:p>
            <a:r>
              <a:rPr lang="en-US" dirty="0"/>
              <a:t>Biochemical, </a:t>
            </a:r>
          </a:p>
          <a:p>
            <a:r>
              <a:rPr lang="en-US" dirty="0"/>
              <a:t>Biophysical and </a:t>
            </a:r>
          </a:p>
          <a:p>
            <a:r>
              <a:rPr lang="en-US" dirty="0"/>
              <a:t>Anatomical  structure of the cell. </a:t>
            </a:r>
          </a:p>
          <a:p>
            <a:pPr>
              <a:buNone/>
            </a:pPr>
            <a:endParaRPr lang="en-US" dirty="0"/>
          </a:p>
          <a:p>
            <a:r>
              <a:rPr lang="en-US" dirty="0"/>
              <a:t> At a time the cell is undergoing these stages following injury, a series of analysis can be carried out which can help to stop or eliminate the injury.</a:t>
            </a:r>
          </a:p>
          <a:p>
            <a:pPr>
              <a:buNone/>
            </a:pPr>
            <a:r>
              <a:rPr lang="en-US" dirty="0"/>
              <a:t> </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CELLULAR INJURIES</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buNone/>
            </a:pPr>
            <a:r>
              <a:rPr lang="en-US" b="1" dirty="0"/>
              <a:t>CAUSES OF CELLULAR INJURIES </a:t>
            </a:r>
          </a:p>
          <a:p>
            <a:r>
              <a:rPr lang="en-US" dirty="0"/>
              <a:t>Cellular injuries can be caused by genetic and acquired factors.</a:t>
            </a:r>
          </a:p>
          <a:p>
            <a:pPr>
              <a:buNone/>
            </a:pPr>
            <a:r>
              <a:rPr lang="en-US" b="1" dirty="0"/>
              <a:t>Acquired factors</a:t>
            </a:r>
          </a:p>
          <a:p>
            <a:r>
              <a:rPr lang="en-US" b="1" dirty="0"/>
              <a:t>Oxygen depletion</a:t>
            </a:r>
          </a:p>
          <a:p>
            <a:pPr>
              <a:buFont typeface="Wingdings" pitchFamily="2" charset="2"/>
              <a:buChar char="Ø"/>
            </a:pPr>
            <a:r>
              <a:rPr lang="en-US" dirty="0"/>
              <a:t>Hypoxia or O</a:t>
            </a:r>
            <a:r>
              <a:rPr lang="en-US" baseline="-25000" dirty="0"/>
              <a:t>2</a:t>
            </a:r>
            <a:r>
              <a:rPr lang="en-US" dirty="0"/>
              <a:t> deficiency interferes with aerobic respiration and it is an extremely importance factor among causes of cell injury and death.</a:t>
            </a:r>
          </a:p>
          <a:p>
            <a:pPr>
              <a:buFont typeface="Wingdings" pitchFamily="2" charset="2"/>
              <a:buChar char="Ø"/>
            </a:pPr>
            <a:r>
              <a:rPr lang="en-US" dirty="0" err="1"/>
              <a:t>Ischaemia</a:t>
            </a:r>
            <a:r>
              <a:rPr lang="en-US" dirty="0"/>
              <a:t> is the most common cause of hypoxia.  </a:t>
            </a:r>
          </a:p>
          <a:p>
            <a:pPr>
              <a:buFont typeface="Wingdings" pitchFamily="2" charset="2"/>
              <a:buChar char="Ø"/>
            </a:pPr>
            <a:r>
              <a:rPr lang="en-US" dirty="0"/>
              <a:t>Oxygen deficiency can also result from inadequate oxygenation of blood as in pneumonia or reduction of O</a:t>
            </a:r>
            <a:r>
              <a:rPr lang="en-US" baseline="-25000" dirty="0"/>
              <a:t>2 </a:t>
            </a:r>
            <a:r>
              <a:rPr lang="en-US" dirty="0"/>
              <a:t>carrying capacity of the blood as in anemia or carbon dioxide poisoning.</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Chemical agents</a:t>
            </a:r>
            <a:endParaRPr lang="en-US" dirty="0"/>
          </a:p>
          <a:p>
            <a:pPr>
              <a:buFont typeface="Wingdings" pitchFamily="2" charset="2"/>
              <a:buChar char="Ø"/>
            </a:pPr>
            <a:r>
              <a:rPr lang="en-US" dirty="0"/>
              <a:t>Any chemical agent can cause injury to the cell even glucose or salt if sufficiently concentrated in the cell can cause injury to the cell.  </a:t>
            </a:r>
          </a:p>
          <a:p>
            <a:pPr>
              <a:buFont typeface="Wingdings" pitchFamily="2" charset="2"/>
              <a:buChar char="Ø"/>
            </a:pPr>
            <a:r>
              <a:rPr lang="en-US" dirty="0"/>
              <a:t>Oxygen at sufficiently high partial pressure is highly toxic. </a:t>
            </a:r>
          </a:p>
          <a:p>
            <a:pPr>
              <a:buFont typeface="Wingdings" pitchFamily="2" charset="2"/>
              <a:buChar char="Ø"/>
            </a:pPr>
            <a:r>
              <a:rPr lang="en-US" dirty="0"/>
              <a:t> Agents commonly known as poison cause severe damage at cellular level by altering </a:t>
            </a:r>
          </a:p>
          <a:p>
            <a:pPr>
              <a:buFont typeface="Wingdings" pitchFamily="2" charset="2"/>
              <a:buChar char="Ø"/>
            </a:pPr>
            <a:r>
              <a:rPr lang="en-US" dirty="0"/>
              <a:t>membrane permeability, </a:t>
            </a:r>
          </a:p>
          <a:p>
            <a:pPr>
              <a:buFont typeface="Wingdings" pitchFamily="2" charset="2"/>
              <a:buChar char="Ø"/>
            </a:pPr>
            <a:r>
              <a:rPr lang="en-US" dirty="0"/>
              <a:t>osmotic homeostasis </a:t>
            </a:r>
          </a:p>
          <a:p>
            <a:pPr>
              <a:buFont typeface="Wingdings" pitchFamily="2" charset="2"/>
              <a:buChar char="Ø"/>
            </a:pPr>
            <a:r>
              <a:rPr lang="en-US" dirty="0"/>
              <a:t>and can culminate in the death of the whole organism.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lstStyle/>
          <a:p>
            <a:r>
              <a:rPr lang="en-US" dirty="0"/>
              <a:t>Other potentially toxic agents  encountered daily in our environment include:</a:t>
            </a:r>
          </a:p>
          <a:p>
            <a:r>
              <a:rPr lang="en-US" dirty="0"/>
              <a:t>Air pollutant,</a:t>
            </a:r>
          </a:p>
          <a:p>
            <a:r>
              <a:rPr lang="en-US" dirty="0"/>
              <a:t>Insecticide, </a:t>
            </a:r>
          </a:p>
          <a:p>
            <a:r>
              <a:rPr lang="en-US" dirty="0"/>
              <a:t>Carbon monoxide (co), </a:t>
            </a:r>
          </a:p>
          <a:p>
            <a:r>
              <a:rPr lang="en-US" dirty="0"/>
              <a:t>Asbestos, </a:t>
            </a:r>
            <a:r>
              <a:rPr lang="en-US" dirty="0" err="1"/>
              <a:t>e.t.c</a:t>
            </a:r>
            <a:r>
              <a:rPr lang="en-US" dirty="0"/>
              <a:t>  </a:t>
            </a:r>
          </a:p>
          <a:p>
            <a:r>
              <a:rPr lang="en-US" dirty="0"/>
              <a:t>Even therapeutic drugs can cause cell or tissue injury in susceptible patients.</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5" name="Content Placeholder 4"/>
          <p:cNvSpPr>
            <a:spLocks noGrp="1"/>
          </p:cNvSpPr>
          <p:nvPr>
            <p:ph idx="1"/>
          </p:nvPr>
        </p:nvSpPr>
        <p:spPr>
          <a:xfrm>
            <a:off x="457200" y="1219200"/>
            <a:ext cx="8229600" cy="5257800"/>
          </a:xfrm>
        </p:spPr>
        <p:txBody>
          <a:bodyPr>
            <a:normAutofit fontScale="92500" lnSpcReduction="20000"/>
          </a:bodyPr>
          <a:lstStyle/>
          <a:p>
            <a:r>
              <a:rPr lang="en-US" b="1" dirty="0"/>
              <a:t>Infectious agents:</a:t>
            </a:r>
            <a:r>
              <a:rPr lang="en-US" dirty="0"/>
              <a:t> </a:t>
            </a:r>
          </a:p>
          <a:p>
            <a:pPr>
              <a:buFont typeface="Wingdings" pitchFamily="2" charset="2"/>
              <a:buChar char="Ø"/>
            </a:pPr>
            <a:r>
              <a:rPr lang="en-US" dirty="0"/>
              <a:t>Organisms that cause infections include viruses, bacteria, fungi, protozoa, </a:t>
            </a:r>
            <a:r>
              <a:rPr lang="en-US" dirty="0" err="1"/>
              <a:t>helminth</a:t>
            </a:r>
            <a:r>
              <a:rPr lang="en-US" dirty="0"/>
              <a:t> (parasitic worms). </a:t>
            </a:r>
          </a:p>
          <a:p>
            <a:pPr>
              <a:buFont typeface="Wingdings" pitchFamily="2" charset="2"/>
              <a:buChar char="Ø"/>
            </a:pPr>
            <a:r>
              <a:rPr lang="en-US" dirty="0"/>
              <a:t>These have diverse ways of causing cellular injuries.</a:t>
            </a:r>
          </a:p>
          <a:p>
            <a:pPr>
              <a:buNone/>
            </a:pPr>
            <a:endParaRPr lang="en-US" dirty="0"/>
          </a:p>
          <a:p>
            <a:r>
              <a:rPr lang="en-US" b="1" dirty="0"/>
              <a:t>Immunological reactions</a:t>
            </a:r>
            <a:endParaRPr lang="en-US" dirty="0"/>
          </a:p>
          <a:p>
            <a:pPr>
              <a:buFont typeface="Wingdings" pitchFamily="2" charset="2"/>
              <a:buChar char="Ø"/>
            </a:pPr>
            <a:r>
              <a:rPr lang="en-US" dirty="0"/>
              <a:t>immune reaction intended or incidental can result in cell and tissue injuries.  </a:t>
            </a:r>
          </a:p>
          <a:p>
            <a:pPr>
              <a:buFont typeface="Wingdings" pitchFamily="2" charset="2"/>
              <a:buChar char="Ø"/>
            </a:pPr>
            <a:r>
              <a:rPr lang="en-US" dirty="0"/>
              <a:t>Anaphylaxis to a foreign protein or a drug is a typical example.</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a:xfrm>
            <a:off x="457200" y="1219200"/>
            <a:ext cx="8229600" cy="5638800"/>
          </a:xfrm>
        </p:spPr>
        <p:txBody>
          <a:bodyPr>
            <a:normAutofit fontScale="92500" lnSpcReduction="20000"/>
          </a:bodyPr>
          <a:lstStyle/>
          <a:p>
            <a:r>
              <a:rPr lang="en-US" b="1" dirty="0"/>
              <a:t>Nutritional imbalances</a:t>
            </a:r>
            <a:endParaRPr lang="en-US" dirty="0"/>
          </a:p>
          <a:p>
            <a:pPr>
              <a:buFont typeface="Wingdings" pitchFamily="2" charset="2"/>
              <a:buChar char="Ø"/>
            </a:pPr>
            <a:r>
              <a:rPr lang="en-US" dirty="0"/>
              <a:t>Nutritional deficiency remains a major cause of cell injury. </a:t>
            </a:r>
          </a:p>
          <a:p>
            <a:pPr>
              <a:buFont typeface="Wingdings" pitchFamily="2" charset="2"/>
              <a:buChar char="Ø"/>
            </a:pPr>
            <a:r>
              <a:rPr lang="en-US" dirty="0"/>
              <a:t> Protein calorie insufficiency among under privileged population is an obvious example. </a:t>
            </a:r>
          </a:p>
          <a:p>
            <a:pPr>
              <a:buFont typeface="Wingdings" pitchFamily="2" charset="2"/>
              <a:buChar char="Ø"/>
            </a:pPr>
            <a:r>
              <a:rPr lang="en-US" dirty="0"/>
              <a:t>Specific vitamin deficiencies are very common in developing and also developed nations. </a:t>
            </a:r>
          </a:p>
          <a:p>
            <a:pPr>
              <a:buFont typeface="Wingdings" pitchFamily="2" charset="2"/>
              <a:buChar char="Ø"/>
            </a:pPr>
            <a:r>
              <a:rPr lang="en-US" dirty="0"/>
              <a:t>Excesses of nutrition are also important causes of morbidity and mortality e.g. obesity markedly increases the risk of type II diabetes. </a:t>
            </a:r>
          </a:p>
          <a:p>
            <a:pPr>
              <a:buFont typeface="Wingdings" pitchFamily="2" charset="2"/>
              <a:buChar char="Ø"/>
            </a:pPr>
            <a:r>
              <a:rPr lang="en-US" dirty="0"/>
              <a:t> All over, diets rich in animal fats are strongly indicated in the development of atherosclerosis (deposit of fat)</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normAutofit lnSpcReduction="10000"/>
          </a:bodyPr>
          <a:lstStyle/>
          <a:p>
            <a:r>
              <a:rPr lang="en-US" b="1" dirty="0"/>
              <a:t>Physical agents:</a:t>
            </a:r>
            <a:endParaRPr lang="en-US" dirty="0"/>
          </a:p>
          <a:p>
            <a:pPr>
              <a:buFont typeface="Wingdings" pitchFamily="2" charset="2"/>
              <a:buChar char="Ø"/>
            </a:pPr>
            <a:r>
              <a:rPr lang="en-US" dirty="0"/>
              <a:t>Trauma, extreme temperature, radiation, electric shock, sudden changes in atmospheric pressure, all have wide ranging effect on cells.</a:t>
            </a:r>
          </a:p>
          <a:p>
            <a:pPr>
              <a:buNone/>
            </a:pPr>
            <a:endParaRPr lang="en-US" dirty="0"/>
          </a:p>
          <a:p>
            <a:r>
              <a:rPr lang="en-US" b="1" dirty="0"/>
              <a:t>Genetic defect</a:t>
            </a:r>
          </a:p>
          <a:p>
            <a:pPr>
              <a:buFont typeface="Wingdings" pitchFamily="2" charset="2"/>
              <a:buChar char="Ø"/>
            </a:pPr>
            <a:r>
              <a:rPr lang="en-US" dirty="0"/>
              <a:t>Genetic defect may result in pathologic changes e.g. down syndrome, sickle cell diseases etc.</a:t>
            </a:r>
            <a:r>
              <a:rPr lang="en-US" b="1" dirty="0"/>
              <a:t> </a:t>
            </a:r>
            <a:endParaRPr lang="en-US" dirty="0"/>
          </a:p>
          <a:p>
            <a:endParaRPr lang="en-US"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normAutofit fontScale="85000" lnSpcReduction="10000"/>
          </a:bodyPr>
          <a:lstStyle/>
          <a:p>
            <a:r>
              <a:rPr lang="en-US" sz="2800" b="1" dirty="0"/>
              <a:t>GENERAL PRINCIPLES RELEVANT TO MOST FORMS OF CELLULAR INJURY</a:t>
            </a:r>
          </a:p>
          <a:p>
            <a:pPr>
              <a:buNone/>
            </a:pPr>
            <a:endParaRPr lang="en-US" sz="2800" b="1" dirty="0"/>
          </a:p>
          <a:p>
            <a:pPr marL="514350" lvl="0" indent="-514350">
              <a:buAutoNum type="arabicPeriod"/>
            </a:pPr>
            <a:r>
              <a:rPr lang="en-US" dirty="0"/>
              <a:t>The cellular response to injurious stimuli depends on the type of injury, its duration and its severity.  </a:t>
            </a:r>
          </a:p>
          <a:p>
            <a:pPr marL="514350" lvl="0" indent="-514350">
              <a:buNone/>
            </a:pPr>
            <a:endParaRPr lang="en-US" dirty="0"/>
          </a:p>
          <a:p>
            <a:pPr marL="514350" lvl="0" indent="-514350">
              <a:buFont typeface="Wingdings" pitchFamily="2" charset="2"/>
              <a:buChar char="Ø"/>
            </a:pPr>
            <a:r>
              <a:rPr lang="en-US" dirty="0"/>
              <a:t>Thus low doses of toxins or a brief duration of </a:t>
            </a:r>
            <a:r>
              <a:rPr lang="en-US" dirty="0" err="1"/>
              <a:t>ischaemia</a:t>
            </a:r>
            <a:r>
              <a:rPr lang="en-US" dirty="0"/>
              <a:t> may lead to reversible cell injury where as larger toxin doses or longer </a:t>
            </a:r>
            <a:r>
              <a:rPr lang="en-US" dirty="0" err="1"/>
              <a:t>ischaemia</a:t>
            </a:r>
            <a:r>
              <a:rPr lang="en-US" dirty="0"/>
              <a:t> intervals may result in irreversible injury and cell death.</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normAutofit fontScale="85000" lnSpcReduction="20000"/>
          </a:bodyPr>
          <a:lstStyle/>
          <a:p>
            <a:pPr lvl="0">
              <a:buNone/>
            </a:pPr>
            <a:r>
              <a:rPr lang="en-US" dirty="0"/>
              <a:t>2. The consequences of an injurious stimulus depend on the type, status (nutritional), adaptability and genetic makeup of the injured cell.  </a:t>
            </a:r>
          </a:p>
          <a:p>
            <a:pPr lvl="0">
              <a:buNone/>
            </a:pPr>
            <a:endParaRPr lang="en-US" dirty="0"/>
          </a:p>
          <a:p>
            <a:pPr lvl="0">
              <a:buFont typeface="Wingdings" pitchFamily="2" charset="2"/>
              <a:buChar char="Ø"/>
            </a:pPr>
            <a:r>
              <a:rPr lang="en-US" dirty="0"/>
              <a:t>  The same injury has vastly different outcome depending on the cell type: </a:t>
            </a:r>
          </a:p>
          <a:p>
            <a:pPr lvl="0">
              <a:buNone/>
            </a:pPr>
            <a:endParaRPr lang="en-US" dirty="0"/>
          </a:p>
          <a:p>
            <a:pPr lvl="0">
              <a:buFont typeface="Wingdings" pitchFamily="2" charset="2"/>
              <a:buChar char="Ø"/>
            </a:pPr>
            <a:r>
              <a:rPr lang="en-US" dirty="0"/>
              <a:t>  </a:t>
            </a:r>
            <a:r>
              <a:rPr lang="en-US" dirty="0" err="1"/>
              <a:t>eg</a:t>
            </a:r>
            <a:r>
              <a:rPr lang="en-US" dirty="0"/>
              <a:t>. striated skeletal muscles in the leg accommodate complete </a:t>
            </a:r>
            <a:r>
              <a:rPr lang="en-US" dirty="0" err="1"/>
              <a:t>ischaemia</a:t>
            </a:r>
            <a:r>
              <a:rPr lang="en-US" dirty="0"/>
              <a:t> up to 2-3 hrs without irreversible injuries where as cardiac muscle dies only after 20-30 minutes.  </a:t>
            </a:r>
          </a:p>
          <a:p>
            <a:pPr lvl="0">
              <a:buNone/>
            </a:pPr>
            <a:r>
              <a:rPr lang="en-US" dirty="0"/>
              <a:t>    </a:t>
            </a:r>
          </a:p>
          <a:p>
            <a:pPr lvl="0">
              <a:buFont typeface="Wingdings" pitchFamily="2" charset="2"/>
              <a:buChar char="Ø"/>
            </a:pPr>
            <a:endParaRPr lang="en-US" dirty="0"/>
          </a:p>
          <a:p>
            <a:pPr lvl="0">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457200" y="1371600"/>
            <a:ext cx="8229600" cy="5105400"/>
          </a:xfrm>
        </p:spPr>
        <p:txBody>
          <a:bodyPr>
            <a:normAutofit/>
          </a:bodyPr>
          <a:lstStyle/>
          <a:p>
            <a:r>
              <a:rPr lang="en-US" b="1" dirty="0"/>
              <a:t>What is pathology?</a:t>
            </a:r>
          </a:p>
          <a:p>
            <a:r>
              <a:rPr lang="en-US" dirty="0"/>
              <a:t>Pathology is the study  and diagnosis of disease. </a:t>
            </a:r>
          </a:p>
          <a:p>
            <a:r>
              <a:rPr lang="en-US" dirty="0"/>
              <a:t>The word pathology is a Greek  </a:t>
            </a:r>
            <a:r>
              <a:rPr lang="en-US" i="1" dirty="0"/>
              <a:t>word:</a:t>
            </a:r>
            <a:r>
              <a:rPr lang="en-US" dirty="0"/>
              <a:t> </a:t>
            </a:r>
          </a:p>
          <a:p>
            <a:r>
              <a:rPr lang="en-US" i="1" dirty="0"/>
              <a:t>Pathos</a:t>
            </a:r>
            <a:r>
              <a:rPr lang="en-US" dirty="0"/>
              <a:t> :"feeling, suffering"; </a:t>
            </a:r>
          </a:p>
          <a:p>
            <a:r>
              <a:rPr lang="en-US" i="1" dirty="0"/>
              <a:t>logia</a:t>
            </a:r>
            <a:r>
              <a:rPr lang="en-US" dirty="0"/>
              <a:t>, "the study of“</a:t>
            </a:r>
          </a:p>
          <a:p>
            <a:r>
              <a:rPr lang="en-US" dirty="0"/>
              <a:t>It is the study of the structure and function of the body in disease.</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lstStyle/>
          <a:p>
            <a:r>
              <a:rPr lang="en-US" dirty="0"/>
              <a:t>The nutritional status can also be very important as a glycogen replete </a:t>
            </a:r>
            <a:r>
              <a:rPr lang="en-US" dirty="0" err="1"/>
              <a:t>hepatocyte</a:t>
            </a:r>
            <a:r>
              <a:rPr lang="en-US" dirty="0"/>
              <a:t> will tolerate </a:t>
            </a:r>
            <a:r>
              <a:rPr lang="en-US" dirty="0" err="1"/>
              <a:t>ischaemia</a:t>
            </a:r>
            <a:r>
              <a:rPr lang="en-US" dirty="0"/>
              <a:t> much better than one that has just burned its last glucose molecule.</a:t>
            </a:r>
          </a:p>
          <a:p>
            <a:endParaRPr lang="en-US" dirty="0"/>
          </a:p>
          <a:p>
            <a:r>
              <a:rPr lang="en-US" dirty="0"/>
              <a:t>Genetic makeup of a cell can influence the response of the cell to injury.</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normAutofit/>
          </a:bodyPr>
          <a:lstStyle/>
          <a:p>
            <a:pPr lvl="0">
              <a:buNone/>
            </a:pPr>
            <a:r>
              <a:rPr lang="en-US" dirty="0"/>
              <a:t>3.  Four intracellular systems are particularly vulnerable in cellular injury.</a:t>
            </a:r>
          </a:p>
          <a:p>
            <a:pPr lvl="1"/>
            <a:r>
              <a:rPr lang="en-US" dirty="0"/>
              <a:t>Cell membrane integrity </a:t>
            </a:r>
          </a:p>
          <a:p>
            <a:pPr lvl="1"/>
            <a:r>
              <a:rPr lang="en-US" dirty="0"/>
              <a:t>ATP generation</a:t>
            </a:r>
          </a:p>
          <a:p>
            <a:pPr lvl="1"/>
            <a:r>
              <a:rPr lang="en-US" dirty="0"/>
              <a:t>Protein synthesis</a:t>
            </a:r>
          </a:p>
          <a:p>
            <a:pPr lvl="1"/>
            <a:r>
              <a:rPr lang="en-US" dirty="0" err="1"/>
              <a:t>Intergrity</a:t>
            </a:r>
            <a:r>
              <a:rPr lang="en-US" dirty="0"/>
              <a:t> of the genetic apparatus.</a:t>
            </a:r>
          </a:p>
          <a:p>
            <a:pPr lvl="1">
              <a:buNone/>
            </a:pPr>
            <a:endParaRPr lang="en-US" dirty="0"/>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normAutofit lnSpcReduction="10000"/>
          </a:bodyPr>
          <a:lstStyle/>
          <a:p>
            <a:pPr lvl="0">
              <a:buNone/>
            </a:pPr>
            <a:r>
              <a:rPr lang="en-US" dirty="0"/>
              <a:t>4. The structural biochemical components of a cell are so integrally connected that regardless of the initial locus of Injury, multiple secondary effects rapidly occur.</a:t>
            </a:r>
          </a:p>
          <a:p>
            <a:pPr>
              <a:buNone/>
            </a:pPr>
            <a:r>
              <a:rPr lang="en-US" dirty="0"/>
              <a:t>5. Cellular function is lost far before cell death occurs and </a:t>
            </a:r>
          </a:p>
          <a:p>
            <a:pPr>
              <a:buFont typeface="Wingdings" pitchFamily="2" charset="2"/>
              <a:buChar char="Ø"/>
            </a:pPr>
            <a:r>
              <a:rPr lang="en-US" dirty="0"/>
              <a:t>the morphological changes of cell injury or death lag far behind both loss of cellular function and cell death.</a:t>
            </a:r>
          </a:p>
          <a:p>
            <a:pPr lvl="0">
              <a:buNone/>
            </a:pPr>
            <a:endParaRPr lang="en-US" dirty="0"/>
          </a:p>
          <a:p>
            <a:pPr lvl="0">
              <a:buNone/>
            </a:pPr>
            <a:endParaRPr lang="en-US" dirty="0"/>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09600"/>
          </a:xfrm>
        </p:spPr>
        <p:txBody>
          <a:bodyPr>
            <a:normAutofit fontScale="90000"/>
          </a:bodyPr>
          <a:lstStyle/>
          <a:p>
            <a:r>
              <a:rPr lang="en-US" sz="3100" b="1" dirty="0"/>
              <a:t>GENERAL BIOCHEMICAL MECHANISM OF CELL INJURIES</a:t>
            </a:r>
            <a:br>
              <a:rPr lang="en-US" b="1" dirty="0"/>
            </a:br>
            <a:endParaRPr lang="en-US" dirty="0"/>
          </a:p>
        </p:txBody>
      </p:sp>
      <p:pic>
        <p:nvPicPr>
          <p:cNvPr id="4" name="Content Placeholder 3" descr="C:\Users\Dr. Faustina Idu\Desktop\General path pictures0003.jpg"/>
          <p:cNvPicPr>
            <a:picLocks noGrp="1"/>
          </p:cNvPicPr>
          <p:nvPr>
            <p:ph idx="1"/>
          </p:nvPr>
        </p:nvPicPr>
        <p:blipFill>
          <a:blip r:embed="rId2"/>
          <a:srcRect/>
          <a:stretch>
            <a:fillRect/>
          </a:stretch>
        </p:blipFill>
        <p:spPr bwMode="auto">
          <a:xfrm>
            <a:off x="381000" y="1676400"/>
            <a:ext cx="8305800" cy="4724400"/>
          </a:xfrm>
          <a:prstGeom prst="rect">
            <a:avLst/>
          </a:prstGeom>
          <a:noFill/>
          <a:ln w="9525">
            <a:noFill/>
            <a:miter lim="800000"/>
            <a:headEnd/>
            <a:tailEnd/>
          </a:ln>
        </p:spPr>
      </p:pic>
      <p:sp>
        <p:nvSpPr>
          <p:cNvPr id="5" name="TextBox 4"/>
          <p:cNvSpPr txBox="1"/>
          <p:nvPr/>
        </p:nvSpPr>
        <p:spPr>
          <a:xfrm>
            <a:off x="5410200" y="5638800"/>
            <a:ext cx="3352800" cy="1200329"/>
          </a:xfrm>
          <a:prstGeom prst="rect">
            <a:avLst/>
          </a:prstGeom>
          <a:noFill/>
        </p:spPr>
        <p:txBody>
          <a:bodyPr wrap="square" rtlCol="0">
            <a:spAutoFit/>
          </a:bodyPr>
          <a:lstStyle/>
          <a:p>
            <a:r>
              <a:rPr lang="en-US" sz="2400" b="1" dirty="0"/>
              <a:t>The role of oxygen in cell injury</a:t>
            </a:r>
            <a:endParaRPr lang="en-US" sz="2400" dirty="0"/>
          </a:p>
          <a:p>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normAutofit fontScale="92500"/>
          </a:bodyPr>
          <a:lstStyle/>
          <a:p>
            <a:pPr marL="0" lvl="0" indent="0">
              <a:buNone/>
            </a:pPr>
            <a:r>
              <a:rPr lang="en-US" b="1" dirty="0"/>
              <a:t>GENERAL BIOCHEMICAL MECHANISM OF CELL INJURIES</a:t>
            </a:r>
            <a:br>
              <a:rPr lang="en-US" b="1" dirty="0"/>
            </a:br>
            <a:endParaRPr lang="en-US" b="1" dirty="0"/>
          </a:p>
          <a:p>
            <a:pPr lvl="0"/>
            <a:r>
              <a:rPr lang="en-US" b="1" dirty="0"/>
              <a:t>ATP Depletion:</a:t>
            </a:r>
            <a:r>
              <a:rPr lang="en-US" dirty="0"/>
              <a:t> </a:t>
            </a:r>
          </a:p>
          <a:p>
            <a:pPr lvl="0">
              <a:buFont typeface="Wingdings" pitchFamily="2" charset="2"/>
              <a:buChar char="Ø"/>
            </a:pPr>
            <a:r>
              <a:rPr lang="en-US" dirty="0"/>
              <a:t>The high energy phosphate of Adenosine </a:t>
            </a:r>
            <a:r>
              <a:rPr lang="en-US" dirty="0" err="1"/>
              <a:t>Triophosphate</a:t>
            </a:r>
            <a:r>
              <a:rPr lang="en-US" dirty="0"/>
              <a:t> (ATP) are critical for virtually every process in the cell. </a:t>
            </a:r>
          </a:p>
          <a:p>
            <a:pPr lvl="0">
              <a:buFont typeface="Wingdings" pitchFamily="2" charset="2"/>
              <a:buChar char="Ø"/>
            </a:pPr>
            <a:r>
              <a:rPr lang="en-US" dirty="0"/>
              <a:t>A loss of ATP synthesis results in rapid shutdown of most critical homeostatic pathways.</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lstStyle/>
          <a:p>
            <a:pPr lvl="0"/>
            <a:r>
              <a:rPr lang="en-US" b="1" dirty="0"/>
              <a:t>Loss of calcium homeostasis:</a:t>
            </a:r>
            <a:r>
              <a:rPr lang="en-US" dirty="0"/>
              <a:t> </a:t>
            </a:r>
          </a:p>
          <a:p>
            <a:pPr lvl="0">
              <a:buFont typeface="Wingdings" pitchFamily="2" charset="2"/>
              <a:buChar char="Ø"/>
            </a:pPr>
            <a:r>
              <a:rPr lang="en-US" dirty="0" err="1"/>
              <a:t>Ischaemia</a:t>
            </a:r>
            <a:r>
              <a:rPr lang="en-US" dirty="0"/>
              <a:t> or toxins allow a net influx of extracellular calcium across the plasma membrane followed by the release of calcium in the intracellular stores. </a:t>
            </a:r>
          </a:p>
          <a:p>
            <a:pPr lvl="0">
              <a:buFont typeface="Wingdings" pitchFamily="2" charset="2"/>
              <a:buChar char="Ø"/>
            </a:pPr>
            <a:r>
              <a:rPr lang="en-US" dirty="0"/>
              <a:t>Increased </a:t>
            </a:r>
            <a:r>
              <a:rPr lang="en-US" dirty="0" err="1"/>
              <a:t>cytosolic</a:t>
            </a:r>
            <a:r>
              <a:rPr lang="en-US" dirty="0"/>
              <a:t> calcium in turn activates a variety of </a:t>
            </a:r>
            <a:r>
              <a:rPr lang="en-US" dirty="0" err="1"/>
              <a:t>phospholipases</a:t>
            </a:r>
            <a:r>
              <a:rPr lang="en-US" dirty="0"/>
              <a:t> (promoting membrane damage).</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lstStyle/>
          <a:p>
            <a:pPr lvl="0"/>
            <a:r>
              <a:rPr lang="en-US" b="1" dirty="0"/>
              <a:t>Free radicals:</a:t>
            </a:r>
            <a:r>
              <a:rPr lang="en-US" dirty="0"/>
              <a:t>  </a:t>
            </a:r>
          </a:p>
          <a:p>
            <a:pPr lvl="0">
              <a:buFont typeface="Wingdings" pitchFamily="2" charset="2"/>
              <a:buChar char="Ø"/>
            </a:pPr>
            <a:r>
              <a:rPr lang="en-US" dirty="0"/>
              <a:t>Examples are superoxide, anions, hydroxyl radicals and peroxides.  </a:t>
            </a:r>
          </a:p>
          <a:p>
            <a:pPr lvl="0">
              <a:buFont typeface="Wingdings" pitchFamily="2" charset="2"/>
              <a:buChar char="Ø"/>
            </a:pPr>
            <a:r>
              <a:rPr lang="en-US" dirty="0"/>
              <a:t>Free radicals are partially reduced activated oxygen species.  </a:t>
            </a:r>
          </a:p>
          <a:p>
            <a:pPr lvl="0">
              <a:buFont typeface="Wingdings" pitchFamily="2" charset="2"/>
              <a:buChar char="Ø"/>
            </a:pPr>
            <a:r>
              <a:rPr lang="en-US" dirty="0"/>
              <a:t>They cause liquid </a:t>
            </a:r>
            <a:r>
              <a:rPr lang="en-US" dirty="0" err="1"/>
              <a:t>peroxidation</a:t>
            </a:r>
            <a:r>
              <a:rPr lang="en-US" dirty="0"/>
              <a:t> and other harmful effect on cell structures.</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a:buNone/>
            </a:pPr>
            <a:r>
              <a:rPr lang="en-US" sz="2800" b="1" dirty="0"/>
              <a:t>    Defective membrane permeability:  </a:t>
            </a:r>
          </a:p>
          <a:p>
            <a:pPr>
              <a:buFont typeface="Wingdings" pitchFamily="2" charset="2"/>
              <a:buChar char="Ø"/>
            </a:pPr>
            <a:r>
              <a:rPr lang="en-US" sz="2800" dirty="0"/>
              <a:t>A loss of membrane barriers leads to a breakdown of concentration gradients of metabolites necessary to maintain normal metabolic activities. </a:t>
            </a:r>
          </a:p>
          <a:p>
            <a:pPr>
              <a:buFont typeface="Wingdings" pitchFamily="2" charset="2"/>
              <a:buChar char="Ø"/>
            </a:pPr>
            <a:r>
              <a:rPr lang="en-US" sz="2800" dirty="0"/>
              <a:t>The plasma membrane may be directly damaged by certain bacterial toxins etc.</a:t>
            </a:r>
          </a:p>
          <a:p>
            <a:pPr>
              <a:buNone/>
            </a:pPr>
            <a:endParaRPr lang="en-US" sz="2800" dirty="0"/>
          </a:p>
          <a:p>
            <a:pPr lvl="0">
              <a:buNone/>
            </a:pPr>
            <a:r>
              <a:rPr lang="en-US" sz="2800" b="1" dirty="0"/>
              <a:t>    Mitochondria damage:  </a:t>
            </a:r>
            <a:r>
              <a:rPr lang="en-US" sz="2800" dirty="0"/>
              <a:t>Mitochondrial integrity is critical for cell survival.  </a:t>
            </a:r>
          </a:p>
          <a:p>
            <a:pPr lvl="0">
              <a:buFont typeface="Wingdings" pitchFamily="2" charset="2"/>
              <a:buChar char="Ø"/>
            </a:pPr>
            <a:r>
              <a:rPr lang="en-US" sz="2800" dirty="0"/>
              <a:t>Mitochondria ends up as targets of most types of injury.</a:t>
            </a:r>
          </a:p>
          <a:p>
            <a:pPr>
              <a:buNone/>
            </a:pPr>
            <a:endParaRPr lang="en-US" sz="2800" dirty="0"/>
          </a:p>
          <a:p>
            <a:pPr>
              <a:buNone/>
            </a:pPr>
            <a:r>
              <a:rPr lang="en-US" sz="2800" dirty="0"/>
              <a:t>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lstStyle/>
          <a:p>
            <a:pPr>
              <a:buNone/>
            </a:pPr>
            <a:r>
              <a:rPr lang="en-US" b="1" dirty="0"/>
              <a:t>    REVERSIBLE AND IRREVERSIBLE CELLULAR INJURIES</a:t>
            </a:r>
          </a:p>
          <a:p>
            <a:r>
              <a:rPr lang="en-US" dirty="0"/>
              <a:t>Cellular damage can be divided into 2 </a:t>
            </a:r>
          </a:p>
          <a:p>
            <a:pPr>
              <a:buNone/>
            </a:pPr>
            <a:r>
              <a:rPr lang="en-US" dirty="0"/>
              <a:t>(1) Reversible injuries or cellular degeneration</a:t>
            </a:r>
          </a:p>
          <a:p>
            <a:pPr>
              <a:buNone/>
            </a:pPr>
            <a:r>
              <a:rPr lang="en-US" dirty="0"/>
              <a:t>(2) Irreversible cellular injuries or cell death.</a:t>
            </a:r>
          </a:p>
          <a:p>
            <a:pPr>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a:xfrm>
            <a:off x="457200" y="1371600"/>
            <a:ext cx="8229600" cy="5181600"/>
          </a:xfrm>
        </p:spPr>
        <p:txBody>
          <a:bodyPr>
            <a:normAutofit fontScale="92500" lnSpcReduction="10000"/>
          </a:bodyPr>
          <a:lstStyle/>
          <a:p>
            <a:pPr>
              <a:buNone/>
            </a:pPr>
            <a:r>
              <a:rPr lang="en-US" b="1" dirty="0"/>
              <a:t>    Reversible injuries or cellular degeneration </a:t>
            </a:r>
          </a:p>
          <a:p>
            <a:pPr>
              <a:buFont typeface="Wingdings" pitchFamily="2" charset="2"/>
              <a:buChar char="Ø"/>
            </a:pPr>
            <a:r>
              <a:rPr lang="en-US" dirty="0"/>
              <a:t>Reversible injury is when a particular pathological change can be reversed such that it returns back to its original normal state.  </a:t>
            </a:r>
          </a:p>
          <a:p>
            <a:pPr>
              <a:buFont typeface="Wingdings" pitchFamily="2" charset="2"/>
              <a:buChar char="Ø"/>
            </a:pPr>
            <a:r>
              <a:rPr lang="en-US" dirty="0" err="1"/>
              <a:t>E.g</a:t>
            </a:r>
            <a:r>
              <a:rPr lang="en-US" dirty="0"/>
              <a:t> cardiac muscle suffering from </a:t>
            </a:r>
            <a:r>
              <a:rPr lang="en-US" dirty="0" err="1"/>
              <a:t>Ischaemia</a:t>
            </a:r>
            <a:r>
              <a:rPr lang="en-US" dirty="0"/>
              <a:t> for a short period of time causes reversible injury to cardiac muscle cells, so that ATP production is sustained via anaerobic respiration.</a:t>
            </a:r>
          </a:p>
          <a:p>
            <a:pPr>
              <a:buFont typeface="Wingdings" pitchFamily="2" charset="2"/>
              <a:buChar char="Ø"/>
            </a:pPr>
            <a:r>
              <a:rPr lang="en-US" dirty="0"/>
              <a:t>but if </a:t>
            </a:r>
            <a:r>
              <a:rPr lang="en-US" dirty="0" err="1"/>
              <a:t>ischaemia</a:t>
            </a:r>
            <a:r>
              <a:rPr lang="en-US" dirty="0"/>
              <a:t> is prolonged, then it will lead to irreversible injury where the pathological change is permanent and will lead to cell death.</a:t>
            </a:r>
            <a:endParaRPr lang="en-US" b="1" dirty="0"/>
          </a:p>
          <a:p>
            <a:pPr>
              <a:buNone/>
            </a:pP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457200" y="1447800"/>
            <a:ext cx="8229600" cy="5105400"/>
          </a:xfrm>
        </p:spPr>
        <p:txBody>
          <a:bodyPr/>
          <a:lstStyle/>
          <a:p>
            <a:pPr>
              <a:buNone/>
            </a:pPr>
            <a:r>
              <a:rPr lang="en-US" dirty="0"/>
              <a:t>Pathology addresses 4 components of disease: </a:t>
            </a:r>
          </a:p>
          <a:p>
            <a:pPr lvl="0">
              <a:buNone/>
            </a:pPr>
            <a:r>
              <a:rPr lang="en-US" dirty="0"/>
              <a:t>1.  Cause/etiology, </a:t>
            </a:r>
          </a:p>
          <a:p>
            <a:pPr lvl="0">
              <a:buNone/>
            </a:pPr>
            <a:r>
              <a:rPr lang="en-US" dirty="0"/>
              <a:t>2.  Mechanisms of development (pathogenesis), </a:t>
            </a:r>
          </a:p>
          <a:p>
            <a:pPr lvl="0">
              <a:buNone/>
            </a:pPr>
            <a:r>
              <a:rPr lang="en-US" dirty="0"/>
              <a:t>3.  Structural alterations of cells (morphologic   changes),</a:t>
            </a:r>
          </a:p>
          <a:p>
            <a:pPr lvl="0">
              <a:buNone/>
            </a:pPr>
            <a:r>
              <a:rPr lang="en-US" dirty="0"/>
              <a:t>4.  Consequences of changes (clinical manifestations). </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noAutofit/>
          </a:bodyPr>
          <a:lstStyle/>
          <a:p>
            <a:r>
              <a:rPr lang="en-US" sz="2800" dirty="0"/>
              <a:t>Reversible injury is a lesser form of cellular damage in which the functions important for the economy of the cells are diminished and or lost but in which integrated vital functions such as respiration, membrane permeability are still possible. </a:t>
            </a:r>
          </a:p>
          <a:p>
            <a:pPr>
              <a:buNone/>
            </a:pPr>
            <a:endParaRPr lang="en-US" sz="2800" dirty="0"/>
          </a:p>
          <a:p>
            <a:r>
              <a:rPr lang="en-US" sz="2800" dirty="0"/>
              <a:t>In reversible injury, the pathological change can be reversed to its original state either by treatment  or by removing the external stimuli causing the injury.</a:t>
            </a:r>
          </a:p>
          <a:p>
            <a:endParaRPr lang="en-US" sz="2800" dirty="0"/>
          </a:p>
          <a:p>
            <a:pPr>
              <a:buNone/>
            </a:pPr>
            <a:r>
              <a:rPr lang="en-US" sz="2800" dirty="0"/>
              <a:t> </a:t>
            </a:r>
          </a:p>
          <a:p>
            <a:endParaRPr lang="en-US"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sz="2700" b="1" dirty="0"/>
              <a:t>Schematic representation of the </a:t>
            </a:r>
            <a:r>
              <a:rPr lang="en-US" sz="2700" b="1" dirty="0" err="1"/>
              <a:t>ultrastructural</a:t>
            </a:r>
            <a:r>
              <a:rPr lang="en-US" sz="2700" b="1" dirty="0"/>
              <a:t> features of a normal cells (A) and those changes seen in reversible (B), and irreversible (C), cell injury.</a:t>
            </a:r>
            <a:br>
              <a:rPr lang="en-US" dirty="0"/>
            </a:br>
            <a:endParaRPr lang="en-US" dirty="0"/>
          </a:p>
        </p:txBody>
      </p:sp>
      <p:pic>
        <p:nvPicPr>
          <p:cNvPr id="4" name="Content Placeholder 3" descr="C:\Users\Dr. Faustina Idu\Desktop\General path pictures0005.jpg"/>
          <p:cNvPicPr>
            <a:picLocks noGrp="1"/>
          </p:cNvPicPr>
          <p:nvPr>
            <p:ph idx="1"/>
          </p:nvPr>
        </p:nvPicPr>
        <p:blipFill>
          <a:blip r:embed="rId2"/>
          <a:srcRect/>
          <a:stretch>
            <a:fillRect/>
          </a:stretch>
        </p:blipFill>
        <p:spPr bwMode="auto">
          <a:xfrm>
            <a:off x="1524000" y="1371600"/>
            <a:ext cx="5867400" cy="525780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CELLULAR INJURIES</a:t>
            </a:r>
            <a:endParaRPr lang="en-US" dirty="0"/>
          </a:p>
        </p:txBody>
      </p:sp>
      <p:sp>
        <p:nvSpPr>
          <p:cNvPr id="3" name="Content Placeholder 2"/>
          <p:cNvSpPr>
            <a:spLocks noGrp="1"/>
          </p:cNvSpPr>
          <p:nvPr>
            <p:ph idx="1"/>
          </p:nvPr>
        </p:nvSpPr>
        <p:spPr/>
        <p:txBody>
          <a:bodyPr/>
          <a:lstStyle/>
          <a:p>
            <a:pPr>
              <a:buNone/>
            </a:pPr>
            <a:r>
              <a:rPr lang="en-US" b="1" dirty="0"/>
              <a:t>  Irreversible cellular injuries or cell death</a:t>
            </a:r>
          </a:p>
          <a:p>
            <a:pPr>
              <a:buFont typeface="Wingdings" pitchFamily="2" charset="2"/>
              <a:buChar char="Ø"/>
            </a:pPr>
            <a:r>
              <a:rPr lang="en-US" dirty="0"/>
              <a:t>In irreversible cellular damage, the pathological change has advanced to a stage that is permanent and will lead to cell death.</a:t>
            </a:r>
          </a:p>
          <a:p>
            <a:pPr>
              <a:buFont typeface="Wingdings" pitchFamily="2" charset="2"/>
              <a:buChar char="Ø"/>
            </a:pPr>
            <a:r>
              <a:rPr lang="en-US" dirty="0"/>
              <a:t> There are two types of cell death: </a:t>
            </a:r>
          </a:p>
          <a:p>
            <a:pPr>
              <a:buNone/>
            </a:pPr>
            <a:r>
              <a:rPr lang="en-US" dirty="0"/>
              <a:t>1.    Necrosis and  </a:t>
            </a:r>
          </a:p>
          <a:p>
            <a:pPr>
              <a:buNone/>
            </a:pPr>
            <a:r>
              <a:rPr lang="en-US" dirty="0"/>
              <a:t>2.    Apoptosis.</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NECROSIS</a:t>
            </a:r>
            <a:r>
              <a:rPr lang="en-US" dirty="0"/>
              <a:t> </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buNone/>
            </a:pPr>
            <a:r>
              <a:rPr lang="en-US" b="1" dirty="0"/>
              <a:t>NECROSIS</a:t>
            </a:r>
            <a:r>
              <a:rPr lang="en-US" dirty="0"/>
              <a:t> </a:t>
            </a:r>
          </a:p>
          <a:p>
            <a:r>
              <a:rPr lang="en-US" sz="3300" dirty="0"/>
              <a:t>Necrosis is cell death or irreversible cellular injury. </a:t>
            </a:r>
          </a:p>
          <a:p>
            <a:r>
              <a:rPr lang="en-US" sz="3300" dirty="0"/>
              <a:t>They are changes produced by  enzymatic digestion of dead cellular elements.  </a:t>
            </a:r>
          </a:p>
          <a:p>
            <a:r>
              <a:rPr lang="en-US" sz="3300" dirty="0"/>
              <a:t>Necrosis is the most common form of cell death.</a:t>
            </a:r>
          </a:p>
          <a:p>
            <a:r>
              <a:rPr lang="en-US" sz="3300" dirty="0"/>
              <a:t>It describes the process of cell death due to external stimulus.  </a:t>
            </a:r>
          </a:p>
          <a:p>
            <a:r>
              <a:rPr lang="en-US" sz="3300" dirty="0"/>
              <a:t>It occurs as a consequent to irreversible cell injury leading to cell death.  </a:t>
            </a:r>
          </a:p>
          <a:p>
            <a:r>
              <a:rPr lang="en-US" sz="3300" dirty="0"/>
              <a:t>It is always associated with an inflammatory process.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NECROSIS</a:t>
            </a:r>
            <a:r>
              <a:rPr lang="en-US" dirty="0"/>
              <a:t> </a:t>
            </a:r>
            <a:br>
              <a:rPr lang="en-US" dirty="0"/>
            </a:b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a:t>Cells such as </a:t>
            </a:r>
            <a:r>
              <a:rPr lang="en-US" dirty="0" err="1"/>
              <a:t>neutrophils</a:t>
            </a:r>
            <a:r>
              <a:rPr lang="en-US" dirty="0"/>
              <a:t>, macrophages </a:t>
            </a:r>
            <a:r>
              <a:rPr lang="en-US" dirty="0" err="1"/>
              <a:t>e.t.c</a:t>
            </a:r>
            <a:r>
              <a:rPr lang="en-US" dirty="0"/>
              <a:t>. are present when observed under the microscope. </a:t>
            </a:r>
          </a:p>
          <a:p>
            <a:pPr>
              <a:buFont typeface="Wingdings" pitchFamily="2" charset="2"/>
              <a:buChar char="Ø"/>
            </a:pPr>
            <a:r>
              <a:rPr lang="en-US" dirty="0"/>
              <a:t>For necrosis to take place, there is disintegration of vital functions of the cells, tissues organs beyond a reversible state. </a:t>
            </a:r>
          </a:p>
          <a:p>
            <a:pPr>
              <a:buFont typeface="Wingdings" pitchFamily="2" charset="2"/>
              <a:buChar char="Ø"/>
            </a:pPr>
            <a:r>
              <a:rPr lang="en-US" dirty="0"/>
              <a:t>Whether anatomically or functionally, necrosis is recognizable.</a:t>
            </a:r>
          </a:p>
          <a:p>
            <a:endParaRPr lang="en-US" dirty="0"/>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NECROSIS</a:t>
            </a:r>
            <a:r>
              <a:rPr lang="en-US" dirty="0"/>
              <a:t>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a:t> Functional identification of necrosis</a:t>
            </a:r>
          </a:p>
          <a:p>
            <a:r>
              <a:rPr lang="en-US" dirty="0"/>
              <a:t>This is associated with analysis of the product particularly </a:t>
            </a:r>
            <a:r>
              <a:rPr lang="en-US" dirty="0" err="1"/>
              <a:t>lytic</a:t>
            </a:r>
            <a:r>
              <a:rPr lang="en-US" dirty="0"/>
              <a:t> enzyme released from cellular </a:t>
            </a:r>
            <a:r>
              <a:rPr lang="en-US" dirty="0" err="1"/>
              <a:t>cytoplasmic</a:t>
            </a:r>
            <a:r>
              <a:rPr lang="en-US" dirty="0"/>
              <a:t> contents.  </a:t>
            </a:r>
          </a:p>
          <a:p>
            <a:r>
              <a:rPr lang="en-US" dirty="0"/>
              <a:t>This enzyme acts as a biochemical index of cell death.  </a:t>
            </a:r>
          </a:p>
          <a:p>
            <a:r>
              <a:rPr lang="en-US" dirty="0"/>
              <a:t>Morphologically, necrosis is represented from the naked eye inspection by whitish discoloration of the affected area followed by a yellowish discoloration and softening which is synonymous with when the </a:t>
            </a:r>
            <a:r>
              <a:rPr lang="en-US" dirty="0" err="1"/>
              <a:t>lytic</a:t>
            </a:r>
            <a:r>
              <a:rPr lang="en-US" dirty="0"/>
              <a:t> enzyme comes into play.</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NECROSIS</a:t>
            </a:r>
            <a:r>
              <a:rPr lang="en-US" dirty="0"/>
              <a:t> </a:t>
            </a:r>
            <a:br>
              <a:rPr lang="en-US" dirty="0"/>
            </a:br>
            <a:endParaRPr lang="en-US" dirty="0"/>
          </a:p>
        </p:txBody>
      </p:sp>
      <p:sp>
        <p:nvSpPr>
          <p:cNvPr id="3" name="Content Placeholder 2"/>
          <p:cNvSpPr>
            <a:spLocks noGrp="1"/>
          </p:cNvSpPr>
          <p:nvPr>
            <p:ph idx="1"/>
          </p:nvPr>
        </p:nvSpPr>
        <p:spPr>
          <a:xfrm>
            <a:off x="457200" y="838200"/>
            <a:ext cx="8229600" cy="5715000"/>
          </a:xfrm>
        </p:spPr>
        <p:txBody>
          <a:bodyPr>
            <a:noAutofit/>
          </a:bodyPr>
          <a:lstStyle/>
          <a:p>
            <a:pPr>
              <a:buNone/>
            </a:pPr>
            <a:endParaRPr lang="en-US" b="1" dirty="0"/>
          </a:p>
          <a:p>
            <a:pPr>
              <a:buNone/>
            </a:pPr>
            <a:r>
              <a:rPr lang="en-US" b="1" dirty="0"/>
              <a:t> Patterns of necrosis in tissues or organs</a:t>
            </a:r>
          </a:p>
          <a:p>
            <a:pPr>
              <a:buFont typeface="Wingdings" pitchFamily="2" charset="2"/>
              <a:buChar char="Ø"/>
            </a:pPr>
            <a:r>
              <a:rPr lang="en-US" dirty="0"/>
              <a:t>As a result of cell death, the tissues or organs display certain macroscopic changes. </a:t>
            </a:r>
          </a:p>
          <a:p>
            <a:pPr>
              <a:buNone/>
            </a:pPr>
            <a:endParaRPr lang="en-US" dirty="0"/>
          </a:p>
          <a:p>
            <a:r>
              <a:rPr lang="en-US" b="1" dirty="0" err="1"/>
              <a:t>Coagulative</a:t>
            </a:r>
            <a:r>
              <a:rPr lang="en-US" b="1" dirty="0"/>
              <a:t> necrosis</a:t>
            </a:r>
            <a:r>
              <a:rPr lang="en-US" dirty="0"/>
              <a:t>: </a:t>
            </a:r>
          </a:p>
          <a:p>
            <a:pPr>
              <a:buFont typeface="Wingdings" pitchFamily="2" charset="2"/>
              <a:buChar char="Ø"/>
            </a:pPr>
            <a:r>
              <a:rPr lang="en-US" dirty="0"/>
              <a:t>This is the most common pattern in necrosis.</a:t>
            </a:r>
          </a:p>
          <a:p>
            <a:pPr>
              <a:buFont typeface="Wingdings" pitchFamily="2" charset="2"/>
              <a:buChar char="Ø"/>
            </a:pPr>
            <a:r>
              <a:rPr lang="en-US" dirty="0"/>
              <a:t> It occurs in almost all organs, outline of dead cells are maintained and the tissue is firm.</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NECROSIS</a:t>
            </a:r>
            <a:r>
              <a:rPr lang="en-US" dirty="0"/>
              <a:t> </a:t>
            </a:r>
            <a:br>
              <a:rPr lang="en-US" dirty="0"/>
            </a:br>
            <a:endParaRPr lang="en-US" dirty="0"/>
          </a:p>
        </p:txBody>
      </p:sp>
      <p:sp>
        <p:nvSpPr>
          <p:cNvPr id="3" name="Content Placeholder 2"/>
          <p:cNvSpPr>
            <a:spLocks noGrp="1"/>
          </p:cNvSpPr>
          <p:nvPr>
            <p:ph idx="1"/>
          </p:nvPr>
        </p:nvSpPr>
        <p:spPr>
          <a:xfrm>
            <a:off x="457200" y="1143000"/>
            <a:ext cx="8229600" cy="4983163"/>
          </a:xfrm>
        </p:spPr>
        <p:txBody>
          <a:bodyPr/>
          <a:lstStyle/>
          <a:p>
            <a:r>
              <a:rPr lang="en-US" b="1" dirty="0" err="1"/>
              <a:t>Liquifactive</a:t>
            </a:r>
            <a:r>
              <a:rPr lang="en-US" b="1" dirty="0"/>
              <a:t> (</a:t>
            </a:r>
            <a:r>
              <a:rPr lang="en-US" b="1" dirty="0" err="1"/>
              <a:t>colliquative</a:t>
            </a:r>
            <a:r>
              <a:rPr lang="en-US" b="1" dirty="0"/>
              <a:t>) necrosis</a:t>
            </a:r>
            <a:endParaRPr lang="en-US" dirty="0"/>
          </a:p>
          <a:p>
            <a:pPr>
              <a:buFont typeface="Wingdings" pitchFamily="2" charset="2"/>
              <a:buChar char="Ø"/>
            </a:pPr>
            <a:r>
              <a:rPr lang="en-US" dirty="0"/>
              <a:t>The dead cells undergo disintegration and the affected tissue is liquefied, this results in action of powerful hydrolytic enzymes, example is cerebral infarction.  </a:t>
            </a:r>
          </a:p>
          <a:p>
            <a:pPr>
              <a:buFont typeface="Wingdings" pitchFamily="2" charset="2"/>
              <a:buChar char="Ø"/>
            </a:pPr>
            <a:r>
              <a:rPr lang="en-US" dirty="0"/>
              <a:t>It also occurs as a result of bacteria or fungi infection and it involves complete breakdown and digestion of the dead cell.</a:t>
            </a:r>
          </a:p>
          <a:p>
            <a:endParaRPr lang="en-US" dirty="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NECROSIS</a:t>
            </a:r>
            <a:r>
              <a:rPr lang="en-US" dirty="0"/>
              <a:t> </a:t>
            </a:r>
            <a:br>
              <a:rPr lang="en-US" dirty="0"/>
            </a:b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b="1" dirty="0" err="1"/>
              <a:t>Caseous</a:t>
            </a:r>
            <a:r>
              <a:rPr lang="en-US" b="1" dirty="0"/>
              <a:t> </a:t>
            </a:r>
            <a:r>
              <a:rPr lang="en-US" b="1" dirty="0" err="1"/>
              <a:t>necosis</a:t>
            </a:r>
            <a:r>
              <a:rPr lang="en-US" b="1" dirty="0"/>
              <a:t>:</a:t>
            </a:r>
            <a:r>
              <a:rPr lang="en-US" dirty="0"/>
              <a:t>  </a:t>
            </a:r>
          </a:p>
          <a:p>
            <a:pPr>
              <a:buFont typeface="Wingdings" pitchFamily="2" charset="2"/>
              <a:buChar char="Ø"/>
            </a:pPr>
            <a:r>
              <a:rPr lang="en-US" dirty="0"/>
              <a:t>It is a form of </a:t>
            </a:r>
            <a:r>
              <a:rPr lang="en-US" dirty="0" err="1"/>
              <a:t>coagulative</a:t>
            </a:r>
            <a:r>
              <a:rPr lang="en-US" dirty="0"/>
              <a:t> necrosis, it is found typically in the center of </a:t>
            </a:r>
            <a:r>
              <a:rPr lang="en-US" dirty="0" err="1"/>
              <a:t>tuberculotic</a:t>
            </a:r>
            <a:r>
              <a:rPr lang="en-US" dirty="0"/>
              <a:t> lesion</a:t>
            </a:r>
          </a:p>
          <a:p>
            <a:pPr>
              <a:buFont typeface="Wingdings" pitchFamily="2" charset="2"/>
              <a:buChar char="Ø"/>
            </a:pPr>
            <a:r>
              <a:rPr lang="en-US" dirty="0"/>
              <a:t> grossly the necrotic area appears soft and white resembling cheese material and therefore is called cheese-like necrosis.</a:t>
            </a:r>
          </a:p>
          <a:p>
            <a:r>
              <a:rPr lang="en-US" b="1" dirty="0"/>
              <a:t>Gangrenous necrosis:</a:t>
            </a:r>
            <a:r>
              <a:rPr lang="en-US" dirty="0"/>
              <a:t>  </a:t>
            </a:r>
          </a:p>
          <a:p>
            <a:pPr>
              <a:buFont typeface="Wingdings" pitchFamily="2" charset="2"/>
              <a:buChar char="Ø"/>
            </a:pPr>
            <a:r>
              <a:rPr lang="en-US" dirty="0"/>
              <a:t>It is typically secondary to </a:t>
            </a:r>
            <a:r>
              <a:rPr lang="en-US" dirty="0" err="1"/>
              <a:t>ischaemia</a:t>
            </a:r>
            <a:r>
              <a:rPr lang="en-US" dirty="0"/>
              <a:t> and superimposed infection </a:t>
            </a:r>
          </a:p>
          <a:p>
            <a:pPr>
              <a:buFont typeface="Wingdings" pitchFamily="2" charset="2"/>
              <a:buChar char="Ø"/>
            </a:pPr>
            <a:r>
              <a:rPr lang="en-US" dirty="0" err="1"/>
              <a:t>eg</a:t>
            </a:r>
            <a:r>
              <a:rPr lang="en-US" dirty="0"/>
              <a:t> necrosis of distal limbs usually foot and toes in diabetics. </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NECROSIS</a:t>
            </a:r>
            <a:r>
              <a:rPr lang="en-US" dirty="0"/>
              <a:t> </a:t>
            </a:r>
            <a:br>
              <a:rPr lang="en-US" dirty="0"/>
            </a:br>
            <a:endParaRPr lang="en-US" dirty="0"/>
          </a:p>
        </p:txBody>
      </p:sp>
      <p:sp>
        <p:nvSpPr>
          <p:cNvPr id="3" name="Content Placeholder 2"/>
          <p:cNvSpPr>
            <a:spLocks noGrp="1"/>
          </p:cNvSpPr>
          <p:nvPr>
            <p:ph idx="1"/>
          </p:nvPr>
        </p:nvSpPr>
        <p:spPr/>
        <p:txBody>
          <a:bodyPr/>
          <a:lstStyle/>
          <a:p>
            <a:r>
              <a:rPr lang="en-US" b="1" dirty="0"/>
              <a:t>Fat necrosis:</a:t>
            </a:r>
            <a:r>
              <a:rPr lang="en-US" dirty="0"/>
              <a:t> </a:t>
            </a:r>
          </a:p>
          <a:p>
            <a:pPr>
              <a:buFont typeface="Wingdings" pitchFamily="2" charset="2"/>
              <a:buChar char="Ø"/>
            </a:pPr>
            <a:r>
              <a:rPr lang="en-US" dirty="0"/>
              <a:t>This is encountered in adipose tissues due to the action of lipases.  </a:t>
            </a:r>
          </a:p>
          <a:p>
            <a:pPr>
              <a:buFont typeface="Wingdings" pitchFamily="2" charset="2"/>
              <a:buChar char="Ø"/>
            </a:pPr>
            <a:r>
              <a:rPr lang="en-US" dirty="0"/>
              <a:t>It is most commonly seen in acute pancreatic necrosis in which pancreatic enzymes cause fatty deposit throughout the abdomen.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US" dirty="0"/>
          </a:p>
        </p:txBody>
      </p:sp>
      <p:sp>
        <p:nvSpPr>
          <p:cNvPr id="3" name="Content Placeholder 2"/>
          <p:cNvSpPr>
            <a:spLocks noGrp="1"/>
          </p:cNvSpPr>
          <p:nvPr>
            <p:ph idx="1"/>
          </p:nvPr>
        </p:nvSpPr>
        <p:spPr>
          <a:xfrm>
            <a:off x="457200" y="1600200"/>
            <a:ext cx="8229600" cy="4953000"/>
          </a:xfrm>
        </p:spPr>
        <p:txBody>
          <a:bodyPr>
            <a:normAutofit lnSpcReduction="10000"/>
          </a:bodyPr>
          <a:lstStyle/>
          <a:p>
            <a:pPr>
              <a:buNone/>
            </a:pPr>
            <a:r>
              <a:rPr lang="en-US" b="1" dirty="0"/>
              <a:t>General pathology</a:t>
            </a:r>
            <a:r>
              <a:rPr lang="en-US" dirty="0"/>
              <a:t> </a:t>
            </a:r>
          </a:p>
          <a:p>
            <a:r>
              <a:rPr lang="en-US" dirty="0"/>
              <a:t>    This is also called investigative pathology, experimental pathology, or theoretical pathology</a:t>
            </a:r>
          </a:p>
          <a:p>
            <a:r>
              <a:rPr lang="en-US" dirty="0"/>
              <a:t>It is a broad  scientific field </a:t>
            </a:r>
          </a:p>
          <a:p>
            <a:r>
              <a:rPr lang="en-US" dirty="0"/>
              <a:t>It  seeks to understand :</a:t>
            </a:r>
          </a:p>
          <a:p>
            <a:pPr>
              <a:buNone/>
            </a:pPr>
            <a:r>
              <a:rPr lang="en-US" dirty="0"/>
              <a:t> 1. The mechanisms of injury to cells and tissues, </a:t>
            </a:r>
          </a:p>
          <a:p>
            <a:pPr>
              <a:buNone/>
            </a:pPr>
            <a:r>
              <a:rPr lang="en-US" dirty="0"/>
              <a:t>2.  The body's means of responding to and repairing injury.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NECROSIS</a:t>
            </a:r>
            <a:r>
              <a:rPr lang="en-US" dirty="0"/>
              <a:t> </a:t>
            </a:r>
            <a:br>
              <a:rPr lang="en-US" dirty="0"/>
            </a:br>
            <a:endParaRPr lang="en-US" dirty="0"/>
          </a:p>
        </p:txBody>
      </p:sp>
      <p:sp>
        <p:nvSpPr>
          <p:cNvPr id="3" name="Content Placeholder 2"/>
          <p:cNvSpPr>
            <a:spLocks noGrp="1"/>
          </p:cNvSpPr>
          <p:nvPr>
            <p:ph idx="1"/>
          </p:nvPr>
        </p:nvSpPr>
        <p:spPr/>
        <p:txBody>
          <a:bodyPr/>
          <a:lstStyle/>
          <a:p>
            <a:pPr>
              <a:buNone/>
            </a:pPr>
            <a:r>
              <a:rPr lang="en-US" b="1" dirty="0"/>
              <a:t>   Morphology of necrosis</a:t>
            </a:r>
            <a:endParaRPr lang="en-US" dirty="0"/>
          </a:p>
          <a:p>
            <a:pPr lvl="0">
              <a:buFont typeface="Wingdings" pitchFamily="2" charset="2"/>
              <a:buChar char="Ø"/>
            </a:pPr>
            <a:r>
              <a:rPr lang="en-US" b="1" dirty="0"/>
              <a:t>Cytoplasmic </a:t>
            </a:r>
            <a:r>
              <a:rPr lang="en-US" b="1" dirty="0" err="1"/>
              <a:t>organelles</a:t>
            </a:r>
            <a:r>
              <a:rPr lang="en-US" dirty="0" err="1"/>
              <a:t>:The</a:t>
            </a:r>
            <a:r>
              <a:rPr lang="en-US" dirty="0"/>
              <a:t> digestive action of enzymes may show breakdown of membrane walls or organelles especially endoplasmic reticulum. </a:t>
            </a:r>
          </a:p>
          <a:p>
            <a:pPr lvl="0">
              <a:buFont typeface="Wingdings" pitchFamily="2" charset="2"/>
              <a:buChar char="Ø"/>
            </a:pPr>
            <a:r>
              <a:rPr lang="en-US" b="1" dirty="0"/>
              <a:t>Nuclear changes: </a:t>
            </a:r>
            <a:r>
              <a:rPr lang="en-US" dirty="0"/>
              <a:t>The nucleus exhibits changes in the chromatin material.</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NECROSIS</a:t>
            </a:r>
            <a:r>
              <a:rPr lang="en-US" dirty="0"/>
              <a:t> </a:t>
            </a:r>
            <a:br>
              <a:rPr lang="en-US" dirty="0"/>
            </a:br>
            <a:endParaRPr lang="en-US" dirty="0"/>
          </a:p>
        </p:txBody>
      </p:sp>
      <p:sp>
        <p:nvSpPr>
          <p:cNvPr id="3" name="Content Placeholder 2"/>
          <p:cNvSpPr>
            <a:spLocks noGrp="1"/>
          </p:cNvSpPr>
          <p:nvPr>
            <p:ph idx="1"/>
          </p:nvPr>
        </p:nvSpPr>
        <p:spPr>
          <a:xfrm>
            <a:off x="457200" y="1447800"/>
            <a:ext cx="8229600" cy="4953000"/>
          </a:xfrm>
        </p:spPr>
        <p:txBody>
          <a:bodyPr>
            <a:normAutofit fontScale="92500" lnSpcReduction="20000"/>
          </a:bodyPr>
          <a:lstStyle/>
          <a:p>
            <a:r>
              <a:rPr lang="en-US" b="1" dirty="0"/>
              <a:t>Nuclear Changes:</a:t>
            </a:r>
            <a:endParaRPr lang="en-US" dirty="0"/>
          </a:p>
          <a:p>
            <a:pPr lvl="1">
              <a:buNone/>
            </a:pPr>
            <a:r>
              <a:rPr lang="en-US" b="1" dirty="0" err="1"/>
              <a:t>Pyknosis</a:t>
            </a:r>
            <a:r>
              <a:rPr lang="en-US" dirty="0"/>
              <a:t>:  </a:t>
            </a:r>
          </a:p>
          <a:p>
            <a:pPr lvl="1">
              <a:buFont typeface="Wingdings" pitchFamily="2" charset="2"/>
              <a:buChar char="Ø"/>
            </a:pPr>
            <a:r>
              <a:rPr lang="en-US" dirty="0"/>
              <a:t>The nucleus progressively shrinks and becomes transformed to a dense and small wrinkled mass of chromatin</a:t>
            </a:r>
          </a:p>
          <a:p>
            <a:pPr lvl="1">
              <a:buNone/>
            </a:pPr>
            <a:r>
              <a:rPr lang="en-US" b="1" dirty="0" err="1"/>
              <a:t>Karyolysis</a:t>
            </a:r>
            <a:r>
              <a:rPr lang="en-US" dirty="0"/>
              <a:t>: </a:t>
            </a:r>
          </a:p>
          <a:p>
            <a:pPr lvl="1">
              <a:buFont typeface="Wingdings" pitchFamily="2" charset="2"/>
              <a:buChar char="Ø"/>
            </a:pPr>
            <a:r>
              <a:rPr lang="en-US" dirty="0"/>
              <a:t>Chromatin undergoes progressive dissolution and eventually disappears </a:t>
            </a:r>
          </a:p>
          <a:p>
            <a:pPr lvl="1">
              <a:buNone/>
            </a:pPr>
            <a:r>
              <a:rPr lang="en-US" b="1" dirty="0" err="1"/>
              <a:t>Karyorrhexis</a:t>
            </a:r>
            <a:r>
              <a:rPr lang="en-US" b="1" dirty="0"/>
              <a:t>:</a:t>
            </a:r>
            <a:r>
              <a:rPr lang="en-US" dirty="0"/>
              <a:t>  </a:t>
            </a:r>
          </a:p>
          <a:p>
            <a:pPr lvl="1">
              <a:buFont typeface="Wingdings" pitchFamily="2" charset="2"/>
              <a:buChar char="Ø"/>
            </a:pPr>
            <a:r>
              <a:rPr lang="en-US" dirty="0"/>
              <a:t>This is fragmentation of chromatin which occurs by mitosis.  </a:t>
            </a:r>
          </a:p>
          <a:p>
            <a:pPr lvl="1">
              <a:buFont typeface="Wingdings" pitchFamily="2" charset="2"/>
              <a:buChar char="Ø"/>
            </a:pPr>
            <a:r>
              <a:rPr lang="en-US" dirty="0"/>
              <a:t>The nucleus of a dead cell completely disappears in 1 to 2 days.</a:t>
            </a:r>
          </a:p>
          <a:p>
            <a:pPr>
              <a:buNone/>
            </a:pP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APOPTOSIS</a:t>
            </a: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pPr>
              <a:buNone/>
            </a:pPr>
            <a:r>
              <a:rPr lang="en-US" b="1" dirty="0"/>
              <a:t>APOPTOSIS:</a:t>
            </a:r>
          </a:p>
          <a:p>
            <a:pPr>
              <a:buFont typeface="Wingdings" pitchFamily="2" charset="2"/>
              <a:buChar char="Ø"/>
            </a:pPr>
            <a:r>
              <a:rPr lang="en-US" dirty="0"/>
              <a:t>Apoptosis is a programmed cell death. </a:t>
            </a:r>
          </a:p>
          <a:p>
            <a:pPr>
              <a:buFont typeface="Wingdings" pitchFamily="2" charset="2"/>
              <a:buChar char="Ø"/>
            </a:pPr>
            <a:r>
              <a:rPr lang="en-US" dirty="0"/>
              <a:t>It is a vital process that helps to eliminate unwanted cells.</a:t>
            </a:r>
          </a:p>
          <a:p>
            <a:pPr>
              <a:buFont typeface="Wingdings" pitchFamily="2" charset="2"/>
              <a:buChar char="Ø"/>
            </a:pPr>
            <a:r>
              <a:rPr lang="en-US" dirty="0"/>
              <a:t>It is an internally programmed series of events affected by dedicated gene products.  </a:t>
            </a:r>
          </a:p>
          <a:p>
            <a:pPr>
              <a:buFont typeface="Wingdings" pitchFamily="2" charset="2"/>
              <a:buChar char="Ø"/>
            </a:pPr>
            <a:r>
              <a:rPr lang="en-US" dirty="0"/>
              <a:t>There are instances that certain cells are needed only for a short period of time and then regarded as useless or detrimental to the process involved.</a:t>
            </a:r>
          </a:p>
          <a:p>
            <a:pPr>
              <a:buFont typeface="Wingdings" pitchFamily="2" charset="2"/>
              <a:buChar char="Ø"/>
            </a:pPr>
            <a:r>
              <a:rPr lang="en-US" dirty="0"/>
              <a:t>Thus they indulge themselves in a suicide </a:t>
            </a:r>
            <a:r>
              <a:rPr lang="en-US" dirty="0" err="1"/>
              <a:t>programme</a:t>
            </a:r>
            <a:r>
              <a:rPr lang="en-US" dirty="0"/>
              <a:t> causing minimal injury to the surrounding tissues. </a:t>
            </a:r>
          </a:p>
          <a:p>
            <a:pPr>
              <a:buNone/>
            </a:pPr>
            <a:endParaRPr lang="en-US" dirty="0"/>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APOPTOSIS</a:t>
            </a:r>
            <a:endParaRPr lang="en-US"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dirty="0"/>
              <a:t> Apoptosis serves several vital functions and is seen under various settings as follows:</a:t>
            </a:r>
          </a:p>
          <a:p>
            <a:pPr>
              <a:buNone/>
            </a:pPr>
            <a:endParaRPr lang="en-US" dirty="0"/>
          </a:p>
          <a:p>
            <a:pPr lvl="0"/>
            <a:r>
              <a:rPr lang="en-US" dirty="0"/>
              <a:t>During development for removal of excess cells during embryogenesis.</a:t>
            </a:r>
          </a:p>
          <a:p>
            <a:pPr lvl="0">
              <a:buNone/>
            </a:pPr>
            <a:endParaRPr lang="en-US" dirty="0"/>
          </a:p>
          <a:p>
            <a:pPr lvl="0"/>
            <a:r>
              <a:rPr lang="en-US" dirty="0"/>
              <a:t>To maintain cell population in tissues with high turnover of cells such as skin, bowels etc.</a:t>
            </a:r>
          </a:p>
          <a:p>
            <a:pPr lvl="0">
              <a:buNone/>
            </a:pPr>
            <a:endParaRPr lang="en-US" dirty="0"/>
          </a:p>
          <a:p>
            <a:pPr lvl="0"/>
            <a:r>
              <a:rPr lang="en-US" dirty="0"/>
              <a:t>To eliminate immune cells after cytokine depletion and auto reactive T cells in developing thymus.</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APOPTOSIS</a:t>
            </a:r>
            <a:endParaRPr lang="en-US" dirty="0"/>
          </a:p>
        </p:txBody>
      </p:sp>
      <p:sp>
        <p:nvSpPr>
          <p:cNvPr id="3" name="Content Placeholder 2"/>
          <p:cNvSpPr>
            <a:spLocks noGrp="1"/>
          </p:cNvSpPr>
          <p:nvPr>
            <p:ph idx="1"/>
          </p:nvPr>
        </p:nvSpPr>
        <p:spPr/>
        <p:txBody>
          <a:bodyPr/>
          <a:lstStyle/>
          <a:p>
            <a:pPr lvl="0"/>
            <a:r>
              <a:rPr lang="en-US" dirty="0"/>
              <a:t>To remove damaged cells by viruses </a:t>
            </a:r>
          </a:p>
          <a:p>
            <a:pPr lvl="0"/>
            <a:r>
              <a:rPr lang="en-US" dirty="0"/>
              <a:t>To eliminate cells with DNA damage by radiation, </a:t>
            </a:r>
            <a:r>
              <a:rPr lang="en-US" dirty="0" err="1"/>
              <a:t>cytotoxic</a:t>
            </a:r>
            <a:r>
              <a:rPr lang="en-US" dirty="0"/>
              <a:t> agents etc. </a:t>
            </a:r>
          </a:p>
          <a:p>
            <a:pPr lvl="0"/>
            <a:r>
              <a:rPr lang="en-US" dirty="0"/>
              <a:t>Hormone dependent involution e.g. ovary </a:t>
            </a:r>
            <a:r>
              <a:rPr lang="en-US" dirty="0" err="1"/>
              <a:t>endometrum</a:t>
            </a:r>
            <a:r>
              <a:rPr lang="en-US" dirty="0"/>
              <a:t>, breast </a:t>
            </a:r>
          </a:p>
          <a:p>
            <a:pPr lvl="0"/>
            <a:r>
              <a:rPr lang="en-US" dirty="0"/>
              <a:t>Cell death in </a:t>
            </a:r>
            <a:r>
              <a:rPr lang="en-US" dirty="0" err="1"/>
              <a:t>tumours</a:t>
            </a:r>
            <a:endParaRPr lang="en-US" dirty="0"/>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APOPTOSIS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Morphology of apoptosis</a:t>
            </a:r>
          </a:p>
          <a:p>
            <a:pPr lvl="1"/>
            <a:r>
              <a:rPr lang="en-US" dirty="0"/>
              <a:t>Shrinkage of cells</a:t>
            </a:r>
          </a:p>
          <a:p>
            <a:pPr lvl="1"/>
            <a:r>
              <a:rPr lang="en-US" dirty="0"/>
              <a:t>Condensation of nuclear chromatin peripherally under nuclear membrane</a:t>
            </a:r>
          </a:p>
          <a:p>
            <a:pPr lvl="1"/>
            <a:r>
              <a:rPr lang="en-US" dirty="0"/>
              <a:t>Formation of apoptotic bodies by fragmentation of the cells and nuclei</a:t>
            </a:r>
          </a:p>
          <a:p>
            <a:pPr lvl="1"/>
            <a:r>
              <a:rPr lang="en-US" dirty="0" err="1"/>
              <a:t>Phagocytosis</a:t>
            </a:r>
            <a:r>
              <a:rPr lang="en-US" dirty="0"/>
              <a:t> of apoptotic bodies by adjacent healthy cells or phagocytes</a:t>
            </a:r>
          </a:p>
          <a:p>
            <a:pPr lvl="1">
              <a:buNone/>
            </a:pPr>
            <a:r>
              <a:rPr lang="en-US" b="1" dirty="0"/>
              <a:t>N/B </a:t>
            </a:r>
          </a:p>
          <a:p>
            <a:pPr lvl="1"/>
            <a:r>
              <a:rPr lang="en-US" dirty="0"/>
              <a:t>Unlike necrosis, apoptosis is not accompanied by inflammation reaction thus hindering microscopic recognition.</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APOPTOSIS</a:t>
            </a:r>
            <a:endParaRPr lang="en-US" dirty="0"/>
          </a:p>
        </p:txBody>
      </p:sp>
      <p:pic>
        <p:nvPicPr>
          <p:cNvPr id="4" name="Content Placeholder 3" descr="C:\Users\Dr. Faustina Idu\Desktop\General path pictures0006.jpg"/>
          <p:cNvPicPr>
            <a:picLocks noGrp="1"/>
          </p:cNvPicPr>
          <p:nvPr>
            <p:ph idx="1"/>
          </p:nvPr>
        </p:nvPicPr>
        <p:blipFill>
          <a:blip r:embed="rId2"/>
          <a:srcRect/>
          <a:stretch>
            <a:fillRect/>
          </a:stretch>
        </p:blipFill>
        <p:spPr bwMode="auto">
          <a:xfrm>
            <a:off x="685800" y="1600200"/>
            <a:ext cx="6705600" cy="52578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SOMATIC DEATH</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b="1" dirty="0"/>
              <a:t>SOMATIC DEATH</a:t>
            </a:r>
            <a:endParaRPr lang="en-US" dirty="0"/>
          </a:p>
          <a:p>
            <a:pPr>
              <a:buFont typeface="Wingdings" pitchFamily="2" charset="2"/>
              <a:buChar char="Ø"/>
            </a:pPr>
            <a:r>
              <a:rPr lang="en-US" dirty="0"/>
              <a:t>Somatic death is the death of the body as a whole. </a:t>
            </a:r>
          </a:p>
          <a:p>
            <a:pPr>
              <a:buFont typeface="Wingdings" pitchFamily="2" charset="2"/>
              <a:buChar char="Ø"/>
            </a:pPr>
            <a:r>
              <a:rPr lang="en-US" dirty="0"/>
              <a:t>It occurs when respiration and heart activity stop. (Cessation of breathing and cardiac arrest) although individual cells and even tissues may continue to live for short periods.  </a:t>
            </a:r>
          </a:p>
          <a:p>
            <a:pPr>
              <a:buFont typeface="Wingdings" pitchFamily="2" charset="2"/>
              <a:buChar char="Ø"/>
            </a:pPr>
            <a:r>
              <a:rPr lang="en-US" dirty="0"/>
              <a:t>Soon, characteristic changes begin to make their appearance in the dead bodies.</a:t>
            </a:r>
          </a:p>
          <a:p>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SOMATIC DEATH</a:t>
            </a:r>
            <a:br>
              <a:rPr lang="en-US" dirty="0"/>
            </a:br>
            <a:endParaRPr lang="en-US" dirty="0"/>
          </a:p>
        </p:txBody>
      </p:sp>
      <p:sp>
        <p:nvSpPr>
          <p:cNvPr id="3" name="Content Placeholder 2"/>
          <p:cNvSpPr>
            <a:spLocks noGrp="1"/>
          </p:cNvSpPr>
          <p:nvPr>
            <p:ph idx="1"/>
          </p:nvPr>
        </p:nvSpPr>
        <p:spPr>
          <a:xfrm>
            <a:off x="457200" y="1295400"/>
            <a:ext cx="8229600" cy="5562600"/>
          </a:xfrm>
        </p:spPr>
        <p:txBody>
          <a:bodyPr>
            <a:normAutofit fontScale="92500" lnSpcReduction="10000"/>
          </a:bodyPr>
          <a:lstStyle/>
          <a:p>
            <a:pPr>
              <a:buNone/>
            </a:pPr>
            <a:r>
              <a:rPr lang="en-US" b="1" dirty="0"/>
              <a:t>Signs of somatic death</a:t>
            </a:r>
            <a:endParaRPr lang="en-US" dirty="0"/>
          </a:p>
          <a:p>
            <a:pPr lvl="0"/>
            <a:r>
              <a:rPr lang="en-US" dirty="0"/>
              <a:t>Cessation of breathing</a:t>
            </a:r>
          </a:p>
          <a:p>
            <a:pPr lvl="0"/>
            <a:r>
              <a:rPr lang="en-US" dirty="0"/>
              <a:t>Cardiac arrest (no pulse)</a:t>
            </a:r>
          </a:p>
          <a:p>
            <a:pPr lvl="0"/>
            <a:r>
              <a:rPr lang="en-US" dirty="0"/>
              <a:t>Loss of response to stimuli</a:t>
            </a:r>
          </a:p>
          <a:p>
            <a:pPr lvl="0"/>
            <a:r>
              <a:rPr lang="en-US" dirty="0"/>
              <a:t>Cessation of the circulation</a:t>
            </a:r>
          </a:p>
          <a:p>
            <a:pPr lvl="0"/>
            <a:r>
              <a:rPr lang="la-Latn" b="1" dirty="0"/>
              <a:t>Pallor mortis</a:t>
            </a:r>
            <a:r>
              <a:rPr lang="en-US" b="1" dirty="0"/>
              <a:t> : </a:t>
            </a:r>
            <a:r>
              <a:rPr lang="en-US" dirty="0"/>
              <a:t> Paleness which happens in the 15–120 minutes after death</a:t>
            </a:r>
          </a:p>
          <a:p>
            <a:pPr lvl="0"/>
            <a:r>
              <a:rPr lang="la-Latn" b="1" dirty="0"/>
              <a:t>Algor mortis</a:t>
            </a:r>
            <a:r>
              <a:rPr lang="en-US" b="1" dirty="0"/>
              <a:t> :</a:t>
            </a:r>
            <a:r>
              <a:rPr lang="en-US" dirty="0"/>
              <a:t> This is the reduction in body temperature following death. </a:t>
            </a:r>
          </a:p>
          <a:p>
            <a:pPr lvl="0">
              <a:buNone/>
            </a:pPr>
            <a:r>
              <a:rPr lang="en-US" dirty="0"/>
              <a:t>    This is generally a steady decline until matching ambient temperature</a:t>
            </a:r>
          </a:p>
          <a:p>
            <a:pPr lvl="0"/>
            <a:endParaRPr lang="en-US" dirty="0"/>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SOMATIC DEATH</a:t>
            </a:r>
            <a:br>
              <a:rPr lang="en-US" dirty="0"/>
            </a:br>
            <a:endParaRPr lang="en-US" dirty="0"/>
          </a:p>
        </p:txBody>
      </p:sp>
      <p:sp>
        <p:nvSpPr>
          <p:cNvPr id="3" name="Content Placeholder 2"/>
          <p:cNvSpPr>
            <a:spLocks noGrp="1"/>
          </p:cNvSpPr>
          <p:nvPr>
            <p:ph idx="1"/>
          </p:nvPr>
        </p:nvSpPr>
        <p:spPr>
          <a:xfrm>
            <a:off x="457200" y="1066800"/>
            <a:ext cx="8229600" cy="5334000"/>
          </a:xfrm>
        </p:spPr>
        <p:txBody>
          <a:bodyPr>
            <a:normAutofit fontScale="85000" lnSpcReduction="20000"/>
          </a:bodyPr>
          <a:lstStyle/>
          <a:p>
            <a:pPr lvl="0"/>
            <a:r>
              <a:rPr lang="la-Latn" b="1" dirty="0"/>
              <a:t>Livor mortis</a:t>
            </a:r>
            <a:r>
              <a:rPr lang="en-US" b="1" dirty="0"/>
              <a:t> :</a:t>
            </a:r>
            <a:r>
              <a:rPr lang="en-US" dirty="0"/>
              <a:t>  This is a reddish discoloration of the dependent parts of the body due to the sinking of the blood from gravity, combined with a breaking down (</a:t>
            </a:r>
            <a:r>
              <a:rPr lang="en-US" dirty="0" err="1"/>
              <a:t>haemolysis</a:t>
            </a:r>
            <a:r>
              <a:rPr lang="en-US" dirty="0"/>
              <a:t>) of the red blood cells.</a:t>
            </a:r>
          </a:p>
          <a:p>
            <a:pPr lvl="0"/>
            <a:endParaRPr lang="en-US" dirty="0"/>
          </a:p>
          <a:p>
            <a:pPr lvl="0"/>
            <a:r>
              <a:rPr lang="la-Latn" b="1" dirty="0"/>
              <a:t>Rigor mortis</a:t>
            </a:r>
            <a:r>
              <a:rPr lang="en-US" b="1" dirty="0"/>
              <a:t>: </a:t>
            </a:r>
            <a:r>
              <a:rPr lang="en-US" dirty="0"/>
              <a:t>This is</a:t>
            </a:r>
            <a:r>
              <a:rPr lang="en-US" b="1" dirty="0"/>
              <a:t>  </a:t>
            </a:r>
            <a:r>
              <a:rPr lang="en-US" dirty="0"/>
              <a:t>muscular rigidity due to chemical changes in the muscle. The stiffness begins in 4 hours or more and passes off in 3 days. The limbs of the corpse become stiff and difficult to move or manipulate</a:t>
            </a:r>
          </a:p>
          <a:p>
            <a:pPr lvl="0">
              <a:buNone/>
            </a:pPr>
            <a:endParaRPr lang="en-US" dirty="0"/>
          </a:p>
          <a:p>
            <a:pPr lvl="0"/>
            <a:r>
              <a:rPr lang="en-US" b="1" dirty="0"/>
              <a:t>Decomposition :</a:t>
            </a:r>
            <a:r>
              <a:rPr lang="en-US" dirty="0"/>
              <a:t> This is reduction into simpler forms of matter, accompanied by a strong, unpleasant odor.</a:t>
            </a:r>
          </a:p>
          <a:p>
            <a:pPr>
              <a:buNone/>
            </a:pPr>
            <a:r>
              <a:rPr lang="en-US"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74258</TotalTime>
  <Words>16039</Words>
  <Application>Microsoft Office PowerPoint</Application>
  <PresentationFormat>On-screen Show (4:3)</PresentationFormat>
  <Paragraphs>1882</Paragraphs>
  <Slides>315</Slides>
  <Notes>3</Notes>
  <HiddenSlides>0</HiddenSlides>
  <MMClips>0</MMClips>
  <ScaleCrop>false</ScaleCrop>
  <HeadingPairs>
    <vt:vector size="4" baseType="variant">
      <vt:variant>
        <vt:lpstr>Theme</vt:lpstr>
      </vt:variant>
      <vt:variant>
        <vt:i4>1</vt:i4>
      </vt:variant>
      <vt:variant>
        <vt:lpstr>Slide Titles</vt:lpstr>
      </vt:variant>
      <vt:variant>
        <vt:i4>315</vt:i4>
      </vt:variant>
    </vt:vector>
  </HeadingPairs>
  <TitlesOfParts>
    <vt:vector size="316" baseType="lpstr">
      <vt:lpstr>Office Theme</vt:lpstr>
      <vt:lpstr>GENERAL PATHOLOGY  (OPT 327)  BY</vt:lpstr>
      <vt:lpstr>COURSE OUTLINE</vt:lpstr>
      <vt:lpstr>COURSE OUTLINE</vt:lpstr>
      <vt:lpstr>COURSE OUTLINE</vt:lpstr>
      <vt:lpstr>COURSE OUTLINE</vt:lpstr>
      <vt:lpstr>COURSE OUTLINE</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HEALTH</vt:lpstr>
      <vt:lpstr>HEALTH</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DISEASE</vt:lpstr>
      <vt:lpstr>PATHOLOGICAL PROCESSES  </vt:lpstr>
      <vt:lpstr>PATHOLOGICAL PROCESSES</vt:lpstr>
      <vt:lpstr>PATHOLOGICAL PROCESSES</vt:lpstr>
      <vt:lpstr>PATHOLOGICAL PROCESSES</vt:lpstr>
      <vt:lpstr>PATHOLOGICAL PROCESSES</vt:lpstr>
      <vt:lpstr>PATHOLOGICAL PROCESSES</vt:lpstr>
      <vt:lpstr>PATHOLOGICAL PROCESSES</vt:lpstr>
      <vt:lpstr>CELLULAR INJURIES</vt:lpstr>
      <vt:lpstr>CELLULAR INJURIES</vt:lpstr>
      <vt:lpstr>CELLULAR INJURIES</vt:lpstr>
      <vt:lpstr>CELLULAR INJURIES</vt:lpstr>
      <vt:lpstr>CELLULAR INJURIES</vt:lpstr>
      <vt:lpstr>CELLULAR INJURIES</vt:lpstr>
      <vt:lpstr>CELLULAR INJURIES</vt:lpstr>
      <vt:lpstr>CELLULAR INJURIES</vt:lpstr>
      <vt:lpstr>CELLULAR INJURIES</vt:lpstr>
      <vt:lpstr>CELLULAR INJURIES</vt:lpstr>
      <vt:lpstr>CELLULAR INJURIES</vt:lpstr>
      <vt:lpstr>CELLULAR INJURIES</vt:lpstr>
      <vt:lpstr>GENERAL BIOCHEMICAL MECHANISM OF CELL INJURIES </vt:lpstr>
      <vt:lpstr>CELLULAR INJURIES</vt:lpstr>
      <vt:lpstr>CELLULAR INJURIES</vt:lpstr>
      <vt:lpstr>CELLULAR INJURIES</vt:lpstr>
      <vt:lpstr>CELLULAR INJURIES</vt:lpstr>
      <vt:lpstr>CELLULAR INJURIES</vt:lpstr>
      <vt:lpstr>CELLULAR INJURIES</vt:lpstr>
      <vt:lpstr>CELLULAR INJURIES</vt:lpstr>
      <vt:lpstr>Schematic representation of the ultrastructural features of a normal cells (A) and those changes seen in reversible (B), and irreversible (C), cell injury. </vt:lpstr>
      <vt:lpstr>CELLULAR INJURIES</vt:lpstr>
      <vt:lpstr>NECROSIS  </vt:lpstr>
      <vt:lpstr>NECROSIS  </vt:lpstr>
      <vt:lpstr>NECROSIS  </vt:lpstr>
      <vt:lpstr>NECROSIS  </vt:lpstr>
      <vt:lpstr>NECROSIS  </vt:lpstr>
      <vt:lpstr>NECROSIS  </vt:lpstr>
      <vt:lpstr>NECROSIS  </vt:lpstr>
      <vt:lpstr>NECROSIS  </vt:lpstr>
      <vt:lpstr>NECROSIS  </vt:lpstr>
      <vt:lpstr>APOPTOSIS</vt:lpstr>
      <vt:lpstr>APOPTOSIS</vt:lpstr>
      <vt:lpstr>APOPTOSIS</vt:lpstr>
      <vt:lpstr>APOPTOSIS</vt:lpstr>
      <vt:lpstr>APOPTOSIS</vt:lpstr>
      <vt:lpstr>SOMATIC DEATH </vt:lpstr>
      <vt:lpstr>SOMATIC DEATH </vt:lpstr>
      <vt:lpstr>SOMATIC DEATH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CELLULAR ADAPTION TO INJURY </vt:lpstr>
      <vt:lpstr>INFLAMMATION</vt:lpstr>
      <vt:lpstr>INFLAMMATION</vt:lpstr>
      <vt:lpstr>INFLAMMATION</vt:lpstr>
      <vt:lpstr>INFLAMMATION</vt:lpstr>
      <vt:lpstr>INFLAMMATION</vt:lpstr>
      <vt:lpstr>INFLAMMATION</vt:lpstr>
      <vt:lpstr>INFLAMMATION</vt:lpstr>
      <vt:lpstr>ACUTE INFLAMMATION </vt:lpstr>
      <vt:lpstr>ACUTE INFLAMMATION </vt:lpstr>
      <vt:lpstr>ACUTE INFLAMMATION </vt:lpstr>
      <vt:lpstr>ACUTE INFLAMMATION </vt:lpstr>
      <vt:lpstr>ACUTE INFLAMMATION </vt:lpstr>
      <vt:lpstr>ACUTE INFLAMMATION </vt:lpstr>
      <vt:lpstr>ACUTE INFLAMMATION </vt:lpstr>
      <vt:lpstr>ACUTE INFLAMMATION </vt:lpstr>
      <vt:lpstr>ACUTE INFLAMMATION </vt:lpstr>
      <vt:lpstr>ACUTE INFLAMMATION </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ACUTE INFLAMMATION</vt:lpstr>
      <vt:lpstr>WOUND HEALING </vt:lpstr>
      <vt:lpstr>WOUND HEALING </vt:lpstr>
      <vt:lpstr>WOUND HEALING </vt:lpstr>
      <vt:lpstr>WOUND HEALING </vt:lpstr>
      <vt:lpstr>WOUND HEALING </vt:lpstr>
      <vt:lpstr>WOUND HEALING </vt:lpstr>
      <vt:lpstr>WOUND HEALING </vt:lpstr>
      <vt:lpstr>WOUND HEALING </vt:lpstr>
      <vt:lpstr>WOUND HEALING </vt:lpstr>
      <vt:lpstr>WOUND HEALING </vt:lpstr>
      <vt:lpstr>WOUND HEALING </vt:lpstr>
      <vt:lpstr>CHRONIC INFLAMMATION </vt:lpstr>
      <vt:lpstr>CHRONIC INFLAMMATION </vt:lpstr>
      <vt:lpstr>CHRONIC INFLAMMATION </vt:lpstr>
      <vt:lpstr>CHRONIC INFLAMMATION </vt:lpstr>
      <vt:lpstr>CHRONIC INFLAMMATION </vt:lpstr>
      <vt:lpstr>CHRONIC INFLAMMATION </vt:lpstr>
      <vt:lpstr>CHRONIC INFLAMMATION </vt:lpstr>
      <vt:lpstr>CHRONIC INFLAMMATION </vt:lpstr>
      <vt:lpstr>CHRONIC INFLAMMATION </vt:lpstr>
      <vt:lpstr>CHRONIC INFLAMMATION </vt:lpstr>
      <vt:lpstr>MORPHOLOGIC PATTERNS OF ACUTE AND CHRONIC INFLAMMATION </vt:lpstr>
      <vt:lpstr>MORPHOLOGIC PATTERNS OF ACUTE AND CHRONIC INFLAMMATION</vt:lpstr>
      <vt:lpstr>MORPHOLOGIC PATTERNS OF ACUTE AND CHRONIC INFLAMMATION</vt:lpstr>
      <vt:lpstr>MORPHOLOGIC PATTERNS OF ACUTE AND CHRONIC INFLAMMATION</vt:lpstr>
      <vt:lpstr>MORPHOLOGIC PATTERNS OF ACUTE AND CHRONIC INFLAMMATION</vt:lpstr>
      <vt:lpstr>ONCOLOGY</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NEOPLASIA</vt:lpstr>
      <vt:lpstr> FLUID AND HAEMODYNAMIC DERANGEMENT </vt:lpstr>
      <vt:lpstr>BODY FLUIDS </vt:lpstr>
      <vt:lpstr>BODY FLUIDS </vt:lpstr>
      <vt:lpstr>BODY FLUID</vt:lpstr>
      <vt:lpstr>DEHYDRATION </vt:lpstr>
      <vt:lpstr>DEHYDRATION</vt:lpstr>
      <vt:lpstr>DEHYDRATION </vt:lpstr>
      <vt:lpstr>DEHYDRATION</vt:lpstr>
      <vt:lpstr>OEDEMA</vt:lpstr>
      <vt:lpstr>OEDEMA</vt:lpstr>
      <vt:lpstr>OEDEMA</vt:lpstr>
      <vt:lpstr>OEDEMA</vt:lpstr>
      <vt:lpstr>OEDEMA</vt:lpstr>
      <vt:lpstr>DERANGEMENT IN BLOOD VOLUME</vt:lpstr>
      <vt:lpstr>DERANGEMENT IN BLOOD VOLUME</vt:lpstr>
      <vt:lpstr>DERANGEMENT IN BLOOD VOLUME</vt:lpstr>
      <vt:lpstr>DERANGEMENT IN BLOOD VOLUME</vt:lpstr>
      <vt:lpstr>DERANGEMENT IN BLOOD VOLUME</vt:lpstr>
      <vt:lpstr>HEAMORRHAGE</vt:lpstr>
      <vt:lpstr>HEAMORRHAGE</vt:lpstr>
      <vt:lpstr>HEAMORRHAGE</vt:lpstr>
      <vt:lpstr>HEAMORRHAGE</vt:lpstr>
      <vt:lpstr>HEAMORRHAGE</vt:lpstr>
      <vt:lpstr>HEAMORRHAGE</vt:lpstr>
      <vt:lpstr>SHOCK </vt:lpstr>
      <vt:lpstr>SHOCK </vt:lpstr>
      <vt:lpstr>SHOCK </vt:lpstr>
      <vt:lpstr>SHOCK </vt:lpstr>
      <vt:lpstr>SHOCK </vt:lpstr>
      <vt:lpstr>Obstruction to Blood Flow. </vt:lpstr>
      <vt:lpstr>Obstruction to Blood Flow. </vt:lpstr>
      <vt:lpstr>Obstruction to Blood Flow. </vt:lpstr>
      <vt:lpstr>Obstruction to Blood Flow. </vt:lpstr>
      <vt:lpstr>EMBOLISM</vt:lpstr>
      <vt:lpstr>EMBOLISM</vt:lpstr>
      <vt:lpstr>EMBOLISM</vt:lpstr>
      <vt:lpstr>INFARCTION </vt:lpstr>
      <vt:lpstr>INFARCTION </vt:lpstr>
      <vt:lpstr>INFARCTION </vt:lpstr>
      <vt:lpstr>CARDIOVASCULAR DISEASES</vt:lpstr>
      <vt:lpstr>The Heart</vt:lpstr>
      <vt:lpstr>Anatomy of the Heart</vt:lpstr>
      <vt:lpstr>The heart</vt:lpstr>
      <vt:lpstr>The heart</vt:lpstr>
      <vt:lpstr>The heart</vt:lpstr>
      <vt:lpstr>The heart</vt:lpstr>
      <vt:lpstr>Types of Cardiovascular Diseases</vt:lpstr>
      <vt:lpstr>Atherosclerosis  </vt:lpstr>
      <vt:lpstr>Atherosclerosis  </vt:lpstr>
      <vt:lpstr>Hypertensive Heart Diseases</vt:lpstr>
      <vt:lpstr>Hypertensive Heart Diseases</vt:lpstr>
      <vt:lpstr>ISCHAEMIC HEART DISEASES </vt:lpstr>
      <vt:lpstr>ISCHAEMIC HEART DISEASES </vt:lpstr>
      <vt:lpstr>Congenital Heart Diseases</vt:lpstr>
      <vt:lpstr>Congenital Heart Diseases</vt:lpstr>
      <vt:lpstr>Congenital Heart Diseases</vt:lpstr>
      <vt:lpstr>Rheumatic Heart Disease</vt:lpstr>
      <vt:lpstr>Rheumatic Heart Disease</vt:lpstr>
      <vt:lpstr>Rheumatic Heart Disease</vt:lpstr>
      <vt:lpstr>VALVULAR HEART DISEASE</vt:lpstr>
      <vt:lpstr>VALVULAR HEART DISEASE</vt:lpstr>
      <vt:lpstr>VALVULAR HEART DISEASE</vt:lpstr>
      <vt:lpstr>Heart Failure </vt:lpstr>
      <vt:lpstr>Heart Failure </vt:lpstr>
      <vt:lpstr>Tumours of the heart</vt:lpstr>
      <vt:lpstr>Tumours of the heart</vt:lpstr>
      <vt:lpstr>SYSTEMIC DISEASES</vt:lpstr>
      <vt:lpstr>HYPERTENSION</vt:lpstr>
      <vt:lpstr>HYPERTENSION</vt:lpstr>
      <vt:lpstr>HYPERTENSION</vt:lpstr>
      <vt:lpstr>HYPERTENSION</vt:lpstr>
      <vt:lpstr>HYPERTENSION</vt:lpstr>
      <vt:lpstr>HYPERTENSION</vt:lpstr>
      <vt:lpstr>HYPERTENSION</vt:lpstr>
      <vt:lpstr>HYPERTENSION</vt:lpstr>
      <vt:lpstr>HYPERTENSION</vt:lpstr>
      <vt:lpstr>HYPERTENSION</vt:lpstr>
      <vt:lpstr>HYPERTENSION</vt:lpstr>
      <vt:lpstr>HYPERTENSION</vt:lpstr>
      <vt:lpstr>HYPERTENSION</vt:lpstr>
      <vt:lpstr>HYPERTENSION</vt:lpstr>
      <vt:lpstr>HYPERTENSION</vt:lpstr>
      <vt:lpstr>HYPERTENSION</vt:lpstr>
      <vt:lpstr>HYPERTENSION</vt:lpstr>
      <vt:lpstr>DIABETES MELLITUS (DM) </vt:lpstr>
      <vt:lpstr>DIABETES MELLITUS (DM) </vt:lpstr>
      <vt:lpstr>DIABETES MELLITUS (DM) </vt:lpstr>
      <vt:lpstr>DIABETES MELLITUS (DM) </vt:lpstr>
      <vt:lpstr>DIABETES MELLITUS (DM) </vt:lpstr>
      <vt:lpstr>DIABETES MELLITUS (DM) </vt:lpstr>
      <vt:lpstr>DIABETES MELLITUS (DM) </vt:lpstr>
      <vt:lpstr>DIABETES MELLITUS (DM) </vt:lpstr>
      <vt:lpstr>DIABETES MELLITUS (DM) </vt:lpstr>
      <vt:lpstr>DIABETES MELLITUS (DM) </vt:lpstr>
      <vt:lpstr>DIABETES MELLITUS (DM) </vt:lpstr>
      <vt:lpstr>DIABETES MELLITUS (DM)</vt:lpstr>
      <vt:lpstr>DIABETES MELLITUS (DM)</vt:lpstr>
      <vt:lpstr>DIABETES MELLITUS (DM)</vt:lpstr>
      <vt:lpstr>DIABETES MELLITUS (DM)</vt:lpstr>
      <vt:lpstr>DIABETES MELLITUS (DM)</vt:lpstr>
      <vt:lpstr>DIABETES MELLITUS (DM)</vt:lpstr>
      <vt:lpstr>DIABETES MELLITUS (DM)</vt:lpstr>
      <vt:lpstr>DIABETES MELLITUS (DM)</vt:lpstr>
      <vt:lpstr>DIABETES MELLITUS (DM)</vt:lpstr>
      <vt:lpstr>DIABETES MELLITUS (DM)</vt:lpstr>
      <vt:lpstr>DIABETES MELLITUS (DM)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PATHOLOGY OPT 311</dc:title>
  <dc:creator>Dr. Faustina Idu</dc:creator>
  <cp:lastModifiedBy>Unknown User</cp:lastModifiedBy>
  <cp:revision>266</cp:revision>
  <dcterms:created xsi:type="dcterms:W3CDTF">2017-08-16T13:27:40Z</dcterms:created>
  <dcterms:modified xsi:type="dcterms:W3CDTF">2023-06-26T13:31:36Z</dcterms:modified>
</cp:coreProperties>
</file>