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8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322" r:id="rId9"/>
    <p:sldId id="263" r:id="rId10"/>
    <p:sldId id="265" r:id="rId11"/>
    <p:sldId id="273" r:id="rId12"/>
    <p:sldId id="274" r:id="rId13"/>
    <p:sldId id="275" r:id="rId14"/>
    <p:sldId id="276" r:id="rId15"/>
    <p:sldId id="285" r:id="rId16"/>
    <p:sldId id="277" r:id="rId17"/>
    <p:sldId id="278" r:id="rId18"/>
    <p:sldId id="286" r:id="rId19"/>
    <p:sldId id="279" r:id="rId20"/>
    <p:sldId id="282" r:id="rId21"/>
    <p:sldId id="283" r:id="rId22"/>
    <p:sldId id="287" r:id="rId23"/>
    <p:sldId id="291" r:id="rId24"/>
    <p:sldId id="288" r:id="rId25"/>
    <p:sldId id="289" r:id="rId26"/>
    <p:sldId id="290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3" r:id="rId38"/>
    <p:sldId id="304" r:id="rId39"/>
    <p:sldId id="306" r:id="rId40"/>
    <p:sldId id="307" r:id="rId41"/>
    <p:sldId id="308" r:id="rId42"/>
    <p:sldId id="320" r:id="rId43"/>
    <p:sldId id="321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271" r:id="rId55"/>
    <p:sldId id="272" r:id="rId56"/>
    <p:sldId id="270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9" d="100"/>
          <a:sy n="49" d="100"/>
        </p:scale>
        <p:origin x="13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00CEC-7FF6-4752-A3B3-3ADC09D810F9}" type="datetimeFigureOut">
              <a:rPr lang="x-none" smtClean="0"/>
              <a:t>2/8/2024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3B409-24A5-41AE-B9C6-212B596D03F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8672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17A28-F28D-4827-AB19-89BBF609B7A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41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17A28-F28D-4827-AB19-89BBF609B7A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88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17A28-F28D-4827-AB19-89BBF609B7A7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77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9C17-A5F9-4A4A-B0FF-2AD4BBF8646E}" type="datetimeFigureOut">
              <a:rPr lang="x-none" smtClean="0"/>
              <a:t>2/8/2024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93901E-2484-49B8-9B62-3E79F80F1E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4190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9C17-A5F9-4A4A-B0FF-2AD4BBF8646E}" type="datetimeFigureOut">
              <a:rPr lang="x-none" smtClean="0"/>
              <a:t>2/8/2024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93901E-2484-49B8-9B62-3E79F80F1E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1763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9C17-A5F9-4A4A-B0FF-2AD4BBF8646E}" type="datetimeFigureOut">
              <a:rPr lang="x-none" smtClean="0"/>
              <a:t>2/8/2024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93901E-2484-49B8-9B62-3E79F80F1E4E}" type="slidenum">
              <a:rPr lang="x-none" smtClean="0"/>
              <a:t>‹#›</a:t>
            </a:fld>
            <a:endParaRPr lang="x-non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287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9C17-A5F9-4A4A-B0FF-2AD4BBF8646E}" type="datetimeFigureOut">
              <a:rPr lang="x-none" smtClean="0"/>
              <a:t>2/8/2024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93901E-2484-49B8-9B62-3E79F80F1E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64178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9C17-A5F9-4A4A-B0FF-2AD4BBF8646E}" type="datetimeFigureOut">
              <a:rPr lang="x-none" smtClean="0"/>
              <a:t>2/8/2024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93901E-2484-49B8-9B62-3E79F80F1E4E}" type="slidenum">
              <a:rPr lang="x-none" smtClean="0"/>
              <a:t>‹#›</a:t>
            </a:fld>
            <a:endParaRPr lang="x-non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6403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9C17-A5F9-4A4A-B0FF-2AD4BBF8646E}" type="datetimeFigureOut">
              <a:rPr lang="x-none" smtClean="0"/>
              <a:t>2/8/2024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93901E-2484-49B8-9B62-3E79F80F1E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40144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9C17-A5F9-4A4A-B0FF-2AD4BBF8646E}" type="datetimeFigureOut">
              <a:rPr lang="x-none" smtClean="0"/>
              <a:t>2/8/2024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901E-2484-49B8-9B62-3E79F80F1E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7661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9C17-A5F9-4A4A-B0FF-2AD4BBF8646E}" type="datetimeFigureOut">
              <a:rPr lang="x-none" smtClean="0"/>
              <a:t>2/8/2024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901E-2484-49B8-9B62-3E79F80F1E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9949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9C17-A5F9-4A4A-B0FF-2AD4BBF8646E}" type="datetimeFigureOut">
              <a:rPr lang="x-none" smtClean="0"/>
              <a:t>2/8/2024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901E-2484-49B8-9B62-3E79F80F1E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5537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9C17-A5F9-4A4A-B0FF-2AD4BBF8646E}" type="datetimeFigureOut">
              <a:rPr lang="x-none" smtClean="0"/>
              <a:t>2/8/2024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93901E-2484-49B8-9B62-3E79F80F1E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0197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9C17-A5F9-4A4A-B0FF-2AD4BBF8646E}" type="datetimeFigureOut">
              <a:rPr lang="x-none" smtClean="0"/>
              <a:t>2/8/2024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93901E-2484-49B8-9B62-3E79F80F1E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3896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9C17-A5F9-4A4A-B0FF-2AD4BBF8646E}" type="datetimeFigureOut">
              <a:rPr lang="x-none" smtClean="0"/>
              <a:t>2/8/2024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93901E-2484-49B8-9B62-3E79F80F1E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0999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9C17-A5F9-4A4A-B0FF-2AD4BBF8646E}" type="datetimeFigureOut">
              <a:rPr lang="x-none" smtClean="0"/>
              <a:t>2/8/2024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901E-2484-49B8-9B62-3E79F80F1E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610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9C17-A5F9-4A4A-B0FF-2AD4BBF8646E}" type="datetimeFigureOut">
              <a:rPr lang="x-none" smtClean="0"/>
              <a:t>2/8/2024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901E-2484-49B8-9B62-3E79F80F1E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2713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9C17-A5F9-4A4A-B0FF-2AD4BBF8646E}" type="datetimeFigureOut">
              <a:rPr lang="x-none" smtClean="0"/>
              <a:t>2/8/2024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901E-2484-49B8-9B62-3E79F80F1E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7359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9C17-A5F9-4A4A-B0FF-2AD4BBF8646E}" type="datetimeFigureOut">
              <a:rPr lang="x-none" smtClean="0"/>
              <a:t>2/8/2024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93901E-2484-49B8-9B62-3E79F80F1E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8884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F9C17-A5F9-4A4A-B0FF-2AD4BBF8646E}" type="datetimeFigureOut">
              <a:rPr lang="x-none" smtClean="0"/>
              <a:t>2/8/2024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93901E-2484-49B8-9B62-3E79F80F1E4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5708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7EC1E7-EC16-B781-A177-B50B9B063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to General Pharmacology (OPT328)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2278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Pharmacokinetic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750" y="1554052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Absorption: Movement from admin site to systemic circulation. For IV dosing there is direct delivery in the systemic circulation means that 100% of the drug is available)</a:t>
            </a:r>
          </a:p>
          <a:p>
            <a:r>
              <a:rPr lang="en-US" sz="2400" dirty="0"/>
              <a:t>Distribution: Movement of the drug into the tissues</a:t>
            </a:r>
          </a:p>
          <a:p>
            <a:r>
              <a:rPr lang="en-US" sz="2400" dirty="0"/>
              <a:t>Metabolism: changing the drug into other molecules i.e. breakdown of the parent drug into metabolites</a:t>
            </a:r>
          </a:p>
          <a:p>
            <a:r>
              <a:rPr lang="en-US" sz="2400" dirty="0"/>
              <a:t>Excretion: Removal drug and associated metabolites </a:t>
            </a:r>
            <a:r>
              <a:rPr lang="en-GB" sz="2400" dirty="0"/>
              <a:t>from the body</a:t>
            </a:r>
          </a:p>
          <a:p>
            <a:r>
              <a:rPr lang="en-GB" sz="2400" dirty="0"/>
              <a:t>It is important to note that pharmacokinetic analysis is not usually limited to the parent drug molecule itself, but also identified </a:t>
            </a:r>
            <a:r>
              <a:rPr lang="en-GB" sz="2400" dirty="0" smtClean="0"/>
              <a:t>metabolites.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9751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Drug absorption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148" y="1957586"/>
            <a:ext cx="8915400" cy="3773329"/>
          </a:xfrm>
        </p:spPr>
        <p:txBody>
          <a:bodyPr>
            <a:normAutofit/>
          </a:bodyPr>
          <a:lstStyle/>
          <a:p>
            <a:r>
              <a:rPr lang="en-US" sz="2800" dirty="0"/>
              <a:t>The process by which drugs enter the blood stream without being chemically changed</a:t>
            </a:r>
          </a:p>
          <a:p>
            <a:endParaRPr lang="en-US" sz="2800" dirty="0"/>
          </a:p>
          <a:p>
            <a:r>
              <a:rPr lang="en-US" sz="2800" dirty="0"/>
              <a:t>For a drug to be absorbed, it must move from the site of administration, into systemic circulation, therefore it must cross several membranes.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3627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11" y="1219201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/>
              <a:t>Drugs cross biological membranes via one or more of the following mechanisms:</a:t>
            </a:r>
          </a:p>
          <a:p>
            <a:pPr marL="0" indent="0">
              <a:buNone/>
            </a:pPr>
            <a:r>
              <a:rPr lang="en-GB" sz="2800" dirty="0"/>
              <a:t>	• Passive Processes</a:t>
            </a:r>
          </a:p>
          <a:p>
            <a:pPr marL="0" indent="0">
              <a:buNone/>
            </a:pPr>
            <a:r>
              <a:rPr lang="en-GB" sz="2800" dirty="0"/>
              <a:t>	• Active Transport</a:t>
            </a:r>
          </a:p>
          <a:p>
            <a:pPr marL="0" indent="0">
              <a:buNone/>
            </a:pPr>
            <a:r>
              <a:rPr lang="en-GB" sz="2800" dirty="0"/>
              <a:t>	• Facilitated Diffusion</a:t>
            </a:r>
          </a:p>
          <a:p>
            <a:pPr marL="0" indent="0">
              <a:buNone/>
            </a:pPr>
            <a:r>
              <a:rPr lang="en-GB" sz="2800" dirty="0"/>
              <a:t>	• Endocytosis</a:t>
            </a:r>
          </a:p>
        </p:txBody>
      </p:sp>
    </p:spTree>
    <p:extLst>
      <p:ext uri="{BB962C8B-B14F-4D97-AF65-F5344CB8AC3E}">
        <p14:creationId xmlns:p14="http://schemas.microsoft.com/office/powerpoint/2010/main" val="2626778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Passive processes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3650" y="2004810"/>
            <a:ext cx="8941716" cy="3777622"/>
          </a:xfrm>
        </p:spPr>
        <p:txBody>
          <a:bodyPr>
            <a:normAutofit/>
          </a:bodyPr>
          <a:lstStyle/>
          <a:p>
            <a:r>
              <a:rPr lang="en-US" sz="2400" dirty="0"/>
              <a:t>Movement of drug molecules from an area of higher concentration to area of lower concentration. </a:t>
            </a:r>
          </a:p>
          <a:p>
            <a:r>
              <a:rPr lang="en-US" sz="2400" dirty="0"/>
              <a:t>Directly proportional to </a:t>
            </a:r>
            <a:r>
              <a:rPr lang="en-US" sz="2400" dirty="0" smtClean="0"/>
              <a:t>conc. </a:t>
            </a:r>
            <a:r>
              <a:rPr lang="en-US" sz="2400" dirty="0"/>
              <a:t>gradient.</a:t>
            </a:r>
          </a:p>
          <a:p>
            <a:r>
              <a:rPr lang="en-US" sz="2400" dirty="0"/>
              <a:t>Two types</a:t>
            </a:r>
          </a:p>
          <a:p>
            <a:pPr lvl="1"/>
            <a:r>
              <a:rPr lang="en-US" sz="2400" dirty="0"/>
              <a:t>Passive </a:t>
            </a:r>
            <a:r>
              <a:rPr lang="en-US" sz="2400" dirty="0" smtClean="0"/>
              <a:t>diffusion</a:t>
            </a:r>
            <a:r>
              <a:rPr lang="en-US" sz="2400" dirty="0"/>
              <a:t>:  Movement by dissolution in the </a:t>
            </a:r>
            <a:r>
              <a:rPr lang="en-US" sz="2400" dirty="0" smtClean="0"/>
              <a:t>cell membrane.</a:t>
            </a:r>
            <a:endParaRPr lang="en-US" sz="2400" dirty="0"/>
          </a:p>
          <a:p>
            <a:pPr lvl="1"/>
            <a:r>
              <a:rPr lang="en-US" sz="2400" dirty="0"/>
              <a:t>Passage through the water </a:t>
            </a:r>
            <a:r>
              <a:rPr lang="en-US" sz="2400" dirty="0" smtClean="0"/>
              <a:t>channels.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44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374" y="624110"/>
            <a:ext cx="8911687" cy="128089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GB" sz="4000" b="1" dirty="0"/>
              <a:t>Active transport</a:t>
            </a:r>
            <a:r>
              <a:rPr lang="en-GB" sz="4000" dirty="0"/>
              <a:t/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Movement is </a:t>
            </a:r>
            <a:r>
              <a:rPr lang="en-GB" sz="2400" dirty="0"/>
              <a:t>against a concentration gradient </a:t>
            </a:r>
          </a:p>
          <a:p>
            <a:r>
              <a:rPr lang="en-US" sz="2400" dirty="0"/>
              <a:t>Energy is expended (ATP)</a:t>
            </a:r>
          </a:p>
          <a:p>
            <a:r>
              <a:rPr lang="en-US" sz="2400" dirty="0"/>
              <a:t>Carrier molecules be required</a:t>
            </a:r>
          </a:p>
          <a:p>
            <a:r>
              <a:rPr lang="en-US" sz="2400" dirty="0"/>
              <a:t>Carriers exhibits structural selectivity, </a:t>
            </a:r>
            <a:r>
              <a:rPr lang="en-US" sz="2400" dirty="0" err="1"/>
              <a:t>saturability</a:t>
            </a:r>
            <a:r>
              <a:rPr lang="en-US" sz="2400" dirty="0"/>
              <a:t>, competition between structural analogues and genetic variants. </a:t>
            </a:r>
          </a:p>
        </p:txBody>
      </p:sp>
    </p:spTree>
    <p:extLst>
      <p:ext uri="{BB962C8B-B14F-4D97-AF65-F5344CB8AC3E}">
        <p14:creationId xmlns:p14="http://schemas.microsoft.com/office/powerpoint/2010/main" val="78925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Characteristics of Active Transport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966" y="1669960"/>
            <a:ext cx="8915400" cy="3777622"/>
          </a:xfrm>
        </p:spPr>
        <p:txBody>
          <a:bodyPr>
            <a:noAutofit/>
          </a:bodyPr>
          <a:lstStyle/>
          <a:p>
            <a:r>
              <a:rPr lang="en-GB" sz="2400" dirty="0"/>
              <a:t>movement occurs against a concentration gradient.</a:t>
            </a:r>
          </a:p>
          <a:p>
            <a:r>
              <a:rPr lang="en-US" sz="2400" dirty="0"/>
              <a:t>rate is proportional to drug concentration only when the </a:t>
            </a:r>
            <a:r>
              <a:rPr lang="en-GB" sz="2400" dirty="0"/>
              <a:t>carrier is not saturated.</a:t>
            </a:r>
          </a:p>
          <a:p>
            <a:r>
              <a:rPr lang="en-US" sz="2400" dirty="0"/>
              <a:t>specificity for a particular type of chemical structure.</a:t>
            </a:r>
          </a:p>
          <a:p>
            <a:r>
              <a:rPr lang="en-US" sz="2400" dirty="0"/>
              <a:t>occurs from a specific site in a limited segment of the </a:t>
            </a:r>
            <a:r>
              <a:rPr lang="en-GB" sz="2400" dirty="0"/>
              <a:t>small intestine.</a:t>
            </a:r>
          </a:p>
          <a:p>
            <a:r>
              <a:rPr lang="en-US" sz="2400" dirty="0"/>
              <a:t>competitive inhibition for structurally similar substrates transported by the same transport mechanism</a:t>
            </a:r>
          </a:p>
          <a:p>
            <a:r>
              <a:rPr lang="en-US" sz="2400" dirty="0"/>
              <a:t>Obeys Michaelis-Menten kinetics: if drug concentration is high enough to saturate carrier </a:t>
            </a:r>
            <a:r>
              <a:rPr lang="en-US" sz="2400" dirty="0" smtClean="0"/>
              <a:t>mechanism, kinetics </a:t>
            </a:r>
            <a:r>
              <a:rPr lang="en-US" sz="2400" dirty="0"/>
              <a:t>are zero-order (rate of transport is constant).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1336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Facilitated </a:t>
            </a:r>
            <a:r>
              <a:rPr lang="en-US" dirty="0" smtClean="0"/>
              <a:t>Diffusion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Carrier dependent</a:t>
            </a:r>
          </a:p>
          <a:p>
            <a:r>
              <a:rPr lang="en-US" sz="2400" dirty="0"/>
              <a:t>Movement is from an area of higher concentration to area of lower concentration.</a:t>
            </a:r>
          </a:p>
          <a:p>
            <a:r>
              <a:rPr lang="en-US" sz="2400" dirty="0"/>
              <a:t>No energy required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34260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Endocytosis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Passage into cell within membrane invagination. </a:t>
            </a:r>
          </a:p>
          <a:p>
            <a:endParaRPr lang="en-GB" sz="2400" dirty="0"/>
          </a:p>
          <a:p>
            <a:r>
              <a:rPr lang="en-US" sz="2400" dirty="0"/>
              <a:t>Important mechanism for particulates and high molecule weight compounds, such as proteins.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37799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Factors that influence rate of drug absorption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Route of administration</a:t>
            </a:r>
          </a:p>
          <a:p>
            <a:r>
              <a:rPr lang="en-US" sz="2400" dirty="0"/>
              <a:t>Type of transport</a:t>
            </a:r>
          </a:p>
          <a:p>
            <a:r>
              <a:rPr lang="en-US" sz="2400" dirty="0"/>
              <a:t>Concentration of the drug</a:t>
            </a:r>
          </a:p>
          <a:p>
            <a:r>
              <a:rPr lang="en-US" sz="2400" dirty="0"/>
              <a:t>Physiochemical properties of the drug ( Dissolution into aqueous fluids at absorption site, lipid solubility, </a:t>
            </a:r>
            <a:r>
              <a:rPr lang="en-US" sz="2400" dirty="0" smtClean="0"/>
              <a:t>etc.)</a:t>
            </a:r>
            <a:endParaRPr lang="en-US" sz="2400" dirty="0"/>
          </a:p>
          <a:p>
            <a:r>
              <a:rPr lang="en-US" sz="2400" dirty="0"/>
              <a:t> Circulation to the site of absorption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53009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Factors that determine passage of drugs across membranes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1178" y="2120721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lipid solubility of the drug (Lipid water partition coefficient)</a:t>
            </a:r>
          </a:p>
          <a:p>
            <a:pPr marL="0" indent="0">
              <a:buNone/>
            </a:pPr>
            <a:r>
              <a:rPr lang="en-US" sz="2400" dirty="0"/>
              <a:t>Lipid water partition </a:t>
            </a:r>
            <a:r>
              <a:rPr lang="en-US" sz="2400" dirty="0" err="1" smtClean="0"/>
              <a:t>coeff</a:t>
            </a:r>
            <a:r>
              <a:rPr lang="en-US" sz="2400" dirty="0" smtClean="0"/>
              <a:t>.  </a:t>
            </a:r>
            <a:r>
              <a:rPr lang="en-US" sz="2400" dirty="0"/>
              <a:t>=        </a:t>
            </a:r>
            <a:r>
              <a:rPr lang="en-US" sz="2400" u="sng" dirty="0" smtClean="0"/>
              <a:t>conc. </a:t>
            </a:r>
            <a:r>
              <a:rPr lang="en-US" sz="2400" u="sng" dirty="0"/>
              <a:t>of drug in lipid  </a:t>
            </a:r>
            <a:r>
              <a:rPr lang="en-US" sz="2400" dirty="0"/>
              <a:t>  				         						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conc. </a:t>
            </a:r>
            <a:r>
              <a:rPr lang="en-US" sz="2400" dirty="0"/>
              <a:t>of drug in water 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The higher the partition coefficient, the more lipid soluble the drug is, the easier it is for the drug to cross membranes</a:t>
            </a:r>
          </a:p>
          <a:p>
            <a:r>
              <a:rPr lang="en-US" sz="2400" dirty="0"/>
              <a:t>Most lipid-soluble drugs pass through biological membranes by simple </a:t>
            </a:r>
            <a:r>
              <a:rPr lang="en-US" sz="2400" dirty="0" smtClean="0"/>
              <a:t>diffusion.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657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1E1A6-3B29-B22C-B1E9-450B9352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70316"/>
            <a:ext cx="8911687" cy="1280890"/>
          </a:xfrm>
        </p:spPr>
        <p:txBody>
          <a:bodyPr/>
          <a:lstStyle/>
          <a:p>
            <a:r>
              <a:rPr lang="en-GB" dirty="0"/>
              <a:t>Course Outline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285B9D-CA07-291D-AD97-E81FAD45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08341"/>
            <a:ext cx="8915400" cy="3845378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Pharmacology</a:t>
            </a:r>
            <a:endParaRPr lang="x-non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x-none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Drug </a:t>
            </a:r>
            <a:r>
              <a:rPr lang="en-GB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Nomenclature</a:t>
            </a:r>
            <a:endParaRPr lang="x-none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x-none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</a:rPr>
              <a:t>Routes of administration</a:t>
            </a:r>
            <a:endParaRPr lang="en-GB" kern="0" dirty="0">
              <a:solidFill>
                <a:srgbClr val="000000"/>
              </a:solidFill>
              <a:effectLst/>
              <a:latin typeface="Times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x-none" kern="0" dirty="0">
                <a:solidFill>
                  <a:srgbClr val="2C2F90"/>
                </a:solidFill>
                <a:effectLst/>
                <a:latin typeface="AvenirLTStd-Medium"/>
                <a:ea typeface="Times New Roman" panose="02020603050405020304" pitchFamily="18" charset="0"/>
                <a:cs typeface="Times" panose="02020603050405020304" pitchFamily="18" charset="0"/>
              </a:rPr>
              <a:t>Pharmacokinetics</a:t>
            </a:r>
            <a:endParaRPr lang="en-GB" kern="0" dirty="0">
              <a:solidFill>
                <a:srgbClr val="2C2F90"/>
              </a:solidFill>
              <a:effectLst/>
              <a:latin typeface="AvenirLTStd-Medium"/>
              <a:ea typeface="Times New Roman" panose="02020603050405020304" pitchFamily="18" charset="0"/>
              <a:cs typeface="Times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x-none" sz="1800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Absorption</a:t>
            </a:r>
            <a:endParaRPr lang="x-non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x-none" sz="1800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Bioavailability</a:t>
            </a:r>
            <a:endParaRPr lang="x-non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x-none" sz="1800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x-non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x-none" sz="1800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compartments</a:t>
            </a:r>
            <a:endParaRPr lang="x-non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x-none" sz="1800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Volume of distribution</a:t>
            </a:r>
            <a:endParaRPr lang="en-GB" sz="1800" kern="0" dirty="0">
              <a:solidFill>
                <a:srgbClr val="000000"/>
              </a:solidFill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x-none" sz="1800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1 and 2 </a:t>
            </a:r>
            <a:r>
              <a:rPr lang="en-GB" sz="1800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Metabolic </a:t>
            </a:r>
            <a:r>
              <a:rPr lang="x-none" sz="1800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reactions</a:t>
            </a:r>
            <a:endParaRPr lang="x-non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x-none" sz="1800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First-pass metabolism</a:t>
            </a:r>
            <a:endParaRPr lang="x-non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x-none" sz="1800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</a:rPr>
              <a:t>Excretion</a:t>
            </a:r>
            <a:endParaRPr lang="x-non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92578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Charge of molecules (Degree of ionization)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For absorption to occur, drugs must be dissolved in aqueous fluid.</a:t>
            </a:r>
          </a:p>
          <a:p>
            <a:r>
              <a:rPr lang="en-US" sz="2400" dirty="0"/>
              <a:t>Most drugs exist as week acids or weak bases  and as such can be ionized in solution. The ionized form of the drug is in </a:t>
            </a:r>
            <a:r>
              <a:rPr lang="en-US" sz="2400" dirty="0" smtClean="0"/>
              <a:t>equilibrium </a:t>
            </a:r>
            <a:r>
              <a:rPr lang="en-US" sz="2400" dirty="0"/>
              <a:t>with the unionized drug. Only the unionized form can cross cell membranes easily</a:t>
            </a:r>
          </a:p>
          <a:p>
            <a:r>
              <a:rPr lang="en-US" sz="2400" dirty="0"/>
              <a:t>The degree of ionization is influenced by</a:t>
            </a:r>
          </a:p>
          <a:p>
            <a:pPr lvl="1"/>
            <a:r>
              <a:rPr lang="en-US" sz="2400" dirty="0"/>
              <a:t>PH of the medium</a:t>
            </a:r>
          </a:p>
          <a:p>
            <a:pPr lvl="1"/>
            <a:r>
              <a:rPr lang="en-US" sz="2400" dirty="0" err="1"/>
              <a:t>Pka</a:t>
            </a:r>
            <a:r>
              <a:rPr lang="en-US" sz="2400" dirty="0"/>
              <a:t> of the Drug (Dissociation constant)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47516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relationship between PH and </a:t>
            </a:r>
            <a:r>
              <a:rPr lang="en-US" sz="2400" dirty="0" err="1"/>
              <a:t>Pka</a:t>
            </a:r>
            <a:r>
              <a:rPr lang="en-US" sz="2400" dirty="0"/>
              <a:t> is expresses as </a:t>
            </a:r>
            <a:r>
              <a:rPr lang="en-GB" sz="2400" dirty="0"/>
              <a:t>Henderson-</a:t>
            </a:r>
            <a:r>
              <a:rPr lang="en-GB" sz="2400" dirty="0" err="1"/>
              <a:t>Hasselbalch</a:t>
            </a:r>
            <a:r>
              <a:rPr lang="en-GB" sz="2400" dirty="0"/>
              <a:t> Equation</a:t>
            </a:r>
            <a:endParaRPr lang="en-US" sz="2400" dirty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40935"/>
            <a:ext cx="8839200" cy="1165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959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drugs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8586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Movement of drug molecules to site of action</a:t>
            </a:r>
          </a:p>
          <a:p>
            <a:r>
              <a:rPr lang="en-GB" sz="2400" b="1" dirty="0"/>
              <a:t>Factors Influencing Drug Distribution</a:t>
            </a:r>
          </a:p>
          <a:p>
            <a:pPr lvl="1"/>
            <a:r>
              <a:rPr lang="en-US" sz="2400" dirty="0"/>
              <a:t>physiochemical characteristics of the drug</a:t>
            </a:r>
          </a:p>
          <a:p>
            <a:pPr lvl="2"/>
            <a:r>
              <a:rPr lang="en-US" sz="2400" dirty="0"/>
              <a:t>lipid solubility of the drug</a:t>
            </a:r>
          </a:p>
          <a:p>
            <a:pPr lvl="2"/>
            <a:r>
              <a:rPr lang="en-US" sz="2400" dirty="0"/>
              <a:t>Charge of drug molecules</a:t>
            </a:r>
          </a:p>
          <a:p>
            <a:pPr lvl="1"/>
            <a:r>
              <a:rPr lang="en-GB" sz="2400" dirty="0"/>
              <a:t>Drug Reservoirs </a:t>
            </a:r>
          </a:p>
          <a:p>
            <a:pPr lvl="2"/>
            <a:r>
              <a:rPr lang="en-GB" sz="2400" dirty="0"/>
              <a:t> Plasma proteins</a:t>
            </a:r>
          </a:p>
          <a:p>
            <a:pPr lvl="2"/>
            <a:r>
              <a:rPr lang="en-US" sz="2400" dirty="0"/>
              <a:t>Binding of drugs to intracellular sites </a:t>
            </a:r>
          </a:p>
          <a:p>
            <a:pPr lvl="2"/>
            <a:r>
              <a:rPr lang="en-US" sz="2400" dirty="0"/>
              <a:t>Binding of drugs to Adipose tissues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99924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Plasma protein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04810"/>
            <a:ext cx="8915400" cy="3777622"/>
          </a:xfrm>
        </p:spPr>
        <p:txBody>
          <a:bodyPr>
            <a:noAutofit/>
          </a:bodyPr>
          <a:lstStyle/>
          <a:p>
            <a:r>
              <a:rPr lang="en-GB" sz="2400" dirty="0"/>
              <a:t>Many drugs reversibly bind to albumin, </a:t>
            </a:r>
            <a:r>
              <a:rPr lang="el-GR" sz="2400" dirty="0"/>
              <a:t>α1-</a:t>
            </a:r>
            <a:r>
              <a:rPr lang="en-GB" sz="2400" dirty="0"/>
              <a:t>acid glycoprotein or other proteins in plasma; </a:t>
            </a:r>
          </a:p>
          <a:p>
            <a:r>
              <a:rPr lang="en-GB" sz="2400" dirty="0"/>
              <a:t>The extent of binding is dependent on affinity, number of binding sites, and drug concentrations; </a:t>
            </a:r>
          </a:p>
          <a:p>
            <a:r>
              <a:rPr lang="en-GB" sz="2400" dirty="0"/>
              <a:t>drug bound to proteins is not filtered by renal glomerulus but may be cleared by proximal renal tubule and liver;</a:t>
            </a:r>
          </a:p>
          <a:p>
            <a:r>
              <a:rPr lang="en-GB" sz="2400" dirty="0"/>
              <a:t> binding reduces free drug available for distribution into tissue; </a:t>
            </a:r>
          </a:p>
          <a:p>
            <a:r>
              <a:rPr lang="en-GB" sz="2400" dirty="0"/>
              <a:t>many drug interactions based on displacement from binding sites.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481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5339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Factors Influencing Drug Distribution </a:t>
            </a:r>
            <a:r>
              <a:rPr lang="en-GB" b="1" dirty="0" err="1"/>
              <a:t>contd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73" y="1446726"/>
            <a:ext cx="9586762" cy="3657600"/>
          </a:xfrm>
        </p:spPr>
        <p:txBody>
          <a:bodyPr>
            <a:noAutofit/>
          </a:bodyPr>
          <a:lstStyle/>
          <a:p>
            <a:r>
              <a:rPr lang="en-US" sz="2100" b="1" dirty="0"/>
              <a:t>Blood flow: </a:t>
            </a:r>
            <a:r>
              <a:rPr lang="en-US" sz="2100" dirty="0"/>
              <a:t>distribution occurs most rapidly into tissues with high blood flow (lungs, kidneys, liver, brain) and least rapidly in tissues with low flow (fat). </a:t>
            </a:r>
          </a:p>
          <a:p>
            <a:endParaRPr lang="en-GB" sz="2100" dirty="0"/>
          </a:p>
          <a:p>
            <a:r>
              <a:rPr lang="en-US" sz="2100" b="1" dirty="0"/>
              <a:t>Capillary permeability: </a:t>
            </a:r>
            <a:r>
              <a:rPr lang="en-US" sz="2100" dirty="0"/>
              <a:t>permeability of capillaries is tissue dependent</a:t>
            </a:r>
            <a:r>
              <a:rPr lang="en-US" sz="2100" b="1" dirty="0"/>
              <a:t>; </a:t>
            </a:r>
            <a:r>
              <a:rPr lang="en-US" sz="2100" dirty="0"/>
              <a:t>distribution rates relatively slower into CNS because of  BBB</a:t>
            </a:r>
          </a:p>
          <a:p>
            <a:pPr lvl="1"/>
            <a:endParaRPr lang="en-GB" sz="2100" dirty="0"/>
          </a:p>
          <a:p>
            <a:r>
              <a:rPr lang="en-US" sz="2100" b="1" dirty="0"/>
              <a:t>Apparent Volume of Distribution (</a:t>
            </a:r>
            <a:r>
              <a:rPr lang="en-US" sz="2100" b="1" dirty="0" err="1"/>
              <a:t>V</a:t>
            </a:r>
            <a:r>
              <a:rPr lang="en-US" sz="2100" b="1" baseline="30000" dirty="0" err="1"/>
              <a:t>d</a:t>
            </a:r>
            <a:r>
              <a:rPr lang="en-US" sz="2100" b="1" dirty="0"/>
              <a:t>) </a:t>
            </a:r>
            <a:endParaRPr lang="en-GB" sz="2100" dirty="0"/>
          </a:p>
          <a:p>
            <a:r>
              <a:rPr lang="en-US" sz="2100" dirty="0"/>
              <a:t>1. Fluid compartments of 70-kg subject in liters and as percent of body weight: plasma 3 l (4%), extracellular water 12 l (17%), total body water 41 l (58%).    </a:t>
            </a:r>
          </a:p>
          <a:p>
            <a:endParaRPr lang="en-GB" sz="2100" dirty="0"/>
          </a:p>
          <a:p>
            <a:r>
              <a:rPr lang="en-GB" sz="2100" b="1" dirty="0" err="1"/>
              <a:t>Vd</a:t>
            </a:r>
            <a:r>
              <a:rPr lang="en-GB" sz="2100" b="1" dirty="0"/>
              <a:t>	=	Dose given / Initial plasma concentration</a:t>
            </a: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4094212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Distribution across blood-brain barrier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499" y="2133600"/>
            <a:ext cx="9431113" cy="3777622"/>
          </a:xfrm>
        </p:spPr>
        <p:txBody>
          <a:bodyPr>
            <a:normAutofit/>
          </a:bodyPr>
          <a:lstStyle/>
          <a:p>
            <a:r>
              <a:rPr lang="en-US" sz="2400" dirty="0"/>
              <a:t> CNS capillaries are not fenestrated, they have tight junctions</a:t>
            </a:r>
          </a:p>
          <a:p>
            <a:r>
              <a:rPr lang="en-US" sz="2400" dirty="0"/>
              <a:t> CNS capillaries are surrounded by </a:t>
            </a:r>
            <a:r>
              <a:rPr lang="en-GB" sz="2400" dirty="0"/>
              <a:t>astrocytes</a:t>
            </a:r>
          </a:p>
          <a:p>
            <a:r>
              <a:rPr lang="en-US" sz="2400" dirty="0"/>
              <a:t>Limited </a:t>
            </a:r>
            <a:r>
              <a:rPr lang="en-US" sz="2400" dirty="0" smtClean="0"/>
              <a:t>interstitial </a:t>
            </a:r>
            <a:r>
              <a:rPr lang="en-US" sz="2400" dirty="0"/>
              <a:t>spaces</a:t>
            </a:r>
          </a:p>
          <a:p>
            <a:r>
              <a:rPr lang="en-US" sz="2400" dirty="0"/>
              <a:t>resists the movement of water-soluble and</a:t>
            </a:r>
          </a:p>
          <a:p>
            <a:r>
              <a:rPr lang="en-GB" sz="2400" dirty="0"/>
              <a:t>ionized drugs into CNS</a:t>
            </a:r>
          </a:p>
          <a:p>
            <a:r>
              <a:rPr lang="en-US" sz="2400" dirty="0"/>
              <a:t>CSF proteins do not function as drug </a:t>
            </a:r>
            <a:r>
              <a:rPr lang="en-US" sz="2400" dirty="0" smtClean="0"/>
              <a:t>reservoirs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24133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Distribution across placenta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Placenta is highly permeable to drugs</a:t>
            </a:r>
          </a:p>
          <a:p>
            <a:r>
              <a:rPr lang="en-US" sz="2400" dirty="0"/>
              <a:t>Distribution primarily by simple diffusion</a:t>
            </a:r>
          </a:p>
          <a:p>
            <a:r>
              <a:rPr lang="en-US" sz="2400" dirty="0"/>
              <a:t>Nutrients, as wells as drugs of abuse (e.g., alcohol, cocaine), readily cross placenta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4301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Drug Metabolism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27536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Process by which body transforms drugs from one form to the other.</a:t>
            </a:r>
          </a:p>
          <a:p>
            <a:r>
              <a:rPr lang="en-US" sz="2400" dirty="0"/>
              <a:t>Change in chemical structure by spontaneous or (more usually) enzymatically catalyzed reaction </a:t>
            </a:r>
          </a:p>
          <a:p>
            <a:r>
              <a:rPr lang="en-US" sz="2400" dirty="0"/>
              <a:t>Products are called metabolites</a:t>
            </a:r>
          </a:p>
          <a:p>
            <a:r>
              <a:rPr lang="en-US" sz="2400" dirty="0"/>
              <a:t>Products generally have lower biological </a:t>
            </a:r>
            <a:r>
              <a:rPr lang="en-GB" sz="2400" dirty="0"/>
              <a:t>activity</a:t>
            </a:r>
          </a:p>
          <a:p>
            <a:r>
              <a:rPr lang="en-US" sz="2400" dirty="0"/>
              <a:t>Products are usually more polar, facilitating </a:t>
            </a:r>
            <a:r>
              <a:rPr lang="en-GB" sz="2400" dirty="0"/>
              <a:t>renal excretion</a:t>
            </a:r>
          </a:p>
          <a:p>
            <a:r>
              <a:rPr lang="en-US" sz="2400" dirty="0"/>
              <a:t>Primary site of biotransformation is the liver</a:t>
            </a:r>
          </a:p>
        </p:txBody>
      </p:sp>
    </p:spTree>
    <p:extLst>
      <p:ext uri="{BB962C8B-B14F-4D97-AF65-F5344CB8AC3E}">
        <p14:creationId xmlns:p14="http://schemas.microsoft.com/office/powerpoint/2010/main" val="1557426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Product(s) may have greater, lesser or qualitatively different pharmacologic activity from parent compound.</a:t>
            </a:r>
          </a:p>
          <a:p>
            <a:r>
              <a:rPr lang="en-US" sz="2400" dirty="0"/>
              <a:t> A </a:t>
            </a:r>
            <a:r>
              <a:rPr lang="en-US" sz="2400" dirty="0" err="1"/>
              <a:t>prodrug</a:t>
            </a:r>
            <a:r>
              <a:rPr lang="en-US" sz="2400" dirty="0"/>
              <a:t> is inactive and is </a:t>
            </a:r>
            <a:r>
              <a:rPr lang="en-US" sz="2400" dirty="0" err="1"/>
              <a:t>biotransformed</a:t>
            </a:r>
            <a:r>
              <a:rPr lang="en-US" sz="2400" dirty="0"/>
              <a:t> to a therapeutic agent. </a:t>
            </a:r>
            <a:endParaRPr lang="en-GB" sz="2400" dirty="0"/>
          </a:p>
          <a:p>
            <a:r>
              <a:rPr lang="en-US" sz="2400" dirty="0"/>
              <a:t>Reaction rate dependent on chemical structure and obeys </a:t>
            </a:r>
            <a:r>
              <a:rPr lang="en-US" sz="2400" dirty="0" err="1"/>
              <a:t>Michaelis-Menten</a:t>
            </a:r>
            <a:r>
              <a:rPr lang="en-US" sz="2400" dirty="0"/>
              <a:t> kinetics (usually first-order at therapeutic drug concentrations). </a:t>
            </a:r>
          </a:p>
          <a:p>
            <a:endParaRPr lang="en-GB" sz="2400" dirty="0"/>
          </a:p>
          <a:p>
            <a:r>
              <a:rPr lang="en-US" sz="2400" dirty="0"/>
              <a:t>Enzymatic activity generally highest in liver; 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3846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metabolism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511" y="1811630"/>
            <a:ext cx="8915400" cy="3777622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sz="2400" dirty="0"/>
              <a:t>Two major categories: </a:t>
            </a:r>
          </a:p>
          <a:p>
            <a:pPr lvl="1"/>
            <a:r>
              <a:rPr lang="en-US" sz="2400" dirty="0"/>
              <a:t>phase I or non-synthetic and </a:t>
            </a:r>
          </a:p>
          <a:p>
            <a:pPr lvl="1"/>
            <a:r>
              <a:rPr lang="en-US" sz="2400" dirty="0"/>
              <a:t>phase II or synthetic</a:t>
            </a:r>
            <a:endParaRPr lang="en-GB" sz="2400" dirty="0"/>
          </a:p>
          <a:p>
            <a:pPr marL="342900" lvl="1" indent="-342900"/>
            <a:endParaRPr lang="en-US" sz="2400" dirty="0"/>
          </a:p>
          <a:p>
            <a:pPr marL="342900" lvl="1" indent="-342900"/>
            <a:r>
              <a:rPr lang="en-US" sz="2400" dirty="0"/>
              <a:t>phase I or non-synthetic</a:t>
            </a:r>
          </a:p>
          <a:p>
            <a:pPr marL="742950" lvl="2" indent="-342900"/>
            <a:r>
              <a:rPr lang="en-US" sz="2400" dirty="0"/>
              <a:t>Oxidation, reduction, </a:t>
            </a:r>
            <a:r>
              <a:rPr lang="en-US" sz="2400" dirty="0" err="1"/>
              <a:t>hydroxilation</a:t>
            </a:r>
            <a:endParaRPr lang="en-US" sz="2400" dirty="0"/>
          </a:p>
          <a:p>
            <a:pPr marL="342900" lvl="1" indent="-342900"/>
            <a:r>
              <a:rPr lang="en-US" sz="2400" dirty="0"/>
              <a:t>phase II or synthetic or conjugation</a:t>
            </a:r>
          </a:p>
          <a:p>
            <a:pPr marL="742950" lvl="2" indent="-342900"/>
            <a:r>
              <a:rPr lang="en-US" sz="2400" dirty="0"/>
              <a:t>Synthesis of a macromolecular which reacts with original drug or its phase 1 </a:t>
            </a:r>
            <a:r>
              <a:rPr lang="en-US" sz="2400" dirty="0" err="1"/>
              <a:t>metebolite</a:t>
            </a:r>
            <a:endParaRPr lang="en-GB" sz="2400" dirty="0"/>
          </a:p>
          <a:p>
            <a:endParaRPr lang="en-US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6821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A88417-6A23-A9A0-994F-4E03C91F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Pharmacology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C42244-3BC3-35D2-D989-59E68BC4E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753" y="1760115"/>
            <a:ext cx="8915400" cy="3777622"/>
          </a:xfrm>
        </p:spPr>
        <p:txBody>
          <a:bodyPr>
            <a:noAutofit/>
          </a:bodyPr>
          <a:lstStyle/>
          <a:p>
            <a:r>
              <a:rPr lang="en-GB" sz="2400" dirty="0"/>
              <a:t>Pharmacology is the science of drugs and their effects on living systems.</a:t>
            </a:r>
          </a:p>
          <a:p>
            <a:r>
              <a:rPr lang="en-GB" sz="2400" dirty="0"/>
              <a:t>It involves the study of the physical and chemical properties, biochemical and physiological mechanisms of action, therapeutic and adverse effects of drugs</a:t>
            </a:r>
          </a:p>
          <a:p>
            <a:r>
              <a:rPr lang="en-GB" sz="2400" dirty="0"/>
              <a:t>Scientific study of how drugs affects man and how man affects drugs</a:t>
            </a:r>
          </a:p>
          <a:p>
            <a:r>
              <a:rPr lang="en-GB" sz="2400" b="1" dirty="0">
                <a:solidFill>
                  <a:srgbClr val="333333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Drugs used in the effective and safe prevention, diagnosis , treatments of diseases as well as the maintenance of health are studied in Clinical pharmacology.</a:t>
            </a:r>
            <a:endParaRPr lang="x-none" sz="2400" b="1" dirty="0"/>
          </a:p>
          <a:p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972915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Drug metabolism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1938" y="1983344"/>
            <a:ext cx="8915400" cy="3747571"/>
          </a:xfrm>
        </p:spPr>
        <p:txBody>
          <a:bodyPr>
            <a:normAutofit/>
          </a:bodyPr>
          <a:lstStyle/>
          <a:p>
            <a:r>
              <a:rPr lang="en-US" sz="2400" dirty="0"/>
              <a:t>Renders the drug more hydrophilic, thus enabling excretion by the kidneys.</a:t>
            </a:r>
          </a:p>
          <a:p>
            <a:r>
              <a:rPr lang="en-US" sz="2400" dirty="0"/>
              <a:t>Renders drug less active (in most cases)</a:t>
            </a:r>
          </a:p>
          <a:p>
            <a:r>
              <a:rPr lang="en-US" sz="2400" dirty="0"/>
              <a:t>Site of metabolism</a:t>
            </a:r>
          </a:p>
          <a:p>
            <a:r>
              <a:rPr lang="en-US" sz="2400" dirty="0"/>
              <a:t> Main site is Liver, </a:t>
            </a:r>
            <a:r>
              <a:rPr lang="en-US" sz="2400" dirty="0" smtClean="0"/>
              <a:t>esp. </a:t>
            </a:r>
            <a:r>
              <a:rPr lang="en-US" sz="2400" dirty="0"/>
              <a:t>the smooth endoplasmic </a:t>
            </a:r>
            <a:r>
              <a:rPr lang="en-US" sz="2400" dirty="0" err="1"/>
              <a:t>recticulum</a:t>
            </a:r>
            <a:r>
              <a:rPr lang="en-US" sz="2400" dirty="0"/>
              <a:t> of the liver which contains the hepatic microsomal enzyme systems </a:t>
            </a:r>
          </a:p>
          <a:p>
            <a:r>
              <a:rPr lang="en-US" sz="2400" dirty="0"/>
              <a:t>others are walls of gut, plasma, skin </a:t>
            </a:r>
            <a:r>
              <a:rPr lang="en-US" sz="2400" dirty="0" smtClean="0"/>
              <a:t>etc.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53397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Catabolic in nature</a:t>
            </a:r>
          </a:p>
          <a:p>
            <a:r>
              <a:rPr lang="en-US" sz="2400" dirty="0"/>
              <a:t>Parent drug is altered by introducing or exposing functional group </a:t>
            </a:r>
            <a:r>
              <a:rPr lang="en-US" sz="2400" dirty="0" err="1"/>
              <a:t>ie</a:t>
            </a:r>
            <a:r>
              <a:rPr lang="en-US" sz="2400" dirty="0"/>
              <a:t>. -OH, NH2,  –SH, </a:t>
            </a:r>
          </a:p>
          <a:p>
            <a:r>
              <a:rPr lang="en-US" sz="2400" dirty="0"/>
              <a:t>Drugs usually lose pharmacological activity</a:t>
            </a:r>
          </a:p>
          <a:p>
            <a:r>
              <a:rPr lang="en-US" sz="2400" dirty="0"/>
              <a:t>Converts inactive </a:t>
            </a:r>
            <a:r>
              <a:rPr lang="en-US" sz="2400" dirty="0" err="1"/>
              <a:t>prodrug</a:t>
            </a:r>
            <a:r>
              <a:rPr lang="en-US" sz="2400" dirty="0"/>
              <a:t> to active metabolite</a:t>
            </a:r>
          </a:p>
          <a:p>
            <a:r>
              <a:rPr lang="en-US" sz="2400" dirty="0"/>
              <a:t>one of the hepatic microsomal enzyme systems involved is Cytochrome P450 or mixed functional </a:t>
            </a:r>
            <a:r>
              <a:rPr lang="en-US" sz="2400" dirty="0" err="1"/>
              <a:t>oxygenases</a:t>
            </a:r>
            <a:endParaRPr lang="en-GB" sz="2400" dirty="0"/>
          </a:p>
          <a:p>
            <a:r>
              <a:rPr lang="en-US" sz="2400" dirty="0"/>
              <a:t>catalyze the oxidation, reduction or hydrolysis of both endogenous </a:t>
            </a:r>
            <a:r>
              <a:rPr lang="en-GB" sz="2400" dirty="0"/>
              <a:t>and exogenous substrates </a:t>
            </a:r>
          </a:p>
        </p:txBody>
      </p:sp>
    </p:spTree>
    <p:extLst>
      <p:ext uri="{BB962C8B-B14F-4D97-AF65-F5344CB8AC3E}">
        <p14:creationId xmlns:p14="http://schemas.microsoft.com/office/powerpoint/2010/main" val="4209331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835" y="624110"/>
            <a:ext cx="9147778" cy="1280890"/>
          </a:xfrm>
        </p:spPr>
        <p:txBody>
          <a:bodyPr>
            <a:normAutofit/>
          </a:bodyPr>
          <a:lstStyle/>
          <a:p>
            <a:r>
              <a:rPr lang="en-US" dirty="0"/>
              <a:t>Reactions </a:t>
            </a:r>
            <a:r>
              <a:rPr lang="en-US" dirty="0" smtClean="0"/>
              <a:t>catalyzed </a:t>
            </a:r>
            <a:r>
              <a:rPr lang="en-US" dirty="0"/>
              <a:t>by </a:t>
            </a:r>
            <a:r>
              <a:rPr lang="en-US" dirty="0" smtClean="0"/>
              <a:t>P450 in </a:t>
            </a:r>
            <a:r>
              <a:rPr lang="en-US" dirty="0"/>
              <a:t>phase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9193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N- </a:t>
            </a:r>
            <a:r>
              <a:rPr lang="en-US" sz="2400" dirty="0" err="1"/>
              <a:t>dealkylation</a:t>
            </a:r>
            <a:endParaRPr lang="en-US" sz="2400" dirty="0"/>
          </a:p>
          <a:p>
            <a:r>
              <a:rPr lang="en-US" sz="2400" dirty="0"/>
              <a:t>O-</a:t>
            </a:r>
            <a:r>
              <a:rPr lang="en-US" sz="2400" dirty="0" err="1"/>
              <a:t>dealkylation</a:t>
            </a:r>
            <a:endParaRPr lang="en-US" sz="2400" dirty="0"/>
          </a:p>
          <a:p>
            <a:r>
              <a:rPr lang="en-US" sz="2400" dirty="0"/>
              <a:t>Aromatic ring hydroxylation</a:t>
            </a:r>
          </a:p>
          <a:p>
            <a:r>
              <a:rPr lang="en-US" sz="2400" dirty="0"/>
              <a:t>Side chain hydroxylation </a:t>
            </a:r>
          </a:p>
          <a:p>
            <a:r>
              <a:rPr lang="en-US" sz="2400" dirty="0"/>
              <a:t>N-oxidation</a:t>
            </a:r>
          </a:p>
          <a:p>
            <a:r>
              <a:rPr lang="en-US" sz="2400" dirty="0"/>
              <a:t>S-oxidation</a:t>
            </a:r>
          </a:p>
          <a:p>
            <a:r>
              <a:rPr lang="en-US" sz="2400" dirty="0"/>
              <a:t>Deamination</a:t>
            </a:r>
          </a:p>
          <a:p>
            <a:r>
              <a:rPr lang="en-US" sz="2400" dirty="0" err="1"/>
              <a:t>Desulphation</a:t>
            </a:r>
            <a:endParaRPr lang="en-US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58702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20" y="373487"/>
            <a:ext cx="8525814" cy="6212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822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20" y="294426"/>
            <a:ext cx="8435662" cy="6093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550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enzymes involved in phase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Alcohol dehydrogenase</a:t>
            </a:r>
          </a:p>
          <a:p>
            <a:r>
              <a:rPr lang="en-US" sz="2400" dirty="0"/>
              <a:t>Aldehyde dehydrogenase</a:t>
            </a:r>
          </a:p>
          <a:p>
            <a:r>
              <a:rPr lang="en-US" sz="2400" dirty="0" err="1"/>
              <a:t>Azo</a:t>
            </a:r>
            <a:r>
              <a:rPr lang="en-US" sz="2400" dirty="0"/>
              <a:t> </a:t>
            </a:r>
            <a:r>
              <a:rPr lang="en-US" sz="2400" dirty="0" err="1"/>
              <a:t>reductors</a:t>
            </a:r>
            <a:endParaRPr lang="en-US" sz="2400" dirty="0"/>
          </a:p>
          <a:p>
            <a:r>
              <a:rPr lang="en-US" sz="2400" dirty="0"/>
              <a:t>Nitro </a:t>
            </a:r>
            <a:r>
              <a:rPr lang="en-US" sz="2400" dirty="0" err="1"/>
              <a:t>reductors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14389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(Synthetic)Phase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3435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Anabolic in nature</a:t>
            </a:r>
          </a:p>
          <a:p>
            <a:r>
              <a:rPr lang="en-US" sz="2400" dirty="0"/>
              <a:t>Addition of a macromolecule to the drug or its phase 1 metabolite</a:t>
            </a:r>
          </a:p>
          <a:p>
            <a:r>
              <a:rPr lang="en-US" sz="2400" b="1" dirty="0"/>
              <a:t>5 major reactions in this phase</a:t>
            </a:r>
          </a:p>
          <a:p>
            <a:pPr lvl="1"/>
            <a:r>
              <a:rPr lang="en-US" sz="2400" dirty="0" err="1"/>
              <a:t>Glucoronide</a:t>
            </a:r>
            <a:r>
              <a:rPr lang="en-US" sz="2400" dirty="0"/>
              <a:t> formation</a:t>
            </a:r>
          </a:p>
          <a:p>
            <a:pPr lvl="1"/>
            <a:r>
              <a:rPr lang="en-US" sz="2400" dirty="0"/>
              <a:t>Conjugation with a </a:t>
            </a:r>
            <a:r>
              <a:rPr lang="en-US" sz="2400" dirty="0" err="1"/>
              <a:t>sulphide</a:t>
            </a:r>
            <a:endParaRPr lang="en-US" sz="2400" dirty="0"/>
          </a:p>
          <a:p>
            <a:pPr lvl="1"/>
            <a:r>
              <a:rPr lang="en-US" sz="2400" dirty="0"/>
              <a:t>Acetylation</a:t>
            </a:r>
          </a:p>
          <a:p>
            <a:pPr lvl="1"/>
            <a:r>
              <a:rPr lang="en-US" sz="2400" dirty="0"/>
              <a:t>Methylation</a:t>
            </a:r>
          </a:p>
          <a:p>
            <a:pPr lvl="1"/>
            <a:r>
              <a:rPr lang="en-US" sz="2400" dirty="0"/>
              <a:t>Conjugation with a </a:t>
            </a:r>
            <a:r>
              <a:rPr lang="en-US" sz="2400" dirty="0" err="1"/>
              <a:t>gluthathione</a:t>
            </a:r>
            <a:endParaRPr lang="en-US" sz="2400" dirty="0"/>
          </a:p>
          <a:p>
            <a:pPr lvl="1"/>
            <a:r>
              <a:rPr lang="en-US" sz="2400" dirty="0"/>
              <a:t>Conjugation with a glycine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77294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Conjugates are highly polar and generally biologically inactive.</a:t>
            </a:r>
          </a:p>
          <a:p>
            <a:r>
              <a:rPr lang="en-US" sz="2400" dirty="0"/>
              <a:t>Conjugates are rapidly cleared in urine</a:t>
            </a:r>
          </a:p>
          <a:p>
            <a:r>
              <a:rPr lang="en-US" sz="2400" dirty="0"/>
              <a:t>High </a:t>
            </a:r>
            <a:r>
              <a:rPr lang="en-US" sz="2400" dirty="0" smtClean="0"/>
              <a:t>mol. </a:t>
            </a:r>
            <a:r>
              <a:rPr lang="en-US" sz="2400" dirty="0" err="1"/>
              <a:t>wt</a:t>
            </a:r>
            <a:r>
              <a:rPr lang="en-US" sz="2400" dirty="0"/>
              <a:t> conjugates are often excreted in the bile.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50932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Glucoronide</a:t>
            </a:r>
            <a:r>
              <a:rPr lang="en-US" dirty="0"/>
              <a:t> </a:t>
            </a:r>
            <a:r>
              <a:rPr lang="en-US" dirty="0" smtClean="0"/>
              <a:t>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553" y="1914657"/>
            <a:ext cx="10574774" cy="3777622"/>
          </a:xfrm>
        </p:spPr>
        <p:txBody>
          <a:bodyPr>
            <a:normAutofit/>
          </a:bodyPr>
          <a:lstStyle/>
          <a:p>
            <a:r>
              <a:rPr lang="en-US" sz="2800" dirty="0"/>
              <a:t>Conjugating molecule -  </a:t>
            </a:r>
            <a:r>
              <a:rPr lang="en-US" sz="2800" dirty="0" err="1"/>
              <a:t>Uridine-diphosphoglucoronic</a:t>
            </a:r>
            <a:r>
              <a:rPr lang="en-US" sz="2800" dirty="0"/>
              <a:t> acid</a:t>
            </a:r>
          </a:p>
          <a:p>
            <a:r>
              <a:rPr lang="en-US" sz="2800" dirty="0"/>
              <a:t>Enzyme  -  </a:t>
            </a:r>
            <a:r>
              <a:rPr lang="en-US" sz="2800" dirty="0" err="1"/>
              <a:t>Glucoronyl</a:t>
            </a:r>
            <a:r>
              <a:rPr lang="en-US" sz="2800" dirty="0"/>
              <a:t> </a:t>
            </a:r>
            <a:r>
              <a:rPr lang="en-US" sz="2800" dirty="0" err="1"/>
              <a:t>transferase</a:t>
            </a:r>
            <a:endParaRPr lang="en-US" sz="2800" dirty="0"/>
          </a:p>
          <a:p>
            <a:r>
              <a:rPr lang="en-US" sz="2800" dirty="0"/>
              <a:t>Substrates  -  phenols, alcohols, </a:t>
            </a:r>
            <a:r>
              <a:rPr lang="en-US" sz="2800" dirty="0" err="1"/>
              <a:t>caboxylic</a:t>
            </a:r>
            <a:r>
              <a:rPr lang="en-US" sz="2800" dirty="0"/>
              <a:t> acids, amino or </a:t>
            </a:r>
            <a:r>
              <a:rPr lang="en-US" sz="2800" dirty="0" err="1"/>
              <a:t>sulphurhydryl</a:t>
            </a:r>
            <a:r>
              <a:rPr lang="en-US" sz="2800" dirty="0"/>
              <a:t> groups</a:t>
            </a:r>
          </a:p>
          <a:p>
            <a:r>
              <a:rPr lang="en-US" sz="2800" dirty="0"/>
              <a:t>End result  -  Increase in Mw of drugs, therefore facilitates </a:t>
            </a:r>
            <a:r>
              <a:rPr lang="en-US" sz="2800" dirty="0" smtClean="0"/>
              <a:t>elimination.</a:t>
            </a:r>
            <a:endParaRPr lang="en-US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52991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Methylation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Conjugating molecule -  S-</a:t>
            </a:r>
            <a:r>
              <a:rPr lang="en-US" sz="2400" dirty="0" err="1"/>
              <a:t>adenosylmethionine</a:t>
            </a:r>
            <a:endParaRPr lang="en-US" sz="2400" dirty="0"/>
          </a:p>
          <a:p>
            <a:r>
              <a:rPr lang="en-US" sz="2400" dirty="0"/>
              <a:t>Enzyme  -  Methyl </a:t>
            </a:r>
            <a:r>
              <a:rPr lang="en-US" sz="2400" dirty="0" err="1"/>
              <a:t>transferase</a:t>
            </a:r>
            <a:endParaRPr lang="en-US" sz="2400" dirty="0"/>
          </a:p>
          <a:p>
            <a:r>
              <a:rPr lang="en-US" sz="2400" dirty="0"/>
              <a:t>Substrates  -  phenols, alcohols, </a:t>
            </a:r>
          </a:p>
          <a:p>
            <a:r>
              <a:rPr lang="en-US" sz="2400" dirty="0"/>
              <a:t>End result  -  Increase in Mw of drugs, therefore facilitates excretion</a:t>
            </a:r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7583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4CCBDF-B75A-6E66-8379-CBDF2A0C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54546"/>
            <a:ext cx="8911687" cy="1299693"/>
          </a:xfrm>
        </p:spPr>
        <p:txBody>
          <a:bodyPr>
            <a:normAutofit/>
          </a:bodyPr>
          <a:lstStyle/>
          <a:p>
            <a:r>
              <a:rPr lang="x-none" kern="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Branches of pharmacology</a:t>
            </a:r>
            <a:r>
              <a:rPr lang="x-none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x-none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C9940D-3A19-6870-D12B-7C105DF2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661" y="850005"/>
            <a:ext cx="8915400" cy="378620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19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Pharmacology has two major branches:</a:t>
            </a:r>
            <a:endParaRPr lang="x-none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x-none" sz="1900" b="1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Pharmacokinetics</a:t>
            </a:r>
            <a:r>
              <a:rPr lang="x-none" sz="19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This describes the </a:t>
            </a:r>
            <a:r>
              <a:rPr lang="en-GB" sz="19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motion of drugs through the living system and the </a:t>
            </a:r>
            <a:r>
              <a:rPr lang="x-none" sz="19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activities as it moves through the body. These activities include absorption, distribution, metabolism, and excretion of drugs. This branch of pharmacology is also concerned with a drug’s onset of action, peak concentration level, and duration of action.</a:t>
            </a:r>
            <a:r>
              <a:rPr lang="en-GB" sz="19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900" dirty="0"/>
              <a:t>how man affect the drug)</a:t>
            </a:r>
            <a:endParaRPr lang="x-none" sz="1900" kern="1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x-none" sz="1900" b="1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Pharmacodynamics</a:t>
            </a:r>
            <a:r>
              <a:rPr lang="x-none" sz="19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Pharmacodynamics deals</a:t>
            </a:r>
            <a:r>
              <a:rPr lang="en-GB" sz="19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changed that occur in the structure and functions of the living system as a result of the drug. It involves </a:t>
            </a:r>
            <a:r>
              <a:rPr lang="x-none" sz="19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study of molecular, biochemical, and physiological effects of drugs, including drug mechanism of action. In simplest terms, it can be described as what the drug does to the body.</a:t>
            </a:r>
            <a:r>
              <a:rPr lang="en-GB" sz="19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1900" dirty="0"/>
              <a:t>how drugs affects man)</a:t>
            </a:r>
            <a:endParaRPr lang="x-none" sz="1900" kern="1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x-none" sz="19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Others branches of pharmacology include clinical pharmacology, </a:t>
            </a:r>
            <a:r>
              <a:rPr lang="en-GB" sz="19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toxicology, </a:t>
            </a:r>
            <a:r>
              <a:rPr lang="x-none" sz="19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neuropharmacology, psychopharmacology, pharmacotherapeutics, pharmacogenetics, pharmacogenomics, toxicology, chemotherapy, posology, </a:t>
            </a:r>
            <a:r>
              <a:rPr lang="x-none" sz="1900" kern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pharmacoeconomics</a:t>
            </a:r>
            <a:r>
              <a:rPr lang="x-none" sz="1900" kern="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pharmacoepidemiology, molecular pharmacology, immunopharmacology, pharmacometrics etc.</a:t>
            </a:r>
            <a:endParaRPr lang="x-none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x-none" sz="1900" dirty="0"/>
          </a:p>
        </p:txBody>
      </p:sp>
    </p:spTree>
    <p:extLst>
      <p:ext uri="{BB962C8B-B14F-4D97-AF65-F5344CB8AC3E}">
        <p14:creationId xmlns:p14="http://schemas.microsoft.com/office/powerpoint/2010/main" val="3114419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Conjugation with a </a:t>
            </a:r>
            <a:r>
              <a:rPr lang="en-US" dirty="0" err="1"/>
              <a:t>gluthathione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Conjugating molecule -  S-</a:t>
            </a:r>
            <a:r>
              <a:rPr lang="en-US" sz="2400" dirty="0" err="1"/>
              <a:t>adenosylmethionine</a:t>
            </a:r>
            <a:endParaRPr lang="en-US" sz="2400" dirty="0"/>
          </a:p>
          <a:p>
            <a:r>
              <a:rPr lang="en-US" sz="2400" dirty="0"/>
              <a:t>Enzyme  - </a:t>
            </a:r>
            <a:r>
              <a:rPr lang="en-US" sz="2400" dirty="0" err="1"/>
              <a:t>Gluthathione</a:t>
            </a:r>
            <a:r>
              <a:rPr lang="en-US" sz="2400" dirty="0"/>
              <a:t> -S-</a:t>
            </a:r>
            <a:r>
              <a:rPr lang="en-US" sz="2400" dirty="0" err="1"/>
              <a:t>transferase</a:t>
            </a:r>
            <a:endParaRPr lang="en-US" sz="2400" dirty="0"/>
          </a:p>
          <a:p>
            <a:r>
              <a:rPr lang="en-US" sz="2400" dirty="0"/>
              <a:t>Substrates  -  phenols, alcohols, </a:t>
            </a:r>
          </a:p>
          <a:p>
            <a:r>
              <a:rPr lang="en-US" sz="2400" dirty="0"/>
              <a:t>End result  -   </a:t>
            </a:r>
            <a:r>
              <a:rPr lang="en-US" sz="2400" dirty="0" err="1"/>
              <a:t>Mecarptopuric</a:t>
            </a:r>
            <a:r>
              <a:rPr lang="en-US" sz="2400" dirty="0"/>
              <a:t> acid, Increase in Mw of drugs, therefore facilitates </a:t>
            </a:r>
            <a:r>
              <a:rPr lang="en-US" sz="2400" dirty="0" smtClean="0"/>
              <a:t>excretion.</a:t>
            </a:r>
            <a:endParaRPr lang="en-US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48551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Conjugation with a glycine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Requires coenzyme A</a:t>
            </a:r>
          </a:p>
          <a:p>
            <a:r>
              <a:rPr lang="en-US" sz="2800" dirty="0"/>
              <a:t>Conjugating </a:t>
            </a:r>
            <a:r>
              <a:rPr lang="en-US" sz="2800" dirty="0" err="1"/>
              <a:t>molecle</a:t>
            </a:r>
            <a:r>
              <a:rPr lang="en-US" sz="2800" dirty="0"/>
              <a:t> is a glycine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37403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40C265-920C-C880-01DE-8B835629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 affecting drug </a:t>
            </a:r>
            <a:r>
              <a:rPr lang="en-GB" dirty="0" err="1"/>
              <a:t>metabolisn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391267-062E-A133-C95F-09B45153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GB" sz="2400" dirty="0"/>
          </a:p>
          <a:p>
            <a:r>
              <a:rPr lang="en-GB" sz="2400" dirty="0"/>
              <a:t> Genetic factors </a:t>
            </a:r>
          </a:p>
          <a:p>
            <a:r>
              <a:rPr lang="en-GB" sz="2400" dirty="0"/>
              <a:t>Other drugs e.g. Cimetidine / </a:t>
            </a:r>
            <a:r>
              <a:rPr lang="en-GB" sz="2400" dirty="0" err="1"/>
              <a:t>Ciproxen</a:t>
            </a:r>
            <a:r>
              <a:rPr lang="en-GB" sz="2400" dirty="0"/>
              <a:t> </a:t>
            </a:r>
          </a:p>
          <a:p>
            <a:r>
              <a:rPr lang="en-GB" sz="2400" dirty="0"/>
              <a:t>Smoking </a:t>
            </a:r>
          </a:p>
          <a:p>
            <a:r>
              <a:rPr lang="en-GB" sz="2400" dirty="0"/>
              <a:t>Enzyme induction/inhibition(CYP450/others) </a:t>
            </a:r>
          </a:p>
          <a:p>
            <a:r>
              <a:rPr lang="en-GB" sz="2400" dirty="0"/>
              <a:t>Some foods </a:t>
            </a:r>
          </a:p>
          <a:p>
            <a:r>
              <a:rPr lang="en-GB" sz="2400" dirty="0"/>
              <a:t>Liver disease </a:t>
            </a:r>
          </a:p>
          <a:p>
            <a:r>
              <a:rPr lang="en-GB" sz="2400" dirty="0"/>
              <a:t>Age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318182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A7918D-C53D-3147-7376-3FD81491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Pass (</a:t>
            </a:r>
            <a:r>
              <a:rPr lang="en-GB" dirty="0" err="1"/>
              <a:t>Presystemic</a:t>
            </a:r>
            <a:r>
              <a:rPr lang="en-GB" dirty="0"/>
              <a:t>) Metabolism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7193F9-B7C4-3B79-700E-43F28AA8B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Metabolism of orally administered drugs in a single passage thru the gut wall and the liver. This metabolism occurs before passage into the circulation. </a:t>
            </a:r>
          </a:p>
          <a:p>
            <a:r>
              <a:rPr lang="en-GB" sz="2000" dirty="0"/>
              <a:t>A drug given via the oral route may be extensively metabolized by the liver before reaching the systemic circulation.</a:t>
            </a:r>
          </a:p>
          <a:p>
            <a:r>
              <a:rPr lang="en-GB" sz="2000" dirty="0"/>
              <a:t>The same drug—given IV—bypasses the liver, preventing the first-pass effect from taking place, and more drug reaches the circulation.</a:t>
            </a:r>
          </a:p>
          <a:p>
            <a:r>
              <a:rPr lang="en-GB" sz="2000" dirty="0" err="1"/>
              <a:t>Eg.</a:t>
            </a:r>
            <a:r>
              <a:rPr lang="en-GB" sz="2000" dirty="0"/>
              <a:t> of Drugs for which first-pass elimination is significant – Isosorbide dinitrate, Propranolol etc.</a:t>
            </a:r>
          </a:p>
          <a:p>
            <a:r>
              <a:rPr lang="en-GB" sz="2000" dirty="0"/>
              <a:t> First pass elimination is reduced in severe hepatic cirrhosis</a:t>
            </a:r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val="137577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Excretion of Drugs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686" y="1742173"/>
            <a:ext cx="9261926" cy="4169049"/>
          </a:xfrm>
        </p:spPr>
        <p:txBody>
          <a:bodyPr>
            <a:noAutofit/>
          </a:bodyPr>
          <a:lstStyle/>
          <a:p>
            <a:r>
              <a:rPr lang="en-GB" sz="2400" dirty="0"/>
              <a:t>The process by which drug is removed from the body.</a:t>
            </a:r>
          </a:p>
          <a:p>
            <a:r>
              <a:rPr lang="en-US" sz="2400" dirty="0"/>
              <a:t>Parent drug or its metabolite may be excreted</a:t>
            </a:r>
          </a:p>
          <a:p>
            <a:r>
              <a:rPr lang="en-US" sz="2400" dirty="0"/>
              <a:t>Excretion primarily occurs via the Kidneys</a:t>
            </a:r>
          </a:p>
          <a:p>
            <a:r>
              <a:rPr lang="en-GB" sz="2400" dirty="0"/>
              <a:t>N.B. Patients with renal disease (elderly/heart disease) may require lower doses as the drug will be retained for longer.</a:t>
            </a:r>
            <a:endParaRPr lang="en-US" sz="2400" dirty="0"/>
          </a:p>
          <a:p>
            <a:r>
              <a:rPr lang="en-US" sz="2400" dirty="0"/>
              <a:t>Others organs of excretion are</a:t>
            </a:r>
          </a:p>
          <a:p>
            <a:pPr lvl="1"/>
            <a:r>
              <a:rPr lang="en-GB" sz="2000" dirty="0"/>
              <a:t>via the gut (faeces), </a:t>
            </a:r>
          </a:p>
          <a:p>
            <a:pPr lvl="1"/>
            <a:r>
              <a:rPr lang="en-GB" sz="2000" dirty="0"/>
              <a:t>the skin (sweat), </a:t>
            </a:r>
          </a:p>
          <a:p>
            <a:pPr lvl="1"/>
            <a:r>
              <a:rPr lang="en-GB" sz="2000" dirty="0"/>
              <a:t>the lungs (breath</a:t>
            </a:r>
            <a:endParaRPr lang="en-US" sz="2000" dirty="0"/>
          </a:p>
          <a:p>
            <a:pPr lvl="1"/>
            <a:r>
              <a:rPr lang="en-US" sz="2000" dirty="0"/>
              <a:t>Breast milk</a:t>
            </a:r>
          </a:p>
          <a:p>
            <a:pPr lvl="1"/>
            <a:r>
              <a:rPr lang="en-US" sz="2000" dirty="0"/>
              <a:t>Saliva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914774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Renal Excretion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Lipid soluble drugs are not completely excreted by the kidney</a:t>
            </a:r>
          </a:p>
          <a:p>
            <a:r>
              <a:rPr lang="en-US" sz="2800" dirty="0"/>
              <a:t>Biotransformation required  to increase their water solubility and excretion</a:t>
            </a:r>
          </a:p>
          <a:p>
            <a:r>
              <a:rPr lang="en-US" sz="2800" dirty="0"/>
              <a:t>Three processes</a:t>
            </a:r>
          </a:p>
          <a:p>
            <a:pPr lvl="1"/>
            <a:r>
              <a:rPr lang="en-US" sz="2400" dirty="0"/>
              <a:t>Glomerular filtration</a:t>
            </a:r>
          </a:p>
          <a:p>
            <a:pPr lvl="1"/>
            <a:r>
              <a:rPr lang="en-US" sz="2400" dirty="0"/>
              <a:t>Passive Tubular reabsorption</a:t>
            </a:r>
          </a:p>
          <a:p>
            <a:pPr lvl="1"/>
            <a:r>
              <a:rPr lang="en-US" sz="2400" dirty="0"/>
              <a:t>Active Tubular Secretion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31133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Glomerular Filtration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amount filtered thru glomerulus depends on</a:t>
            </a:r>
          </a:p>
          <a:p>
            <a:pPr lvl="1"/>
            <a:r>
              <a:rPr lang="en-US" sz="2000" dirty="0"/>
              <a:t>Glomerular filtration rate</a:t>
            </a:r>
          </a:p>
          <a:p>
            <a:pPr lvl="1"/>
            <a:r>
              <a:rPr lang="en-US" sz="2000" dirty="0"/>
              <a:t>Size of Drug molecules</a:t>
            </a:r>
          </a:p>
          <a:p>
            <a:pPr lvl="1"/>
            <a:r>
              <a:rPr lang="en-US" sz="2000" dirty="0"/>
              <a:t>Concentration in plasma</a:t>
            </a:r>
          </a:p>
          <a:p>
            <a:pPr lvl="1"/>
            <a:endParaRPr lang="en-US" sz="2000" dirty="0"/>
          </a:p>
          <a:p>
            <a:r>
              <a:rPr lang="en-US" sz="2000" dirty="0"/>
              <a:t>One-fifth of plasma reaching glomerulus is filtered through pores in the glomerulus.</a:t>
            </a:r>
          </a:p>
          <a:p>
            <a:r>
              <a:rPr lang="en-US" sz="2000" dirty="0"/>
              <a:t>Filters most drugs except very high Mw or those bound to plasma proteins.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427967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Tubular Secretion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filtrate moves along tubules, some drug is actively secreted from the </a:t>
            </a:r>
            <a:r>
              <a:rPr lang="en-US" sz="2400" dirty="0" err="1"/>
              <a:t>peritubular</a:t>
            </a:r>
            <a:r>
              <a:rPr lang="en-US" sz="2400" dirty="0"/>
              <a:t> capillaries into the kidney tubules.</a:t>
            </a:r>
          </a:p>
          <a:p>
            <a:r>
              <a:rPr lang="en-US" sz="2400" dirty="0"/>
              <a:t>In proximal convoluted tubules</a:t>
            </a:r>
          </a:p>
          <a:p>
            <a:r>
              <a:rPr lang="en-US" sz="2400" dirty="0"/>
              <a:t>Active process</a:t>
            </a:r>
          </a:p>
          <a:p>
            <a:r>
              <a:rPr lang="en-US" sz="2400" dirty="0"/>
              <a:t>High Mw</a:t>
            </a:r>
          </a:p>
          <a:p>
            <a:r>
              <a:rPr lang="en-US" sz="2400" dirty="0"/>
              <a:t>Similar to endogenous compounds secreted in urine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28204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Tubular Reabsorption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 filtrate moves along tubules, some drug is passively reabsorbed from the kidney tubules into the </a:t>
            </a:r>
            <a:r>
              <a:rPr lang="en-US" sz="2800" dirty="0" err="1"/>
              <a:t>peritubular</a:t>
            </a:r>
            <a:r>
              <a:rPr lang="en-US" sz="2800" dirty="0"/>
              <a:t> capillaries .</a:t>
            </a:r>
          </a:p>
          <a:p>
            <a:r>
              <a:rPr lang="en-US" sz="2800" dirty="0"/>
              <a:t>In Distal convoluted tubules</a:t>
            </a:r>
          </a:p>
          <a:p>
            <a:r>
              <a:rPr lang="en-US" sz="2800" dirty="0"/>
              <a:t>Passive process</a:t>
            </a:r>
          </a:p>
          <a:p>
            <a:r>
              <a:rPr lang="en-US" sz="2800" dirty="0"/>
              <a:t>Lipid soluble and unionized at filtrate PH</a:t>
            </a:r>
          </a:p>
        </p:txBody>
      </p:sp>
    </p:spTree>
    <p:extLst>
      <p:ext uri="{BB962C8B-B14F-4D97-AF65-F5344CB8AC3E}">
        <p14:creationId xmlns:p14="http://schemas.microsoft.com/office/powerpoint/2010/main" val="1185028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Biliary Excretion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High Mw</a:t>
            </a:r>
          </a:p>
          <a:p>
            <a:r>
              <a:rPr lang="en-US" sz="2000" dirty="0"/>
              <a:t>Extremely polar</a:t>
            </a:r>
          </a:p>
          <a:p>
            <a:r>
              <a:rPr lang="en-US" sz="2000" dirty="0"/>
              <a:t>Similar structure to substances secreted in the bile</a:t>
            </a:r>
          </a:p>
          <a:p>
            <a:r>
              <a:rPr lang="en-US" sz="2000" dirty="0"/>
              <a:t>Active process</a:t>
            </a:r>
          </a:p>
          <a:p>
            <a:r>
              <a:rPr lang="en-US" sz="2000" dirty="0"/>
              <a:t>Certain drugs that are conjugated without undergoing phase I metabolism are </a:t>
            </a:r>
            <a:r>
              <a:rPr lang="en-US" sz="2000" dirty="0" err="1"/>
              <a:t>are</a:t>
            </a:r>
            <a:r>
              <a:rPr lang="en-US" sz="2000" dirty="0"/>
              <a:t> secreted in the bile and undergo </a:t>
            </a:r>
            <a:r>
              <a:rPr lang="en-US" sz="2000" dirty="0" err="1"/>
              <a:t>enterohepatic</a:t>
            </a:r>
            <a:r>
              <a:rPr lang="en-US" sz="2000" dirty="0"/>
              <a:t> circulation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4357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249081-B1CA-EE5D-1B8A-0BF576D7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</a:t>
            </a:r>
            <a:r>
              <a:rPr lang="en-GB" dirty="0" smtClean="0"/>
              <a:t>drug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FB3E0C-7D44-0ECE-849B-C9F1DFD99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965" y="1940415"/>
            <a:ext cx="8915400" cy="3777622"/>
          </a:xfrm>
        </p:spPr>
        <p:txBody>
          <a:bodyPr>
            <a:normAutofit fontScale="92500"/>
          </a:bodyPr>
          <a:lstStyle/>
          <a:p>
            <a:r>
              <a:rPr lang="en-GB" sz="3200" dirty="0">
                <a:solidFill>
                  <a:srgbClr val="333333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sz="32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 substance or product which brings about change in the structure and or functions of the living system., i.e. when administered to a living organism, influences biological functions. </a:t>
            </a:r>
          </a:p>
          <a:p>
            <a:r>
              <a:rPr lang="en-GB" sz="3200" dirty="0">
                <a:solidFill>
                  <a:srgbClr val="333333"/>
                </a:solidFill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sz="32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substance that is used or intended to be used to modify or explore physiological systems or pathological states for the benefit of the recipient.</a:t>
            </a:r>
          </a:p>
        </p:txBody>
      </p:sp>
    </p:spTree>
    <p:extLst>
      <p:ext uri="{BB962C8B-B14F-4D97-AF65-F5344CB8AC3E}">
        <p14:creationId xmlns:p14="http://schemas.microsoft.com/office/powerpoint/2010/main" val="28474907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Enterohepatic</a:t>
            </a:r>
            <a:r>
              <a:rPr lang="en-US" dirty="0"/>
              <a:t> circulation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Drugs conjugated and secreted in the bile</a:t>
            </a:r>
            <a:endParaRPr lang="en-GB" sz="2400" dirty="0"/>
          </a:p>
          <a:p>
            <a:r>
              <a:rPr lang="en-US" sz="2400" dirty="0"/>
              <a:t>Bile passes into the intestine, carrying the drug</a:t>
            </a:r>
          </a:p>
          <a:p>
            <a:r>
              <a:rPr lang="en-US" sz="2400" dirty="0"/>
              <a:t>Free drug is broken from conjugate by enzymes in the intestine</a:t>
            </a:r>
          </a:p>
          <a:p>
            <a:r>
              <a:rPr lang="en-US" sz="2400" dirty="0"/>
              <a:t>Free drug reabsorbed thru GIT mucosa, back into circulation</a:t>
            </a:r>
          </a:p>
          <a:p>
            <a:r>
              <a:rPr lang="en-US" sz="2400" dirty="0"/>
              <a:t>Conjugated again, delivered to bile, back to intestine………….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93124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Excretion Through the lungs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Any gaseous metabolite</a:t>
            </a:r>
          </a:p>
          <a:p>
            <a:r>
              <a:rPr lang="en-US" sz="2400" dirty="0" err="1"/>
              <a:t>Eg</a:t>
            </a:r>
            <a:r>
              <a:rPr lang="en-US" sz="2400" dirty="0"/>
              <a:t>. Dimethyl </a:t>
            </a:r>
            <a:r>
              <a:rPr lang="en-US" sz="2400" dirty="0" err="1"/>
              <a:t>sulphoxide</a:t>
            </a:r>
            <a:r>
              <a:rPr lang="en-US" sz="2400" dirty="0"/>
              <a:t> </a:t>
            </a:r>
            <a:r>
              <a:rPr lang="en-US" sz="2400" dirty="0" err="1"/>
              <a:t>metabolised</a:t>
            </a:r>
            <a:r>
              <a:rPr lang="en-US" sz="2400" dirty="0"/>
              <a:t> to </a:t>
            </a:r>
            <a:r>
              <a:rPr lang="en-US" sz="2400" dirty="0" err="1"/>
              <a:t>Sulphurdioxide</a:t>
            </a:r>
            <a:r>
              <a:rPr lang="en-US" sz="2400" dirty="0"/>
              <a:t>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393482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Excretion Through the Sweat, saliva, breast milk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Highly lipid soluble drugs or metabolites can diffuse into the compartments in which these fluids are stored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61054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539" y="1600201"/>
            <a:ext cx="10539663" cy="4525963"/>
          </a:xfrm>
        </p:spPr>
        <p:txBody>
          <a:bodyPr>
            <a:noAutofit/>
          </a:bodyPr>
          <a:lstStyle/>
          <a:p>
            <a:r>
              <a:rPr lang="en-US" sz="2400" dirty="0"/>
              <a:t>Definition</a:t>
            </a:r>
          </a:p>
          <a:p>
            <a:pPr marL="0" indent="0">
              <a:buNone/>
            </a:pPr>
            <a:r>
              <a:rPr lang="en-US" sz="2400" dirty="0"/>
              <a:t>Volume of plasma that is cleared of a drug per unit time.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Renal clearance   =  </a:t>
            </a:r>
            <a:r>
              <a:rPr lang="en-US" sz="2400" u="sng" dirty="0"/>
              <a:t>Conc of Drug in urine X Rate of urine formation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</a:t>
            </a:r>
            <a:r>
              <a:rPr lang="en-US" sz="2400" dirty="0" err="1"/>
              <a:t>Conc</a:t>
            </a:r>
            <a:r>
              <a:rPr lang="en-US" sz="2400" dirty="0"/>
              <a:t> of drug in plasma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Clearance ratio  =   </a:t>
            </a:r>
            <a:r>
              <a:rPr lang="en-US" sz="2400" u="sng" dirty="0"/>
              <a:t>Renal clearance </a:t>
            </a:r>
          </a:p>
          <a:p>
            <a:pPr marL="0" indent="0">
              <a:buNone/>
            </a:pPr>
            <a:r>
              <a:rPr lang="en-US" sz="2400" dirty="0"/>
              <a:t>						GFR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142711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590" y="334848"/>
            <a:ext cx="8954595" cy="1273935"/>
          </a:xfrm>
        </p:spPr>
        <p:txBody>
          <a:bodyPr/>
          <a:lstStyle/>
          <a:p>
            <a:r>
              <a:rPr lang="en-GB" dirty="0"/>
              <a:t>Pharmacokinetic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0" y="1324355"/>
            <a:ext cx="9492932" cy="4380805"/>
          </a:xfrm>
        </p:spPr>
        <p:txBody>
          <a:bodyPr>
            <a:noAutofit/>
          </a:bodyPr>
          <a:lstStyle/>
          <a:p>
            <a:r>
              <a:rPr lang="en-GB" sz="2200" dirty="0"/>
              <a:t>Bioavailability: the proportion of an administered dose that reaches the systemic circulation, usually expressed as a percentage. </a:t>
            </a:r>
          </a:p>
          <a:p>
            <a:r>
              <a:rPr lang="en-GB" sz="2200" dirty="0"/>
              <a:t>IV drugs =100%, other routes of administration  &lt; 100%. are affected by incomplete absorption or metabolism </a:t>
            </a:r>
          </a:p>
          <a:p>
            <a:r>
              <a:rPr lang="en-US" sz="2200" dirty="0"/>
              <a:t>In some exercises the fraction of the dose that is absorbed (F) must be calculated. </a:t>
            </a:r>
          </a:p>
          <a:p>
            <a:pPr marL="0" indent="0">
              <a:buNone/>
            </a:pPr>
            <a:r>
              <a:rPr lang="en-GB" sz="2200" dirty="0"/>
              <a:t>	F = 	</a:t>
            </a:r>
            <a:r>
              <a:rPr lang="en-GB" sz="2200" u="sng" dirty="0"/>
              <a:t>Dose IV</a:t>
            </a:r>
            <a:r>
              <a:rPr lang="en-GB" sz="2200" dirty="0"/>
              <a:t>   X   </a:t>
            </a:r>
            <a:r>
              <a:rPr lang="en-GB" sz="2200" u="sng" dirty="0"/>
              <a:t>AUC oral </a:t>
            </a:r>
          </a:p>
          <a:p>
            <a:pPr marL="0" indent="0">
              <a:buNone/>
            </a:pPr>
            <a:r>
              <a:rPr lang="en-GB" sz="2200" dirty="0"/>
              <a:t>		AUC IV         Dose oral </a:t>
            </a:r>
          </a:p>
          <a:p>
            <a:pPr marL="0" indent="0">
              <a:buNone/>
            </a:pPr>
            <a:r>
              <a:rPr lang="en-GB" sz="2200" dirty="0"/>
              <a:t>	or </a:t>
            </a:r>
          </a:p>
          <a:p>
            <a:pPr marL="0" indent="0">
              <a:buNone/>
            </a:pPr>
            <a:r>
              <a:rPr lang="en-GB" sz="2200" dirty="0"/>
              <a:t>	F = 	</a:t>
            </a:r>
            <a:r>
              <a:rPr lang="en-GB" sz="2200" u="sng" dirty="0"/>
              <a:t>AUC oral </a:t>
            </a:r>
          </a:p>
          <a:p>
            <a:pPr marL="0" indent="0">
              <a:buNone/>
            </a:pPr>
            <a:r>
              <a:rPr lang="en-US" sz="2200" dirty="0"/>
              <a:t>		AUC IV         if oral and IV doses are the same 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7705210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344" y="1463899"/>
            <a:ext cx="9856116" cy="3777622"/>
          </a:xfrm>
        </p:spPr>
        <p:txBody>
          <a:bodyPr>
            <a:normAutofit/>
          </a:bodyPr>
          <a:lstStyle/>
          <a:p>
            <a:r>
              <a:rPr lang="en-GB" sz="2400" dirty="0"/>
              <a:t>Volume of Distribution: the amount of drug in the body divided by the plasma concentration, having units of volume (L) which can be corrected for bodyweight (l/kg</a:t>
            </a:r>
          </a:p>
          <a:p>
            <a:r>
              <a:rPr lang="en-US" sz="2400" dirty="0"/>
              <a:t>The volume of distribution of the drug can be calculated using the equation: 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err="1"/>
              <a:t>Vd</a:t>
            </a:r>
            <a:r>
              <a:rPr lang="en-GB" sz="2400" dirty="0"/>
              <a:t> = t½ x CL/0.693 </a:t>
            </a:r>
          </a:p>
          <a:p>
            <a:r>
              <a:rPr lang="en-US" sz="2400" b="1" dirty="0"/>
              <a:t>Units </a:t>
            </a:r>
            <a:r>
              <a:rPr lang="en-US" sz="2400" dirty="0"/>
              <a:t>for volume of distribution are </a:t>
            </a:r>
            <a:r>
              <a:rPr lang="en-US" sz="2400" b="1" dirty="0" err="1"/>
              <a:t>litres</a:t>
            </a:r>
            <a:r>
              <a:rPr lang="en-US" sz="2400" dirty="0"/>
              <a:t>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752249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572" y="1090411"/>
            <a:ext cx="8915400" cy="3777622"/>
          </a:xfrm>
        </p:spPr>
        <p:txBody>
          <a:bodyPr>
            <a:noAutofit/>
          </a:bodyPr>
          <a:lstStyle/>
          <a:p>
            <a:r>
              <a:rPr lang="en-GB" sz="2400" dirty="0"/>
              <a:t>Clearance: the rate of drug elimination divided by the plasma concentration, units of flow is (ml/min) which can be corrected for bodyweight (ml/min/kg). </a:t>
            </a:r>
          </a:p>
          <a:p>
            <a:r>
              <a:rPr lang="en-GB" sz="2400" dirty="0"/>
              <a:t>It provides a measure of the body’s ability to eliminate the drug substance from the plasma, by either metabolism or excretion, </a:t>
            </a:r>
          </a:p>
          <a:p>
            <a:r>
              <a:rPr lang="en-US" sz="2400" dirty="0"/>
              <a:t>The clearance of the drug can be calculated using the equation: </a:t>
            </a:r>
          </a:p>
          <a:p>
            <a:pPr marL="0" indent="0">
              <a:buNone/>
            </a:pPr>
            <a:r>
              <a:rPr lang="en-GB" sz="2400" dirty="0"/>
              <a:t>	CL = F x dose/AUC </a:t>
            </a:r>
          </a:p>
          <a:p>
            <a:r>
              <a:rPr lang="en-US" sz="2400" dirty="0"/>
              <a:t>where F = the fraction of the dose absorbed. </a:t>
            </a:r>
          </a:p>
          <a:p>
            <a:r>
              <a:rPr lang="en-GB" sz="2400" dirty="0"/>
              <a:t>For intravenous dosage F = 1. </a:t>
            </a:r>
          </a:p>
        </p:txBody>
      </p:sp>
    </p:spTree>
    <p:extLst>
      <p:ext uri="{BB962C8B-B14F-4D97-AF65-F5344CB8AC3E}">
        <p14:creationId xmlns:p14="http://schemas.microsoft.com/office/powerpoint/2010/main" val="70775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9076C-B445-F2F6-5D3D-8443B641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Drug Nomenclature</a:t>
            </a:r>
            <a:r>
              <a:rPr lang="en-GB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 (Naming of drugs)</a:t>
            </a:r>
            <a:r>
              <a:rPr lang="x-none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x-none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3FBCCF-939A-2783-85E4-7C2E4209B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909" y="1695714"/>
            <a:ext cx="8915400" cy="3777622"/>
          </a:xfrm>
        </p:spPr>
        <p:txBody>
          <a:bodyPr>
            <a:noAutofit/>
          </a:bodyPr>
          <a:lstStyle/>
          <a:p>
            <a:r>
              <a:rPr lang="en-GB" sz="2000" b="1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Chemical name</a:t>
            </a:r>
            <a:endParaRPr lang="x-none" sz="2000" b="1" kern="100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Technical and </a:t>
            </a:r>
            <a:r>
              <a:rPr lang="x-none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exact </a:t>
            </a:r>
            <a:r>
              <a:rPr lang="en-GB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description of the </a:t>
            </a:r>
            <a:r>
              <a:rPr lang="x-none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chemical makeup of the drug and indicates the arrangement and position of atoms or atomic groups. e.g., 1-Cyclopropyl-6-fluoro-4-oxo-7-(piperazin-1-yl)-1,4-dihydroquinoline-3-carboxylic acid Hydrochloride.</a:t>
            </a:r>
            <a:endParaRPr lang="en-GB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2000" b="1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Generic name</a:t>
            </a:r>
            <a:endParaRPr lang="x-none" sz="2000" b="1" kern="100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is the name with which the drug is described in official books of reference like pharmacopoeias e.g., ciprofloxacin.</a:t>
            </a:r>
            <a:endParaRPr lang="x-non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2000" b="1" kern="1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Brand name</a:t>
            </a:r>
            <a:endParaRPr lang="x-none" sz="2000" b="1" kern="100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x-none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is the name given to a drug by its manufacturer. This name is often followed by the symbol ® which indicates that the name is registered to a specific manufacturer and no one else can use that name. Examples include </a:t>
            </a:r>
            <a:r>
              <a:rPr lang="en-GB" sz="20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Panadol</a:t>
            </a:r>
            <a:r>
              <a:rPr lang="x-none" sz="2000" baseline="30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®</a:t>
            </a:r>
            <a:r>
              <a:rPr lang="x-none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, Cipro</a:t>
            </a:r>
            <a:r>
              <a:rPr lang="en-GB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tab</a:t>
            </a:r>
            <a:r>
              <a:rPr lang="x-none" sz="2000" baseline="30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®</a:t>
            </a:r>
            <a:r>
              <a:rPr lang="x-none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x-none" sz="20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Neofloxin</a:t>
            </a:r>
            <a:r>
              <a:rPr lang="x-none" sz="2000" baseline="30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®</a:t>
            </a:r>
            <a:r>
              <a:rPr lang="x-none" sz="20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etc.</a:t>
            </a:r>
            <a:endParaRPr lang="x-non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0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DB6C76-08A3-2462-FEE6-5E05FC90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OF DRUGS </a:t>
            </a:r>
            <a:br>
              <a:rPr lang="en-GB" dirty="0"/>
            </a:b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BEFC77-2971-DF6D-9E89-E5A6B9DC0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511" y="1657081"/>
            <a:ext cx="8915400" cy="3777622"/>
          </a:xfrm>
        </p:spPr>
        <p:txBody>
          <a:bodyPr>
            <a:noAutofit/>
          </a:bodyPr>
          <a:lstStyle/>
          <a:p>
            <a:r>
              <a:rPr lang="en-GB" sz="2800" dirty="0"/>
              <a:t>Source (Natural, Semi-synthetic, Synthetic)</a:t>
            </a:r>
          </a:p>
          <a:p>
            <a:r>
              <a:rPr lang="en-GB" sz="2800" dirty="0"/>
              <a:t>Chemical Nature  (organic and Inorganic)</a:t>
            </a:r>
          </a:p>
          <a:p>
            <a:r>
              <a:rPr lang="en-GB" sz="2800" dirty="0"/>
              <a:t>Target organ/Site of Action (Drugs acting on GIT, CNS, Ocular etc)</a:t>
            </a:r>
          </a:p>
          <a:p>
            <a:r>
              <a:rPr lang="en-GB" sz="2800" dirty="0"/>
              <a:t>Mode of Action  </a:t>
            </a:r>
          </a:p>
          <a:p>
            <a:r>
              <a:rPr lang="en-GB" sz="2800" dirty="0"/>
              <a:t>Therapeutic Uses (Antimicrobials, Antihypertensives, antiglaucoma, etc)</a:t>
            </a:r>
          </a:p>
          <a:p>
            <a:r>
              <a:rPr lang="en-GB" sz="2800" dirty="0"/>
              <a:t>Physiological (Sympathetic , Parasympathetic</a:t>
            </a:r>
            <a:r>
              <a:rPr lang="en-GB" sz="2800" dirty="0" smtClean="0"/>
              <a:t>, </a:t>
            </a:r>
            <a:r>
              <a:rPr lang="en-GB" sz="2800" dirty="0" err="1" smtClean="0"/>
              <a:t>etc</a:t>
            </a:r>
            <a:r>
              <a:rPr lang="en-GB" sz="2800" dirty="0"/>
              <a:t>)  </a:t>
            </a:r>
          </a:p>
          <a:p>
            <a:pPr marL="0" indent="0">
              <a:buNone/>
            </a:pP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112001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F9B603-C040-028C-F1EF-E5818C6E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Routes of drug administration</a:t>
            </a:r>
            <a:endParaRPr lang="x-none" sz="4400" dirty="0"/>
          </a:p>
        </p:txBody>
      </p:sp>
    </p:spTree>
    <p:extLst>
      <p:ext uri="{BB962C8B-B14F-4D97-AF65-F5344CB8AC3E}">
        <p14:creationId xmlns:p14="http://schemas.microsoft.com/office/powerpoint/2010/main" val="254661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F04DA4-D82D-77D6-5230-9A90E383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Pharmacokinetics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347321-1092-A8E9-96A1-FEFDE4A21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572" y="1644202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concentration of drug in the plasma depends on the rate at which drug molecules move from site of </a:t>
            </a:r>
            <a:r>
              <a:rPr lang="en-US" sz="2400" dirty="0" smtClean="0"/>
              <a:t>administration </a:t>
            </a:r>
            <a:r>
              <a:rPr lang="en-US" sz="2400" dirty="0"/>
              <a:t>to blood stream, this is determined by rate of drug</a:t>
            </a:r>
          </a:p>
          <a:p>
            <a:r>
              <a:rPr lang="en-GB" sz="2400" dirty="0"/>
              <a:t>Absorption</a:t>
            </a:r>
          </a:p>
          <a:p>
            <a:r>
              <a:rPr lang="en-GB" sz="2400" dirty="0"/>
              <a:t>Distribution </a:t>
            </a:r>
          </a:p>
          <a:p>
            <a:r>
              <a:rPr lang="en-GB" sz="2400" dirty="0"/>
              <a:t>Metabolism </a:t>
            </a:r>
          </a:p>
          <a:p>
            <a:r>
              <a:rPr lang="en-GB" sz="2400" dirty="0"/>
              <a:t>Elimination</a:t>
            </a:r>
          </a:p>
          <a:p>
            <a:r>
              <a:rPr lang="en-GB" sz="2400" i="1" dirty="0"/>
              <a:t>Pharmacokinetics </a:t>
            </a:r>
            <a:r>
              <a:rPr lang="en-US" sz="2400" dirty="0"/>
              <a:t>is currently defined as the study of the time course of drug absorption, distribution, metabolism, </a:t>
            </a:r>
            <a:r>
              <a:rPr lang="en-GB" sz="2400" dirty="0"/>
              <a:t>and excretion.</a:t>
            </a:r>
          </a:p>
          <a:p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20237824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554</TotalTime>
  <Words>2419</Words>
  <Application>Microsoft Office PowerPoint</Application>
  <PresentationFormat>Widescreen</PresentationFormat>
  <Paragraphs>326</Paragraphs>
  <Slides>56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</vt:lpstr>
      <vt:lpstr>AvenirLTStd-Medium</vt:lpstr>
      <vt:lpstr>Calibri</vt:lpstr>
      <vt:lpstr>Calibri Light</vt:lpstr>
      <vt:lpstr>Century Gothic</vt:lpstr>
      <vt:lpstr>Helvetica</vt:lpstr>
      <vt:lpstr>Symbol</vt:lpstr>
      <vt:lpstr>Times</vt:lpstr>
      <vt:lpstr>Times New Roman</vt:lpstr>
      <vt:lpstr>Wingdings 3</vt:lpstr>
      <vt:lpstr>Wisp</vt:lpstr>
      <vt:lpstr>Introduction to General Pharmacology (OPT328)</vt:lpstr>
      <vt:lpstr>Course Outline</vt:lpstr>
      <vt:lpstr>What is Pharmacology</vt:lpstr>
      <vt:lpstr>Branches of pharmacology </vt:lpstr>
      <vt:lpstr>What is a drug</vt:lpstr>
      <vt:lpstr>Drug Nomenclature (Naming of drugs) </vt:lpstr>
      <vt:lpstr>CLASSIFICATION OF DRUGS  </vt:lpstr>
      <vt:lpstr>Routes of drug administration</vt:lpstr>
      <vt:lpstr>Pharmacokinetics</vt:lpstr>
      <vt:lpstr>Pharmacokinetic processes</vt:lpstr>
      <vt:lpstr>Drug absorption</vt:lpstr>
      <vt:lpstr>PowerPoint Presentation</vt:lpstr>
      <vt:lpstr>Passive processes </vt:lpstr>
      <vt:lpstr>Active transport </vt:lpstr>
      <vt:lpstr>Characteristics of Active Transport </vt:lpstr>
      <vt:lpstr>Facilitated Diffusion</vt:lpstr>
      <vt:lpstr>Endocytosis </vt:lpstr>
      <vt:lpstr>Factors that influence rate of drug absorption</vt:lpstr>
      <vt:lpstr>Factors that determine passage of drugs across membranes</vt:lpstr>
      <vt:lpstr>Charge of molecules (Degree of ionization)</vt:lpstr>
      <vt:lpstr>PowerPoint Presentation</vt:lpstr>
      <vt:lpstr>Distribution of drugs</vt:lpstr>
      <vt:lpstr>Plasma protein binding</vt:lpstr>
      <vt:lpstr>Factors Influencing Drug Distribution contd </vt:lpstr>
      <vt:lpstr>Distribution across blood-brain barrier </vt:lpstr>
      <vt:lpstr>Distribution across placenta </vt:lpstr>
      <vt:lpstr>Drug Metabolism </vt:lpstr>
      <vt:lpstr>PowerPoint Presentation</vt:lpstr>
      <vt:lpstr>Types of metabolism</vt:lpstr>
      <vt:lpstr>Effects of Drug metabolism</vt:lpstr>
      <vt:lpstr>Phase 1</vt:lpstr>
      <vt:lpstr>Reactions catalyzed by P450 in phase 1</vt:lpstr>
      <vt:lpstr>PowerPoint Presentation</vt:lpstr>
      <vt:lpstr>PowerPoint Presentation</vt:lpstr>
      <vt:lpstr>Other enzymes involved in phase 1</vt:lpstr>
      <vt:lpstr>(Synthetic)Phase 2</vt:lpstr>
      <vt:lpstr>PowerPoint Presentation</vt:lpstr>
      <vt:lpstr>Glucoronide Formation</vt:lpstr>
      <vt:lpstr>Methylation</vt:lpstr>
      <vt:lpstr>Conjugation with a gluthathione</vt:lpstr>
      <vt:lpstr>Conjugation with a glycine</vt:lpstr>
      <vt:lpstr>Factors affecting drug metabolisn</vt:lpstr>
      <vt:lpstr>First Pass (Presystemic) Metabolism</vt:lpstr>
      <vt:lpstr>Excretion of Drugs</vt:lpstr>
      <vt:lpstr>Renal Excretion</vt:lpstr>
      <vt:lpstr>Glomerular Filtration</vt:lpstr>
      <vt:lpstr>Active Tubular Secretion</vt:lpstr>
      <vt:lpstr>Passive Tubular Reabsorption</vt:lpstr>
      <vt:lpstr>Biliary Excretion</vt:lpstr>
      <vt:lpstr>Enterohepatic circulation</vt:lpstr>
      <vt:lpstr>Excretion Through the lungs</vt:lpstr>
      <vt:lpstr>Excretion Through the Sweat, saliva, breast milk</vt:lpstr>
      <vt:lpstr>Clearance</vt:lpstr>
      <vt:lpstr>Pharmacokinetic parameters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Pharmacology</dc:title>
  <dc:creator>HP</dc:creator>
  <cp:lastModifiedBy>HP</cp:lastModifiedBy>
  <cp:revision>24</cp:revision>
  <dcterms:created xsi:type="dcterms:W3CDTF">2024-01-23T06:01:22Z</dcterms:created>
  <dcterms:modified xsi:type="dcterms:W3CDTF">2024-02-08T14:44:03Z</dcterms:modified>
</cp:coreProperties>
</file>