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0" r:id="rId23"/>
    <p:sldId id="278" r:id="rId24"/>
    <p:sldId id="279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CD56-D3AC-410E-985F-894AA0D99E1D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FA3D-7B7A-44B8-BF86-5ACCB82848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CD56-D3AC-410E-985F-894AA0D99E1D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FA3D-7B7A-44B8-BF86-5ACCB82848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CD56-D3AC-410E-985F-894AA0D99E1D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FA3D-7B7A-44B8-BF86-5ACCB82848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CD56-D3AC-410E-985F-894AA0D99E1D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FA3D-7B7A-44B8-BF86-5ACCB82848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CD56-D3AC-410E-985F-894AA0D99E1D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FA3D-7B7A-44B8-BF86-5ACCB82848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CD56-D3AC-410E-985F-894AA0D99E1D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FA3D-7B7A-44B8-BF86-5ACCB82848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CD56-D3AC-410E-985F-894AA0D99E1D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FA3D-7B7A-44B8-BF86-5ACCB82848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CD56-D3AC-410E-985F-894AA0D99E1D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FA3D-7B7A-44B8-BF86-5ACCB82848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CD56-D3AC-410E-985F-894AA0D99E1D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FA3D-7B7A-44B8-BF86-5ACCB82848A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CD56-D3AC-410E-985F-894AA0D99E1D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FA3D-7B7A-44B8-BF86-5ACCB82848A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CD56-D3AC-410E-985F-894AA0D99E1D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E8FA3D-7B7A-44B8-BF86-5ACCB82848A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6E8FA3D-7B7A-44B8-BF86-5ACCB82848A2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93ECD56-D3AC-410E-985F-894AA0D99E1D}" type="datetimeFigureOut">
              <a:rPr lang="en-GB" smtClean="0"/>
              <a:t>08/02/2024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.slidesharecdn.com/routesofdrugadministration-160610064453/95/routes-of-drug-administration-32-638.jpg?cb=146554110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Routes of Drug Administration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 </a:t>
            </a:r>
            <a:r>
              <a:rPr lang="en-US" dirty="0" err="1"/>
              <a:t>Eki</a:t>
            </a:r>
            <a:r>
              <a:rPr lang="en-US" dirty="0"/>
              <a:t> </a:t>
            </a:r>
            <a:r>
              <a:rPr lang="en-US" dirty="0" err="1"/>
              <a:t>Oghre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95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SUBLINGUAL/BUCCAL ROUTE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Placed in the mouth and sucked, gradually dissolves and absorbed directly by blood vessels of </a:t>
            </a:r>
            <a:r>
              <a:rPr lang="en-US" sz="2800" dirty="0" err="1"/>
              <a:t>buccal</a:t>
            </a:r>
            <a:r>
              <a:rPr lang="en-US" sz="2800" dirty="0"/>
              <a:t> mucosa,</a:t>
            </a:r>
          </a:p>
          <a:p>
            <a:r>
              <a:rPr lang="en-US" sz="2800" dirty="0"/>
              <a:t>Advantages</a:t>
            </a:r>
          </a:p>
          <a:p>
            <a:pPr lvl="1"/>
            <a:r>
              <a:rPr lang="en-US" sz="2800" dirty="0"/>
              <a:t>Rapid absorption</a:t>
            </a:r>
          </a:p>
          <a:p>
            <a:pPr lvl="1"/>
            <a:r>
              <a:rPr lang="en-US" sz="2800" dirty="0"/>
              <a:t>Avoids first pass</a:t>
            </a:r>
          </a:p>
          <a:p>
            <a:pPr lvl="1"/>
            <a:r>
              <a:rPr lang="en-US" sz="2800" dirty="0"/>
              <a:t>Convenient </a:t>
            </a:r>
          </a:p>
          <a:p>
            <a:pPr lvl="1"/>
            <a:r>
              <a:rPr lang="en-US" sz="2800" dirty="0"/>
              <a:t>Cheap</a:t>
            </a:r>
          </a:p>
          <a:p>
            <a:pPr lvl="1"/>
            <a:r>
              <a:rPr lang="en-US" sz="2800" dirty="0"/>
              <a:t>Short term effect	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7271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LARGE QUANTITY CANNOT BE GIVEN</a:t>
            </a:r>
          </a:p>
          <a:p>
            <a:r>
              <a:rPr lang="en-US" sz="2800" dirty="0"/>
              <a:t>Cannot be used for unpalatable drugs</a:t>
            </a:r>
          </a:p>
          <a:p>
            <a:r>
              <a:rPr lang="en-US" sz="2800" dirty="0"/>
              <a:t>Dose absorbed is small</a:t>
            </a:r>
          </a:p>
          <a:p>
            <a:r>
              <a:rPr lang="en-US" sz="2800" dirty="0"/>
              <a:t>Cannot be used for irritant drugs</a:t>
            </a:r>
          </a:p>
          <a:p>
            <a:r>
              <a:rPr lang="en-US" sz="2800" dirty="0"/>
              <a:t>Large quantity cannot be given</a:t>
            </a:r>
          </a:p>
          <a:p>
            <a:endParaRPr lang="en-US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5693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Administered as </a:t>
            </a:r>
            <a:r>
              <a:rPr lang="en-GB" dirty="0"/>
              <a:t>Suppositories or retention enema </a:t>
            </a:r>
          </a:p>
          <a:p>
            <a:r>
              <a:rPr lang="en-GB" dirty="0" err="1" smtClean="0"/>
              <a:t>E.g</a:t>
            </a:r>
            <a:r>
              <a:rPr lang="en-GB" dirty="0"/>
              <a:t>: Diazepam, Indomethacin, aspirin, theophylline, chlorpromazine </a:t>
            </a:r>
            <a:endParaRPr lang="en-US" dirty="0"/>
          </a:p>
          <a:p>
            <a:r>
              <a:rPr lang="en-US" dirty="0"/>
              <a:t>Mixed with a waxy substance that liquefies after insertion into the anus</a:t>
            </a:r>
          </a:p>
          <a:p>
            <a:r>
              <a:rPr lang="en-US" b="1" dirty="0"/>
              <a:t>Advantages</a:t>
            </a:r>
          </a:p>
          <a:p>
            <a:r>
              <a:rPr lang="en-US" dirty="0"/>
              <a:t>Used in children</a:t>
            </a:r>
          </a:p>
          <a:p>
            <a:r>
              <a:rPr lang="en-US" dirty="0"/>
              <a:t>Little or no first pass</a:t>
            </a:r>
          </a:p>
          <a:p>
            <a:r>
              <a:rPr lang="en-US" dirty="0"/>
              <a:t>Used in vomiting or unconscious pats</a:t>
            </a:r>
          </a:p>
          <a:p>
            <a:r>
              <a:rPr lang="en-US" dirty="0"/>
              <a:t>High </a:t>
            </a:r>
            <a:r>
              <a:rPr lang="en-US" dirty="0" smtClean="0"/>
              <a:t>conc. </a:t>
            </a:r>
            <a:r>
              <a:rPr lang="en-US" dirty="0"/>
              <a:t>rapidly achieved</a:t>
            </a:r>
          </a:p>
          <a:p>
            <a:r>
              <a:rPr lang="en-US" dirty="0"/>
              <a:t>Easy to terminate exposure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44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Inconvenient</a:t>
            </a:r>
          </a:p>
          <a:p>
            <a:r>
              <a:rPr lang="en-US" sz="2800" dirty="0"/>
              <a:t>Absorption is slow and variable.</a:t>
            </a:r>
          </a:p>
          <a:p>
            <a:r>
              <a:rPr lang="en-US" sz="2800" dirty="0"/>
              <a:t>Not for irritant drugs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98557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Parenteral routes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Intramuscular </a:t>
            </a:r>
            <a:r>
              <a:rPr lang="en-US" sz="2400" dirty="0"/>
              <a:t>(IM)- into large skeletal muscles</a:t>
            </a:r>
          </a:p>
          <a:p>
            <a:r>
              <a:rPr lang="en-US" sz="2400" dirty="0"/>
              <a:t>Intravenous (IV) –into veins</a:t>
            </a:r>
          </a:p>
          <a:p>
            <a:r>
              <a:rPr lang="en-US" sz="2400" dirty="0"/>
              <a:t>Intradermal(ID) – into skin</a:t>
            </a:r>
          </a:p>
          <a:p>
            <a:r>
              <a:rPr lang="en-US" sz="2400" dirty="0" smtClean="0"/>
              <a:t>Subcutaneous </a:t>
            </a:r>
            <a:r>
              <a:rPr lang="en-US" sz="2400" dirty="0"/>
              <a:t>(S.C.)</a:t>
            </a:r>
          </a:p>
          <a:p>
            <a:r>
              <a:rPr lang="en-US" sz="2400" dirty="0"/>
              <a:t>Intra-arterial (I.A.)</a:t>
            </a:r>
          </a:p>
          <a:p>
            <a:r>
              <a:rPr lang="en-US" sz="2400" dirty="0" err="1"/>
              <a:t>Intrathecal</a:t>
            </a:r>
            <a:r>
              <a:rPr lang="en-US" sz="2400" dirty="0"/>
              <a:t> (I.T.)- into CSF</a:t>
            </a:r>
          </a:p>
          <a:p>
            <a:r>
              <a:rPr lang="en-US" sz="2400" dirty="0" err="1"/>
              <a:t>Intraperitoneal</a:t>
            </a:r>
            <a:r>
              <a:rPr lang="en-US" sz="2400" dirty="0"/>
              <a:t> (I.P.) into peritoneal cavity</a:t>
            </a:r>
          </a:p>
          <a:p>
            <a:r>
              <a:rPr lang="en-US" sz="2400" dirty="0"/>
              <a:t>Intra-articular –into synovial fluid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66988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parenteral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High bioavailability</a:t>
            </a:r>
          </a:p>
          <a:p>
            <a:r>
              <a:rPr lang="en-US" sz="2400" dirty="0"/>
              <a:t>Rapid action</a:t>
            </a:r>
          </a:p>
          <a:p>
            <a:r>
              <a:rPr lang="en-US" sz="2400" dirty="0"/>
              <a:t>No first pass.</a:t>
            </a:r>
          </a:p>
          <a:p>
            <a:r>
              <a:rPr lang="en-US" sz="2400" dirty="0"/>
              <a:t>Used for vomiting patients</a:t>
            </a:r>
          </a:p>
          <a:p>
            <a:r>
              <a:rPr lang="en-US" sz="2400" dirty="0"/>
              <a:t>Used for unconscious patients</a:t>
            </a:r>
          </a:p>
          <a:p>
            <a:r>
              <a:rPr lang="en-US" sz="2400" dirty="0"/>
              <a:t>Used for irritant drugs</a:t>
            </a:r>
          </a:p>
          <a:p>
            <a:r>
              <a:rPr lang="en-US" sz="2400" dirty="0"/>
              <a:t>No food-drug interaction</a:t>
            </a:r>
          </a:p>
          <a:p>
            <a:r>
              <a:rPr lang="en-US" sz="2400" dirty="0"/>
              <a:t>No gastric irritation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95813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Disadvantages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Can</a:t>
            </a:r>
            <a:r>
              <a:rPr lang="en-US" sz="2800" dirty="0" smtClean="0"/>
              <a:t>not</a:t>
            </a:r>
            <a:r>
              <a:rPr lang="en-US" sz="2800" dirty="0" smtClean="0"/>
              <a:t>  </a:t>
            </a:r>
            <a:r>
              <a:rPr lang="en-US" sz="2800" dirty="0"/>
              <a:t>be self administered</a:t>
            </a:r>
          </a:p>
          <a:p>
            <a:r>
              <a:rPr lang="en-US" sz="2800" dirty="0"/>
              <a:t>Requires sterilization</a:t>
            </a:r>
          </a:p>
          <a:p>
            <a:r>
              <a:rPr lang="en-US" sz="2800" dirty="0"/>
              <a:t>Invasive possible infection </a:t>
            </a:r>
          </a:p>
          <a:p>
            <a:r>
              <a:rPr lang="en-US" sz="2800" dirty="0"/>
              <a:t>Pain</a:t>
            </a:r>
          </a:p>
          <a:p>
            <a:r>
              <a:rPr lang="en-US" sz="2800" dirty="0"/>
              <a:t>Needs skill</a:t>
            </a:r>
          </a:p>
          <a:p>
            <a:r>
              <a:rPr lang="en-US" sz="2800" dirty="0"/>
              <a:t>Expensive</a:t>
            </a:r>
          </a:p>
          <a:p>
            <a:r>
              <a:rPr lang="en-US" sz="2800" dirty="0"/>
              <a:t>Can cause anaphylaxis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955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Intramuscular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Commonest route of injection</a:t>
            </a:r>
          </a:p>
          <a:p>
            <a:r>
              <a:rPr lang="en-US" dirty="0"/>
              <a:t>Large skeletal muscles of buttocks or forearm</a:t>
            </a:r>
          </a:p>
          <a:p>
            <a:r>
              <a:rPr lang="en-US" dirty="0"/>
              <a:t>Rapid absorption due to rich blood plexuses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75048"/>
              </p:ext>
            </p:extLst>
          </p:nvPr>
        </p:nvGraphicFramePr>
        <p:xfrm>
          <a:off x="457200" y="3124200"/>
          <a:ext cx="7543800" cy="325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ABSORPTION REASONABLY UNIFORM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UPTO 10ML DRUG GIVEN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RAPID ONSET OF ACTION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LOCAL PAIN AND ABCESS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MILD IRRITANTS CAN BE GIVEN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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EXPENSIVE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PASS AVOIDED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INFECTION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GASTRIC FACTORS CAN BE AVOIDED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NERVE DAMAGE 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510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Intravenous (IV)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435886"/>
              </p:ext>
            </p:extLst>
          </p:nvPr>
        </p:nvGraphicFramePr>
        <p:xfrm>
          <a:off x="152400" y="2057400"/>
          <a:ext cx="8229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ADVANTAGES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DISADVANTAGES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BIOAVAILABILITY 100%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IRRITATION &amp; CELLULITIS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ym typeface="Symbol"/>
                        </a:rPr>
                        <a:t></a:t>
                      </a:r>
                      <a:r>
                        <a:rPr lang="en-GB" dirty="0"/>
                        <a:t> DESIRED BLOOD CONCENTRATIONS ACHIEVED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THROMBOPHELEBITIS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LARGE QUANTITIES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SAFE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VOMITING &amp; DIARRHEA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TECHNICAL ASSISTANCE REQUIRED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EMERGENCY SITUATIONS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DANGER OF INFECTION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FIRST PASS AVOIDED </a:t>
                      </a:r>
                      <a:r>
                        <a:rPr lang="en-GB" dirty="0">
                          <a:sym typeface="Symbol"/>
                        </a:rPr>
                        <a:t>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EXPENSIVE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GASTRIC MANUPALATION AVOIDED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CONVENIENT AND PAINFUL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888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Intradermal(ID)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The drug is given within skin layers (dermis) </a:t>
            </a:r>
          </a:p>
          <a:p>
            <a:r>
              <a:rPr lang="en-GB" sz="2800" dirty="0">
                <a:sym typeface="Symbol"/>
              </a:rPr>
              <a:t></a:t>
            </a:r>
            <a:r>
              <a:rPr lang="en-GB" sz="2800" dirty="0"/>
              <a:t> Painful </a:t>
            </a:r>
          </a:p>
          <a:p>
            <a:r>
              <a:rPr lang="en-GB" sz="2800" dirty="0">
                <a:sym typeface="Symbol"/>
              </a:rPr>
              <a:t></a:t>
            </a:r>
            <a:r>
              <a:rPr lang="en-GB" sz="2800" dirty="0"/>
              <a:t> Mainly used for testing sensitivity to drugs. e.g. penicillin, ATS (anti tetanus serum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379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achieve the desired effect of a drug, it is very important to carefully select the route by which the drug is administered.</a:t>
            </a:r>
          </a:p>
          <a:p>
            <a:r>
              <a:rPr lang="en-US" sz="3200" dirty="0"/>
              <a:t>No single route is ideal for all drugs in all circumstances</a:t>
            </a:r>
          </a:p>
          <a:p>
            <a:endParaRPr lang="en-US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82974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Subcutaneous </a:t>
            </a:r>
            <a:r>
              <a:rPr lang="en-US" dirty="0"/>
              <a:t>(S.C.)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>
                <a:sym typeface="Symbol"/>
              </a:rPr>
              <a:t></a:t>
            </a:r>
            <a:r>
              <a:rPr lang="en-GB" dirty="0"/>
              <a:t> Injected under the skin. </a:t>
            </a:r>
          </a:p>
          <a:p>
            <a:pPr lvl="0"/>
            <a:r>
              <a:rPr lang="en-GB" dirty="0">
                <a:sym typeface="Symbol"/>
              </a:rPr>
              <a:t></a:t>
            </a:r>
            <a:r>
              <a:rPr lang="en-GB" dirty="0"/>
              <a:t> Absorption is slow, so action is prolonged.</a:t>
            </a:r>
          </a:p>
          <a:p>
            <a:pPr marL="114300" lvl="0" indent="0">
              <a:buNone/>
            </a:pPr>
            <a:endParaRPr lang="en-GB" dirty="0"/>
          </a:p>
          <a:p>
            <a:pPr marL="114300" lvl="0" indent="0">
              <a:buNone/>
            </a:pPr>
            <a:r>
              <a:rPr lang="en-GB" dirty="0"/>
              <a:t>INTRA-ARTERIAL </a:t>
            </a:r>
          </a:p>
          <a:p>
            <a:pPr lvl="0"/>
            <a:r>
              <a:rPr lang="en-GB" dirty="0">
                <a:sym typeface="Symbol"/>
              </a:rPr>
              <a:t></a:t>
            </a:r>
            <a:r>
              <a:rPr lang="en-GB" dirty="0"/>
              <a:t> Rarely used </a:t>
            </a:r>
            <a:r>
              <a:rPr lang="en-GB" dirty="0">
                <a:sym typeface="Symbol"/>
              </a:rPr>
              <a:t></a:t>
            </a:r>
            <a:r>
              <a:rPr lang="en-GB" dirty="0"/>
              <a:t> Anticancer drugs are given for localized effects </a:t>
            </a:r>
            <a:r>
              <a:rPr lang="en-GB" dirty="0">
                <a:sym typeface="Symbol"/>
              </a:rPr>
              <a:t></a:t>
            </a:r>
            <a:r>
              <a:rPr lang="en-GB" dirty="0"/>
              <a:t> Drugs used for diagnosis of peripheral vascular diseases</a:t>
            </a:r>
          </a:p>
          <a:p>
            <a:pPr lvl="0"/>
            <a:endParaRPr lang="en-GB" dirty="0"/>
          </a:p>
          <a:p>
            <a:pPr marL="114300" indent="0">
              <a:buNone/>
            </a:pPr>
            <a:r>
              <a:rPr lang="en-GB" dirty="0"/>
              <a:t>INTRA-ARTICULAR </a:t>
            </a:r>
          </a:p>
          <a:p>
            <a:r>
              <a:rPr lang="en-GB" dirty="0">
                <a:sym typeface="Symbol"/>
              </a:rPr>
              <a:t></a:t>
            </a:r>
            <a:r>
              <a:rPr lang="en-GB" dirty="0"/>
              <a:t> injections of antibiotics and corticosteroids are administered in </a:t>
            </a:r>
            <a:r>
              <a:rPr lang="en-GB" dirty="0" smtClean="0"/>
              <a:t>inflamed </a:t>
            </a:r>
            <a:r>
              <a:rPr lang="en-GB" dirty="0"/>
              <a:t>joined cavities by experts. example: hydrocortisone in rheumatoid arthritis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420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Intrathecal</a:t>
            </a:r>
            <a:r>
              <a:rPr lang="en-US" dirty="0"/>
              <a:t> (I.T.)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injection into the CSF </a:t>
            </a:r>
            <a:r>
              <a:rPr lang="en-US" dirty="0" smtClean="0"/>
              <a:t>via </a:t>
            </a:r>
            <a:r>
              <a:rPr lang="en-US" dirty="0"/>
              <a:t>spinal canal or the subarachnoid space.</a:t>
            </a:r>
          </a:p>
          <a:p>
            <a:r>
              <a:rPr lang="en-US" dirty="0"/>
              <a:t>It bypasses the blood-brain barrier</a:t>
            </a:r>
          </a:p>
          <a:p>
            <a:r>
              <a:rPr lang="en-US" dirty="0" smtClean="0"/>
              <a:t>Freq. </a:t>
            </a:r>
            <a:r>
              <a:rPr lang="en-US" dirty="0"/>
              <a:t>used for spinal </a:t>
            </a:r>
            <a:r>
              <a:rPr lang="en-US" dirty="0" err="1" smtClean="0"/>
              <a:t>anaesthetic</a:t>
            </a:r>
            <a:r>
              <a:rPr lang="en-US" dirty="0"/>
              <a:t>, Infections of the brain and </a:t>
            </a:r>
            <a:r>
              <a:rPr lang="en-US" dirty="0" smtClean="0"/>
              <a:t>meninges</a:t>
            </a:r>
            <a:r>
              <a:rPr lang="en-US" dirty="0"/>
              <a:t>, Chemotherapy, Pain management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3104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Topical Routes of Administration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620000" cy="4800600"/>
          </a:xfrm>
        </p:spPr>
        <p:txBody>
          <a:bodyPr/>
          <a:lstStyle/>
          <a:p>
            <a:pPr lvl="0"/>
            <a:r>
              <a:rPr lang="en-GB" dirty="0"/>
              <a:t>Application of a drug directly to the surface of the skin or desired site of action. It includes administration of drugs to any mucous membrane </a:t>
            </a:r>
            <a:endParaRPr lang="en-GB" dirty="0">
              <a:sym typeface="Symbol"/>
            </a:endParaRPr>
          </a:p>
          <a:p>
            <a:pPr lvl="0"/>
            <a:r>
              <a:rPr lang="en-GB" dirty="0"/>
              <a:t>Eye </a:t>
            </a:r>
          </a:p>
          <a:p>
            <a:pPr lvl="0"/>
            <a:r>
              <a:rPr lang="en-GB" dirty="0"/>
              <a:t>Vagina</a:t>
            </a:r>
          </a:p>
          <a:p>
            <a:pPr lvl="0"/>
            <a:r>
              <a:rPr lang="en-GB" dirty="0"/>
              <a:t>Nose </a:t>
            </a:r>
          </a:p>
          <a:p>
            <a:pPr lvl="0"/>
            <a:r>
              <a:rPr lang="en-GB" dirty="0"/>
              <a:t>Ears</a:t>
            </a:r>
          </a:p>
          <a:p>
            <a:pPr lvl="0"/>
            <a:r>
              <a:rPr lang="en-GB" dirty="0"/>
              <a:t>Lungs </a:t>
            </a:r>
          </a:p>
          <a:p>
            <a:pPr marL="11430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864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Topical Dosage Forms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en-GB" dirty="0"/>
              <a:t>Topical Dosage Forms Dose forms for topical administration include:</a:t>
            </a:r>
            <a:endParaRPr lang="en-GB" dirty="0">
              <a:sym typeface="Symbol"/>
            </a:endParaRPr>
          </a:p>
          <a:p>
            <a:pPr lvl="0"/>
            <a:r>
              <a:rPr lang="en-GB" dirty="0"/>
              <a:t> Skin: </a:t>
            </a:r>
            <a:r>
              <a:rPr lang="en-GB" dirty="0">
                <a:sym typeface="Symbol"/>
              </a:rPr>
              <a:t></a:t>
            </a:r>
            <a:r>
              <a:rPr lang="en-GB" dirty="0"/>
              <a:t> creams </a:t>
            </a:r>
            <a:r>
              <a:rPr lang="en-GB" dirty="0">
                <a:sym typeface="Symbol"/>
              </a:rPr>
              <a:t></a:t>
            </a:r>
            <a:r>
              <a:rPr lang="en-GB" dirty="0"/>
              <a:t> ointments </a:t>
            </a:r>
            <a:r>
              <a:rPr lang="en-GB" dirty="0">
                <a:sym typeface="Symbol"/>
              </a:rPr>
              <a:t></a:t>
            </a:r>
            <a:r>
              <a:rPr lang="en-GB" dirty="0"/>
              <a:t> lotions </a:t>
            </a:r>
            <a:r>
              <a:rPr lang="en-GB" dirty="0">
                <a:sym typeface="Symbol"/>
              </a:rPr>
              <a:t></a:t>
            </a:r>
            <a:r>
              <a:rPr lang="en-GB" dirty="0"/>
              <a:t> gels </a:t>
            </a:r>
            <a:r>
              <a:rPr lang="en-GB" dirty="0">
                <a:sym typeface="Symbol"/>
              </a:rPr>
              <a:t></a:t>
            </a:r>
            <a:r>
              <a:rPr lang="en-GB" dirty="0"/>
              <a:t> transdermal patches </a:t>
            </a:r>
            <a:r>
              <a:rPr lang="en-GB" dirty="0">
                <a:sym typeface="Symbol"/>
              </a:rPr>
              <a:t></a:t>
            </a:r>
            <a:r>
              <a:rPr lang="en-GB" dirty="0"/>
              <a:t> disks </a:t>
            </a:r>
          </a:p>
          <a:p>
            <a:pPr lvl="0"/>
            <a:r>
              <a:rPr lang="en-GB" dirty="0"/>
              <a:t> Eye or ear: – solutions – suspensions – ointments </a:t>
            </a:r>
          </a:p>
          <a:p>
            <a:pPr lvl="0"/>
            <a:r>
              <a:rPr lang="en-GB" dirty="0"/>
              <a:t>Nose and lungs: – sprays and powders </a:t>
            </a:r>
          </a:p>
          <a:p>
            <a:pPr marL="114300" lvl="0" indent="0">
              <a:buNone/>
            </a:pPr>
            <a:r>
              <a:rPr lang="en-GB" u="sng" dirty="0">
                <a:hlinkClick r:id="rId2" tooltip="Advantages and Disadvantages of the&#10;Topical Route&#10;Advantage..."/>
              </a:rPr>
              <a:t> </a:t>
            </a:r>
            <a:r>
              <a:rPr lang="en-GB" dirty="0"/>
              <a:t>Advantages of the Topical Route: </a:t>
            </a:r>
          </a:p>
          <a:p>
            <a:pPr lvl="1"/>
            <a:r>
              <a:rPr lang="en-GB" dirty="0"/>
              <a:t> Local therapeutic effects</a:t>
            </a:r>
          </a:p>
          <a:p>
            <a:pPr lvl="1"/>
            <a:r>
              <a:rPr lang="en-GB" dirty="0"/>
              <a:t> lower risk of side effects </a:t>
            </a:r>
          </a:p>
          <a:p>
            <a:pPr marL="411480" lvl="1" indent="0">
              <a:buNone/>
            </a:pPr>
            <a:r>
              <a:rPr lang="en-GB" sz="2400" dirty="0"/>
              <a:t>Disadvantages: </a:t>
            </a:r>
          </a:p>
          <a:p>
            <a:pPr lvl="0"/>
            <a:r>
              <a:rPr lang="en-GB" dirty="0">
                <a:sym typeface="Symbol"/>
              </a:rPr>
              <a:t></a:t>
            </a:r>
            <a:r>
              <a:rPr lang="en-GB" dirty="0"/>
              <a:t> Not well absorbed into the deeper layers of the skin or mucous membrane </a:t>
            </a:r>
          </a:p>
          <a:p>
            <a:pPr marL="11430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551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until effect-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>
                <a:sym typeface="Symbol"/>
              </a:rPr>
              <a:t></a:t>
            </a:r>
            <a:r>
              <a:rPr lang="en-GB" dirty="0"/>
              <a:t> </a:t>
            </a:r>
            <a:r>
              <a:rPr lang="en-GB" dirty="0" smtClean="0"/>
              <a:t>intravenous  </a:t>
            </a:r>
            <a:r>
              <a:rPr lang="en-GB" dirty="0"/>
              <a:t>30-60 seconds </a:t>
            </a:r>
          </a:p>
          <a:p>
            <a:pPr lvl="0"/>
            <a:r>
              <a:rPr lang="en-GB" dirty="0">
                <a:sym typeface="Symbol"/>
              </a:rPr>
              <a:t></a:t>
            </a:r>
            <a:r>
              <a:rPr lang="en-GB" dirty="0"/>
              <a:t> </a:t>
            </a:r>
            <a:r>
              <a:rPr lang="en-GB" dirty="0" err="1"/>
              <a:t>intraosseous</a:t>
            </a:r>
            <a:r>
              <a:rPr lang="en-GB" dirty="0"/>
              <a:t> </a:t>
            </a:r>
            <a:r>
              <a:rPr lang="en-GB" dirty="0" smtClean="0"/>
              <a:t> 30-60 </a:t>
            </a:r>
            <a:r>
              <a:rPr lang="en-GB" dirty="0"/>
              <a:t>seconds </a:t>
            </a:r>
          </a:p>
          <a:p>
            <a:pPr lvl="0"/>
            <a:r>
              <a:rPr lang="en-GB" dirty="0">
                <a:sym typeface="Symbol"/>
              </a:rPr>
              <a:t></a:t>
            </a:r>
            <a:r>
              <a:rPr lang="en-GB" dirty="0"/>
              <a:t> endotracheal </a:t>
            </a:r>
            <a:r>
              <a:rPr lang="en-GB" dirty="0"/>
              <a:t> </a:t>
            </a:r>
            <a:r>
              <a:rPr lang="en-GB" dirty="0" smtClean="0"/>
              <a:t>2-3 </a:t>
            </a:r>
            <a:r>
              <a:rPr lang="en-GB" dirty="0"/>
              <a:t>minutes </a:t>
            </a:r>
          </a:p>
          <a:p>
            <a:pPr lvl="0"/>
            <a:r>
              <a:rPr lang="en-GB" dirty="0">
                <a:sym typeface="Symbol"/>
              </a:rPr>
              <a:t></a:t>
            </a:r>
            <a:r>
              <a:rPr lang="en-GB" dirty="0"/>
              <a:t> inhalation </a:t>
            </a:r>
            <a:r>
              <a:rPr lang="en-GB" dirty="0" smtClean="0"/>
              <a:t>       2-3 </a:t>
            </a:r>
            <a:r>
              <a:rPr lang="en-GB" dirty="0"/>
              <a:t>minutes </a:t>
            </a:r>
          </a:p>
          <a:p>
            <a:pPr lvl="0"/>
            <a:r>
              <a:rPr lang="en-GB" dirty="0">
                <a:sym typeface="Symbol"/>
              </a:rPr>
              <a:t></a:t>
            </a:r>
            <a:r>
              <a:rPr lang="en-GB" dirty="0"/>
              <a:t> sublingual </a:t>
            </a:r>
            <a:r>
              <a:rPr lang="en-GB" dirty="0" smtClean="0"/>
              <a:t>       3-5 </a:t>
            </a:r>
            <a:r>
              <a:rPr lang="en-GB" dirty="0"/>
              <a:t>minutes </a:t>
            </a:r>
          </a:p>
          <a:p>
            <a:pPr lvl="0"/>
            <a:r>
              <a:rPr lang="en-GB" dirty="0">
                <a:sym typeface="Symbol"/>
              </a:rPr>
              <a:t></a:t>
            </a:r>
            <a:r>
              <a:rPr lang="en-GB" dirty="0"/>
              <a:t> intramuscular </a:t>
            </a:r>
            <a:r>
              <a:rPr lang="en-GB" dirty="0" smtClean="0"/>
              <a:t> 10-20 </a:t>
            </a:r>
            <a:r>
              <a:rPr lang="en-GB" dirty="0"/>
              <a:t>minutes </a:t>
            </a:r>
          </a:p>
          <a:p>
            <a:pPr lvl="0"/>
            <a:r>
              <a:rPr lang="en-GB" dirty="0">
                <a:sym typeface="Symbol"/>
              </a:rPr>
              <a:t></a:t>
            </a:r>
            <a:r>
              <a:rPr lang="en-GB" dirty="0"/>
              <a:t> subcutaneous </a:t>
            </a:r>
            <a:r>
              <a:rPr lang="en-GB" dirty="0" smtClean="0"/>
              <a:t> 15-30 </a:t>
            </a:r>
            <a:r>
              <a:rPr lang="en-GB" dirty="0"/>
              <a:t>minutes </a:t>
            </a:r>
          </a:p>
          <a:p>
            <a:pPr lvl="0"/>
            <a:r>
              <a:rPr lang="en-GB" dirty="0">
                <a:sym typeface="Symbol"/>
              </a:rPr>
              <a:t></a:t>
            </a:r>
            <a:r>
              <a:rPr lang="en-GB" dirty="0"/>
              <a:t> rectal </a:t>
            </a:r>
            <a:r>
              <a:rPr lang="en-GB" dirty="0" smtClean="0"/>
              <a:t>                 5-30 </a:t>
            </a:r>
            <a:r>
              <a:rPr lang="en-GB" dirty="0"/>
              <a:t>minutes </a:t>
            </a:r>
          </a:p>
          <a:p>
            <a:pPr lvl="0"/>
            <a:r>
              <a:rPr lang="en-GB" dirty="0">
                <a:sym typeface="Symbol"/>
              </a:rPr>
              <a:t></a:t>
            </a:r>
            <a:r>
              <a:rPr lang="en-GB" dirty="0"/>
              <a:t> Oral ingestion </a:t>
            </a:r>
            <a:r>
              <a:rPr lang="en-GB" dirty="0" smtClean="0"/>
              <a:t> 30-90 </a:t>
            </a:r>
            <a:r>
              <a:rPr lang="en-GB" dirty="0"/>
              <a:t>minutes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1191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Blood-brain barrier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Selective of </a:t>
            </a:r>
            <a:r>
              <a:rPr lang="en-US"/>
              <a:t>substances the </a:t>
            </a:r>
            <a:r>
              <a:rPr lang="en-US" dirty="0"/>
              <a:t>enter </a:t>
            </a:r>
            <a:r>
              <a:rPr lang="en-US"/>
              <a:t>the brain.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234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major routes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Topical/local</a:t>
            </a:r>
          </a:p>
          <a:p>
            <a:r>
              <a:rPr lang="en-US" sz="2800" dirty="0"/>
              <a:t>Systemic</a:t>
            </a:r>
          </a:p>
          <a:p>
            <a:r>
              <a:rPr lang="en-US" sz="2800" dirty="0"/>
              <a:t>Topical</a:t>
            </a:r>
          </a:p>
          <a:p>
            <a:pPr lvl="1"/>
            <a:r>
              <a:rPr lang="en-US" sz="2800" dirty="0"/>
              <a:t>The drug is placed at or very close to desired site of action. </a:t>
            </a:r>
            <a:endParaRPr lang="en-GB" sz="2800" dirty="0"/>
          </a:p>
          <a:p>
            <a:r>
              <a:rPr lang="en-US" sz="2800" dirty="0"/>
              <a:t>Systemic</a:t>
            </a:r>
          </a:p>
          <a:p>
            <a:pPr lvl="1"/>
            <a:r>
              <a:rPr lang="en-US" sz="2800" dirty="0"/>
              <a:t>The drug is administered in such a way that it reaches systemic circulation and from there carried by blood supply to desired site of action.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7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sites of Topical administration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skin i.e. ointments, corticosteroids</a:t>
            </a:r>
          </a:p>
          <a:p>
            <a:r>
              <a:rPr lang="en-US" sz="2800" dirty="0"/>
              <a:t>The eye  i.e. eye drops</a:t>
            </a:r>
          </a:p>
          <a:p>
            <a:r>
              <a:rPr lang="en-US" sz="2800" dirty="0"/>
              <a:t>The nose i.e. for decongestants</a:t>
            </a:r>
          </a:p>
          <a:p>
            <a:r>
              <a:rPr lang="en-US" sz="2800" dirty="0"/>
              <a:t>The lungs i.e. use of inhalers for vasodilatation </a:t>
            </a:r>
          </a:p>
          <a:p>
            <a:r>
              <a:rPr lang="en-US" sz="2800" dirty="0"/>
              <a:t>The vagina </a:t>
            </a:r>
            <a:r>
              <a:rPr lang="en-US" sz="2800" dirty="0" smtClean="0"/>
              <a:t>i.e. </a:t>
            </a:r>
            <a:r>
              <a:rPr lang="en-US" sz="2800" dirty="0"/>
              <a:t>antifungal creams</a:t>
            </a:r>
          </a:p>
          <a:p>
            <a:r>
              <a:rPr lang="en-US" sz="2800" dirty="0"/>
              <a:t>The rectum i.e. vasoconstrictors for hemorrhoids</a:t>
            </a:r>
          </a:p>
          <a:p>
            <a:endParaRPr lang="en-US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1772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Systemic routes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Freq. </a:t>
            </a:r>
            <a:r>
              <a:rPr lang="en-US" dirty="0"/>
              <a:t>used to get drug to hard to reach areas i.e. the brain, heart, lungs, </a:t>
            </a:r>
            <a:r>
              <a:rPr lang="en-US" dirty="0" smtClean="0"/>
              <a:t>etc.</a:t>
            </a:r>
            <a:endParaRPr lang="en-US" dirty="0"/>
          </a:p>
          <a:p>
            <a:r>
              <a:rPr lang="en-US" dirty="0"/>
              <a:t> Most of the routes used for topical can also be used for systemic. </a:t>
            </a:r>
            <a:r>
              <a:rPr lang="en-US" dirty="0" err="1" smtClean="0"/>
              <a:t>E.g</a:t>
            </a:r>
            <a:endParaRPr lang="en-US" dirty="0"/>
          </a:p>
          <a:p>
            <a:r>
              <a:rPr lang="en-US" dirty="0"/>
              <a:t>The nose for psychoactive substances . It by passes the GIT and drains directly into the Vena cava </a:t>
            </a:r>
          </a:p>
          <a:p>
            <a:r>
              <a:rPr lang="en-US" dirty="0"/>
              <a:t>The lungs for gaseous substances such as general anesthetics</a:t>
            </a:r>
          </a:p>
          <a:p>
            <a:r>
              <a:rPr lang="en-US" dirty="0"/>
              <a:t>The skin i.e. nicotine skin patches.</a:t>
            </a:r>
          </a:p>
          <a:p>
            <a:endParaRPr lang="en-US" dirty="0"/>
          </a:p>
          <a:p>
            <a:r>
              <a:rPr lang="en-US" dirty="0"/>
              <a:t>NO SINGLE ROUTE IS IDEAL FOR ALL DRUGS </a:t>
            </a:r>
            <a:r>
              <a:rPr lang="en-US" dirty="0" smtClean="0"/>
              <a:t>IN ALL </a:t>
            </a:r>
            <a:r>
              <a:rPr lang="en-US" dirty="0"/>
              <a:t>CIRCUMSTANCES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84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Systemic administration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Divided into two parts:-</a:t>
            </a:r>
          </a:p>
          <a:p>
            <a:r>
              <a:rPr lang="en-US" sz="2800" dirty="0"/>
              <a:t>Enteral – Placed in a part of the alimentary canal.</a:t>
            </a:r>
          </a:p>
          <a:p>
            <a:pPr lvl="1"/>
            <a:r>
              <a:rPr lang="en-US" sz="2800" dirty="0"/>
              <a:t>Oral</a:t>
            </a:r>
          </a:p>
          <a:p>
            <a:pPr lvl="1"/>
            <a:r>
              <a:rPr lang="en-US" sz="2800" dirty="0"/>
              <a:t>Sublingual</a:t>
            </a:r>
          </a:p>
          <a:p>
            <a:pPr lvl="1"/>
            <a:r>
              <a:rPr lang="en-US" sz="2800" dirty="0"/>
              <a:t>rectal</a:t>
            </a:r>
          </a:p>
          <a:p>
            <a:r>
              <a:rPr lang="en-US" sz="2800" dirty="0"/>
              <a:t> Parenteral – These do not pass </a:t>
            </a:r>
            <a:r>
              <a:rPr lang="en-US" sz="2800" dirty="0" smtClean="0"/>
              <a:t>through </a:t>
            </a:r>
            <a:r>
              <a:rPr lang="en-US" sz="2800" dirty="0"/>
              <a:t>intestinal mucosa. Given by injection, inhalation, transdermal</a:t>
            </a:r>
          </a:p>
          <a:p>
            <a:pPr marL="457200" lvl="1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086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governing choice of route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Physical and chemical properties of the drug i.e. </a:t>
            </a:r>
            <a:r>
              <a:rPr lang="en-US" sz="2800" dirty="0" smtClean="0"/>
              <a:t>liquid/solid/gas</a:t>
            </a:r>
            <a:r>
              <a:rPr lang="en-US" sz="2800" dirty="0"/>
              <a:t>, solubility,  PH, stability, irritancy </a:t>
            </a:r>
            <a:r>
              <a:rPr lang="en-US" sz="2800" dirty="0" err="1" smtClean="0"/>
              <a:t>e.t.c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/>
              <a:t>Desired site of action</a:t>
            </a:r>
          </a:p>
          <a:p>
            <a:r>
              <a:rPr lang="en-US" sz="2800" dirty="0"/>
              <a:t>Rate and extent of absorption from various routes</a:t>
            </a:r>
          </a:p>
          <a:p>
            <a:r>
              <a:rPr lang="en-US" sz="2800" dirty="0"/>
              <a:t>Effect of first pass metabolism and digestive juices</a:t>
            </a:r>
          </a:p>
          <a:p>
            <a:r>
              <a:rPr lang="en-US" sz="2800" dirty="0"/>
              <a:t>State of the patient</a:t>
            </a:r>
          </a:p>
          <a:p>
            <a:r>
              <a:rPr lang="en-US" sz="2800" dirty="0"/>
              <a:t>Accuracy of dosage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32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ORAL ROUTE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12632"/>
          </a:xfrm>
        </p:spPr>
        <p:txBody>
          <a:bodyPr>
            <a:normAutofit/>
          </a:bodyPr>
          <a:lstStyle/>
          <a:p>
            <a:r>
              <a:rPr lang="en-US" sz="2400" dirty="0"/>
              <a:t>Taken by mouth, swallowed, passes the stomach and small intestine where it is absorbed.</a:t>
            </a:r>
          </a:p>
          <a:p>
            <a:r>
              <a:rPr lang="en-US" sz="2400" dirty="0"/>
              <a:t>It is the commonest, safest, cheapest, most convenient route</a:t>
            </a:r>
          </a:p>
          <a:p>
            <a:r>
              <a:rPr lang="en-US" sz="2400" dirty="0"/>
              <a:t>Advantages</a:t>
            </a:r>
          </a:p>
          <a:p>
            <a:pPr lvl="1"/>
            <a:r>
              <a:rPr lang="en-US" sz="2400" dirty="0"/>
              <a:t>Convenient i.e. self administered, pain free, </a:t>
            </a:r>
            <a:r>
              <a:rPr lang="en-US" sz="2400" dirty="0" smtClean="0"/>
              <a:t>             non-invasive</a:t>
            </a:r>
            <a:r>
              <a:rPr lang="en-US" sz="2400" dirty="0"/>
              <a:t>, ease of use</a:t>
            </a:r>
          </a:p>
          <a:p>
            <a:pPr lvl="1"/>
            <a:r>
              <a:rPr lang="en-US" sz="2400" dirty="0"/>
              <a:t>Safe</a:t>
            </a:r>
          </a:p>
          <a:p>
            <a:pPr lvl="1"/>
            <a:r>
              <a:rPr lang="en-US" sz="2400" dirty="0"/>
              <a:t>Cheap</a:t>
            </a:r>
          </a:p>
          <a:p>
            <a:pPr lvl="1"/>
            <a:r>
              <a:rPr lang="en-US" sz="2400" dirty="0"/>
              <a:t>Large surface area for </a:t>
            </a:r>
            <a:r>
              <a:rPr lang="en-US" sz="2400" dirty="0" smtClean="0"/>
              <a:t>absorption</a:t>
            </a:r>
            <a:endParaRPr lang="en-US" sz="2400" dirty="0"/>
          </a:p>
          <a:p>
            <a:pPr lvl="1"/>
            <a:r>
              <a:rPr lang="en-US" sz="2400" dirty="0"/>
              <a:t>No need for sterilization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1973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Absorption is slow, irregular and incomplete</a:t>
            </a:r>
          </a:p>
          <a:p>
            <a:r>
              <a:rPr lang="en-US" dirty="0"/>
              <a:t>Susceptible to destruction by digestive enzymes</a:t>
            </a:r>
          </a:p>
          <a:p>
            <a:r>
              <a:rPr lang="en-US" dirty="0"/>
              <a:t>Susceptible to destruction by low gastric PH.</a:t>
            </a:r>
          </a:p>
          <a:p>
            <a:r>
              <a:rPr lang="en-US" dirty="0"/>
              <a:t>Presence of food/ drugs interfere with absorption</a:t>
            </a:r>
          </a:p>
          <a:p>
            <a:r>
              <a:rPr lang="en-US" dirty="0"/>
              <a:t>Vomiting can occur</a:t>
            </a:r>
          </a:p>
          <a:p>
            <a:r>
              <a:rPr lang="en-US" dirty="0"/>
              <a:t>High first pass metabolism</a:t>
            </a:r>
          </a:p>
          <a:p>
            <a:r>
              <a:rPr lang="en-US" dirty="0"/>
              <a:t>Cannot be used for unconscious patients.</a:t>
            </a:r>
          </a:p>
          <a:p>
            <a:r>
              <a:rPr lang="en-US" dirty="0"/>
              <a:t>Food-drug </a:t>
            </a:r>
            <a:r>
              <a:rPr lang="en-US" dirty="0" smtClean="0"/>
              <a:t>interacts/drug-drug </a:t>
            </a:r>
            <a:r>
              <a:rPr lang="en-US" dirty="0"/>
              <a:t>interactions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423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306</TotalTime>
  <Words>1040</Words>
  <Application>Microsoft Office PowerPoint</Application>
  <PresentationFormat>On-screen Show (4:3)</PresentationFormat>
  <Paragraphs>193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</vt:lpstr>
      <vt:lpstr>Symbol</vt:lpstr>
      <vt:lpstr>Adjacency</vt:lpstr>
      <vt:lpstr>Routes of Drug Administration</vt:lpstr>
      <vt:lpstr>PowerPoint Presentation</vt:lpstr>
      <vt:lpstr>Two major routes</vt:lpstr>
      <vt:lpstr>Common sites of Topical administration</vt:lpstr>
      <vt:lpstr>Systemic routes</vt:lpstr>
      <vt:lpstr>Systemic administration</vt:lpstr>
      <vt:lpstr>Factors governing choice of route</vt:lpstr>
      <vt:lpstr>ORAL ROUTE</vt:lpstr>
      <vt:lpstr>Disadvantages</vt:lpstr>
      <vt:lpstr>SUBLINGUAL/BUCCAL ROUTE</vt:lpstr>
      <vt:lpstr>DISADVANTAGES</vt:lpstr>
      <vt:lpstr>RECTAL</vt:lpstr>
      <vt:lpstr>DISADVANTAGES</vt:lpstr>
      <vt:lpstr>Parenteral routes</vt:lpstr>
      <vt:lpstr>Advantages of parenteral</vt:lpstr>
      <vt:lpstr>Disadvantages </vt:lpstr>
      <vt:lpstr>Intramuscular</vt:lpstr>
      <vt:lpstr>Intravenous (IV) </vt:lpstr>
      <vt:lpstr>Intradermal(ID)</vt:lpstr>
      <vt:lpstr>Subcutaneous (S.C.) </vt:lpstr>
      <vt:lpstr>Intrathecal (I.T.)</vt:lpstr>
      <vt:lpstr>Topical Routes of Administration </vt:lpstr>
      <vt:lpstr>Topical Dosage Forms </vt:lpstr>
      <vt:lpstr>Time until effect- </vt:lpstr>
      <vt:lpstr>Blood-brain barrier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Routes of Drug Administration</dc:title>
  <dc:creator>Eki Oghre</dc:creator>
  <cp:lastModifiedBy>HP</cp:lastModifiedBy>
  <cp:revision>25</cp:revision>
  <dcterms:created xsi:type="dcterms:W3CDTF">2021-04-26T10:32:00Z</dcterms:created>
  <dcterms:modified xsi:type="dcterms:W3CDTF">2024-02-08T14:18:49Z</dcterms:modified>
</cp:coreProperties>
</file>