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86395"/>
  </p:normalViewPr>
  <p:slideViewPr>
    <p:cSldViewPr snapToGrid="0">
      <p:cViewPr>
        <p:scale>
          <a:sx n="125" d="100"/>
          <a:sy n="125" d="100"/>
        </p:scale>
        <p:origin x="-1291" y="-1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0" indent="0">
              <a:buNone/>
              <a:defRPr/>
            </a:lvl2pPr>
            <a:lvl4pPr marL="715962" indent="0">
              <a:buNone/>
              <a:defRPr/>
            </a:lvl4pPr>
            <a:lvl5pPr marL="1001712" indent="0">
              <a:buNone/>
              <a:defRPr/>
            </a:lvl5pPr>
          </a:lstStyle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7A10-E48D-48DC-B8F1-7E91AACA70F7}" type="datetimeFigureOut">
              <a:rPr lang="de-CH" smtClean="0"/>
              <a:t>07.03.2018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867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Folie" r:id="rId5" imgW="372" imgH="369" progId="TCLayout.ActiveDocument.1">
                  <p:embed/>
                </p:oleObj>
              </mc:Choice>
              <mc:Fallback>
                <p:oleObj name="think-cell Folie" r:id="rId5" imgW="372" imgH="369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defRPr sz="2200" b="1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47675" indent="-1809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00125" indent="-284163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14450" indent="-312738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716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26860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312738" algn="l" rtl="0" fontAlgn="base">
        <a:lnSpc>
          <a:spcPts val="2700"/>
        </a:lnSpc>
        <a:spcBef>
          <a:spcPct val="0"/>
        </a:spcBef>
        <a:spcAft>
          <a:spcPct val="0"/>
        </a:spcAft>
        <a:buSzPct val="80000"/>
        <a:buFont typeface="Wingdings" pitchFamily="-111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erade Verbindung mit Pfeil 61"/>
          <p:cNvCxnSpPr/>
          <p:nvPr/>
        </p:nvCxnSpPr>
        <p:spPr>
          <a:xfrm>
            <a:off x="2280122" y="5012382"/>
            <a:ext cx="3311822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V="1">
            <a:off x="2280122" y="1628007"/>
            <a:ext cx="0" cy="3355021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1453153" y="134076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569084" y="485849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Severity</a:t>
            </a:r>
          </a:p>
        </p:txBody>
      </p:sp>
      <p:sp>
        <p:nvSpPr>
          <p:cNvPr id="66" name="Rechteck 65"/>
          <p:cNvSpPr/>
          <p:nvPr/>
        </p:nvSpPr>
        <p:spPr>
          <a:xfrm>
            <a:off x="2355023" y="4040374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355023" y="3104370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355023" y="2168366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329923" y="4039082"/>
            <a:ext cx="900000" cy="90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329923" y="3103078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329923" y="2167074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06588" y="4040374"/>
            <a:ext cx="900000" cy="90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06588" y="3104370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4306588" y="2168366"/>
            <a:ext cx="900000" cy="90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631505" y="2463186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hoch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1631505" y="4346572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tief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1631505" y="3394394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mittel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2500709" y="5041739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tief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3475609" y="5041739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mittel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4446734" y="5041738"/>
            <a:ext cx="608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hoch</a:t>
            </a:r>
          </a:p>
        </p:txBody>
      </p:sp>
      <p:sp>
        <p:nvSpPr>
          <p:cNvPr id="82" name="Ellipse 81"/>
          <p:cNvSpPr/>
          <p:nvPr/>
        </p:nvSpPr>
        <p:spPr>
          <a:xfrm>
            <a:off x="3464648" y="3237653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84" name="Ellipse 83"/>
          <p:cNvSpPr/>
          <p:nvPr/>
        </p:nvSpPr>
        <p:spPr>
          <a:xfrm>
            <a:off x="3643044" y="4366349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85" name="Ellipse 84"/>
          <p:cNvSpPr/>
          <p:nvPr/>
        </p:nvSpPr>
        <p:spPr>
          <a:xfrm>
            <a:off x="6788791" y="2187421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86" name="Ellipse 85"/>
          <p:cNvSpPr/>
          <p:nvPr/>
        </p:nvSpPr>
        <p:spPr>
          <a:xfrm>
            <a:off x="6788791" y="3131219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>
                <a:solidFill>
                  <a:srgbClr val="FFFFFF"/>
                </a:solidFill>
              </a:rPr>
              <a:t>3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7" name="Ellipse 86"/>
          <p:cNvSpPr/>
          <p:nvPr/>
        </p:nvSpPr>
        <p:spPr>
          <a:xfrm>
            <a:off x="6788791" y="4075017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7072188" y="2045584"/>
            <a:ext cx="442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der ''ÖV-Güteklassen 2018''-Spezifikation findet kein Ende.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072187" y="3142436"/>
            <a:ext cx="4528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PostGIS</a:t>
            </a: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CH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pgRouting</a:t>
            </a: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sind technologisches Neuland.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072188" y="4091512"/>
            <a:ext cx="4602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Fremdsysteme bieten nicht die geforderte Datenqualität.</a:t>
            </a:r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84"/>
          <p:cNvSpPr/>
          <p:nvPr/>
        </p:nvSpPr>
        <p:spPr>
          <a:xfrm>
            <a:off x="6788791" y="2683782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072188" y="2588125"/>
            <a:ext cx="460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PostGIS</a:t>
            </a: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CH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pgRouting</a:t>
            </a: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eignet sich nicht für die ÖV-Güteklasse-Berechnung.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lipse 84"/>
          <p:cNvSpPr/>
          <p:nvPr/>
        </p:nvSpPr>
        <p:spPr>
          <a:xfrm>
            <a:off x="6788791" y="3601991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7072188" y="3497098"/>
            <a:ext cx="442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existieren viele Abhängigkeiten auf Fremdsysteme.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Ellipse 84"/>
          <p:cNvSpPr/>
          <p:nvPr/>
        </p:nvSpPr>
        <p:spPr>
          <a:xfrm>
            <a:off x="6788791" y="4551067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7072188" y="4446174"/>
            <a:ext cx="460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CH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Frontend-Framework eignet sich nicht für Karten-Integration.</a:t>
            </a:r>
            <a:endParaRPr kumimoji="0" lang="de-CH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Ellipse 80"/>
          <p:cNvSpPr/>
          <p:nvPr/>
        </p:nvSpPr>
        <p:spPr>
          <a:xfrm>
            <a:off x="3847285" y="3237653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>
                <a:solidFill>
                  <a:srgbClr val="FFFFFF"/>
                </a:solidFill>
              </a:rPr>
              <a:t>2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Ellipse 83"/>
          <p:cNvSpPr/>
          <p:nvPr/>
        </p:nvSpPr>
        <p:spPr>
          <a:xfrm>
            <a:off x="3847285" y="3638610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>
                <a:solidFill>
                  <a:srgbClr val="FFFFFF"/>
                </a:solidFill>
              </a:rPr>
              <a:t>3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Ellipse 83"/>
          <p:cNvSpPr/>
          <p:nvPr/>
        </p:nvSpPr>
        <p:spPr>
          <a:xfrm>
            <a:off x="2661023" y="3404282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45" name="Ellipse 83"/>
          <p:cNvSpPr/>
          <p:nvPr/>
        </p:nvSpPr>
        <p:spPr>
          <a:xfrm>
            <a:off x="2661023" y="4366349"/>
            <a:ext cx="288000" cy="288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de-CH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5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wissLife_German">
  <a:themeElements>
    <a:clrScheme name="Standarddesign 1">
      <a:dk1>
        <a:srgbClr val="000000"/>
      </a:dk1>
      <a:lt1>
        <a:srgbClr val="FFFFFF"/>
      </a:lt1>
      <a:dk2>
        <a:srgbClr val="C8C8C8"/>
      </a:dk2>
      <a:lt2>
        <a:srgbClr val="D9A4AF"/>
      </a:lt2>
      <a:accent1>
        <a:srgbClr val="A11C36"/>
      </a:accent1>
      <a:accent2>
        <a:srgbClr val="8C8C8C"/>
      </a:accent2>
      <a:accent3>
        <a:srgbClr val="FFFFFF"/>
      </a:accent3>
      <a:accent4>
        <a:srgbClr val="000000"/>
      </a:accent4>
      <a:accent5>
        <a:srgbClr val="CDABAE"/>
      </a:accent5>
      <a:accent6>
        <a:srgbClr val="7E7E7E"/>
      </a:accent6>
      <a:hlink>
        <a:srgbClr val="E8E199"/>
      </a:hlink>
      <a:folHlink>
        <a:srgbClr val="D82034"/>
      </a:folHlink>
    </a:clrScheme>
    <a:fontScheme name="1_SwissLife_Germa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C8C8C8"/>
        </a:dk2>
        <a:lt2>
          <a:srgbClr val="D9A4AF"/>
        </a:lt2>
        <a:accent1>
          <a:srgbClr val="A11C36"/>
        </a:accent1>
        <a:accent2>
          <a:srgbClr val="8C8C8C"/>
        </a:accent2>
        <a:accent3>
          <a:srgbClr val="FFFFFF"/>
        </a:accent3>
        <a:accent4>
          <a:srgbClr val="000000"/>
        </a:accent4>
        <a:accent5>
          <a:srgbClr val="CDABAE"/>
        </a:accent5>
        <a:accent6>
          <a:srgbClr val="7E7E7E"/>
        </a:accent6>
        <a:hlink>
          <a:srgbClr val="E8E199"/>
        </a:hlink>
        <a:folHlink>
          <a:srgbClr val="D82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Wingdings</vt:lpstr>
      <vt:lpstr>1_SwissLife_German</vt:lpstr>
      <vt:lpstr>think-cell Folie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Matter</dc:creator>
  <cp:lastModifiedBy>Jonas Matter</cp:lastModifiedBy>
  <cp:revision>14</cp:revision>
  <dcterms:created xsi:type="dcterms:W3CDTF">2017-03-01T17:35:08Z</dcterms:created>
  <dcterms:modified xsi:type="dcterms:W3CDTF">2018-03-07T11:44:57Z</dcterms:modified>
</cp:coreProperties>
</file>