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0" r:id="rId3"/>
    <p:sldId id="269" r:id="rId4"/>
    <p:sldId id="259" r:id="rId5"/>
    <p:sldId id="260" r:id="rId6"/>
    <p:sldId id="266" r:id="rId7"/>
    <p:sldId id="258" r:id="rId8"/>
    <p:sldId id="262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23270-EA13-4B39-B6FB-466B7ADB67B6}" type="doc">
      <dgm:prSet loTypeId="urn:microsoft.com/office/officeart/2005/8/layout/chevron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6D11777-5F49-4370-B59A-EBE757562F1A}">
      <dgm:prSet phldrT="[Text]"/>
      <dgm:spPr/>
      <dgm:t>
        <a:bodyPr/>
        <a:lstStyle/>
        <a:p>
          <a:r>
            <a:rPr lang="en-US" dirty="0"/>
            <a:t>Goal #1</a:t>
          </a:r>
        </a:p>
      </dgm:t>
    </dgm:pt>
    <dgm:pt modelId="{7734D06E-5AFC-415A-AD2D-0D91883F954A}" type="parTrans" cxnId="{5EE3055C-4AFC-4D42-8577-1FE4207574E0}">
      <dgm:prSet/>
      <dgm:spPr/>
      <dgm:t>
        <a:bodyPr/>
        <a:lstStyle/>
        <a:p>
          <a:endParaRPr lang="en-US"/>
        </a:p>
      </dgm:t>
    </dgm:pt>
    <dgm:pt modelId="{E535063F-A86A-46CC-8D9B-7B647F76AB4B}" type="sibTrans" cxnId="{5EE3055C-4AFC-4D42-8577-1FE4207574E0}">
      <dgm:prSet/>
      <dgm:spPr/>
      <dgm:t>
        <a:bodyPr/>
        <a:lstStyle/>
        <a:p>
          <a:endParaRPr lang="en-US"/>
        </a:p>
      </dgm:t>
    </dgm:pt>
    <dgm:pt modelId="{C5A810D8-8EDD-4917-B59B-6246C00AFFC8}">
      <dgm:prSet phldrT="[Text]"/>
      <dgm:spPr/>
      <dgm:t>
        <a:bodyPr/>
        <a:lstStyle/>
        <a:p>
          <a:r>
            <a:rPr lang="en-US" dirty="0"/>
            <a:t>Maximizing Revenue</a:t>
          </a:r>
        </a:p>
      </dgm:t>
    </dgm:pt>
    <dgm:pt modelId="{7598931A-FC98-47BC-B4D7-11190B45B2BC}" type="parTrans" cxnId="{912A8D1B-D8DD-44C7-B017-328E29DFDE1F}">
      <dgm:prSet/>
      <dgm:spPr/>
      <dgm:t>
        <a:bodyPr/>
        <a:lstStyle/>
        <a:p>
          <a:endParaRPr lang="en-US"/>
        </a:p>
      </dgm:t>
    </dgm:pt>
    <dgm:pt modelId="{83156E81-6770-49DB-B689-DEF2A59314D3}" type="sibTrans" cxnId="{912A8D1B-D8DD-44C7-B017-328E29DFDE1F}">
      <dgm:prSet/>
      <dgm:spPr/>
      <dgm:t>
        <a:bodyPr/>
        <a:lstStyle/>
        <a:p>
          <a:endParaRPr lang="en-US"/>
        </a:p>
      </dgm:t>
    </dgm:pt>
    <dgm:pt modelId="{B7E4B8C3-D7C9-4612-8415-403C7B977996}">
      <dgm:prSet phldrT="[Text]"/>
      <dgm:spPr/>
      <dgm:t>
        <a:bodyPr/>
        <a:lstStyle/>
        <a:p>
          <a:r>
            <a:rPr lang="en-US" dirty="0"/>
            <a:t>Playing to our strengths by investing in new fleet for high performing branch location</a:t>
          </a:r>
        </a:p>
      </dgm:t>
    </dgm:pt>
    <dgm:pt modelId="{5A6E6EB9-1B39-4066-80C4-90E21D53C0E5}" type="parTrans" cxnId="{237DC88D-6DB1-45E4-863A-CFD2474C3111}">
      <dgm:prSet/>
      <dgm:spPr/>
      <dgm:t>
        <a:bodyPr/>
        <a:lstStyle/>
        <a:p>
          <a:endParaRPr lang="en-US"/>
        </a:p>
      </dgm:t>
    </dgm:pt>
    <dgm:pt modelId="{F95EB088-F7F5-4707-9875-247841A00233}" type="sibTrans" cxnId="{237DC88D-6DB1-45E4-863A-CFD2474C3111}">
      <dgm:prSet/>
      <dgm:spPr/>
      <dgm:t>
        <a:bodyPr/>
        <a:lstStyle/>
        <a:p>
          <a:endParaRPr lang="en-US"/>
        </a:p>
      </dgm:t>
    </dgm:pt>
    <dgm:pt modelId="{9FDFD910-1861-4F11-AEA9-0BC13C74304C}">
      <dgm:prSet phldrT="[Text]"/>
      <dgm:spPr/>
      <dgm:t>
        <a:bodyPr/>
        <a:lstStyle/>
        <a:p>
          <a:r>
            <a:rPr lang="en-US" dirty="0"/>
            <a:t>Goal #2</a:t>
          </a:r>
        </a:p>
      </dgm:t>
    </dgm:pt>
    <dgm:pt modelId="{2FA0ACE8-CC30-4BC4-8146-BDF3B9F73C87}" type="parTrans" cxnId="{39E679A3-B7BF-4979-A785-AD21BE6282BA}">
      <dgm:prSet/>
      <dgm:spPr/>
      <dgm:t>
        <a:bodyPr/>
        <a:lstStyle/>
        <a:p>
          <a:endParaRPr lang="en-US"/>
        </a:p>
      </dgm:t>
    </dgm:pt>
    <dgm:pt modelId="{FB1DE175-ED8C-4739-8D46-4DE9A579384F}" type="sibTrans" cxnId="{39E679A3-B7BF-4979-A785-AD21BE6282BA}">
      <dgm:prSet/>
      <dgm:spPr/>
      <dgm:t>
        <a:bodyPr/>
        <a:lstStyle/>
        <a:p>
          <a:endParaRPr lang="en-US"/>
        </a:p>
      </dgm:t>
    </dgm:pt>
    <dgm:pt modelId="{046A75D0-6EE1-4214-A0E7-EAC6405E97B1}">
      <dgm:prSet phldrT="[Text]"/>
      <dgm:spPr/>
      <dgm:t>
        <a:bodyPr/>
        <a:lstStyle/>
        <a:p>
          <a:r>
            <a:rPr lang="en-US" dirty="0"/>
            <a:t>Cutting Cost</a:t>
          </a:r>
        </a:p>
      </dgm:t>
    </dgm:pt>
    <dgm:pt modelId="{7B4CA15A-7D60-4634-B1BA-6E168DB8E701}" type="parTrans" cxnId="{B23FFD3A-2C90-429E-9A6A-98D728966DF5}">
      <dgm:prSet/>
      <dgm:spPr/>
      <dgm:t>
        <a:bodyPr/>
        <a:lstStyle/>
        <a:p>
          <a:endParaRPr lang="en-US"/>
        </a:p>
      </dgm:t>
    </dgm:pt>
    <dgm:pt modelId="{CDAE45B7-2CF7-4029-91AC-7CC79F0FD22F}" type="sibTrans" cxnId="{B23FFD3A-2C90-429E-9A6A-98D728966DF5}">
      <dgm:prSet/>
      <dgm:spPr/>
      <dgm:t>
        <a:bodyPr/>
        <a:lstStyle/>
        <a:p>
          <a:endParaRPr lang="en-US"/>
        </a:p>
      </dgm:t>
    </dgm:pt>
    <dgm:pt modelId="{5AFAF521-2332-4777-BBFD-63AF05005E8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C35A3747-F77B-44A2-84FB-EF7008343752}" type="parTrans" cxnId="{0BFA4F4B-5498-4A76-B15E-82754583BCD6}">
      <dgm:prSet/>
      <dgm:spPr/>
      <dgm:t>
        <a:bodyPr/>
        <a:lstStyle/>
        <a:p>
          <a:endParaRPr lang="en-US"/>
        </a:p>
      </dgm:t>
    </dgm:pt>
    <dgm:pt modelId="{8DDE379B-7207-4D03-B260-48C272D012C7}" type="sibTrans" cxnId="{0BFA4F4B-5498-4A76-B15E-82754583BCD6}">
      <dgm:prSet/>
      <dgm:spPr/>
      <dgm:t>
        <a:bodyPr/>
        <a:lstStyle/>
        <a:p>
          <a:endParaRPr lang="en-US"/>
        </a:p>
      </dgm:t>
    </dgm:pt>
    <dgm:pt modelId="{D070C5ED-A541-4275-A9A4-A37E4BB7A809}">
      <dgm:prSet phldrT="[Text]"/>
      <dgm:spPr/>
      <dgm:t>
        <a:bodyPr/>
        <a:lstStyle/>
        <a:p>
          <a:r>
            <a:rPr lang="en-US" dirty="0"/>
            <a:t>2018 Cost $33 M 2018 Net Revenue $31 M</a:t>
          </a:r>
        </a:p>
      </dgm:t>
    </dgm:pt>
    <dgm:pt modelId="{8E0F26C4-7A4E-4E05-87E1-2C9B96F0AC21}" type="parTrans" cxnId="{FD2E6063-EE0E-401F-BE92-E92B007C61F4}">
      <dgm:prSet/>
      <dgm:spPr/>
      <dgm:t>
        <a:bodyPr/>
        <a:lstStyle/>
        <a:p>
          <a:endParaRPr lang="en-US"/>
        </a:p>
      </dgm:t>
    </dgm:pt>
    <dgm:pt modelId="{3B53F3AA-90D8-4B7C-94BB-2FB77092609A}" type="sibTrans" cxnId="{FD2E6063-EE0E-401F-BE92-E92B007C61F4}">
      <dgm:prSet/>
      <dgm:spPr/>
      <dgm:t>
        <a:bodyPr/>
        <a:lstStyle/>
        <a:p>
          <a:endParaRPr lang="en-US"/>
        </a:p>
      </dgm:t>
    </dgm:pt>
    <dgm:pt modelId="{16EBC1BE-A8F5-46B0-8DC1-A66244A74376}">
      <dgm:prSet phldrT="[Text]"/>
      <dgm:spPr/>
      <dgm:t>
        <a:bodyPr/>
        <a:lstStyle/>
        <a:p>
          <a:r>
            <a:rPr lang="en-US" dirty="0"/>
            <a:t>Investing in the highest performing models to maintain lower yearly cost</a:t>
          </a:r>
        </a:p>
      </dgm:t>
    </dgm:pt>
    <dgm:pt modelId="{6ECC1A4D-7656-4318-922D-2E1E3CC05BA2}" type="parTrans" cxnId="{41E2B149-6507-47A4-86F0-4870D6FAE551}">
      <dgm:prSet/>
      <dgm:spPr/>
      <dgm:t>
        <a:bodyPr/>
        <a:lstStyle/>
        <a:p>
          <a:endParaRPr lang="en-US"/>
        </a:p>
      </dgm:t>
    </dgm:pt>
    <dgm:pt modelId="{FF2DBC02-C5A1-4F57-87A2-37F20D922A5A}" type="sibTrans" cxnId="{41E2B149-6507-47A4-86F0-4870D6FAE551}">
      <dgm:prSet/>
      <dgm:spPr/>
      <dgm:t>
        <a:bodyPr/>
        <a:lstStyle/>
        <a:p>
          <a:endParaRPr lang="en-US"/>
        </a:p>
      </dgm:t>
    </dgm:pt>
    <dgm:pt modelId="{1BDB40F0-C20C-4A15-9EAE-46267B5BE488}">
      <dgm:prSet phldrT="[Text]"/>
      <dgm:spPr/>
      <dgm:t>
        <a:bodyPr/>
        <a:lstStyle/>
        <a:p>
          <a:r>
            <a:rPr lang="en-US" dirty="0"/>
            <a:t>Consider Getting rid of higher cost, lower revenue vehicles </a:t>
          </a:r>
        </a:p>
      </dgm:t>
    </dgm:pt>
    <dgm:pt modelId="{C8CBA958-E1D8-4C59-A304-ED6086B24C53}" type="parTrans" cxnId="{7BB95060-B749-4A29-AA3F-EB76594DEE6A}">
      <dgm:prSet/>
      <dgm:spPr/>
      <dgm:t>
        <a:bodyPr/>
        <a:lstStyle/>
        <a:p>
          <a:endParaRPr lang="en-US"/>
        </a:p>
      </dgm:t>
    </dgm:pt>
    <dgm:pt modelId="{644354E8-F6F0-43A2-B017-4BE79E2A0ECC}" type="sibTrans" cxnId="{7BB95060-B749-4A29-AA3F-EB76594DEE6A}">
      <dgm:prSet/>
      <dgm:spPr/>
      <dgm:t>
        <a:bodyPr/>
        <a:lstStyle/>
        <a:p>
          <a:endParaRPr lang="en-US"/>
        </a:p>
      </dgm:t>
    </dgm:pt>
    <dgm:pt modelId="{56D9D325-964D-4D98-A818-EFF8A8C68CA3}" type="pres">
      <dgm:prSet presAssocID="{CCA23270-EA13-4B39-B6FB-466B7ADB67B6}" presName="linearFlow" presStyleCnt="0">
        <dgm:presLayoutVars>
          <dgm:dir/>
          <dgm:animLvl val="lvl"/>
          <dgm:resizeHandles val="exact"/>
        </dgm:presLayoutVars>
      </dgm:prSet>
      <dgm:spPr/>
    </dgm:pt>
    <dgm:pt modelId="{2BF89A73-D5E9-4772-8F5B-82125E5FC142}" type="pres">
      <dgm:prSet presAssocID="{B6D11777-5F49-4370-B59A-EBE757562F1A}" presName="composite" presStyleCnt="0"/>
      <dgm:spPr/>
    </dgm:pt>
    <dgm:pt modelId="{18FB2E56-76FA-40E7-BBE9-EBDA85B25BA9}" type="pres">
      <dgm:prSet presAssocID="{B6D11777-5F49-4370-B59A-EBE757562F1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D07BF20-4A89-4BCC-BFC8-F9534BAF026E}" type="pres">
      <dgm:prSet presAssocID="{B6D11777-5F49-4370-B59A-EBE757562F1A}" presName="descendantText" presStyleLbl="alignAcc1" presStyleIdx="0" presStyleCnt="3" custLinFactNeighborX="0" custLinFactNeighborY="0">
        <dgm:presLayoutVars>
          <dgm:bulletEnabled val="1"/>
        </dgm:presLayoutVars>
      </dgm:prSet>
      <dgm:spPr/>
    </dgm:pt>
    <dgm:pt modelId="{3B2A6144-9317-4167-B2F9-FC4D0F36F37C}" type="pres">
      <dgm:prSet presAssocID="{E535063F-A86A-46CC-8D9B-7B647F76AB4B}" presName="sp" presStyleCnt="0"/>
      <dgm:spPr/>
    </dgm:pt>
    <dgm:pt modelId="{22167B65-A7C5-4CA2-83F6-A2ADB2CEF173}" type="pres">
      <dgm:prSet presAssocID="{9FDFD910-1861-4F11-AEA9-0BC13C74304C}" presName="composite" presStyleCnt="0"/>
      <dgm:spPr/>
    </dgm:pt>
    <dgm:pt modelId="{E0421939-67AD-4E2D-86E3-35850A8400BB}" type="pres">
      <dgm:prSet presAssocID="{9FDFD910-1861-4F11-AEA9-0BC13C74304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8AE305A-39A1-46A0-A50E-FFECD58AE80F}" type="pres">
      <dgm:prSet presAssocID="{9FDFD910-1861-4F11-AEA9-0BC13C74304C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D8124AFE-ED67-46AA-9CB7-3AB93B7AC276}" type="pres">
      <dgm:prSet presAssocID="{FB1DE175-ED8C-4739-8D46-4DE9A579384F}" presName="sp" presStyleCnt="0"/>
      <dgm:spPr/>
    </dgm:pt>
    <dgm:pt modelId="{8B0CCDA1-032B-450C-821C-E367ED40AEC2}" type="pres">
      <dgm:prSet presAssocID="{5AFAF521-2332-4777-BBFD-63AF05005E8B}" presName="composite" presStyleCnt="0"/>
      <dgm:spPr/>
    </dgm:pt>
    <dgm:pt modelId="{E39CA0FB-89D3-4FA1-8BBD-3A5FF541A5BF}" type="pres">
      <dgm:prSet presAssocID="{5AFAF521-2332-4777-BBFD-63AF05005E8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4941B7A-C3F0-4044-B297-93ADFB7E8A2D}" type="pres">
      <dgm:prSet presAssocID="{5AFAF521-2332-4777-BBFD-63AF05005E8B}" presName="descendantText" presStyleLbl="alignAcc1" presStyleIdx="2" presStyleCnt="3" custLinFactNeighborX="0" custLinFactNeighborY="-2629">
        <dgm:presLayoutVars>
          <dgm:bulletEnabled val="1"/>
        </dgm:presLayoutVars>
      </dgm:prSet>
      <dgm:spPr/>
    </dgm:pt>
  </dgm:ptLst>
  <dgm:cxnLst>
    <dgm:cxn modelId="{7A7CEF10-212B-40C0-AD9A-1E5EABE6CD0C}" type="presOf" srcId="{C5A810D8-8EDD-4917-B59B-6246C00AFFC8}" destId="{7D07BF20-4A89-4BCC-BFC8-F9534BAF026E}" srcOrd="0" destOrd="0" presId="urn:microsoft.com/office/officeart/2005/8/layout/chevron2"/>
    <dgm:cxn modelId="{912A8D1B-D8DD-44C7-B017-328E29DFDE1F}" srcId="{B6D11777-5F49-4370-B59A-EBE757562F1A}" destId="{C5A810D8-8EDD-4917-B59B-6246C00AFFC8}" srcOrd="0" destOrd="0" parTransId="{7598931A-FC98-47BC-B4D7-11190B45B2BC}" sibTransId="{83156E81-6770-49DB-B689-DEF2A59314D3}"/>
    <dgm:cxn modelId="{4509051E-4681-4FC2-814F-A43112E432FD}" type="presOf" srcId="{B7E4B8C3-D7C9-4612-8415-403C7B977996}" destId="{7D07BF20-4A89-4BCC-BFC8-F9534BAF026E}" srcOrd="0" destOrd="1" presId="urn:microsoft.com/office/officeart/2005/8/layout/chevron2"/>
    <dgm:cxn modelId="{5873A621-6A1D-4FB9-A35A-F78B3A98DA95}" type="presOf" srcId="{B6D11777-5F49-4370-B59A-EBE757562F1A}" destId="{18FB2E56-76FA-40E7-BBE9-EBDA85B25BA9}" srcOrd="0" destOrd="0" presId="urn:microsoft.com/office/officeart/2005/8/layout/chevron2"/>
    <dgm:cxn modelId="{B23FFD3A-2C90-429E-9A6A-98D728966DF5}" srcId="{9FDFD910-1861-4F11-AEA9-0BC13C74304C}" destId="{046A75D0-6EE1-4214-A0E7-EAC6405E97B1}" srcOrd="0" destOrd="0" parTransId="{7B4CA15A-7D60-4634-B1BA-6E168DB8E701}" sibTransId="{CDAE45B7-2CF7-4029-91AC-7CC79F0FD22F}"/>
    <dgm:cxn modelId="{5EE3055C-4AFC-4D42-8577-1FE4207574E0}" srcId="{CCA23270-EA13-4B39-B6FB-466B7ADB67B6}" destId="{B6D11777-5F49-4370-B59A-EBE757562F1A}" srcOrd="0" destOrd="0" parTransId="{7734D06E-5AFC-415A-AD2D-0D91883F954A}" sibTransId="{E535063F-A86A-46CC-8D9B-7B647F76AB4B}"/>
    <dgm:cxn modelId="{7BB95060-B749-4A29-AA3F-EB76594DEE6A}" srcId="{9FDFD910-1861-4F11-AEA9-0BC13C74304C}" destId="{1BDB40F0-C20C-4A15-9EAE-46267B5BE488}" srcOrd="2" destOrd="0" parTransId="{C8CBA958-E1D8-4C59-A304-ED6086B24C53}" sibTransId="{644354E8-F6F0-43A2-B017-4BE79E2A0ECC}"/>
    <dgm:cxn modelId="{FD2E6063-EE0E-401F-BE92-E92B007C61F4}" srcId="{5AFAF521-2332-4777-BBFD-63AF05005E8B}" destId="{D070C5ED-A541-4275-A9A4-A37E4BB7A809}" srcOrd="0" destOrd="0" parTransId="{8E0F26C4-7A4E-4E05-87E1-2C9B96F0AC21}" sibTransId="{3B53F3AA-90D8-4B7C-94BB-2FB77092609A}"/>
    <dgm:cxn modelId="{41E2B149-6507-47A4-86F0-4870D6FAE551}" srcId="{9FDFD910-1861-4F11-AEA9-0BC13C74304C}" destId="{16EBC1BE-A8F5-46B0-8DC1-A66244A74376}" srcOrd="1" destOrd="0" parTransId="{6ECC1A4D-7656-4318-922D-2E1E3CC05BA2}" sibTransId="{FF2DBC02-C5A1-4F57-87A2-37F20D922A5A}"/>
    <dgm:cxn modelId="{A3FDCA6A-FC86-4705-A1BA-DBE96FC79FF9}" type="presOf" srcId="{D070C5ED-A541-4275-A9A4-A37E4BB7A809}" destId="{84941B7A-C3F0-4044-B297-93ADFB7E8A2D}" srcOrd="0" destOrd="0" presId="urn:microsoft.com/office/officeart/2005/8/layout/chevron2"/>
    <dgm:cxn modelId="{0BFA4F4B-5498-4A76-B15E-82754583BCD6}" srcId="{CCA23270-EA13-4B39-B6FB-466B7ADB67B6}" destId="{5AFAF521-2332-4777-BBFD-63AF05005E8B}" srcOrd="2" destOrd="0" parTransId="{C35A3747-F77B-44A2-84FB-EF7008343752}" sibTransId="{8DDE379B-7207-4D03-B260-48C272D012C7}"/>
    <dgm:cxn modelId="{6A0F9F59-CD2D-4B84-99FC-82C52D82B16D}" type="presOf" srcId="{046A75D0-6EE1-4214-A0E7-EAC6405E97B1}" destId="{18AE305A-39A1-46A0-A50E-FFECD58AE80F}" srcOrd="0" destOrd="0" presId="urn:microsoft.com/office/officeart/2005/8/layout/chevron2"/>
    <dgm:cxn modelId="{9F8FC186-89A5-4F47-9FFE-CBFE124E66AF}" type="presOf" srcId="{5AFAF521-2332-4777-BBFD-63AF05005E8B}" destId="{E39CA0FB-89D3-4FA1-8BBD-3A5FF541A5BF}" srcOrd="0" destOrd="0" presId="urn:microsoft.com/office/officeart/2005/8/layout/chevron2"/>
    <dgm:cxn modelId="{237DC88D-6DB1-45E4-863A-CFD2474C3111}" srcId="{B6D11777-5F49-4370-B59A-EBE757562F1A}" destId="{B7E4B8C3-D7C9-4612-8415-403C7B977996}" srcOrd="1" destOrd="0" parTransId="{5A6E6EB9-1B39-4066-80C4-90E21D53C0E5}" sibTransId="{F95EB088-F7F5-4707-9875-247841A00233}"/>
    <dgm:cxn modelId="{D993EB99-84CF-4556-BA3D-71D2524EF532}" type="presOf" srcId="{9FDFD910-1861-4F11-AEA9-0BC13C74304C}" destId="{E0421939-67AD-4E2D-86E3-35850A8400BB}" srcOrd="0" destOrd="0" presId="urn:microsoft.com/office/officeart/2005/8/layout/chevron2"/>
    <dgm:cxn modelId="{8BEC4F9C-C12E-40ED-9E55-CF09E4272750}" type="presOf" srcId="{CCA23270-EA13-4B39-B6FB-466B7ADB67B6}" destId="{56D9D325-964D-4D98-A818-EFF8A8C68CA3}" srcOrd="0" destOrd="0" presId="urn:microsoft.com/office/officeart/2005/8/layout/chevron2"/>
    <dgm:cxn modelId="{39E679A3-B7BF-4979-A785-AD21BE6282BA}" srcId="{CCA23270-EA13-4B39-B6FB-466B7ADB67B6}" destId="{9FDFD910-1861-4F11-AEA9-0BC13C74304C}" srcOrd="1" destOrd="0" parTransId="{2FA0ACE8-CC30-4BC4-8146-BDF3B9F73C87}" sibTransId="{FB1DE175-ED8C-4739-8D46-4DE9A579384F}"/>
    <dgm:cxn modelId="{678D39B6-0709-4DD7-906C-5B2208829313}" type="presOf" srcId="{16EBC1BE-A8F5-46B0-8DC1-A66244A74376}" destId="{18AE305A-39A1-46A0-A50E-FFECD58AE80F}" srcOrd="0" destOrd="1" presId="urn:microsoft.com/office/officeart/2005/8/layout/chevron2"/>
    <dgm:cxn modelId="{477859D9-E34A-4114-9786-582EA7DC7CF7}" type="presOf" srcId="{1BDB40F0-C20C-4A15-9EAE-46267B5BE488}" destId="{18AE305A-39A1-46A0-A50E-FFECD58AE80F}" srcOrd="0" destOrd="2" presId="urn:microsoft.com/office/officeart/2005/8/layout/chevron2"/>
    <dgm:cxn modelId="{BB71438A-1B15-4C98-A0E3-1E62C0259B87}" type="presParOf" srcId="{56D9D325-964D-4D98-A818-EFF8A8C68CA3}" destId="{2BF89A73-D5E9-4772-8F5B-82125E5FC142}" srcOrd="0" destOrd="0" presId="urn:microsoft.com/office/officeart/2005/8/layout/chevron2"/>
    <dgm:cxn modelId="{CD51A1DF-D08B-4433-BB74-BF913B772B8C}" type="presParOf" srcId="{2BF89A73-D5E9-4772-8F5B-82125E5FC142}" destId="{18FB2E56-76FA-40E7-BBE9-EBDA85B25BA9}" srcOrd="0" destOrd="0" presId="urn:microsoft.com/office/officeart/2005/8/layout/chevron2"/>
    <dgm:cxn modelId="{21CA5A5C-64CC-4C55-91D3-2B80CD5911EC}" type="presParOf" srcId="{2BF89A73-D5E9-4772-8F5B-82125E5FC142}" destId="{7D07BF20-4A89-4BCC-BFC8-F9534BAF026E}" srcOrd="1" destOrd="0" presId="urn:microsoft.com/office/officeart/2005/8/layout/chevron2"/>
    <dgm:cxn modelId="{056730E3-DD2E-41AD-AFB4-C21142D49360}" type="presParOf" srcId="{56D9D325-964D-4D98-A818-EFF8A8C68CA3}" destId="{3B2A6144-9317-4167-B2F9-FC4D0F36F37C}" srcOrd="1" destOrd="0" presId="urn:microsoft.com/office/officeart/2005/8/layout/chevron2"/>
    <dgm:cxn modelId="{D48AC356-8870-4C79-8021-6C88F86FB52C}" type="presParOf" srcId="{56D9D325-964D-4D98-A818-EFF8A8C68CA3}" destId="{22167B65-A7C5-4CA2-83F6-A2ADB2CEF173}" srcOrd="2" destOrd="0" presId="urn:microsoft.com/office/officeart/2005/8/layout/chevron2"/>
    <dgm:cxn modelId="{1C00A4C5-404A-4E4F-9CCD-C2EA9C109D87}" type="presParOf" srcId="{22167B65-A7C5-4CA2-83F6-A2ADB2CEF173}" destId="{E0421939-67AD-4E2D-86E3-35850A8400BB}" srcOrd="0" destOrd="0" presId="urn:microsoft.com/office/officeart/2005/8/layout/chevron2"/>
    <dgm:cxn modelId="{3A8AA244-02C2-47C8-86AE-6ACB4CB7E3DE}" type="presParOf" srcId="{22167B65-A7C5-4CA2-83F6-A2ADB2CEF173}" destId="{18AE305A-39A1-46A0-A50E-FFECD58AE80F}" srcOrd="1" destOrd="0" presId="urn:microsoft.com/office/officeart/2005/8/layout/chevron2"/>
    <dgm:cxn modelId="{D77E88D5-11D3-46DB-94E8-5F55FC901271}" type="presParOf" srcId="{56D9D325-964D-4D98-A818-EFF8A8C68CA3}" destId="{D8124AFE-ED67-46AA-9CB7-3AB93B7AC276}" srcOrd="3" destOrd="0" presId="urn:microsoft.com/office/officeart/2005/8/layout/chevron2"/>
    <dgm:cxn modelId="{7CDE1311-D898-4D78-B9B9-C27A0AB3131B}" type="presParOf" srcId="{56D9D325-964D-4D98-A818-EFF8A8C68CA3}" destId="{8B0CCDA1-032B-450C-821C-E367ED40AEC2}" srcOrd="4" destOrd="0" presId="urn:microsoft.com/office/officeart/2005/8/layout/chevron2"/>
    <dgm:cxn modelId="{8392B6C8-C29D-47F6-8338-11AF596028BC}" type="presParOf" srcId="{8B0CCDA1-032B-450C-821C-E367ED40AEC2}" destId="{E39CA0FB-89D3-4FA1-8BBD-3A5FF541A5BF}" srcOrd="0" destOrd="0" presId="urn:microsoft.com/office/officeart/2005/8/layout/chevron2"/>
    <dgm:cxn modelId="{EAA08365-090D-4E2A-8A82-39A22B57B9CE}" type="presParOf" srcId="{8B0CCDA1-032B-450C-821C-E367ED40AEC2}" destId="{84941B7A-C3F0-4044-B297-93ADFB7E8A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B748A-DC9C-4C9E-8373-CE7ACAFD0AC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A9EB9D1-765E-4AD2-B84A-84EF7E589E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Strategy 1: Increase the average rental price by 10%</a:t>
          </a:r>
        </a:p>
      </dgm:t>
    </dgm:pt>
    <dgm:pt modelId="{AB84BB7B-66F7-497C-8673-2C9A70CE7F7B}" type="parTrans" cxnId="{0B539EF3-A00F-42D1-B514-A453347FA556}">
      <dgm:prSet/>
      <dgm:spPr/>
      <dgm:t>
        <a:bodyPr/>
        <a:lstStyle/>
        <a:p>
          <a:endParaRPr lang="en-US"/>
        </a:p>
      </dgm:t>
    </dgm:pt>
    <dgm:pt modelId="{918F9560-DE06-4EE9-854F-CA6BD7E076CE}" type="sibTrans" cxnId="{0B539EF3-A00F-42D1-B514-A453347FA556}">
      <dgm:prSet/>
      <dgm:spPr/>
      <dgm:t>
        <a:bodyPr/>
        <a:lstStyle/>
        <a:p>
          <a:endParaRPr lang="en-US"/>
        </a:p>
      </dgm:t>
    </dgm:pt>
    <dgm:pt modelId="{F6AC7671-D617-4626-A3A0-D4B28781A6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Strategy 2: Rental increase of 20% Through Customer Incentives</a:t>
          </a:r>
        </a:p>
      </dgm:t>
    </dgm:pt>
    <dgm:pt modelId="{D8FB701C-1C96-4AAB-9B45-12E92ECA1AFC}" type="parTrans" cxnId="{782C675D-8D88-43AE-88D2-1A53D96FCBE9}">
      <dgm:prSet/>
      <dgm:spPr/>
      <dgm:t>
        <a:bodyPr/>
        <a:lstStyle/>
        <a:p>
          <a:endParaRPr lang="en-US"/>
        </a:p>
      </dgm:t>
    </dgm:pt>
    <dgm:pt modelId="{C5355544-F53F-4BCF-B7F4-C8FB55BED540}" type="sibTrans" cxnId="{782C675D-8D88-43AE-88D2-1A53D96FCBE9}">
      <dgm:prSet/>
      <dgm:spPr/>
      <dgm:t>
        <a:bodyPr/>
        <a:lstStyle/>
        <a:p>
          <a:endParaRPr lang="en-US"/>
        </a:p>
      </dgm:t>
    </dgm:pt>
    <dgm:pt modelId="{139899B5-2233-48FD-89EA-821E174CFA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Strategy 2: Increase the fleet number by 250 vehicles and Rental increase of 20%</a:t>
          </a:r>
        </a:p>
      </dgm:t>
    </dgm:pt>
    <dgm:pt modelId="{0DED8B60-415C-4B3F-848A-922BAF7264AF}" type="parTrans" cxnId="{6210E8B0-6C6B-427B-95D2-8353182AD69E}">
      <dgm:prSet/>
      <dgm:spPr/>
      <dgm:t>
        <a:bodyPr/>
        <a:lstStyle/>
        <a:p>
          <a:endParaRPr lang="en-US"/>
        </a:p>
      </dgm:t>
    </dgm:pt>
    <dgm:pt modelId="{A04C7B23-A986-4662-BA7D-738F8143E098}" type="sibTrans" cxnId="{6210E8B0-6C6B-427B-95D2-8353182AD69E}">
      <dgm:prSet/>
      <dgm:spPr/>
      <dgm:t>
        <a:bodyPr/>
        <a:lstStyle/>
        <a:p>
          <a:endParaRPr lang="en-US"/>
        </a:p>
      </dgm:t>
    </dgm:pt>
    <dgm:pt modelId="{836F90D0-7D3C-48EC-B720-E6785833269F}" type="pres">
      <dgm:prSet presAssocID="{459B748A-DC9C-4C9E-8373-CE7ACAFD0AC9}" presName="root" presStyleCnt="0">
        <dgm:presLayoutVars>
          <dgm:dir/>
          <dgm:resizeHandles val="exact"/>
        </dgm:presLayoutVars>
      </dgm:prSet>
      <dgm:spPr/>
    </dgm:pt>
    <dgm:pt modelId="{F3058E74-35B5-41F2-B5FC-5C1D51E6166D}" type="pres">
      <dgm:prSet presAssocID="{AA9EB9D1-765E-4AD2-B84A-84EF7E589E31}" presName="compNode" presStyleCnt="0"/>
      <dgm:spPr/>
    </dgm:pt>
    <dgm:pt modelId="{86D10F33-CC80-486C-B935-BD47ABBFC28A}" type="pres">
      <dgm:prSet presAssocID="{AA9EB9D1-765E-4AD2-B84A-84EF7E589E3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04F79D3-56C3-4F24-B98A-F521B70BCA7C}" type="pres">
      <dgm:prSet presAssocID="{AA9EB9D1-765E-4AD2-B84A-84EF7E589E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526137E-68A0-4DED-BDC7-E4578A327581}" type="pres">
      <dgm:prSet presAssocID="{AA9EB9D1-765E-4AD2-B84A-84EF7E589E31}" presName="spaceRect" presStyleCnt="0"/>
      <dgm:spPr/>
    </dgm:pt>
    <dgm:pt modelId="{FD7EE0AA-D606-422E-8630-165967CF0D35}" type="pres">
      <dgm:prSet presAssocID="{AA9EB9D1-765E-4AD2-B84A-84EF7E589E31}" presName="textRect" presStyleLbl="revTx" presStyleIdx="0" presStyleCnt="3">
        <dgm:presLayoutVars>
          <dgm:chMax val="1"/>
          <dgm:chPref val="1"/>
        </dgm:presLayoutVars>
      </dgm:prSet>
      <dgm:spPr/>
    </dgm:pt>
    <dgm:pt modelId="{B44D9459-129F-4376-B5F4-B69601A5B88E}" type="pres">
      <dgm:prSet presAssocID="{918F9560-DE06-4EE9-854F-CA6BD7E076CE}" presName="sibTrans" presStyleCnt="0"/>
      <dgm:spPr/>
    </dgm:pt>
    <dgm:pt modelId="{825AEBE2-7142-4467-8F7A-52A3D39A6C9F}" type="pres">
      <dgm:prSet presAssocID="{F6AC7671-D617-4626-A3A0-D4B28781A661}" presName="compNode" presStyleCnt="0"/>
      <dgm:spPr/>
    </dgm:pt>
    <dgm:pt modelId="{5C1F9D54-16B0-4038-A525-57AD739F44C2}" type="pres">
      <dgm:prSet presAssocID="{F6AC7671-D617-4626-A3A0-D4B28781A6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6FB8E0B-23F8-4C97-9B47-58A643711521}" type="pres">
      <dgm:prSet presAssocID="{F6AC7671-D617-4626-A3A0-D4B28781A6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FAA1067-8600-4D34-9EE2-9508E5AB2188}" type="pres">
      <dgm:prSet presAssocID="{F6AC7671-D617-4626-A3A0-D4B28781A661}" presName="spaceRect" presStyleCnt="0"/>
      <dgm:spPr/>
    </dgm:pt>
    <dgm:pt modelId="{C579844D-3A8F-45DD-9C8E-57DC136A6D4A}" type="pres">
      <dgm:prSet presAssocID="{F6AC7671-D617-4626-A3A0-D4B28781A661}" presName="textRect" presStyleLbl="revTx" presStyleIdx="1" presStyleCnt="3">
        <dgm:presLayoutVars>
          <dgm:chMax val="1"/>
          <dgm:chPref val="1"/>
        </dgm:presLayoutVars>
      </dgm:prSet>
      <dgm:spPr/>
    </dgm:pt>
    <dgm:pt modelId="{735FF181-428E-437A-93E2-96515FBE3F45}" type="pres">
      <dgm:prSet presAssocID="{C5355544-F53F-4BCF-B7F4-C8FB55BED540}" presName="sibTrans" presStyleCnt="0"/>
      <dgm:spPr/>
    </dgm:pt>
    <dgm:pt modelId="{8D0A4B94-AA4C-411E-BE3F-61207DD04181}" type="pres">
      <dgm:prSet presAssocID="{139899B5-2233-48FD-89EA-821E174CFAB7}" presName="compNode" presStyleCnt="0"/>
      <dgm:spPr/>
    </dgm:pt>
    <dgm:pt modelId="{6A26FE14-BDD8-4F0A-BB7B-0DE2E648E8BF}" type="pres">
      <dgm:prSet presAssocID="{139899B5-2233-48FD-89EA-821E174CFA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9B0C756-A018-4333-96D6-EA7B0E16F81F}" type="pres">
      <dgm:prSet presAssocID="{139899B5-2233-48FD-89EA-821E174CFA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1DACB6-1CE4-419E-BE99-E1A0EED0C2E6}" type="pres">
      <dgm:prSet presAssocID="{139899B5-2233-48FD-89EA-821E174CFAB7}" presName="spaceRect" presStyleCnt="0"/>
      <dgm:spPr/>
    </dgm:pt>
    <dgm:pt modelId="{77DECB0E-AF27-4111-B9F2-AA3E61E0BC5F}" type="pres">
      <dgm:prSet presAssocID="{139899B5-2233-48FD-89EA-821E174CFA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2C675D-8D88-43AE-88D2-1A53D96FCBE9}" srcId="{459B748A-DC9C-4C9E-8373-CE7ACAFD0AC9}" destId="{F6AC7671-D617-4626-A3A0-D4B28781A661}" srcOrd="1" destOrd="0" parTransId="{D8FB701C-1C96-4AAB-9B45-12E92ECA1AFC}" sibTransId="{C5355544-F53F-4BCF-B7F4-C8FB55BED540}"/>
    <dgm:cxn modelId="{AB19E47E-0094-4173-8578-46446A01BC37}" type="presOf" srcId="{139899B5-2233-48FD-89EA-821E174CFAB7}" destId="{77DECB0E-AF27-4111-B9F2-AA3E61E0BC5F}" srcOrd="0" destOrd="0" presId="urn:microsoft.com/office/officeart/2018/5/layout/IconLeafLabelList"/>
    <dgm:cxn modelId="{6210E8B0-6C6B-427B-95D2-8353182AD69E}" srcId="{459B748A-DC9C-4C9E-8373-CE7ACAFD0AC9}" destId="{139899B5-2233-48FD-89EA-821E174CFAB7}" srcOrd="2" destOrd="0" parTransId="{0DED8B60-415C-4B3F-848A-922BAF7264AF}" sibTransId="{A04C7B23-A986-4662-BA7D-738F8143E098}"/>
    <dgm:cxn modelId="{DEBA93B2-0B3E-4051-80CA-E13D557A027F}" type="presOf" srcId="{F6AC7671-D617-4626-A3A0-D4B28781A661}" destId="{C579844D-3A8F-45DD-9C8E-57DC136A6D4A}" srcOrd="0" destOrd="0" presId="urn:microsoft.com/office/officeart/2018/5/layout/IconLeafLabelList"/>
    <dgm:cxn modelId="{8B2182CC-22FC-4E90-BDA7-381A51862761}" type="presOf" srcId="{459B748A-DC9C-4C9E-8373-CE7ACAFD0AC9}" destId="{836F90D0-7D3C-48EC-B720-E6785833269F}" srcOrd="0" destOrd="0" presId="urn:microsoft.com/office/officeart/2018/5/layout/IconLeafLabelList"/>
    <dgm:cxn modelId="{C95007E6-2578-44AF-9FD0-B055A3DC52E0}" type="presOf" srcId="{AA9EB9D1-765E-4AD2-B84A-84EF7E589E31}" destId="{FD7EE0AA-D606-422E-8630-165967CF0D35}" srcOrd="0" destOrd="0" presId="urn:microsoft.com/office/officeart/2018/5/layout/IconLeafLabelList"/>
    <dgm:cxn modelId="{0B539EF3-A00F-42D1-B514-A453347FA556}" srcId="{459B748A-DC9C-4C9E-8373-CE7ACAFD0AC9}" destId="{AA9EB9D1-765E-4AD2-B84A-84EF7E589E31}" srcOrd="0" destOrd="0" parTransId="{AB84BB7B-66F7-497C-8673-2C9A70CE7F7B}" sibTransId="{918F9560-DE06-4EE9-854F-CA6BD7E076CE}"/>
    <dgm:cxn modelId="{C6ED2D40-7589-4B98-B643-0C34DE12CA0E}" type="presParOf" srcId="{836F90D0-7D3C-48EC-B720-E6785833269F}" destId="{F3058E74-35B5-41F2-B5FC-5C1D51E6166D}" srcOrd="0" destOrd="0" presId="urn:microsoft.com/office/officeart/2018/5/layout/IconLeafLabelList"/>
    <dgm:cxn modelId="{46BDC043-8483-47A4-823E-169727D7E5C0}" type="presParOf" srcId="{F3058E74-35B5-41F2-B5FC-5C1D51E6166D}" destId="{86D10F33-CC80-486C-B935-BD47ABBFC28A}" srcOrd="0" destOrd="0" presId="urn:microsoft.com/office/officeart/2018/5/layout/IconLeafLabelList"/>
    <dgm:cxn modelId="{8447AEA6-B89D-488B-8555-15ABBF7CD81B}" type="presParOf" srcId="{F3058E74-35B5-41F2-B5FC-5C1D51E6166D}" destId="{E04F79D3-56C3-4F24-B98A-F521B70BCA7C}" srcOrd="1" destOrd="0" presId="urn:microsoft.com/office/officeart/2018/5/layout/IconLeafLabelList"/>
    <dgm:cxn modelId="{C7C9F2BC-2136-4306-B828-1781B58C1221}" type="presParOf" srcId="{F3058E74-35B5-41F2-B5FC-5C1D51E6166D}" destId="{A526137E-68A0-4DED-BDC7-E4578A327581}" srcOrd="2" destOrd="0" presId="urn:microsoft.com/office/officeart/2018/5/layout/IconLeafLabelList"/>
    <dgm:cxn modelId="{FC30B401-C7DA-4DEC-8E37-58EB34591696}" type="presParOf" srcId="{F3058E74-35B5-41F2-B5FC-5C1D51E6166D}" destId="{FD7EE0AA-D606-422E-8630-165967CF0D35}" srcOrd="3" destOrd="0" presId="urn:microsoft.com/office/officeart/2018/5/layout/IconLeafLabelList"/>
    <dgm:cxn modelId="{64B5BAA2-7A1D-48D2-82E2-723577419254}" type="presParOf" srcId="{836F90D0-7D3C-48EC-B720-E6785833269F}" destId="{B44D9459-129F-4376-B5F4-B69601A5B88E}" srcOrd="1" destOrd="0" presId="urn:microsoft.com/office/officeart/2018/5/layout/IconLeafLabelList"/>
    <dgm:cxn modelId="{F0693581-0F38-428F-917D-5D60E1B069F0}" type="presParOf" srcId="{836F90D0-7D3C-48EC-B720-E6785833269F}" destId="{825AEBE2-7142-4467-8F7A-52A3D39A6C9F}" srcOrd="2" destOrd="0" presId="urn:microsoft.com/office/officeart/2018/5/layout/IconLeafLabelList"/>
    <dgm:cxn modelId="{D903500F-81A6-4ED7-93C7-0864073F0F18}" type="presParOf" srcId="{825AEBE2-7142-4467-8F7A-52A3D39A6C9F}" destId="{5C1F9D54-16B0-4038-A525-57AD739F44C2}" srcOrd="0" destOrd="0" presId="urn:microsoft.com/office/officeart/2018/5/layout/IconLeafLabelList"/>
    <dgm:cxn modelId="{9F8A9D79-A3B3-4B83-8945-BCFDCBA6B682}" type="presParOf" srcId="{825AEBE2-7142-4467-8F7A-52A3D39A6C9F}" destId="{26FB8E0B-23F8-4C97-9B47-58A643711521}" srcOrd="1" destOrd="0" presId="urn:microsoft.com/office/officeart/2018/5/layout/IconLeafLabelList"/>
    <dgm:cxn modelId="{782264AC-8C52-4752-8240-FF96F841AEEB}" type="presParOf" srcId="{825AEBE2-7142-4467-8F7A-52A3D39A6C9F}" destId="{4FAA1067-8600-4D34-9EE2-9508E5AB2188}" srcOrd="2" destOrd="0" presId="urn:microsoft.com/office/officeart/2018/5/layout/IconLeafLabelList"/>
    <dgm:cxn modelId="{20CB7614-5E00-4B42-A749-232E9B183079}" type="presParOf" srcId="{825AEBE2-7142-4467-8F7A-52A3D39A6C9F}" destId="{C579844D-3A8F-45DD-9C8E-57DC136A6D4A}" srcOrd="3" destOrd="0" presId="urn:microsoft.com/office/officeart/2018/5/layout/IconLeafLabelList"/>
    <dgm:cxn modelId="{9DC389F0-CFDD-4D23-935B-97B2A9C7637B}" type="presParOf" srcId="{836F90D0-7D3C-48EC-B720-E6785833269F}" destId="{735FF181-428E-437A-93E2-96515FBE3F45}" srcOrd="3" destOrd="0" presId="urn:microsoft.com/office/officeart/2018/5/layout/IconLeafLabelList"/>
    <dgm:cxn modelId="{5DEC44F7-FC5B-4D66-AD2E-B33339CEBD9E}" type="presParOf" srcId="{836F90D0-7D3C-48EC-B720-E6785833269F}" destId="{8D0A4B94-AA4C-411E-BE3F-61207DD04181}" srcOrd="4" destOrd="0" presId="urn:microsoft.com/office/officeart/2018/5/layout/IconLeafLabelList"/>
    <dgm:cxn modelId="{D2D1C529-C62F-4B9B-8D11-ACD9DD31D3C4}" type="presParOf" srcId="{8D0A4B94-AA4C-411E-BE3F-61207DD04181}" destId="{6A26FE14-BDD8-4F0A-BB7B-0DE2E648E8BF}" srcOrd="0" destOrd="0" presId="urn:microsoft.com/office/officeart/2018/5/layout/IconLeafLabelList"/>
    <dgm:cxn modelId="{9C372141-11BF-4DD1-AFC4-63FCFF7A1BF4}" type="presParOf" srcId="{8D0A4B94-AA4C-411E-BE3F-61207DD04181}" destId="{F9B0C756-A018-4333-96D6-EA7B0E16F81F}" srcOrd="1" destOrd="0" presId="urn:microsoft.com/office/officeart/2018/5/layout/IconLeafLabelList"/>
    <dgm:cxn modelId="{72882776-6A85-41B4-BA0C-BFB99DDBACEC}" type="presParOf" srcId="{8D0A4B94-AA4C-411E-BE3F-61207DD04181}" destId="{581DACB6-1CE4-419E-BE99-E1A0EED0C2E6}" srcOrd="2" destOrd="0" presId="urn:microsoft.com/office/officeart/2018/5/layout/IconLeafLabelList"/>
    <dgm:cxn modelId="{9FEAEACE-0E60-42F9-B4B6-A07D9B3C8BA1}" type="presParOf" srcId="{8D0A4B94-AA4C-411E-BE3F-61207DD04181}" destId="{77DECB0E-AF27-4111-B9F2-AA3E61E0BC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B2E56-76FA-40E7-BBE9-EBDA85B25BA9}">
      <dsp:nvSpPr>
        <dsp:cNvPr id="0" name=""/>
        <dsp:cNvSpPr/>
      </dsp:nvSpPr>
      <dsp:spPr>
        <a:xfrm rot="5400000">
          <a:off x="-175168" y="176143"/>
          <a:ext cx="1167787" cy="8174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#1</a:t>
          </a:r>
        </a:p>
      </dsp:txBody>
      <dsp:txXfrm rot="-5400000">
        <a:off x="1" y="409701"/>
        <a:ext cx="817451" cy="350336"/>
      </dsp:txXfrm>
    </dsp:sp>
    <dsp:sp modelId="{7D07BF20-4A89-4BCC-BFC8-F9534BAF026E}">
      <dsp:nvSpPr>
        <dsp:cNvPr id="0" name=""/>
        <dsp:cNvSpPr/>
      </dsp:nvSpPr>
      <dsp:spPr>
        <a:xfrm rot="5400000">
          <a:off x="3894058" y="-3075632"/>
          <a:ext cx="759061" cy="69122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Maximizing Revenue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Playing to our strengths by investing in new fleet for high performing branch location</a:t>
          </a:r>
        </a:p>
      </dsp:txBody>
      <dsp:txXfrm rot="-5400000">
        <a:off x="817451" y="38029"/>
        <a:ext cx="6875222" cy="684953"/>
      </dsp:txXfrm>
    </dsp:sp>
    <dsp:sp modelId="{E0421939-67AD-4E2D-86E3-35850A8400BB}">
      <dsp:nvSpPr>
        <dsp:cNvPr id="0" name=""/>
        <dsp:cNvSpPr/>
      </dsp:nvSpPr>
      <dsp:spPr>
        <a:xfrm rot="5400000">
          <a:off x="-175168" y="1142265"/>
          <a:ext cx="1167787" cy="8174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#2</a:t>
          </a:r>
        </a:p>
      </dsp:txBody>
      <dsp:txXfrm rot="-5400000">
        <a:off x="1" y="1375823"/>
        <a:ext cx="817451" cy="350336"/>
      </dsp:txXfrm>
    </dsp:sp>
    <dsp:sp modelId="{18AE305A-39A1-46A0-A50E-FFECD58AE80F}">
      <dsp:nvSpPr>
        <dsp:cNvPr id="0" name=""/>
        <dsp:cNvSpPr/>
      </dsp:nvSpPr>
      <dsp:spPr>
        <a:xfrm rot="5400000">
          <a:off x="3894058" y="-2109509"/>
          <a:ext cx="759061" cy="69122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Cutting Cost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Investing in the highest performing models to maintain lower yearly cost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Consider Getting rid of higher cost, lower revenue vehicles </a:t>
          </a:r>
        </a:p>
      </dsp:txBody>
      <dsp:txXfrm rot="-5400000">
        <a:off x="817451" y="1004152"/>
        <a:ext cx="6875222" cy="684953"/>
      </dsp:txXfrm>
    </dsp:sp>
    <dsp:sp modelId="{E39CA0FB-89D3-4FA1-8BBD-3A5FF541A5BF}">
      <dsp:nvSpPr>
        <dsp:cNvPr id="0" name=""/>
        <dsp:cNvSpPr/>
      </dsp:nvSpPr>
      <dsp:spPr>
        <a:xfrm rot="5400000">
          <a:off x="-175168" y="2108388"/>
          <a:ext cx="1167787" cy="8174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Context</a:t>
          </a:r>
        </a:p>
      </dsp:txBody>
      <dsp:txXfrm rot="-5400000">
        <a:off x="1" y="2341946"/>
        <a:ext cx="817451" cy="350336"/>
      </dsp:txXfrm>
    </dsp:sp>
    <dsp:sp modelId="{84941B7A-C3F0-4044-B297-93ADFB7E8A2D}">
      <dsp:nvSpPr>
        <dsp:cNvPr id="0" name=""/>
        <dsp:cNvSpPr/>
      </dsp:nvSpPr>
      <dsp:spPr>
        <a:xfrm rot="5400000">
          <a:off x="3894058" y="-1163342"/>
          <a:ext cx="759061" cy="69122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2018 Cost $33 M 2018 Net Revenue $31 M</a:t>
          </a:r>
        </a:p>
      </dsp:txBody>
      <dsp:txXfrm rot="-5400000">
        <a:off x="817451" y="1950319"/>
        <a:ext cx="6875222" cy="684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10F33-CC80-486C-B935-BD47ABBFC28A}">
      <dsp:nvSpPr>
        <dsp:cNvPr id="0" name=""/>
        <dsp:cNvSpPr/>
      </dsp:nvSpPr>
      <dsp:spPr>
        <a:xfrm>
          <a:off x="1218265" y="6952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F79D3-56C3-4F24-B98A-F521B70BCA7C}">
      <dsp:nvSpPr>
        <dsp:cNvPr id="0" name=""/>
        <dsp:cNvSpPr/>
      </dsp:nvSpPr>
      <dsp:spPr>
        <a:xfrm>
          <a:off x="1488828" y="277514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EE0AA-D606-422E-8630-165967CF0D35}">
      <dsp:nvSpPr>
        <dsp:cNvPr id="0" name=""/>
        <dsp:cNvSpPr/>
      </dsp:nvSpPr>
      <dsp:spPr>
        <a:xfrm>
          <a:off x="812422" y="1671952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Strategy 1: Increase the average rental price by 10%</a:t>
          </a:r>
        </a:p>
      </dsp:txBody>
      <dsp:txXfrm>
        <a:off x="812422" y="1671952"/>
        <a:ext cx="2081250" cy="720000"/>
      </dsp:txXfrm>
    </dsp:sp>
    <dsp:sp modelId="{5C1F9D54-16B0-4038-A525-57AD739F44C2}">
      <dsp:nvSpPr>
        <dsp:cNvPr id="0" name=""/>
        <dsp:cNvSpPr/>
      </dsp:nvSpPr>
      <dsp:spPr>
        <a:xfrm>
          <a:off x="3663734" y="6952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B8E0B-23F8-4C97-9B47-58A643711521}">
      <dsp:nvSpPr>
        <dsp:cNvPr id="0" name=""/>
        <dsp:cNvSpPr/>
      </dsp:nvSpPr>
      <dsp:spPr>
        <a:xfrm>
          <a:off x="3934297" y="277514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844D-3A8F-45DD-9C8E-57DC136A6D4A}">
      <dsp:nvSpPr>
        <dsp:cNvPr id="0" name=""/>
        <dsp:cNvSpPr/>
      </dsp:nvSpPr>
      <dsp:spPr>
        <a:xfrm>
          <a:off x="3257890" y="1671952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Strategy 2: Rental increase of 20% Through Customer Incentives</a:t>
          </a:r>
        </a:p>
      </dsp:txBody>
      <dsp:txXfrm>
        <a:off x="3257890" y="1671952"/>
        <a:ext cx="2081250" cy="720000"/>
      </dsp:txXfrm>
    </dsp:sp>
    <dsp:sp modelId="{6A26FE14-BDD8-4F0A-BB7B-0DE2E648E8BF}">
      <dsp:nvSpPr>
        <dsp:cNvPr id="0" name=""/>
        <dsp:cNvSpPr/>
      </dsp:nvSpPr>
      <dsp:spPr>
        <a:xfrm>
          <a:off x="2441000" y="2912264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0C756-A018-4333-96D6-EA7B0E16F81F}">
      <dsp:nvSpPr>
        <dsp:cNvPr id="0" name=""/>
        <dsp:cNvSpPr/>
      </dsp:nvSpPr>
      <dsp:spPr>
        <a:xfrm>
          <a:off x="2711562" y="3182827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ECB0E-AF27-4111-B9F2-AA3E61E0BC5F}">
      <dsp:nvSpPr>
        <dsp:cNvPr id="0" name=""/>
        <dsp:cNvSpPr/>
      </dsp:nvSpPr>
      <dsp:spPr>
        <a:xfrm>
          <a:off x="2035156" y="4577264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tx1"/>
              </a:solidFill>
            </a:rPr>
            <a:t>Strategy 2: Increase the fleet number by 250 vehicles and Rental increase of 20%</a:t>
          </a:r>
        </a:p>
      </dsp:txBody>
      <dsp:txXfrm>
        <a:off x="2035156" y="4577264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8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5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C1771FF-9DC8-48F2-8F6E-93788348891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5E1660B-F3EA-4440-9646-F09058B1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12FF-83B7-46F5-BB7E-200786028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8358" cy="1645920"/>
          </a:xfrm>
        </p:spPr>
        <p:txBody>
          <a:bodyPr>
            <a:normAutofit/>
          </a:bodyPr>
          <a:lstStyle/>
          <a:p>
            <a:r>
              <a:rPr lang="en-US" sz="3200" dirty="0"/>
              <a:t>Lariat Rent-A-Car Future Fleet Outlook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9E783-6416-4B94-ADD9-5B396E85D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52544"/>
            <a:ext cx="5928358" cy="1239894"/>
          </a:xfrm>
        </p:spPr>
        <p:txBody>
          <a:bodyPr>
            <a:normAutofit/>
          </a:bodyPr>
          <a:lstStyle/>
          <a:p>
            <a:r>
              <a:rPr lang="en-US"/>
              <a:t>Nathanael Washington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76262-0296-4A98-B242-2D3FB6E40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6" r="42873"/>
          <a:stretch/>
        </p:blipFill>
        <p:spPr>
          <a:xfrm>
            <a:off x="7537702" y="10"/>
            <a:ext cx="46542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37534-BE05-4509-AB92-AEB8E5AC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In Summary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A0D00-2EAA-4C88-AD0E-A5DD3CC3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49960"/>
            <a:ext cx="4974656" cy="23545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Increase of average rental price by 10%  can potentially increase revenue </a:t>
            </a:r>
            <a:r>
              <a:rPr lang="en-US" u="sng" dirty="0"/>
              <a:t>$6 M</a:t>
            </a:r>
          </a:p>
          <a:p>
            <a:r>
              <a:rPr lang="en-US" dirty="0"/>
              <a:t>An Increase in the number of rental transactions by 20% through customer incentive </a:t>
            </a:r>
            <a:r>
              <a:rPr lang="en-US" u="sng" dirty="0"/>
              <a:t>$12.9 M</a:t>
            </a:r>
            <a:endParaRPr lang="en-US" dirty="0"/>
          </a:p>
          <a:p>
            <a:r>
              <a:rPr lang="en-US" dirty="0"/>
              <a:t>Increasing the fleet number by 250 vehicles of the Top 10 Performing Vehicles increases Revenue +</a:t>
            </a:r>
            <a:r>
              <a:rPr lang="en-US" u="sng" dirty="0"/>
              <a:t>$43.5 M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778D1-4CDF-4147-9BFA-1F5DAC7E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92" y="3728824"/>
            <a:ext cx="5425872" cy="20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67D6-D816-4AEA-874D-4C494235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Operations Outlook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1D6514-6FD5-451E-8B49-1848E4AF9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426736"/>
              </p:ext>
            </p:extLst>
          </p:nvPr>
        </p:nvGraphicFramePr>
        <p:xfrm>
          <a:off x="2231136" y="2791325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45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FCEB-01E6-42FF-83CC-9194DB94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2018 Lariat Rent-A-Car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9CD5D961-8EDD-42DD-9B36-F4837B4ED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C9B8DB-8A31-4AA5-B47F-80AC7015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5FA646-E077-4760-A940-0F55D9CB5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72073100-A5D7-4DF8-B31F-34DBC39A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3964"/>
            <a:ext cx="6695895" cy="42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9FAC-264E-46B3-BF68-1303785C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44" y="304517"/>
            <a:ext cx="9307312" cy="90389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2018 Top 10 Performing Branches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E67A4-7774-4E40-BA42-E653DA7C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613" y="1115541"/>
            <a:ext cx="9424773" cy="53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D974-723F-467A-BD02-AB08AF8F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44" y="318415"/>
            <a:ext cx="9307312" cy="90389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/>
              <a:t>Top 10 Performing Vehicles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FA2FCA-4471-42FA-9D82-AF645C2D9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3" y="1033072"/>
            <a:ext cx="10393813" cy="5332480"/>
          </a:xfrm>
        </p:spPr>
      </p:pic>
    </p:spTree>
    <p:extLst>
      <p:ext uri="{BB962C8B-B14F-4D97-AF65-F5344CB8AC3E}">
        <p14:creationId xmlns:p14="http://schemas.microsoft.com/office/powerpoint/2010/main" val="205305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5018C-83C4-46F6-9AD0-F57F65D38426}"/>
              </a:ext>
            </a:extLst>
          </p:cNvPr>
          <p:cNvSpPr txBox="1"/>
          <p:nvPr/>
        </p:nvSpPr>
        <p:spPr>
          <a:xfrm>
            <a:off x="640080" y="2530227"/>
            <a:ext cx="3401568" cy="149579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Strategies for Increased Revenue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E881EF7-29ED-4B7C-A38A-B5EA5C684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875967"/>
              </p:ext>
            </p:extLst>
          </p:nvPr>
        </p:nvGraphicFramePr>
        <p:xfrm>
          <a:off x="5397500" y="612396"/>
          <a:ext cx="6151563" cy="530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21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2AE0-FB49-4A42-A8B7-00E210A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Strategy 1: Increase the average rental price by 10%</a:t>
            </a: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9CD5D961-8EDD-42DD-9B36-F4837B4ED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C9B8DB-8A31-4AA5-B47F-80AC7015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5FA646-E077-4760-A940-0F55D9CB5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0C61254-2B10-4BC5-A01F-AA02B332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3964"/>
            <a:ext cx="6695895" cy="42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9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1313-6613-42F6-A43B-987E9508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Strategy 2: Rental Increase of 20% Through Customer Incentive </a:t>
            </a:r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9CD5D961-8EDD-42DD-9B36-F4837B4ED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C9B8DB-8A31-4AA5-B47F-80AC7015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5FA646-E077-4760-A940-0F55D9CB5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5C57134-8B00-463C-A44E-8F3D7CB98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3964"/>
            <a:ext cx="6695895" cy="42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1313-6613-42F6-A43B-987E9508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kumimoji="0" lang="en-US" sz="1600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Increase the fleet number by 250 vehicles and Rental increase of 20%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9CD5D961-8EDD-42DD-9B36-F4837B4ED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C9B8DB-8A31-4AA5-B47F-80AC7015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85FA646-E077-4760-A940-0F55D9CB5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F7F86-BF6C-4B51-97F2-5AB8E03D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3964"/>
            <a:ext cx="6695895" cy="42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201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210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Lariat Rent-A-Car Future Fleet Outlook</vt:lpstr>
      <vt:lpstr>Future Operations Outlook</vt:lpstr>
      <vt:lpstr>2018 Lariat Rent-A-Car</vt:lpstr>
      <vt:lpstr>2018 Top 10 Performing Branches</vt:lpstr>
      <vt:lpstr>Top 10 Performing Vehicles</vt:lpstr>
      <vt:lpstr>PowerPoint Presentation</vt:lpstr>
      <vt:lpstr>Strategy 1: Increase the average rental price by 10%</vt:lpstr>
      <vt:lpstr>Strategy 2: Rental Increase of 20% Through Customer Incentive </vt:lpstr>
      <vt:lpstr>Increase the fleet number by 250 vehicles and Rental increase of 20%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Rent-A-Car Future Fleet Outlook</dc:title>
  <dc:creator>Nathanael Washington</dc:creator>
  <cp:lastModifiedBy>Nathanael Washington</cp:lastModifiedBy>
  <cp:revision>6</cp:revision>
  <dcterms:created xsi:type="dcterms:W3CDTF">2020-09-19T01:06:19Z</dcterms:created>
  <dcterms:modified xsi:type="dcterms:W3CDTF">2020-09-19T18:46:08Z</dcterms:modified>
</cp:coreProperties>
</file>