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1" r:id="rId5"/>
    <p:sldId id="260" r:id="rId6"/>
    <p:sldId id="266" r:id="rId7"/>
    <p:sldId id="265" r:id="rId8"/>
    <p:sldId id="263" r:id="rId9"/>
    <p:sldId id="264" r:id="rId10"/>
    <p:sldId id="269" r:id="rId11"/>
    <p:sldId id="262" r:id="rId12"/>
    <p:sldId id="268"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3" autoAdjust="0"/>
    <p:restoredTop sz="94660"/>
  </p:normalViewPr>
  <p:slideViewPr>
    <p:cSldViewPr snapToGrid="0">
      <p:cViewPr>
        <p:scale>
          <a:sx n="60" d="100"/>
          <a:sy n="60" d="100"/>
        </p:scale>
        <p:origin x="48" y="1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F415A7-F749-4F99-9334-73AA5746841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D612A2C-92A0-490C-A0D0-4A73B6B3D3F8}">
      <dgm:prSet/>
      <dgm:spPr/>
      <dgm:t>
        <a:bodyPr/>
        <a:lstStyle/>
        <a:p>
          <a:r>
            <a:rPr lang="es-MX" b="0" i="0" dirty="0"/>
            <a:t>Fogel, A. L., &amp; </a:t>
          </a:r>
          <a:r>
            <a:rPr lang="es-MX" b="0" i="0" dirty="0" err="1"/>
            <a:t>Kvedar</a:t>
          </a:r>
          <a:r>
            <a:rPr lang="es-MX" b="0" i="0" dirty="0"/>
            <a:t>, J. C. (2018). Artificial </a:t>
          </a:r>
          <a:r>
            <a:rPr lang="es-MX" b="0" i="0" dirty="0" err="1"/>
            <a:t>intelligence</a:t>
          </a:r>
          <a:r>
            <a:rPr lang="es-MX" b="0" i="0" dirty="0"/>
            <a:t> </a:t>
          </a:r>
          <a:r>
            <a:rPr lang="es-MX" b="0" i="0" dirty="0" err="1"/>
            <a:t>powers</a:t>
          </a:r>
          <a:r>
            <a:rPr lang="es-MX" b="0" i="0" dirty="0"/>
            <a:t> digital medicine. </a:t>
          </a:r>
          <a:r>
            <a:rPr lang="es-MX" b="0" i="1" dirty="0"/>
            <a:t>NPJ digital medicine</a:t>
          </a:r>
          <a:r>
            <a:rPr lang="es-MX" b="0" i="0" dirty="0"/>
            <a:t>, </a:t>
          </a:r>
          <a:r>
            <a:rPr lang="es-MX" b="0" i="1" dirty="0"/>
            <a:t>1</a:t>
          </a:r>
          <a:r>
            <a:rPr lang="es-MX" b="0" i="0" dirty="0"/>
            <a:t>(1), 1-4.</a:t>
          </a:r>
          <a:br>
            <a:rPr lang="es-MX" b="0" i="0" dirty="0"/>
          </a:br>
          <a:endParaRPr lang="en-US" dirty="0"/>
        </a:p>
      </dgm:t>
    </dgm:pt>
    <dgm:pt modelId="{61FBEC5D-4E6E-409F-AEEC-5FF65DF85685}" type="parTrans" cxnId="{88CBDEF7-716E-4494-BD6A-40D60EB8D70C}">
      <dgm:prSet/>
      <dgm:spPr/>
      <dgm:t>
        <a:bodyPr/>
        <a:lstStyle/>
        <a:p>
          <a:endParaRPr lang="en-US"/>
        </a:p>
      </dgm:t>
    </dgm:pt>
    <dgm:pt modelId="{837F647C-0BC7-4CE7-800C-7F2D2AF7438B}" type="sibTrans" cxnId="{88CBDEF7-716E-4494-BD6A-40D60EB8D70C}">
      <dgm:prSet/>
      <dgm:spPr/>
      <dgm:t>
        <a:bodyPr/>
        <a:lstStyle/>
        <a:p>
          <a:endParaRPr lang="en-US"/>
        </a:p>
      </dgm:t>
    </dgm:pt>
    <dgm:pt modelId="{5B8035D6-F199-4CE4-AEC0-75102C8019C6}">
      <dgm:prSet/>
      <dgm:spPr/>
      <dgm:t>
        <a:bodyPr/>
        <a:lstStyle/>
        <a:p>
          <a:r>
            <a:rPr lang="es-MX" b="0" i="0" dirty="0" err="1"/>
            <a:t>Briganti</a:t>
          </a:r>
          <a:r>
            <a:rPr lang="es-MX" b="0" i="0" dirty="0"/>
            <a:t>, G., &amp; Le </a:t>
          </a:r>
          <a:r>
            <a:rPr lang="es-MX" b="0" i="0" dirty="0" err="1"/>
            <a:t>Moine</a:t>
          </a:r>
          <a:r>
            <a:rPr lang="es-MX" b="0" i="0" dirty="0"/>
            <a:t>, O. (2020). Artificial </a:t>
          </a:r>
          <a:r>
            <a:rPr lang="es-MX" b="0" i="0" dirty="0" err="1"/>
            <a:t>intelligence</a:t>
          </a:r>
          <a:r>
            <a:rPr lang="es-MX" b="0" i="0" dirty="0"/>
            <a:t> in medicine: </a:t>
          </a:r>
          <a:r>
            <a:rPr lang="es-MX" b="0" i="0" dirty="0" err="1"/>
            <a:t>today</a:t>
          </a:r>
          <a:r>
            <a:rPr lang="es-MX" b="0" i="0" dirty="0"/>
            <a:t> and </a:t>
          </a:r>
          <a:r>
            <a:rPr lang="es-MX" b="0" i="0" dirty="0" err="1"/>
            <a:t>tomorrow</a:t>
          </a:r>
          <a:r>
            <a:rPr lang="es-MX" b="0" i="0" dirty="0"/>
            <a:t>. </a:t>
          </a:r>
          <a:r>
            <a:rPr lang="es-MX" b="0" i="1" dirty="0" err="1"/>
            <a:t>Frontiers</a:t>
          </a:r>
          <a:r>
            <a:rPr lang="es-MX" b="0" i="1" dirty="0"/>
            <a:t> in medicine</a:t>
          </a:r>
          <a:r>
            <a:rPr lang="es-MX" b="0" i="0" dirty="0"/>
            <a:t>, </a:t>
          </a:r>
          <a:r>
            <a:rPr lang="es-MX" b="0" i="1" dirty="0"/>
            <a:t>7</a:t>
          </a:r>
          <a:r>
            <a:rPr lang="es-MX" b="0" i="0" dirty="0"/>
            <a:t>, 27.</a:t>
          </a:r>
          <a:endParaRPr lang="en-US" dirty="0"/>
        </a:p>
      </dgm:t>
    </dgm:pt>
    <dgm:pt modelId="{33DCBF9B-1964-4399-A920-DFFFC3556812}" type="parTrans" cxnId="{2008DB44-5C07-476A-81EB-DA16824C41DB}">
      <dgm:prSet/>
      <dgm:spPr/>
      <dgm:t>
        <a:bodyPr/>
        <a:lstStyle/>
        <a:p>
          <a:endParaRPr lang="en-US"/>
        </a:p>
      </dgm:t>
    </dgm:pt>
    <dgm:pt modelId="{FB748C6C-26DC-4E90-A436-9D8A78C2ADC4}" type="sibTrans" cxnId="{2008DB44-5C07-476A-81EB-DA16824C41DB}">
      <dgm:prSet/>
      <dgm:spPr/>
      <dgm:t>
        <a:bodyPr/>
        <a:lstStyle/>
        <a:p>
          <a:endParaRPr lang="en-US"/>
        </a:p>
      </dgm:t>
    </dgm:pt>
    <dgm:pt modelId="{806EE69D-30D0-4ED1-98C6-12C4C44ACB7D}" type="pres">
      <dgm:prSet presAssocID="{0DF415A7-F749-4F99-9334-73AA5746841D}" presName="root" presStyleCnt="0">
        <dgm:presLayoutVars>
          <dgm:dir/>
          <dgm:resizeHandles val="exact"/>
        </dgm:presLayoutVars>
      </dgm:prSet>
      <dgm:spPr/>
    </dgm:pt>
    <dgm:pt modelId="{36D0F5DC-180A-4EFE-942F-DB2B96D7361B}" type="pres">
      <dgm:prSet presAssocID="{2D612A2C-92A0-490C-A0D0-4A73B6B3D3F8}" presName="compNode" presStyleCnt="0"/>
      <dgm:spPr/>
    </dgm:pt>
    <dgm:pt modelId="{8598A662-FCCE-49FF-ADC9-3611EC49C8AF}" type="pres">
      <dgm:prSet presAssocID="{2D612A2C-92A0-490C-A0D0-4A73B6B3D3F8}" presName="bgRect" presStyleLbl="bgShp" presStyleIdx="0" presStyleCnt="2"/>
      <dgm:spPr/>
    </dgm:pt>
    <dgm:pt modelId="{ADE327B3-5B8C-473F-8012-627E68BCEF6C}" type="pres">
      <dgm:prSet presAssocID="{2D612A2C-92A0-490C-A0D0-4A73B6B3D3F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B325C6C0-3DAA-43C9-8B38-18FB9013EDBF}" type="pres">
      <dgm:prSet presAssocID="{2D612A2C-92A0-490C-A0D0-4A73B6B3D3F8}" presName="spaceRect" presStyleCnt="0"/>
      <dgm:spPr/>
    </dgm:pt>
    <dgm:pt modelId="{3D003BBF-B0D1-4C46-AA9C-08E3DFBFF3C6}" type="pres">
      <dgm:prSet presAssocID="{2D612A2C-92A0-490C-A0D0-4A73B6B3D3F8}" presName="parTx" presStyleLbl="revTx" presStyleIdx="0" presStyleCnt="2">
        <dgm:presLayoutVars>
          <dgm:chMax val="0"/>
          <dgm:chPref val="0"/>
        </dgm:presLayoutVars>
      </dgm:prSet>
      <dgm:spPr/>
    </dgm:pt>
    <dgm:pt modelId="{97F538E6-F615-4DD4-B5A0-B5D2FEF2FD00}" type="pres">
      <dgm:prSet presAssocID="{837F647C-0BC7-4CE7-800C-7F2D2AF7438B}" presName="sibTrans" presStyleCnt="0"/>
      <dgm:spPr/>
    </dgm:pt>
    <dgm:pt modelId="{6C23C6C4-8C3E-4A58-851D-A2E2B13410AD}" type="pres">
      <dgm:prSet presAssocID="{5B8035D6-F199-4CE4-AEC0-75102C8019C6}" presName="compNode" presStyleCnt="0"/>
      <dgm:spPr/>
    </dgm:pt>
    <dgm:pt modelId="{232E50FA-65FF-4443-804C-348FE82A31C5}" type="pres">
      <dgm:prSet presAssocID="{5B8035D6-F199-4CE4-AEC0-75102C8019C6}" presName="bgRect" presStyleLbl="bgShp" presStyleIdx="1" presStyleCnt="2"/>
      <dgm:spPr/>
    </dgm:pt>
    <dgm:pt modelId="{11C5C5BC-1498-4D21-9FBB-4C542B74D9AD}" type="pres">
      <dgm:prSet presAssocID="{5B8035D6-F199-4CE4-AEC0-75102C8019C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B02BBACD-826B-4473-9D15-797836C1B979}" type="pres">
      <dgm:prSet presAssocID="{5B8035D6-F199-4CE4-AEC0-75102C8019C6}" presName="spaceRect" presStyleCnt="0"/>
      <dgm:spPr/>
    </dgm:pt>
    <dgm:pt modelId="{5FD70959-FFB2-4259-AAD3-C40531BBB3A3}" type="pres">
      <dgm:prSet presAssocID="{5B8035D6-F199-4CE4-AEC0-75102C8019C6}" presName="parTx" presStyleLbl="revTx" presStyleIdx="1" presStyleCnt="2">
        <dgm:presLayoutVars>
          <dgm:chMax val="0"/>
          <dgm:chPref val="0"/>
        </dgm:presLayoutVars>
      </dgm:prSet>
      <dgm:spPr/>
    </dgm:pt>
  </dgm:ptLst>
  <dgm:cxnLst>
    <dgm:cxn modelId="{4FE63928-36B0-4A65-A3F6-9897AB9C7963}" type="presOf" srcId="{0DF415A7-F749-4F99-9334-73AA5746841D}" destId="{806EE69D-30D0-4ED1-98C6-12C4C44ACB7D}" srcOrd="0" destOrd="0" presId="urn:microsoft.com/office/officeart/2018/2/layout/IconVerticalSolidList"/>
    <dgm:cxn modelId="{2008DB44-5C07-476A-81EB-DA16824C41DB}" srcId="{0DF415A7-F749-4F99-9334-73AA5746841D}" destId="{5B8035D6-F199-4CE4-AEC0-75102C8019C6}" srcOrd="1" destOrd="0" parTransId="{33DCBF9B-1964-4399-A920-DFFFC3556812}" sibTransId="{FB748C6C-26DC-4E90-A436-9D8A78C2ADC4}"/>
    <dgm:cxn modelId="{A3609F6D-CCBE-4A3F-B8D1-C2FE65D707D3}" type="presOf" srcId="{5B8035D6-F199-4CE4-AEC0-75102C8019C6}" destId="{5FD70959-FFB2-4259-AAD3-C40531BBB3A3}" srcOrd="0" destOrd="0" presId="urn:microsoft.com/office/officeart/2018/2/layout/IconVerticalSolidList"/>
    <dgm:cxn modelId="{34ABB3C5-622B-4208-9D56-0564718C796D}" type="presOf" srcId="{2D612A2C-92A0-490C-A0D0-4A73B6B3D3F8}" destId="{3D003BBF-B0D1-4C46-AA9C-08E3DFBFF3C6}" srcOrd="0" destOrd="0" presId="urn:microsoft.com/office/officeart/2018/2/layout/IconVerticalSolidList"/>
    <dgm:cxn modelId="{88CBDEF7-716E-4494-BD6A-40D60EB8D70C}" srcId="{0DF415A7-F749-4F99-9334-73AA5746841D}" destId="{2D612A2C-92A0-490C-A0D0-4A73B6B3D3F8}" srcOrd="0" destOrd="0" parTransId="{61FBEC5D-4E6E-409F-AEEC-5FF65DF85685}" sibTransId="{837F647C-0BC7-4CE7-800C-7F2D2AF7438B}"/>
    <dgm:cxn modelId="{118C5199-FEBC-4237-A093-184831147AF1}" type="presParOf" srcId="{806EE69D-30D0-4ED1-98C6-12C4C44ACB7D}" destId="{36D0F5DC-180A-4EFE-942F-DB2B96D7361B}" srcOrd="0" destOrd="0" presId="urn:microsoft.com/office/officeart/2018/2/layout/IconVerticalSolidList"/>
    <dgm:cxn modelId="{1E99C5AC-2602-4333-9F53-0724494C8ACF}" type="presParOf" srcId="{36D0F5DC-180A-4EFE-942F-DB2B96D7361B}" destId="{8598A662-FCCE-49FF-ADC9-3611EC49C8AF}" srcOrd="0" destOrd="0" presId="urn:microsoft.com/office/officeart/2018/2/layout/IconVerticalSolidList"/>
    <dgm:cxn modelId="{8E42D140-9178-46B9-8436-601FEAB2A5D9}" type="presParOf" srcId="{36D0F5DC-180A-4EFE-942F-DB2B96D7361B}" destId="{ADE327B3-5B8C-473F-8012-627E68BCEF6C}" srcOrd="1" destOrd="0" presId="urn:microsoft.com/office/officeart/2018/2/layout/IconVerticalSolidList"/>
    <dgm:cxn modelId="{50CEF511-4533-4DDD-8F68-6289C8D5DED6}" type="presParOf" srcId="{36D0F5DC-180A-4EFE-942F-DB2B96D7361B}" destId="{B325C6C0-3DAA-43C9-8B38-18FB9013EDBF}" srcOrd="2" destOrd="0" presId="urn:microsoft.com/office/officeart/2018/2/layout/IconVerticalSolidList"/>
    <dgm:cxn modelId="{2CA621E0-79B4-43CF-BE75-B4FBB780A908}" type="presParOf" srcId="{36D0F5DC-180A-4EFE-942F-DB2B96D7361B}" destId="{3D003BBF-B0D1-4C46-AA9C-08E3DFBFF3C6}" srcOrd="3" destOrd="0" presId="urn:microsoft.com/office/officeart/2018/2/layout/IconVerticalSolidList"/>
    <dgm:cxn modelId="{0B2625B5-9721-420C-BCAD-3348B9AFC3E0}" type="presParOf" srcId="{806EE69D-30D0-4ED1-98C6-12C4C44ACB7D}" destId="{97F538E6-F615-4DD4-B5A0-B5D2FEF2FD00}" srcOrd="1" destOrd="0" presId="urn:microsoft.com/office/officeart/2018/2/layout/IconVerticalSolidList"/>
    <dgm:cxn modelId="{800C6BA1-6269-4AF5-BF42-6BD314E03BF3}" type="presParOf" srcId="{806EE69D-30D0-4ED1-98C6-12C4C44ACB7D}" destId="{6C23C6C4-8C3E-4A58-851D-A2E2B13410AD}" srcOrd="2" destOrd="0" presId="urn:microsoft.com/office/officeart/2018/2/layout/IconVerticalSolidList"/>
    <dgm:cxn modelId="{17E8C0B1-7FC0-4536-BC0B-25D1DC778279}" type="presParOf" srcId="{6C23C6C4-8C3E-4A58-851D-A2E2B13410AD}" destId="{232E50FA-65FF-4443-804C-348FE82A31C5}" srcOrd="0" destOrd="0" presId="urn:microsoft.com/office/officeart/2018/2/layout/IconVerticalSolidList"/>
    <dgm:cxn modelId="{52F69075-59C0-4DF7-B709-5E66F1196D48}" type="presParOf" srcId="{6C23C6C4-8C3E-4A58-851D-A2E2B13410AD}" destId="{11C5C5BC-1498-4D21-9FBB-4C542B74D9AD}" srcOrd="1" destOrd="0" presId="urn:microsoft.com/office/officeart/2018/2/layout/IconVerticalSolidList"/>
    <dgm:cxn modelId="{C5C11FCC-6762-479D-8DB3-466582834D78}" type="presParOf" srcId="{6C23C6C4-8C3E-4A58-851D-A2E2B13410AD}" destId="{B02BBACD-826B-4473-9D15-797836C1B979}" srcOrd="2" destOrd="0" presId="urn:microsoft.com/office/officeart/2018/2/layout/IconVerticalSolidList"/>
    <dgm:cxn modelId="{9CC06E2A-B0A2-4E40-923C-0F47120F3327}" type="presParOf" srcId="{6C23C6C4-8C3E-4A58-851D-A2E2B13410AD}" destId="{5FD70959-FFB2-4259-AAD3-C40531BBB3A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8A662-FCCE-49FF-ADC9-3611EC49C8AF}">
      <dsp:nvSpPr>
        <dsp:cNvPr id="0" name=""/>
        <dsp:cNvSpPr/>
      </dsp:nvSpPr>
      <dsp:spPr>
        <a:xfrm>
          <a:off x="0" y="1001647"/>
          <a:ext cx="7812562" cy="18491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327B3-5B8C-473F-8012-627E68BCEF6C}">
      <dsp:nvSpPr>
        <dsp:cNvPr id="0" name=""/>
        <dsp:cNvSpPr/>
      </dsp:nvSpPr>
      <dsp:spPr>
        <a:xfrm>
          <a:off x="559381" y="1417716"/>
          <a:ext cx="1017057" cy="10170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003BBF-B0D1-4C46-AA9C-08E3DFBFF3C6}">
      <dsp:nvSpPr>
        <dsp:cNvPr id="0" name=""/>
        <dsp:cNvSpPr/>
      </dsp:nvSpPr>
      <dsp:spPr>
        <a:xfrm>
          <a:off x="2135821" y="1001647"/>
          <a:ext cx="5676740" cy="1849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707" tIns="195707" rIns="195707" bIns="195707" numCol="1" spcCol="1270" anchor="ctr" anchorCtr="0">
          <a:noAutofit/>
        </a:bodyPr>
        <a:lstStyle/>
        <a:p>
          <a:pPr marL="0" lvl="0" indent="0" algn="l" defTabSz="977900">
            <a:lnSpc>
              <a:spcPct val="90000"/>
            </a:lnSpc>
            <a:spcBef>
              <a:spcPct val="0"/>
            </a:spcBef>
            <a:spcAft>
              <a:spcPct val="35000"/>
            </a:spcAft>
            <a:buNone/>
          </a:pPr>
          <a:r>
            <a:rPr lang="es-MX" sz="2200" b="0" i="0" kern="1200" dirty="0"/>
            <a:t>Fogel, A. L., &amp; </a:t>
          </a:r>
          <a:r>
            <a:rPr lang="es-MX" sz="2200" b="0" i="0" kern="1200" dirty="0" err="1"/>
            <a:t>Kvedar</a:t>
          </a:r>
          <a:r>
            <a:rPr lang="es-MX" sz="2200" b="0" i="0" kern="1200" dirty="0"/>
            <a:t>, J. C. (2018). Artificial </a:t>
          </a:r>
          <a:r>
            <a:rPr lang="es-MX" sz="2200" b="0" i="0" kern="1200" dirty="0" err="1"/>
            <a:t>intelligence</a:t>
          </a:r>
          <a:r>
            <a:rPr lang="es-MX" sz="2200" b="0" i="0" kern="1200" dirty="0"/>
            <a:t> </a:t>
          </a:r>
          <a:r>
            <a:rPr lang="es-MX" sz="2200" b="0" i="0" kern="1200" dirty="0" err="1"/>
            <a:t>powers</a:t>
          </a:r>
          <a:r>
            <a:rPr lang="es-MX" sz="2200" b="0" i="0" kern="1200" dirty="0"/>
            <a:t> digital medicine. </a:t>
          </a:r>
          <a:r>
            <a:rPr lang="es-MX" sz="2200" b="0" i="1" kern="1200" dirty="0"/>
            <a:t>NPJ digital medicine</a:t>
          </a:r>
          <a:r>
            <a:rPr lang="es-MX" sz="2200" b="0" i="0" kern="1200" dirty="0"/>
            <a:t>, </a:t>
          </a:r>
          <a:r>
            <a:rPr lang="es-MX" sz="2200" b="0" i="1" kern="1200" dirty="0"/>
            <a:t>1</a:t>
          </a:r>
          <a:r>
            <a:rPr lang="es-MX" sz="2200" b="0" i="0" kern="1200" dirty="0"/>
            <a:t>(1), 1-4.</a:t>
          </a:r>
          <a:br>
            <a:rPr lang="es-MX" sz="2200" b="0" i="0" kern="1200" dirty="0"/>
          </a:br>
          <a:endParaRPr lang="en-US" sz="2200" kern="1200" dirty="0"/>
        </a:p>
      </dsp:txBody>
      <dsp:txXfrm>
        <a:off x="2135821" y="1001647"/>
        <a:ext cx="5676740" cy="1849195"/>
      </dsp:txXfrm>
    </dsp:sp>
    <dsp:sp modelId="{232E50FA-65FF-4443-804C-348FE82A31C5}">
      <dsp:nvSpPr>
        <dsp:cNvPr id="0" name=""/>
        <dsp:cNvSpPr/>
      </dsp:nvSpPr>
      <dsp:spPr>
        <a:xfrm>
          <a:off x="0" y="3313142"/>
          <a:ext cx="7812562" cy="18491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5C5BC-1498-4D21-9FBB-4C542B74D9AD}">
      <dsp:nvSpPr>
        <dsp:cNvPr id="0" name=""/>
        <dsp:cNvSpPr/>
      </dsp:nvSpPr>
      <dsp:spPr>
        <a:xfrm>
          <a:off x="559381" y="3729211"/>
          <a:ext cx="1017057" cy="10170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D70959-FFB2-4259-AAD3-C40531BBB3A3}">
      <dsp:nvSpPr>
        <dsp:cNvPr id="0" name=""/>
        <dsp:cNvSpPr/>
      </dsp:nvSpPr>
      <dsp:spPr>
        <a:xfrm>
          <a:off x="2135821" y="3313142"/>
          <a:ext cx="5676740" cy="1849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707" tIns="195707" rIns="195707" bIns="195707" numCol="1" spcCol="1270" anchor="ctr" anchorCtr="0">
          <a:noAutofit/>
        </a:bodyPr>
        <a:lstStyle/>
        <a:p>
          <a:pPr marL="0" lvl="0" indent="0" algn="l" defTabSz="977900">
            <a:lnSpc>
              <a:spcPct val="90000"/>
            </a:lnSpc>
            <a:spcBef>
              <a:spcPct val="0"/>
            </a:spcBef>
            <a:spcAft>
              <a:spcPct val="35000"/>
            </a:spcAft>
            <a:buNone/>
          </a:pPr>
          <a:r>
            <a:rPr lang="es-MX" sz="2200" b="0" i="0" kern="1200" dirty="0" err="1"/>
            <a:t>Briganti</a:t>
          </a:r>
          <a:r>
            <a:rPr lang="es-MX" sz="2200" b="0" i="0" kern="1200" dirty="0"/>
            <a:t>, G., &amp; Le </a:t>
          </a:r>
          <a:r>
            <a:rPr lang="es-MX" sz="2200" b="0" i="0" kern="1200" dirty="0" err="1"/>
            <a:t>Moine</a:t>
          </a:r>
          <a:r>
            <a:rPr lang="es-MX" sz="2200" b="0" i="0" kern="1200" dirty="0"/>
            <a:t>, O. (2020). Artificial </a:t>
          </a:r>
          <a:r>
            <a:rPr lang="es-MX" sz="2200" b="0" i="0" kern="1200" dirty="0" err="1"/>
            <a:t>intelligence</a:t>
          </a:r>
          <a:r>
            <a:rPr lang="es-MX" sz="2200" b="0" i="0" kern="1200" dirty="0"/>
            <a:t> in medicine: </a:t>
          </a:r>
          <a:r>
            <a:rPr lang="es-MX" sz="2200" b="0" i="0" kern="1200" dirty="0" err="1"/>
            <a:t>today</a:t>
          </a:r>
          <a:r>
            <a:rPr lang="es-MX" sz="2200" b="0" i="0" kern="1200" dirty="0"/>
            <a:t> and </a:t>
          </a:r>
          <a:r>
            <a:rPr lang="es-MX" sz="2200" b="0" i="0" kern="1200" dirty="0" err="1"/>
            <a:t>tomorrow</a:t>
          </a:r>
          <a:r>
            <a:rPr lang="es-MX" sz="2200" b="0" i="0" kern="1200" dirty="0"/>
            <a:t>. </a:t>
          </a:r>
          <a:r>
            <a:rPr lang="es-MX" sz="2200" b="0" i="1" kern="1200" dirty="0" err="1"/>
            <a:t>Frontiers</a:t>
          </a:r>
          <a:r>
            <a:rPr lang="es-MX" sz="2200" b="0" i="1" kern="1200" dirty="0"/>
            <a:t> in medicine</a:t>
          </a:r>
          <a:r>
            <a:rPr lang="es-MX" sz="2200" b="0" i="0" kern="1200" dirty="0"/>
            <a:t>, </a:t>
          </a:r>
          <a:r>
            <a:rPr lang="es-MX" sz="2200" b="0" i="1" kern="1200" dirty="0"/>
            <a:t>7</a:t>
          </a:r>
          <a:r>
            <a:rPr lang="es-MX" sz="2200" b="0" i="0" kern="1200" dirty="0"/>
            <a:t>, 27.</a:t>
          </a:r>
          <a:endParaRPr lang="en-US" sz="2200" kern="1200" dirty="0"/>
        </a:p>
      </dsp:txBody>
      <dsp:txXfrm>
        <a:off x="2135821" y="3313142"/>
        <a:ext cx="5676740" cy="18491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8/30/2021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203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8/30/2021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7086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8/30/2021</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97375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8/30/2021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2445829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8/30/2021</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330596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8/30/2021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839525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8/30/2021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028320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8/30/2021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132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8/30/2021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355931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8/30/2021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173829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8/30/2021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2259376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8/30/2021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‹Nº›</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82285896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ectangle 52">
            <a:extLst>
              <a:ext uri="{FF2B5EF4-FFF2-40B4-BE49-F238E27FC236}">
                <a16:creationId xmlns:a16="http://schemas.microsoft.com/office/drawing/2014/main" id="{1D89589F-37B2-43AC-A5AB-3B428690B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Right Triangle 54">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Document 56">
            <a:extLst>
              <a:ext uri="{FF2B5EF4-FFF2-40B4-BE49-F238E27FC236}">
                <a16:creationId xmlns:a16="http://schemas.microsoft.com/office/drawing/2014/main" id="{0AF8A919-E589-4841-8662-39A57558C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9" name="Group 58">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0" name="Straight Connector 59">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AF96E53F-2992-4F0B-BDBC-681B31851BF0}"/>
              </a:ext>
            </a:extLst>
          </p:cNvPr>
          <p:cNvSpPr>
            <a:spLocks noGrp="1"/>
          </p:cNvSpPr>
          <p:nvPr>
            <p:ph type="ctrTitle"/>
          </p:nvPr>
        </p:nvSpPr>
        <p:spPr>
          <a:xfrm>
            <a:off x="453142" y="725467"/>
            <a:ext cx="5414255" cy="2784496"/>
          </a:xfrm>
        </p:spPr>
        <p:txBody>
          <a:bodyPr>
            <a:normAutofit/>
          </a:bodyPr>
          <a:lstStyle/>
          <a:p>
            <a:pPr algn="l"/>
            <a:r>
              <a:rPr lang="es-MX" b="1" i="0" dirty="0">
                <a:solidFill>
                  <a:srgbClr val="252424"/>
                </a:solidFill>
                <a:effectLst/>
                <a:latin typeface="Segoe UI Web"/>
              </a:rPr>
              <a:t>Actividad 1.- IA en medicina.</a:t>
            </a:r>
            <a:endParaRPr lang="es-MX" dirty="0">
              <a:solidFill>
                <a:schemeClr val="tx2">
                  <a:alpha val="80000"/>
                </a:schemeClr>
              </a:solidFill>
            </a:endParaRPr>
          </a:p>
        </p:txBody>
      </p:sp>
      <p:sp>
        <p:nvSpPr>
          <p:cNvPr id="3" name="Subtítulo 2">
            <a:extLst>
              <a:ext uri="{FF2B5EF4-FFF2-40B4-BE49-F238E27FC236}">
                <a16:creationId xmlns:a16="http://schemas.microsoft.com/office/drawing/2014/main" id="{2B061936-B604-434D-AA27-098A575C521E}"/>
              </a:ext>
            </a:extLst>
          </p:cNvPr>
          <p:cNvSpPr>
            <a:spLocks noGrp="1"/>
          </p:cNvSpPr>
          <p:nvPr>
            <p:ph type="subTitle" idx="1"/>
          </p:nvPr>
        </p:nvSpPr>
        <p:spPr>
          <a:xfrm>
            <a:off x="453142" y="3602038"/>
            <a:ext cx="5414255" cy="1560594"/>
          </a:xfrm>
        </p:spPr>
        <p:txBody>
          <a:bodyPr>
            <a:normAutofit/>
          </a:bodyPr>
          <a:lstStyle/>
          <a:p>
            <a:pPr algn="l"/>
            <a:r>
              <a:rPr lang="es-MX" dirty="0">
                <a:solidFill>
                  <a:schemeClr val="tx2">
                    <a:alpha val="80000"/>
                  </a:schemeClr>
                </a:solidFill>
              </a:rPr>
              <a:t>Bryan Antonio Soria Rodríguez 1637233</a:t>
            </a:r>
          </a:p>
        </p:txBody>
      </p:sp>
      <p:pic>
        <p:nvPicPr>
          <p:cNvPr id="5" name="Picture 3" descr="Parte de una red con un fondo blanco">
            <a:extLst>
              <a:ext uri="{FF2B5EF4-FFF2-40B4-BE49-F238E27FC236}">
                <a16:creationId xmlns:a16="http://schemas.microsoft.com/office/drawing/2014/main" id="{5C1F0726-DB40-490F-8FE6-46E17587688C}"/>
              </a:ext>
            </a:extLst>
          </p:cNvPr>
          <p:cNvPicPr>
            <a:picLocks noChangeAspect="1"/>
          </p:cNvPicPr>
          <p:nvPr/>
        </p:nvPicPr>
        <p:blipFill rotWithShape="1">
          <a:blip r:embed="rId2"/>
          <a:srcRect r="33250"/>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2101017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C4A338D1-44E1-4FCC-8E00-CF67AB6856D0}"/>
              </a:ext>
            </a:extLst>
          </p:cNvPr>
          <p:cNvSpPr>
            <a:spLocks noGrp="1"/>
          </p:cNvSpPr>
          <p:nvPr>
            <p:ph type="title"/>
          </p:nvPr>
        </p:nvSpPr>
        <p:spPr>
          <a:xfrm>
            <a:off x="675799" y="608760"/>
            <a:ext cx="10535928" cy="1269440"/>
          </a:xfrm>
        </p:spPr>
        <p:txBody>
          <a:bodyPr anchor="b">
            <a:normAutofit/>
          </a:bodyPr>
          <a:lstStyle/>
          <a:p>
            <a:pPr lvl="0"/>
            <a:r>
              <a:rPr lang="es-MX" b="0" i="0" dirty="0">
                <a:solidFill>
                  <a:schemeClr val="tx2"/>
                </a:solidFill>
              </a:rPr>
              <a:t>Conclusión</a:t>
            </a:r>
            <a:endParaRPr lang="es-MX" dirty="0">
              <a:solidFill>
                <a:schemeClr val="tx2"/>
              </a:solidFill>
            </a:endParaRPr>
          </a:p>
        </p:txBody>
      </p:sp>
      <p:sp>
        <p:nvSpPr>
          <p:cNvPr id="3" name="Marcador de contenido 2">
            <a:extLst>
              <a:ext uri="{FF2B5EF4-FFF2-40B4-BE49-F238E27FC236}">
                <a16:creationId xmlns:a16="http://schemas.microsoft.com/office/drawing/2014/main" id="{EE2450BC-627B-42C6-A9DB-BB1E519ED997}"/>
              </a:ext>
            </a:extLst>
          </p:cNvPr>
          <p:cNvSpPr>
            <a:spLocks noGrp="1"/>
          </p:cNvSpPr>
          <p:nvPr>
            <p:ph idx="1"/>
          </p:nvPr>
        </p:nvSpPr>
        <p:spPr>
          <a:xfrm>
            <a:off x="465206" y="1933617"/>
            <a:ext cx="10590021" cy="3987644"/>
          </a:xfrm>
        </p:spPr>
        <p:txBody>
          <a:bodyPr anchor="t">
            <a:normAutofit/>
          </a:bodyPr>
          <a:lstStyle/>
          <a:p>
            <a:r>
              <a:rPr lang="es-MX" sz="1800" dirty="0">
                <a:solidFill>
                  <a:schemeClr val="tx2"/>
                </a:solidFill>
              </a:rPr>
              <a:t>La implementación de estos dispositivos es una gran área de promesa , en la cual se requiere un progreso riguroso y transparente para nuevas soluciones de problemas de salud actuales. Las autoridades en la salud deben enfocar en derribar las barreras éticas y financieras que existente para financiar esta evolución en la medicina.</a:t>
            </a:r>
          </a:p>
        </p:txBody>
      </p:sp>
    </p:spTree>
    <p:extLst>
      <p:ext uri="{BB962C8B-B14F-4D97-AF65-F5344CB8AC3E}">
        <p14:creationId xmlns:p14="http://schemas.microsoft.com/office/powerpoint/2010/main" val="1891749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C4A338D1-44E1-4FCC-8E00-CF67AB6856D0}"/>
              </a:ext>
            </a:extLst>
          </p:cNvPr>
          <p:cNvSpPr>
            <a:spLocks noGrp="1"/>
          </p:cNvSpPr>
          <p:nvPr>
            <p:ph type="title"/>
          </p:nvPr>
        </p:nvSpPr>
        <p:spPr>
          <a:xfrm>
            <a:off x="999439" y="398986"/>
            <a:ext cx="10535928" cy="1269440"/>
          </a:xfrm>
        </p:spPr>
        <p:txBody>
          <a:bodyPr anchor="b">
            <a:normAutofit/>
          </a:bodyPr>
          <a:lstStyle/>
          <a:p>
            <a:pPr lvl="0"/>
            <a:r>
              <a:rPr lang="es-MX" b="0" i="0" dirty="0">
                <a:solidFill>
                  <a:schemeClr val="tx2"/>
                </a:solidFill>
              </a:rPr>
              <a:t>Punto de vista personal</a:t>
            </a:r>
          </a:p>
        </p:txBody>
      </p:sp>
      <p:sp>
        <p:nvSpPr>
          <p:cNvPr id="3" name="Marcador de contenido 2">
            <a:extLst>
              <a:ext uri="{FF2B5EF4-FFF2-40B4-BE49-F238E27FC236}">
                <a16:creationId xmlns:a16="http://schemas.microsoft.com/office/drawing/2014/main" id="{EE2450BC-627B-42C6-A9DB-BB1E519ED997}"/>
              </a:ext>
            </a:extLst>
          </p:cNvPr>
          <p:cNvSpPr>
            <a:spLocks noGrp="1"/>
          </p:cNvSpPr>
          <p:nvPr>
            <p:ph idx="1"/>
          </p:nvPr>
        </p:nvSpPr>
        <p:spPr>
          <a:xfrm>
            <a:off x="465206" y="1933617"/>
            <a:ext cx="10590021" cy="3987644"/>
          </a:xfrm>
        </p:spPr>
        <p:txBody>
          <a:bodyPr anchor="t">
            <a:normAutofit/>
          </a:bodyPr>
          <a:lstStyle/>
          <a:p>
            <a:r>
              <a:rPr lang="es-MX" sz="1800" dirty="0">
                <a:solidFill>
                  <a:schemeClr val="tx2"/>
                </a:solidFill>
              </a:rPr>
              <a:t>Las aplicaciones de la IA actualmente abarcan un gran numero de labores en su mayoría  en la detección en imágenes o estudios que puedan mostrar patrones de alguna enfermedad como en el cancer de piel para diferenciar la naturaleza benigna o maligna de un melanoma. Se cree que llegara un punto donde la tecnología superara al humano pero desde mi consideración creo que siempre será solo una herramienta de apoyo y es como debería mantenerse, al menos en el área de salud donde se habla de la vida de las personas, incluso si una maquina es mejor al momento de identificar patrones en imágenes una enfermedad implica mas que solo una imagen, ya que el paciente presenta un cuadro clínico especifico, requiere un tratamiento y además como ser humano hay cientos de factores a considerar en su situación, su alcance económico, su familia, su estado, sus necesidades entre otras cosas que solo un humano puede considerar. </a:t>
            </a:r>
          </a:p>
        </p:txBody>
      </p:sp>
    </p:spTree>
    <p:extLst>
      <p:ext uri="{BB962C8B-B14F-4D97-AF65-F5344CB8AC3E}">
        <p14:creationId xmlns:p14="http://schemas.microsoft.com/office/powerpoint/2010/main" val="2308790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C4A338D1-44E1-4FCC-8E00-CF67AB6856D0}"/>
              </a:ext>
            </a:extLst>
          </p:cNvPr>
          <p:cNvSpPr>
            <a:spLocks noGrp="1"/>
          </p:cNvSpPr>
          <p:nvPr>
            <p:ph type="title"/>
          </p:nvPr>
        </p:nvSpPr>
        <p:spPr>
          <a:xfrm>
            <a:off x="999439" y="398986"/>
            <a:ext cx="10535928" cy="1269440"/>
          </a:xfrm>
        </p:spPr>
        <p:txBody>
          <a:bodyPr anchor="b">
            <a:normAutofit/>
          </a:bodyPr>
          <a:lstStyle/>
          <a:p>
            <a:pPr lvl="0"/>
            <a:r>
              <a:rPr lang="es-MX" b="0" i="0" dirty="0">
                <a:solidFill>
                  <a:schemeClr val="tx2"/>
                </a:solidFill>
              </a:rPr>
              <a:t>Referencias</a:t>
            </a:r>
            <a:endParaRPr lang="es-MX" dirty="0">
              <a:solidFill>
                <a:schemeClr val="tx2"/>
              </a:solidFill>
            </a:endParaRPr>
          </a:p>
        </p:txBody>
      </p:sp>
      <p:sp>
        <p:nvSpPr>
          <p:cNvPr id="3" name="Marcador de contenido 2">
            <a:extLst>
              <a:ext uri="{FF2B5EF4-FFF2-40B4-BE49-F238E27FC236}">
                <a16:creationId xmlns:a16="http://schemas.microsoft.com/office/drawing/2014/main" id="{EE2450BC-627B-42C6-A9DB-BB1E519ED997}"/>
              </a:ext>
            </a:extLst>
          </p:cNvPr>
          <p:cNvSpPr>
            <a:spLocks noGrp="1"/>
          </p:cNvSpPr>
          <p:nvPr>
            <p:ph idx="1"/>
          </p:nvPr>
        </p:nvSpPr>
        <p:spPr>
          <a:xfrm>
            <a:off x="543048" y="2078225"/>
            <a:ext cx="10590021" cy="3987644"/>
          </a:xfrm>
        </p:spPr>
        <p:txBody>
          <a:bodyPr anchor="t">
            <a:normAutofit/>
          </a:bodyPr>
          <a:lstStyle/>
          <a:p>
            <a:pPr marL="0" indent="0">
              <a:buNone/>
            </a:pPr>
            <a:r>
              <a:rPr lang="en-US" sz="1800" dirty="0">
                <a:solidFill>
                  <a:schemeClr val="tx2"/>
                </a:solidFill>
              </a:rPr>
              <a:t>Briganti, G., &amp; Le </a:t>
            </a:r>
            <a:r>
              <a:rPr lang="en-US" sz="1800" dirty="0" err="1">
                <a:solidFill>
                  <a:schemeClr val="tx2"/>
                </a:solidFill>
              </a:rPr>
              <a:t>Moine</a:t>
            </a:r>
            <a:r>
              <a:rPr lang="en-US" sz="1800" dirty="0">
                <a:solidFill>
                  <a:schemeClr val="tx2"/>
                </a:solidFill>
              </a:rPr>
              <a:t>, O. (2020). Artificial intelligence in medicine: today and tomorrow. Frontiers in medicine, 7, 27.</a:t>
            </a:r>
          </a:p>
          <a:p>
            <a:pPr marL="0" indent="0">
              <a:buNone/>
            </a:pPr>
            <a:r>
              <a:rPr lang="en-US" sz="1800" dirty="0">
                <a:solidFill>
                  <a:schemeClr val="tx2"/>
                </a:solidFill>
              </a:rPr>
              <a:t>Fogel, A. L., &amp; </a:t>
            </a:r>
            <a:r>
              <a:rPr lang="en-US" sz="1800" dirty="0" err="1">
                <a:solidFill>
                  <a:schemeClr val="tx2"/>
                </a:solidFill>
              </a:rPr>
              <a:t>Kvedar</a:t>
            </a:r>
            <a:r>
              <a:rPr lang="en-US" sz="1800" dirty="0">
                <a:solidFill>
                  <a:schemeClr val="tx2"/>
                </a:solidFill>
              </a:rPr>
              <a:t>, J. C. (2018). Artificial intelligence powers digital medicine. NPJ digital medicine, 1(1), 1-4.</a:t>
            </a:r>
          </a:p>
          <a:p>
            <a:endParaRPr lang="en-US" sz="1800" dirty="0">
              <a:solidFill>
                <a:schemeClr val="tx2"/>
              </a:solidFill>
            </a:endParaRPr>
          </a:p>
        </p:txBody>
      </p:sp>
    </p:spTree>
    <p:extLst>
      <p:ext uri="{BB962C8B-B14F-4D97-AF65-F5344CB8AC3E}">
        <p14:creationId xmlns:p14="http://schemas.microsoft.com/office/powerpoint/2010/main" val="319281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E6E829B9-0EAC-47A0-A0FA-0F02947C735C}"/>
              </a:ext>
            </a:extLst>
          </p:cNvPr>
          <p:cNvSpPr>
            <a:spLocks noGrp="1"/>
          </p:cNvSpPr>
          <p:nvPr>
            <p:ph type="title"/>
          </p:nvPr>
        </p:nvSpPr>
        <p:spPr>
          <a:xfrm>
            <a:off x="457200" y="720772"/>
            <a:ext cx="3718767" cy="5531079"/>
          </a:xfrm>
        </p:spPr>
        <p:txBody>
          <a:bodyPr>
            <a:normAutofit/>
          </a:bodyPr>
          <a:lstStyle/>
          <a:p>
            <a:r>
              <a:rPr lang="es-MX">
                <a:solidFill>
                  <a:schemeClr val="tx2">
                    <a:alpha val="80000"/>
                  </a:schemeClr>
                </a:solidFill>
              </a:rPr>
              <a:t>Contenido</a:t>
            </a:r>
          </a:p>
        </p:txBody>
      </p:sp>
      <p:sp>
        <p:nvSpPr>
          <p:cNvPr id="46" name="Rectangle 4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Marcador de contenido 2">
            <a:extLst>
              <a:ext uri="{FF2B5EF4-FFF2-40B4-BE49-F238E27FC236}">
                <a16:creationId xmlns:a16="http://schemas.microsoft.com/office/drawing/2014/main" id="{FC88D50D-D656-433B-BF9E-B726A3BF7364}"/>
              </a:ext>
            </a:extLst>
          </p:cNvPr>
          <p:cNvGraphicFramePr>
            <a:graphicFrameLocks noGrp="1"/>
          </p:cNvGraphicFramePr>
          <p:nvPr>
            <p:ph idx="1"/>
            <p:extLst>
              <p:ext uri="{D42A27DB-BD31-4B8C-83A1-F6EECF244321}">
                <p14:modId xmlns:p14="http://schemas.microsoft.com/office/powerpoint/2010/main" val="219700156"/>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6926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C4A338D1-44E1-4FCC-8E00-CF67AB6856D0}"/>
              </a:ext>
            </a:extLst>
          </p:cNvPr>
          <p:cNvSpPr>
            <a:spLocks noGrp="1"/>
          </p:cNvSpPr>
          <p:nvPr>
            <p:ph type="title"/>
          </p:nvPr>
        </p:nvSpPr>
        <p:spPr>
          <a:xfrm>
            <a:off x="999439" y="398986"/>
            <a:ext cx="10535928" cy="1269440"/>
          </a:xfrm>
        </p:spPr>
        <p:txBody>
          <a:bodyPr anchor="b">
            <a:normAutofit fontScale="90000"/>
          </a:bodyPr>
          <a:lstStyle/>
          <a:p>
            <a:pPr lvl="0"/>
            <a:r>
              <a:rPr lang="es-MX" b="0" i="0" dirty="0">
                <a:solidFill>
                  <a:schemeClr val="tx2"/>
                </a:solidFill>
              </a:rPr>
              <a:t>Artificial inteligencie Powers digital medicine</a:t>
            </a:r>
            <a:endParaRPr lang="es-MX" dirty="0">
              <a:solidFill>
                <a:schemeClr val="tx2"/>
              </a:solidFill>
            </a:endParaRPr>
          </a:p>
        </p:txBody>
      </p:sp>
      <p:sp>
        <p:nvSpPr>
          <p:cNvPr id="3" name="Marcador de contenido 2">
            <a:extLst>
              <a:ext uri="{FF2B5EF4-FFF2-40B4-BE49-F238E27FC236}">
                <a16:creationId xmlns:a16="http://schemas.microsoft.com/office/drawing/2014/main" id="{EE2450BC-627B-42C6-A9DB-BB1E519ED997}"/>
              </a:ext>
            </a:extLst>
          </p:cNvPr>
          <p:cNvSpPr>
            <a:spLocks noGrp="1"/>
          </p:cNvSpPr>
          <p:nvPr>
            <p:ph idx="1"/>
          </p:nvPr>
        </p:nvSpPr>
        <p:spPr>
          <a:xfrm>
            <a:off x="465206" y="1933617"/>
            <a:ext cx="10590021" cy="3987644"/>
          </a:xfrm>
        </p:spPr>
        <p:txBody>
          <a:bodyPr anchor="t">
            <a:normAutofit/>
          </a:bodyPr>
          <a:lstStyle/>
          <a:p>
            <a:pPr marL="0" indent="0">
              <a:buNone/>
            </a:pPr>
            <a:r>
              <a:rPr lang="es-MX" sz="1800" dirty="0">
                <a:solidFill>
                  <a:schemeClr val="tx2"/>
                </a:solidFill>
              </a:rPr>
              <a:t>La inteligencia artificial se define como la capacidad de una maquina de imitar el comportamiento humano.  Su principal propósito es el desarrollo de algoritmos capaces de procesar información sin intervención humana.</a:t>
            </a:r>
          </a:p>
          <a:p>
            <a:pPr>
              <a:buClrTx/>
            </a:pPr>
            <a:r>
              <a:rPr lang="es-MX" sz="1800" dirty="0">
                <a:solidFill>
                  <a:schemeClr val="tx2"/>
                </a:solidFill>
              </a:rPr>
              <a:t>Los principales usos son</a:t>
            </a:r>
          </a:p>
          <a:p>
            <a:pPr>
              <a:buClrTx/>
            </a:pPr>
            <a:r>
              <a:rPr lang="es-MX" sz="1800" dirty="0">
                <a:solidFill>
                  <a:schemeClr val="tx2"/>
                </a:solidFill>
              </a:rPr>
              <a:t>Reconocimiento de imágenes</a:t>
            </a:r>
          </a:p>
          <a:p>
            <a:pPr>
              <a:buClrTx/>
            </a:pPr>
            <a:r>
              <a:rPr lang="es-MX" sz="1800" dirty="0">
                <a:solidFill>
                  <a:schemeClr val="tx2"/>
                </a:solidFill>
              </a:rPr>
              <a:t>Búsquedas en internet</a:t>
            </a:r>
          </a:p>
          <a:p>
            <a:pPr>
              <a:buClrTx/>
            </a:pPr>
            <a:r>
              <a:rPr lang="es-MX" sz="1800" dirty="0">
                <a:solidFill>
                  <a:schemeClr val="tx2"/>
                </a:solidFill>
              </a:rPr>
              <a:t>Traductores automáticos</a:t>
            </a:r>
          </a:p>
          <a:p>
            <a:pPr>
              <a:buClrTx/>
            </a:pPr>
            <a:r>
              <a:rPr lang="es-MX" sz="1800" dirty="0">
                <a:solidFill>
                  <a:schemeClr val="tx2"/>
                </a:solidFill>
              </a:rPr>
              <a:t>Recomendaciones de productos </a:t>
            </a:r>
          </a:p>
        </p:txBody>
      </p:sp>
    </p:spTree>
    <p:extLst>
      <p:ext uri="{BB962C8B-B14F-4D97-AF65-F5344CB8AC3E}">
        <p14:creationId xmlns:p14="http://schemas.microsoft.com/office/powerpoint/2010/main" val="1219007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C4A338D1-44E1-4FCC-8E00-CF67AB6856D0}"/>
              </a:ext>
            </a:extLst>
          </p:cNvPr>
          <p:cNvSpPr>
            <a:spLocks noGrp="1"/>
          </p:cNvSpPr>
          <p:nvPr>
            <p:ph type="title"/>
          </p:nvPr>
        </p:nvSpPr>
        <p:spPr>
          <a:xfrm>
            <a:off x="430845" y="479662"/>
            <a:ext cx="10535928" cy="1269440"/>
          </a:xfrm>
        </p:spPr>
        <p:txBody>
          <a:bodyPr anchor="b">
            <a:normAutofit/>
          </a:bodyPr>
          <a:lstStyle/>
          <a:p>
            <a:pPr lvl="0"/>
            <a:r>
              <a:rPr lang="es-MX" b="0" i="0" dirty="0">
                <a:solidFill>
                  <a:schemeClr val="tx2"/>
                </a:solidFill>
              </a:rPr>
              <a:t>Alcance</a:t>
            </a:r>
            <a:endParaRPr lang="es-MX" dirty="0">
              <a:solidFill>
                <a:schemeClr val="tx2"/>
              </a:solidFill>
            </a:endParaRPr>
          </a:p>
        </p:txBody>
      </p:sp>
      <p:sp>
        <p:nvSpPr>
          <p:cNvPr id="3" name="Marcador de contenido 2">
            <a:extLst>
              <a:ext uri="{FF2B5EF4-FFF2-40B4-BE49-F238E27FC236}">
                <a16:creationId xmlns:a16="http://schemas.microsoft.com/office/drawing/2014/main" id="{EE2450BC-627B-42C6-A9DB-BB1E519ED997}"/>
              </a:ext>
            </a:extLst>
          </p:cNvPr>
          <p:cNvSpPr>
            <a:spLocks noGrp="1"/>
          </p:cNvSpPr>
          <p:nvPr>
            <p:ph idx="1"/>
          </p:nvPr>
        </p:nvSpPr>
        <p:spPr>
          <a:xfrm>
            <a:off x="403799" y="1843287"/>
            <a:ext cx="10590021" cy="3987644"/>
          </a:xfrm>
        </p:spPr>
        <p:txBody>
          <a:bodyPr anchor="t">
            <a:normAutofit/>
          </a:bodyPr>
          <a:lstStyle/>
          <a:p>
            <a:pPr marL="0" indent="0">
              <a:buNone/>
            </a:pPr>
            <a:r>
              <a:rPr lang="es-MX" sz="1800" dirty="0">
                <a:solidFill>
                  <a:schemeClr val="tx2"/>
                </a:solidFill>
              </a:rPr>
              <a:t>Se prevé que para el año 2053 las IA sean capaces de realizar mejores cirugías que el humano. La mayor utilidad actual se refleja a la hora de realizar tareas repetitivas y sencillas que llegan a tomar mucho tiempo , las IA pueden realizarlas sin problema alguno dejando oportunidad para que el humano realiza tareas que requieran una mayor interacción humano o inteligencia emocional. </a:t>
            </a:r>
          </a:p>
          <a:p>
            <a:pPr marL="0" indent="0">
              <a:buNone/>
            </a:pPr>
            <a:endParaRPr lang="es-MX" sz="1800" dirty="0">
              <a:solidFill>
                <a:schemeClr val="tx2"/>
              </a:solidFill>
            </a:endParaRPr>
          </a:p>
          <a:p>
            <a:pPr marL="0" indent="0">
              <a:buNone/>
            </a:pPr>
            <a:r>
              <a:rPr lang="es-MX" sz="1800" dirty="0">
                <a:solidFill>
                  <a:schemeClr val="tx2"/>
                </a:solidFill>
              </a:rPr>
              <a:t>La mayoría de los labores de la IA actualmente no involucran tratamiento directo con el paciente si no mas </a:t>
            </a:r>
            <a:r>
              <a:rPr lang="es-MX" sz="1800" dirty="0" err="1">
                <a:solidFill>
                  <a:schemeClr val="tx2"/>
                </a:solidFill>
              </a:rPr>
              <a:t>dirigo</a:t>
            </a:r>
            <a:r>
              <a:rPr lang="es-MX" sz="1800" dirty="0">
                <a:solidFill>
                  <a:schemeClr val="tx2"/>
                </a:solidFill>
              </a:rPr>
              <a:t> a el marketing </a:t>
            </a:r>
          </a:p>
        </p:txBody>
      </p:sp>
    </p:spTree>
    <p:extLst>
      <p:ext uri="{BB962C8B-B14F-4D97-AF65-F5344CB8AC3E}">
        <p14:creationId xmlns:p14="http://schemas.microsoft.com/office/powerpoint/2010/main" val="3965007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C4A338D1-44E1-4FCC-8E00-CF67AB6856D0}"/>
              </a:ext>
            </a:extLst>
          </p:cNvPr>
          <p:cNvSpPr>
            <a:spLocks noGrp="1"/>
          </p:cNvSpPr>
          <p:nvPr>
            <p:ph type="title"/>
          </p:nvPr>
        </p:nvSpPr>
        <p:spPr>
          <a:xfrm>
            <a:off x="391270" y="492462"/>
            <a:ext cx="10535928" cy="1269440"/>
          </a:xfrm>
        </p:spPr>
        <p:txBody>
          <a:bodyPr anchor="b">
            <a:normAutofit/>
          </a:bodyPr>
          <a:lstStyle/>
          <a:p>
            <a:pPr lvl="0"/>
            <a:r>
              <a:rPr lang="es-MX" b="0" i="0" dirty="0">
                <a:solidFill>
                  <a:schemeClr val="tx2"/>
                </a:solidFill>
              </a:rPr>
              <a:t>BLACK BOX WARNING</a:t>
            </a:r>
            <a:endParaRPr lang="es-MX" dirty="0">
              <a:solidFill>
                <a:schemeClr val="tx2"/>
              </a:solidFill>
            </a:endParaRPr>
          </a:p>
        </p:txBody>
      </p:sp>
      <p:sp>
        <p:nvSpPr>
          <p:cNvPr id="3" name="Marcador de contenido 2">
            <a:extLst>
              <a:ext uri="{FF2B5EF4-FFF2-40B4-BE49-F238E27FC236}">
                <a16:creationId xmlns:a16="http://schemas.microsoft.com/office/drawing/2014/main" id="{EE2450BC-627B-42C6-A9DB-BB1E519ED997}"/>
              </a:ext>
            </a:extLst>
          </p:cNvPr>
          <p:cNvSpPr>
            <a:spLocks noGrp="1"/>
          </p:cNvSpPr>
          <p:nvPr>
            <p:ph idx="1"/>
          </p:nvPr>
        </p:nvSpPr>
        <p:spPr>
          <a:xfrm>
            <a:off x="465206" y="1933617"/>
            <a:ext cx="10590021" cy="3987644"/>
          </a:xfrm>
        </p:spPr>
        <p:txBody>
          <a:bodyPr anchor="t">
            <a:normAutofit/>
          </a:bodyPr>
          <a:lstStyle/>
          <a:p>
            <a:r>
              <a:rPr lang="es-MX" sz="1800" dirty="0">
                <a:solidFill>
                  <a:schemeClr val="tx2"/>
                </a:solidFill>
              </a:rPr>
              <a:t>Las IA ya muestran un mejor desempeño en tareas visual y de reconocimiento así como en juegos de estrategia. El proceso de aprendizaje profundo (deep learning) les permite desarrollar funciones basándose en información nueva.</a:t>
            </a:r>
          </a:p>
          <a:p>
            <a:r>
              <a:rPr lang="es-MX" sz="1800" dirty="0">
                <a:solidFill>
                  <a:schemeClr val="tx2"/>
                </a:solidFill>
              </a:rPr>
              <a:t>Skin cancer screening</a:t>
            </a:r>
          </a:p>
          <a:p>
            <a:r>
              <a:rPr lang="es-MX" sz="1800" dirty="0">
                <a:solidFill>
                  <a:schemeClr val="tx2"/>
                </a:solidFill>
              </a:rPr>
              <a:t>Diabetic retinopathy</a:t>
            </a:r>
          </a:p>
          <a:p>
            <a:r>
              <a:rPr lang="es-MX" sz="1800" dirty="0">
                <a:solidFill>
                  <a:schemeClr val="tx2"/>
                </a:solidFill>
              </a:rPr>
              <a:t>Medication adherence</a:t>
            </a:r>
          </a:p>
        </p:txBody>
      </p:sp>
    </p:spTree>
    <p:extLst>
      <p:ext uri="{BB962C8B-B14F-4D97-AF65-F5344CB8AC3E}">
        <p14:creationId xmlns:p14="http://schemas.microsoft.com/office/powerpoint/2010/main" val="1031474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C4A338D1-44E1-4FCC-8E00-CF67AB6856D0}"/>
              </a:ext>
            </a:extLst>
          </p:cNvPr>
          <p:cNvSpPr>
            <a:spLocks noGrp="1"/>
          </p:cNvSpPr>
          <p:nvPr>
            <p:ph type="title"/>
          </p:nvPr>
        </p:nvSpPr>
        <p:spPr>
          <a:xfrm>
            <a:off x="467182" y="463220"/>
            <a:ext cx="4715339" cy="1269440"/>
          </a:xfrm>
        </p:spPr>
        <p:txBody>
          <a:bodyPr anchor="b">
            <a:normAutofit fontScale="90000"/>
          </a:bodyPr>
          <a:lstStyle/>
          <a:p>
            <a:pPr lvl="0"/>
            <a:r>
              <a:rPr lang="es-MX" b="0" i="0" dirty="0">
                <a:solidFill>
                  <a:schemeClr val="tx2"/>
                </a:solidFill>
              </a:rPr>
              <a:t>Humanos con la IA</a:t>
            </a:r>
            <a:endParaRPr lang="es-MX" dirty="0">
              <a:solidFill>
                <a:schemeClr val="tx2"/>
              </a:solidFill>
            </a:endParaRPr>
          </a:p>
        </p:txBody>
      </p:sp>
      <p:sp>
        <p:nvSpPr>
          <p:cNvPr id="3" name="Marcador de contenido 2">
            <a:extLst>
              <a:ext uri="{FF2B5EF4-FFF2-40B4-BE49-F238E27FC236}">
                <a16:creationId xmlns:a16="http://schemas.microsoft.com/office/drawing/2014/main" id="{EE2450BC-627B-42C6-A9DB-BB1E519ED997}"/>
              </a:ext>
            </a:extLst>
          </p:cNvPr>
          <p:cNvSpPr>
            <a:spLocks noGrp="1"/>
          </p:cNvSpPr>
          <p:nvPr>
            <p:ph idx="1"/>
          </p:nvPr>
        </p:nvSpPr>
        <p:spPr>
          <a:xfrm>
            <a:off x="465206" y="1933617"/>
            <a:ext cx="5531425" cy="3987644"/>
          </a:xfrm>
        </p:spPr>
        <p:txBody>
          <a:bodyPr anchor="t">
            <a:normAutofit/>
          </a:bodyPr>
          <a:lstStyle/>
          <a:p>
            <a:pPr marL="0" indent="0">
              <a:buNone/>
            </a:pPr>
            <a:r>
              <a:rPr lang="es-MX" sz="1800" dirty="0">
                <a:solidFill>
                  <a:schemeClr val="tx2"/>
                </a:solidFill>
              </a:rPr>
              <a:t>Se deben considerar 3 factores cuando se habal de IA en la salud humana</a:t>
            </a:r>
          </a:p>
          <a:p>
            <a:pPr>
              <a:buClrTx/>
            </a:pPr>
            <a:r>
              <a:rPr lang="es-MX" sz="1800" dirty="0">
                <a:solidFill>
                  <a:schemeClr val="tx2"/>
                </a:solidFill>
              </a:rPr>
              <a:t>La salud del paciente es primero</a:t>
            </a:r>
          </a:p>
          <a:p>
            <a:pPr>
              <a:buClrTx/>
            </a:pPr>
            <a:r>
              <a:rPr lang="es-MX" sz="1800" dirty="0">
                <a:solidFill>
                  <a:schemeClr val="tx2"/>
                </a:solidFill>
              </a:rPr>
              <a:t>Aceptar el cambio</a:t>
            </a:r>
          </a:p>
          <a:p>
            <a:pPr>
              <a:buClrTx/>
            </a:pPr>
            <a:r>
              <a:rPr lang="es-MX" sz="1800" dirty="0">
                <a:solidFill>
                  <a:schemeClr val="tx2"/>
                </a:solidFill>
              </a:rPr>
              <a:t>Invertir tiempo en las habilidades emocionales</a:t>
            </a:r>
          </a:p>
          <a:p>
            <a:pPr marL="0" indent="0">
              <a:buNone/>
            </a:pPr>
            <a:endParaRPr lang="es-MX" sz="1800" dirty="0">
              <a:solidFill>
                <a:schemeClr val="tx2"/>
              </a:solidFill>
            </a:endParaRPr>
          </a:p>
        </p:txBody>
      </p:sp>
      <p:sp>
        <p:nvSpPr>
          <p:cNvPr id="46" name="Título 1">
            <a:extLst>
              <a:ext uri="{FF2B5EF4-FFF2-40B4-BE49-F238E27FC236}">
                <a16:creationId xmlns:a16="http://schemas.microsoft.com/office/drawing/2014/main" id="{E054FEBD-DFAB-46CD-8404-C8A648705E31}"/>
              </a:ext>
            </a:extLst>
          </p:cNvPr>
          <p:cNvSpPr txBox="1">
            <a:spLocks/>
          </p:cNvSpPr>
          <p:nvPr/>
        </p:nvSpPr>
        <p:spPr>
          <a:xfrm>
            <a:off x="5996630" y="458639"/>
            <a:ext cx="3526908" cy="126944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r>
              <a:rPr lang="es-MX" dirty="0">
                <a:solidFill>
                  <a:schemeClr val="tx2"/>
                </a:solidFill>
              </a:rPr>
              <a:t>Conclusión</a:t>
            </a:r>
          </a:p>
        </p:txBody>
      </p:sp>
      <p:sp>
        <p:nvSpPr>
          <p:cNvPr id="49" name="Marcador de contenido 2">
            <a:extLst>
              <a:ext uri="{FF2B5EF4-FFF2-40B4-BE49-F238E27FC236}">
                <a16:creationId xmlns:a16="http://schemas.microsoft.com/office/drawing/2014/main" id="{2574ADCB-6954-43A7-A859-6A5C5A9B0534}"/>
              </a:ext>
            </a:extLst>
          </p:cNvPr>
          <p:cNvSpPr txBox="1">
            <a:spLocks/>
          </p:cNvSpPr>
          <p:nvPr/>
        </p:nvSpPr>
        <p:spPr>
          <a:xfrm>
            <a:off x="5996630" y="1953915"/>
            <a:ext cx="5531425" cy="3987644"/>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1800" dirty="0">
                <a:solidFill>
                  <a:schemeClr val="tx2"/>
                </a:solidFill>
              </a:rPr>
              <a:t>Con la IA se puede enfocar mas tiempo en las tareas meramente humanan como el crecimiento como persona y su convivencia con la Sociedad . </a:t>
            </a:r>
          </a:p>
        </p:txBody>
      </p:sp>
    </p:spTree>
    <p:extLst>
      <p:ext uri="{BB962C8B-B14F-4D97-AF65-F5344CB8AC3E}">
        <p14:creationId xmlns:p14="http://schemas.microsoft.com/office/powerpoint/2010/main" val="2614011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C4A338D1-44E1-4FCC-8E00-CF67AB6856D0}"/>
              </a:ext>
            </a:extLst>
          </p:cNvPr>
          <p:cNvSpPr>
            <a:spLocks noGrp="1"/>
          </p:cNvSpPr>
          <p:nvPr>
            <p:ph type="title"/>
          </p:nvPr>
        </p:nvSpPr>
        <p:spPr>
          <a:xfrm>
            <a:off x="480958" y="398986"/>
            <a:ext cx="10535928" cy="1269440"/>
          </a:xfrm>
        </p:spPr>
        <p:txBody>
          <a:bodyPr anchor="b">
            <a:normAutofit fontScale="90000"/>
          </a:bodyPr>
          <a:lstStyle/>
          <a:p>
            <a:pPr lvl="0"/>
            <a:r>
              <a:rPr lang="en-US" b="0" i="0" dirty="0">
                <a:solidFill>
                  <a:schemeClr val="tx2"/>
                </a:solidFill>
              </a:rPr>
              <a:t>Current applications of artificial intelligence in medicine</a:t>
            </a:r>
          </a:p>
        </p:txBody>
      </p:sp>
      <p:sp>
        <p:nvSpPr>
          <p:cNvPr id="3" name="Marcador de contenido 2">
            <a:extLst>
              <a:ext uri="{FF2B5EF4-FFF2-40B4-BE49-F238E27FC236}">
                <a16:creationId xmlns:a16="http://schemas.microsoft.com/office/drawing/2014/main" id="{EE2450BC-627B-42C6-A9DB-BB1E519ED997}"/>
              </a:ext>
            </a:extLst>
          </p:cNvPr>
          <p:cNvSpPr>
            <a:spLocks noGrp="1"/>
          </p:cNvSpPr>
          <p:nvPr>
            <p:ph idx="1"/>
          </p:nvPr>
        </p:nvSpPr>
        <p:spPr>
          <a:xfrm>
            <a:off x="465206" y="1933617"/>
            <a:ext cx="10590021" cy="3987644"/>
          </a:xfrm>
        </p:spPr>
        <p:txBody>
          <a:bodyPr anchor="t">
            <a:normAutofit/>
          </a:bodyPr>
          <a:lstStyle/>
          <a:p>
            <a:pPr marL="0" indent="0">
              <a:buNone/>
            </a:pPr>
            <a:r>
              <a:rPr lang="es-MX" sz="1800" dirty="0">
                <a:solidFill>
                  <a:schemeClr val="tx2"/>
                </a:solidFill>
              </a:rPr>
              <a:t>Los algoritmos de aprendizaje profundo(deep learning) procesan grandes cantidades de información de distintos dispositivos de la vida cotidiana, en la practica clínica existen configuraciones especificas para obtener un beneficio</a:t>
            </a:r>
          </a:p>
          <a:p>
            <a:pPr marL="0" indent="0">
              <a:buNone/>
            </a:pPr>
            <a:endParaRPr lang="es-MX" sz="1800" dirty="0">
              <a:solidFill>
                <a:schemeClr val="tx2"/>
              </a:solidFill>
            </a:endParaRPr>
          </a:p>
          <a:p>
            <a:pPr marL="0" indent="0">
              <a:buNone/>
            </a:pPr>
            <a:r>
              <a:rPr lang="es-MX" sz="1800" dirty="0">
                <a:solidFill>
                  <a:schemeClr val="tx2"/>
                </a:solidFill>
              </a:rPr>
              <a:t>El termino tecnología medica se utiliza para referirse a herramientas que asisten al profesional del área de salud en su labor. Las IA revolucionaron la tecnología medica dando una forma de procesar grandes cantidades de información, permitiendo un modelo 4P de la medicina( predictiva, preventiva, personalizada y participatoria).  </a:t>
            </a:r>
          </a:p>
        </p:txBody>
      </p:sp>
    </p:spTree>
    <p:extLst>
      <p:ext uri="{BB962C8B-B14F-4D97-AF65-F5344CB8AC3E}">
        <p14:creationId xmlns:p14="http://schemas.microsoft.com/office/powerpoint/2010/main" val="8198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C4A338D1-44E1-4FCC-8E00-CF67AB6856D0}"/>
              </a:ext>
            </a:extLst>
          </p:cNvPr>
          <p:cNvSpPr>
            <a:spLocks noGrp="1"/>
          </p:cNvSpPr>
          <p:nvPr>
            <p:ph type="title"/>
          </p:nvPr>
        </p:nvSpPr>
        <p:spPr>
          <a:xfrm>
            <a:off x="492252" y="479662"/>
            <a:ext cx="10535928" cy="1269440"/>
          </a:xfrm>
        </p:spPr>
        <p:txBody>
          <a:bodyPr anchor="b">
            <a:normAutofit/>
          </a:bodyPr>
          <a:lstStyle/>
          <a:p>
            <a:pPr lvl="0"/>
            <a:r>
              <a:rPr kumimoji="0" lang="en-US" sz="2800" b="0" i="0" u="none" strike="noStrike" kern="1200" cap="none" spc="0" normalizeH="0" baseline="0" noProof="0" dirty="0">
                <a:ln>
                  <a:noFill/>
                </a:ln>
                <a:solidFill>
                  <a:srgbClr val="1D242E"/>
                </a:solidFill>
                <a:effectLst/>
                <a:uLnTx/>
                <a:uFillTx/>
                <a:latin typeface="Posterama"/>
                <a:ea typeface="+mj-ea"/>
                <a:cs typeface="+mj-cs"/>
              </a:rPr>
              <a:t>CURRENT APPLICATIONS OF ARTIFICIAL INTELLIGENCE IN MEDICINE</a:t>
            </a:r>
            <a:endParaRPr lang="es-MX" dirty="0">
              <a:solidFill>
                <a:schemeClr val="tx2"/>
              </a:solidFill>
            </a:endParaRPr>
          </a:p>
        </p:txBody>
      </p:sp>
      <p:sp>
        <p:nvSpPr>
          <p:cNvPr id="46" name="Marcador de contenido 2">
            <a:extLst>
              <a:ext uri="{FF2B5EF4-FFF2-40B4-BE49-F238E27FC236}">
                <a16:creationId xmlns:a16="http://schemas.microsoft.com/office/drawing/2014/main" id="{C31E7E45-1087-46F8-AFFF-0587CA904755}"/>
              </a:ext>
            </a:extLst>
          </p:cNvPr>
          <p:cNvSpPr>
            <a:spLocks noGrp="1"/>
          </p:cNvSpPr>
          <p:nvPr>
            <p:ph idx="1"/>
          </p:nvPr>
        </p:nvSpPr>
        <p:spPr>
          <a:xfrm>
            <a:off x="465206" y="1933617"/>
            <a:ext cx="10250919" cy="3987644"/>
          </a:xfrm>
        </p:spPr>
        <p:txBody>
          <a:bodyPr anchor="t">
            <a:normAutofit/>
          </a:bodyPr>
          <a:lstStyle/>
          <a:p>
            <a:pPr>
              <a:buClrTx/>
            </a:pPr>
            <a:r>
              <a:rPr lang="es-MX" sz="1800" dirty="0">
                <a:solidFill>
                  <a:schemeClr val="tx2"/>
                </a:solidFill>
              </a:rPr>
              <a:t>Cardiología</a:t>
            </a:r>
          </a:p>
          <a:p>
            <a:pPr>
              <a:buClrTx/>
            </a:pPr>
            <a:r>
              <a:rPr lang="es-MX" sz="1800" dirty="0">
                <a:solidFill>
                  <a:schemeClr val="tx2"/>
                </a:solidFill>
              </a:rPr>
              <a:t>Medicina pulmonar</a:t>
            </a:r>
          </a:p>
          <a:p>
            <a:pPr>
              <a:buClrTx/>
            </a:pPr>
            <a:r>
              <a:rPr lang="es-MX" sz="1800" dirty="0">
                <a:solidFill>
                  <a:schemeClr val="tx2"/>
                </a:solidFill>
              </a:rPr>
              <a:t>Endocrinología</a:t>
            </a:r>
          </a:p>
          <a:p>
            <a:pPr>
              <a:buClrTx/>
            </a:pPr>
            <a:r>
              <a:rPr lang="es-MX" sz="1800" dirty="0">
                <a:solidFill>
                  <a:schemeClr val="tx2"/>
                </a:solidFill>
              </a:rPr>
              <a:t>Gastroenterología</a:t>
            </a:r>
          </a:p>
          <a:p>
            <a:pPr>
              <a:buClrTx/>
            </a:pPr>
            <a:r>
              <a:rPr lang="es-MX" sz="1800" dirty="0">
                <a:solidFill>
                  <a:schemeClr val="tx2"/>
                </a:solidFill>
              </a:rPr>
              <a:t>Neurología</a:t>
            </a:r>
          </a:p>
          <a:p>
            <a:pPr>
              <a:buClrTx/>
            </a:pPr>
            <a:r>
              <a:rPr lang="es-MX" sz="1800" dirty="0">
                <a:solidFill>
                  <a:schemeClr val="tx2"/>
                </a:solidFill>
              </a:rPr>
              <a:t>Diagnostico en histopatología</a:t>
            </a:r>
          </a:p>
          <a:p>
            <a:pPr>
              <a:buClrTx/>
            </a:pPr>
            <a:r>
              <a:rPr lang="es-MX" sz="1800" dirty="0">
                <a:solidFill>
                  <a:schemeClr val="tx2"/>
                </a:solidFill>
              </a:rPr>
              <a:t>Imágenes medicas y validación de otras IA</a:t>
            </a:r>
          </a:p>
          <a:p>
            <a:pPr marL="0" indent="0">
              <a:buNone/>
            </a:pPr>
            <a:endParaRPr lang="en-US" sz="1800" dirty="0">
              <a:solidFill>
                <a:schemeClr val="tx2"/>
              </a:solidFill>
            </a:endParaRPr>
          </a:p>
        </p:txBody>
      </p:sp>
    </p:spTree>
    <p:extLst>
      <p:ext uri="{BB962C8B-B14F-4D97-AF65-F5344CB8AC3E}">
        <p14:creationId xmlns:p14="http://schemas.microsoft.com/office/powerpoint/2010/main" val="3838252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C4A338D1-44E1-4FCC-8E00-CF67AB6856D0}"/>
              </a:ext>
            </a:extLst>
          </p:cNvPr>
          <p:cNvSpPr>
            <a:spLocks noGrp="1"/>
          </p:cNvSpPr>
          <p:nvPr>
            <p:ph type="title"/>
          </p:nvPr>
        </p:nvSpPr>
        <p:spPr>
          <a:xfrm>
            <a:off x="999439" y="398986"/>
            <a:ext cx="9812939" cy="1042168"/>
          </a:xfrm>
        </p:spPr>
        <p:txBody>
          <a:bodyPr anchor="b">
            <a:normAutofit/>
          </a:bodyPr>
          <a:lstStyle/>
          <a:p>
            <a:pPr lvl="0"/>
            <a:r>
              <a:rPr lang="en-US" sz="2800" b="0" i="0" dirty="0">
                <a:solidFill>
                  <a:schemeClr val="tx2"/>
                </a:solidFill>
              </a:rPr>
              <a:t>DISCUSSION: CHALLENGES AND FUTURE DIRECTIONS OF ARTIFICIAL INTELLIGENCE IN MEDICINE</a:t>
            </a:r>
            <a:endParaRPr lang="es-MX" sz="2800" dirty="0">
              <a:solidFill>
                <a:schemeClr val="tx2"/>
              </a:solidFill>
            </a:endParaRPr>
          </a:p>
        </p:txBody>
      </p:sp>
      <p:sp>
        <p:nvSpPr>
          <p:cNvPr id="5" name="Marcador de contenido 4">
            <a:extLst>
              <a:ext uri="{FF2B5EF4-FFF2-40B4-BE49-F238E27FC236}">
                <a16:creationId xmlns:a16="http://schemas.microsoft.com/office/drawing/2014/main" id="{2061C6E6-5193-4B25-964B-23BED6355B11}"/>
              </a:ext>
            </a:extLst>
          </p:cNvPr>
          <p:cNvSpPr>
            <a:spLocks noGrp="1"/>
          </p:cNvSpPr>
          <p:nvPr>
            <p:ph idx="1"/>
          </p:nvPr>
        </p:nvSpPr>
        <p:spPr>
          <a:xfrm>
            <a:off x="457201" y="1825625"/>
            <a:ext cx="5398168" cy="746565"/>
          </a:xfrm>
        </p:spPr>
        <p:txBody>
          <a:bodyPr>
            <a:normAutofit/>
          </a:bodyPr>
          <a:lstStyle/>
          <a:p>
            <a:pPr marL="0" indent="0">
              <a:buNone/>
            </a:pPr>
            <a:r>
              <a:rPr lang="es-MX" sz="1800" b="1" dirty="0">
                <a:solidFill>
                  <a:schemeClr val="tx1"/>
                </a:solidFill>
              </a:rPr>
              <a:t>Validación de las tecnologías basadas en IA y sus implicaciones éticas</a:t>
            </a:r>
          </a:p>
          <a:p>
            <a:pPr marL="0" indent="0">
              <a:buNone/>
            </a:pPr>
            <a:endParaRPr lang="es-MX" sz="1800" dirty="0">
              <a:solidFill>
                <a:schemeClr val="tx1"/>
              </a:solidFill>
            </a:endParaRPr>
          </a:p>
        </p:txBody>
      </p:sp>
      <p:sp>
        <p:nvSpPr>
          <p:cNvPr id="47" name="Marcador de contenido 4">
            <a:extLst>
              <a:ext uri="{FF2B5EF4-FFF2-40B4-BE49-F238E27FC236}">
                <a16:creationId xmlns:a16="http://schemas.microsoft.com/office/drawing/2014/main" id="{87BD047C-7E05-43B8-944A-09E9315F1829}"/>
              </a:ext>
            </a:extLst>
          </p:cNvPr>
          <p:cNvSpPr txBox="1">
            <a:spLocks/>
          </p:cNvSpPr>
          <p:nvPr/>
        </p:nvSpPr>
        <p:spPr>
          <a:xfrm>
            <a:off x="457202" y="2670634"/>
            <a:ext cx="5465946" cy="404949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1800" dirty="0">
                <a:solidFill>
                  <a:schemeClr val="tx1"/>
                </a:solidFill>
              </a:rPr>
              <a:t>Así como hay estudios que validas las áreas de oportunidad donde las IA tienen cierta aplicación También hay otro que hablan de sus limitaciones. Los estudios que hablan de limitaciones carecen de un diseño razonable, contienen diseños retrospectivos, y solo pocos estudios comparan realmente la IA y lo clínico tomando en cuenta los mismo conjuntos de datos. </a:t>
            </a:r>
          </a:p>
          <a:p>
            <a:pPr marL="0" indent="0">
              <a:buFont typeface="Arial" panose="020B0604020202020204" pitchFamily="34" charset="0"/>
              <a:buNone/>
            </a:pPr>
            <a:endParaRPr lang="es-MX" sz="1800" dirty="0">
              <a:solidFill>
                <a:schemeClr val="tx1"/>
              </a:solidFill>
            </a:endParaRPr>
          </a:p>
          <a:p>
            <a:pPr marL="0" indent="0">
              <a:buFont typeface="Arial" panose="020B0604020202020204" pitchFamily="34" charset="0"/>
              <a:buNone/>
            </a:pPr>
            <a:endParaRPr lang="es-MX" sz="1800" dirty="0">
              <a:solidFill>
                <a:schemeClr val="tx1"/>
              </a:solidFill>
            </a:endParaRPr>
          </a:p>
        </p:txBody>
      </p:sp>
      <p:sp>
        <p:nvSpPr>
          <p:cNvPr id="48" name="Marcador de contenido 4">
            <a:extLst>
              <a:ext uri="{FF2B5EF4-FFF2-40B4-BE49-F238E27FC236}">
                <a16:creationId xmlns:a16="http://schemas.microsoft.com/office/drawing/2014/main" id="{3FC380CB-AE3B-4AF6-BAD1-E9C71FFD700E}"/>
              </a:ext>
            </a:extLst>
          </p:cNvPr>
          <p:cNvSpPr txBox="1">
            <a:spLocks/>
          </p:cNvSpPr>
          <p:nvPr/>
        </p:nvSpPr>
        <p:spPr>
          <a:xfrm>
            <a:off x="6055668" y="1840393"/>
            <a:ext cx="5398168" cy="74656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1800" b="1" dirty="0">
                <a:solidFill>
                  <a:schemeClr val="tx1"/>
                </a:solidFill>
              </a:rPr>
              <a:t>Educación del personal medico y la deshumanización del ambiente clínico</a:t>
            </a:r>
          </a:p>
        </p:txBody>
      </p:sp>
      <p:sp>
        <p:nvSpPr>
          <p:cNvPr id="49" name="Marcador de contenido 4">
            <a:extLst>
              <a:ext uri="{FF2B5EF4-FFF2-40B4-BE49-F238E27FC236}">
                <a16:creationId xmlns:a16="http://schemas.microsoft.com/office/drawing/2014/main" id="{1CFFF8F5-1D46-442A-8682-58D3006C871A}"/>
              </a:ext>
            </a:extLst>
          </p:cNvPr>
          <p:cNvSpPr txBox="1">
            <a:spLocks/>
          </p:cNvSpPr>
          <p:nvPr/>
        </p:nvSpPr>
        <p:spPr>
          <a:xfrm>
            <a:off x="6013073" y="2670634"/>
            <a:ext cx="5465946" cy="404949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1800" dirty="0">
                <a:solidFill>
                  <a:schemeClr val="tx1"/>
                </a:solidFill>
              </a:rPr>
              <a:t>En las universidades se empieza a requerir cierta preparación en ingeniería para el personal medico o viceversa dando una medicina aumentada que podría ayudar a resolver problemas modernos de salud.</a:t>
            </a:r>
          </a:p>
          <a:p>
            <a:pPr marL="0" indent="0">
              <a:buFont typeface="Arial" panose="020B0604020202020204" pitchFamily="34" charset="0"/>
              <a:buNone/>
            </a:pPr>
            <a:r>
              <a:rPr lang="es-MX" sz="1800" dirty="0">
                <a:solidFill>
                  <a:schemeClr val="tx1"/>
                </a:solidFill>
              </a:rPr>
              <a:t>La inteligencia de clínica ambiental se define como un ambiente, sensible, adaptativo y capaz de responder a lo que rodea al paciente </a:t>
            </a:r>
          </a:p>
          <a:p>
            <a:pPr marL="0" indent="0">
              <a:buFont typeface="Arial" panose="020B0604020202020204" pitchFamily="34" charset="0"/>
              <a:buNone/>
            </a:pPr>
            <a:endParaRPr lang="es-MX" sz="1800" dirty="0">
              <a:solidFill>
                <a:schemeClr val="tx1"/>
              </a:solidFill>
            </a:endParaRPr>
          </a:p>
          <a:p>
            <a:pPr marL="0" indent="0">
              <a:buFont typeface="Arial" panose="020B0604020202020204" pitchFamily="34" charset="0"/>
              <a:buNone/>
            </a:pPr>
            <a:endParaRPr lang="es-MX" sz="1800" dirty="0">
              <a:solidFill>
                <a:schemeClr val="tx1"/>
              </a:solidFill>
            </a:endParaRPr>
          </a:p>
          <a:p>
            <a:pPr marL="0" indent="0">
              <a:buFont typeface="Arial" panose="020B0604020202020204" pitchFamily="34" charset="0"/>
              <a:buNone/>
            </a:pPr>
            <a:endParaRPr lang="es-MX" sz="1800" dirty="0">
              <a:solidFill>
                <a:schemeClr val="tx1"/>
              </a:solidFill>
            </a:endParaRPr>
          </a:p>
        </p:txBody>
      </p:sp>
    </p:spTree>
    <p:extLst>
      <p:ext uri="{BB962C8B-B14F-4D97-AF65-F5344CB8AC3E}">
        <p14:creationId xmlns:p14="http://schemas.microsoft.com/office/powerpoint/2010/main" val="4190443925"/>
      </p:ext>
    </p:extLst>
  </p:cSld>
  <p:clrMapOvr>
    <a:masterClrMapping/>
  </p:clrMapOvr>
</p:sld>
</file>

<file path=ppt/theme/theme1.xml><?xml version="1.0" encoding="utf-8"?>
<a:theme xmlns:a="http://schemas.openxmlformats.org/drawingml/2006/main" name="Sin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296</TotalTime>
  <Words>876</Words>
  <Application>Microsoft Office PowerPoint</Application>
  <PresentationFormat>Panorámica</PresentationFormat>
  <Paragraphs>54</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Avenir Next LT Pro</vt:lpstr>
      <vt:lpstr>Posterama</vt:lpstr>
      <vt:lpstr>Segoe UI Web</vt:lpstr>
      <vt:lpstr>SineVTI</vt:lpstr>
      <vt:lpstr>Actividad 1.- IA en medicina.</vt:lpstr>
      <vt:lpstr>Contenido</vt:lpstr>
      <vt:lpstr>Artificial inteligencie Powers digital medicine</vt:lpstr>
      <vt:lpstr>Alcance</vt:lpstr>
      <vt:lpstr>BLACK BOX WARNING</vt:lpstr>
      <vt:lpstr>Humanos con la IA</vt:lpstr>
      <vt:lpstr>Current applications of artificial intelligence in medicine</vt:lpstr>
      <vt:lpstr>CURRENT APPLICATIONS OF ARTIFICIAL INTELLIGENCE IN MEDICINE</vt:lpstr>
      <vt:lpstr>DISCUSSION: CHALLENGES AND FUTURE DIRECTIONS OF ARTIFICIAL INTELLIGENCE IN MEDICINE</vt:lpstr>
      <vt:lpstr>Conclusión</vt:lpstr>
      <vt:lpstr>Punto de vista personal</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BRYAN ANTONIO SORIA RODRIGUEZ</dc:creator>
  <cp:lastModifiedBy>BRYAN ANTONIO SORIA RODRIGUEZ</cp:lastModifiedBy>
  <cp:revision>3</cp:revision>
  <dcterms:created xsi:type="dcterms:W3CDTF">2021-08-29T08:03:02Z</dcterms:created>
  <dcterms:modified xsi:type="dcterms:W3CDTF">2021-08-30T20:30:26Z</dcterms:modified>
</cp:coreProperties>
</file>