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497" autoAdjust="0"/>
  </p:normalViewPr>
  <p:slideViewPr>
    <p:cSldViewPr snapToGrid="0">
      <p:cViewPr varScale="1">
        <p:scale>
          <a:sx n="73" d="100"/>
          <a:sy n="73" d="100"/>
        </p:scale>
        <p:origin x="10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5C8A9-C745-41C7-B945-27FAF10F7970}" type="datetimeFigureOut">
              <a:rPr lang="en-IN" smtClean="0"/>
              <a:t>07-11-2024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24F50-0D32-46D2-A2F3-D88CAF39ABA2}" type="slidenum">
              <a:rPr lang="en-IN" smtClean="0"/>
              <a:t>‹#›</a:t>
            </a:fld>
            <a:endParaRPr lang="en-IN"/>
          </a:p>
        </p:txBody>
      </p:sp>
    </p:spTree>
    <p:extLst>
      <p:ext uri="{BB962C8B-B14F-4D97-AF65-F5344CB8AC3E}">
        <p14:creationId xmlns:p14="http://schemas.microsoft.com/office/powerpoint/2010/main" val="3391147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24F50-0D32-46D2-A2F3-D88CAF39ABA2}" type="slidenum">
              <a:rPr lang="en-IN" smtClean="0"/>
              <a:t>1</a:t>
            </a:fld>
            <a:endParaRPr lang="en-IN"/>
          </a:p>
        </p:txBody>
      </p:sp>
    </p:spTree>
    <p:extLst>
      <p:ext uri="{BB962C8B-B14F-4D97-AF65-F5344CB8AC3E}">
        <p14:creationId xmlns:p14="http://schemas.microsoft.com/office/powerpoint/2010/main" val="82977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24F50-0D32-46D2-A2F3-D88CAF39ABA2}" type="slidenum">
              <a:rPr lang="en-IN" smtClean="0"/>
              <a:t>4</a:t>
            </a:fld>
            <a:endParaRPr lang="en-IN"/>
          </a:p>
        </p:txBody>
      </p:sp>
    </p:spTree>
    <p:extLst>
      <p:ext uri="{BB962C8B-B14F-4D97-AF65-F5344CB8AC3E}">
        <p14:creationId xmlns:p14="http://schemas.microsoft.com/office/powerpoint/2010/main" val="2811125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24F50-0D32-46D2-A2F3-D88CAF39ABA2}" type="slidenum">
              <a:rPr lang="en-IN" smtClean="0"/>
              <a:t>6</a:t>
            </a:fld>
            <a:endParaRPr lang="en-IN"/>
          </a:p>
        </p:txBody>
      </p:sp>
    </p:spTree>
    <p:extLst>
      <p:ext uri="{BB962C8B-B14F-4D97-AF65-F5344CB8AC3E}">
        <p14:creationId xmlns:p14="http://schemas.microsoft.com/office/powerpoint/2010/main" val="4131880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24F50-0D32-46D2-A2F3-D88CAF39ABA2}" type="slidenum">
              <a:rPr lang="en-IN" smtClean="0"/>
              <a:t>13</a:t>
            </a:fld>
            <a:endParaRPr lang="en-IN"/>
          </a:p>
        </p:txBody>
      </p:sp>
    </p:spTree>
    <p:extLst>
      <p:ext uri="{BB962C8B-B14F-4D97-AF65-F5344CB8AC3E}">
        <p14:creationId xmlns:p14="http://schemas.microsoft.com/office/powerpoint/2010/main" val="316251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24F50-0D32-46D2-A2F3-D88CAF39ABA2}" type="slidenum">
              <a:rPr lang="en-IN" smtClean="0"/>
              <a:t>15</a:t>
            </a:fld>
            <a:endParaRPr lang="en-IN"/>
          </a:p>
        </p:txBody>
      </p:sp>
    </p:spTree>
    <p:extLst>
      <p:ext uri="{BB962C8B-B14F-4D97-AF65-F5344CB8AC3E}">
        <p14:creationId xmlns:p14="http://schemas.microsoft.com/office/powerpoint/2010/main" val="349647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24F50-0D32-46D2-A2F3-D88CAF39ABA2}" type="slidenum">
              <a:rPr lang="en-IN" smtClean="0"/>
              <a:t>17</a:t>
            </a:fld>
            <a:endParaRPr lang="en-IN"/>
          </a:p>
        </p:txBody>
      </p:sp>
    </p:spTree>
    <p:extLst>
      <p:ext uri="{BB962C8B-B14F-4D97-AF65-F5344CB8AC3E}">
        <p14:creationId xmlns:p14="http://schemas.microsoft.com/office/powerpoint/2010/main" val="4163440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11/7/2024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11/7/2024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0CC5-F51A-71F0-3D5E-1C6E57E7CA12}"/>
              </a:ext>
            </a:extLst>
          </p:cNvPr>
          <p:cNvSpPr>
            <a:spLocks noGrp="1"/>
          </p:cNvSpPr>
          <p:nvPr>
            <p:ph type="ctrTitle"/>
          </p:nvPr>
        </p:nvSpPr>
        <p:spPr>
          <a:xfrm>
            <a:off x="1203292" y="-580103"/>
            <a:ext cx="10572000" cy="4149213"/>
          </a:xfrm>
        </p:spPr>
        <p:txBody>
          <a:bodyPr/>
          <a:lstStyle/>
          <a:p>
            <a:r>
              <a:rPr lang="en-US" dirty="0"/>
              <a:t>    </a:t>
            </a:r>
            <a:r>
              <a:rPr lang="en-US" dirty="0">
                <a:latin typeface="Arial" panose="020B0604020202020204" pitchFamily="34" charset="0"/>
                <a:cs typeface="Arial" panose="020B0604020202020204" pitchFamily="34" charset="0"/>
              </a:rPr>
              <a:t>Pneumonia Detection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Using CNN </a:t>
            </a:r>
            <a:endParaRPr lang="en-IN"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266A5D6C-F97F-634C-3AA4-87797AFA9B10}"/>
              </a:ext>
            </a:extLst>
          </p:cNvPr>
          <p:cNvSpPr>
            <a:spLocks noGrp="1"/>
          </p:cNvSpPr>
          <p:nvPr>
            <p:ph type="subTitle" idx="1"/>
          </p:nvPr>
        </p:nvSpPr>
        <p:spPr>
          <a:xfrm>
            <a:off x="810001" y="5191432"/>
            <a:ext cx="10572000" cy="1504336"/>
          </a:xfrm>
        </p:spPr>
        <p:txBody>
          <a:bodyPr>
            <a:noAutofit/>
          </a:bodyPr>
          <a:lstStyle/>
          <a:p>
            <a:r>
              <a:rPr lang="en-US" sz="1600" dirty="0">
                <a:latin typeface="Arial" panose="020B0604020202020204" pitchFamily="34" charset="0"/>
                <a:cs typeface="Arial" panose="020B0604020202020204" pitchFamily="34" charset="0"/>
              </a:rPr>
              <a:t>       Presented By                                                                                                  Guided By</a:t>
            </a:r>
          </a:p>
          <a:p>
            <a:r>
              <a:rPr lang="en-US" sz="1600" dirty="0">
                <a:latin typeface="Arial" panose="020B0604020202020204" pitchFamily="34" charset="0"/>
                <a:cs typeface="Arial" panose="020B0604020202020204" pitchFamily="34" charset="0"/>
              </a:rPr>
              <a:t>             Resika R S                                                                                                       Prof. </a:t>
            </a:r>
            <a:r>
              <a:rPr lang="en-US" sz="1600" dirty="0" err="1">
                <a:latin typeface="Arial" panose="020B0604020202020204" pitchFamily="34" charset="0"/>
                <a:cs typeface="Arial" panose="020B0604020202020204" pitchFamily="34" charset="0"/>
              </a:rPr>
              <a:t>Natheera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Beevi</a:t>
            </a:r>
            <a:r>
              <a:rPr lang="en-US" sz="1600" dirty="0">
                <a:latin typeface="Arial" panose="020B0604020202020204" pitchFamily="34" charset="0"/>
                <a:cs typeface="Arial" panose="020B0604020202020204" pitchFamily="34" charset="0"/>
              </a:rPr>
              <a:t> M                                   </a:t>
            </a:r>
          </a:p>
          <a:p>
            <a:r>
              <a:rPr lang="en-US" sz="1600" dirty="0">
                <a:latin typeface="Arial" panose="020B0604020202020204" pitchFamily="34" charset="0"/>
                <a:cs typeface="Arial" panose="020B0604020202020204" pitchFamily="34" charset="0"/>
              </a:rPr>
              <a:t>              MCA23-149</a:t>
            </a:r>
          </a:p>
          <a:p>
            <a:r>
              <a:rPr lang="en-US" sz="1600" dirty="0">
                <a:latin typeface="Arial" panose="020B0604020202020204" pitchFamily="34" charset="0"/>
                <a:cs typeface="Arial" panose="020B0604020202020204" pitchFamily="34" charset="0"/>
              </a:rPr>
              <a:t>              8/11/2024</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5708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A5B8-A8CA-A20C-6766-C779296208B4}"/>
              </a:ext>
            </a:extLst>
          </p:cNvPr>
          <p:cNvSpPr>
            <a:spLocks noGrp="1"/>
          </p:cNvSpPr>
          <p:nvPr>
            <p:ph type="title"/>
          </p:nvPr>
        </p:nvSpPr>
        <p:spPr>
          <a:xfrm>
            <a:off x="601278" y="513312"/>
            <a:ext cx="10571998" cy="970450"/>
          </a:xfrm>
        </p:spPr>
        <p:txBody>
          <a:bodyPr/>
          <a:lstStyle/>
          <a:p>
            <a:r>
              <a:rPr lang="en-US" sz="4800" b="0" dirty="0">
                <a:latin typeface="Arial" panose="020B0604020202020204" pitchFamily="34" charset="0"/>
                <a:cs typeface="Arial" panose="020B0604020202020204" pitchFamily="34" charset="0"/>
              </a:rPr>
              <a:t>Evaluation Curve-Resnet50</a:t>
            </a:r>
            <a:endParaRPr lang="en-IN" sz="4800" b="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C5BE7B0-EC68-0545-30C6-1A2A557ABE24}"/>
              </a:ext>
            </a:extLst>
          </p:cNvPr>
          <p:cNvPicPr>
            <a:picLocks noGrp="1" noChangeAspect="1"/>
          </p:cNvPicPr>
          <p:nvPr>
            <p:ph idx="1"/>
          </p:nvPr>
        </p:nvPicPr>
        <p:blipFill>
          <a:blip r:embed="rId2"/>
          <a:stretch>
            <a:fillRect/>
          </a:stretch>
        </p:blipFill>
        <p:spPr>
          <a:xfrm>
            <a:off x="4284941" y="2222500"/>
            <a:ext cx="3622118" cy="3636963"/>
          </a:xfrm>
          <a:solidFill>
            <a:schemeClr val="tx1"/>
          </a:solidFill>
        </p:spPr>
      </p:pic>
    </p:spTree>
    <p:extLst>
      <p:ext uri="{BB962C8B-B14F-4D97-AF65-F5344CB8AC3E}">
        <p14:creationId xmlns:p14="http://schemas.microsoft.com/office/powerpoint/2010/main" val="1124275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8B18-8591-C3DE-1466-942D81FB8D7D}"/>
              </a:ext>
            </a:extLst>
          </p:cNvPr>
          <p:cNvSpPr>
            <a:spLocks noGrp="1"/>
          </p:cNvSpPr>
          <p:nvPr>
            <p:ph type="title"/>
          </p:nvPr>
        </p:nvSpPr>
        <p:spPr/>
        <p:txBody>
          <a:bodyPr/>
          <a:lstStyle/>
          <a:p>
            <a:r>
              <a:rPr lang="en-US" sz="4800" b="0" dirty="0">
                <a:latin typeface="Arial" panose="020B0604020202020204" pitchFamily="34" charset="0"/>
                <a:cs typeface="Arial" panose="020B0604020202020204" pitchFamily="34" charset="0"/>
              </a:rPr>
              <a:t>Evaluation Curve-Inception V3</a:t>
            </a:r>
            <a:endParaRPr lang="en-IN" sz="4800" b="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DB8930C-AECB-659F-75A1-E816985415C7}"/>
              </a:ext>
            </a:extLst>
          </p:cNvPr>
          <p:cNvPicPr>
            <a:picLocks noGrp="1" noChangeAspect="1"/>
          </p:cNvPicPr>
          <p:nvPr>
            <p:ph idx="1"/>
          </p:nvPr>
        </p:nvPicPr>
        <p:blipFill>
          <a:blip r:embed="rId2"/>
          <a:stretch>
            <a:fillRect/>
          </a:stretch>
        </p:blipFill>
        <p:spPr>
          <a:xfrm>
            <a:off x="4284941" y="2222500"/>
            <a:ext cx="3622118" cy="3636963"/>
          </a:xfrm>
        </p:spPr>
      </p:pic>
    </p:spTree>
    <p:extLst>
      <p:ext uri="{BB962C8B-B14F-4D97-AF65-F5344CB8AC3E}">
        <p14:creationId xmlns:p14="http://schemas.microsoft.com/office/powerpoint/2010/main" val="268579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FC1A-A8FF-5103-DB2F-3ACF630F05AF}"/>
              </a:ext>
            </a:extLst>
          </p:cNvPr>
          <p:cNvSpPr>
            <a:spLocks noGrp="1"/>
          </p:cNvSpPr>
          <p:nvPr>
            <p:ph type="title"/>
          </p:nvPr>
        </p:nvSpPr>
        <p:spPr/>
        <p:txBody>
          <a:bodyPr/>
          <a:lstStyle/>
          <a:p>
            <a:r>
              <a:rPr lang="en-US" sz="4800" b="0" dirty="0">
                <a:latin typeface="Arial" panose="020B0604020202020204" pitchFamily="34" charset="0"/>
                <a:cs typeface="Arial" panose="020B0604020202020204" pitchFamily="34" charset="0"/>
              </a:rPr>
              <a:t>Conclusion</a:t>
            </a:r>
            <a:endParaRPr lang="en-IN" sz="4800" b="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8930914-239E-EFEB-F323-6291F7C5993E}"/>
              </a:ext>
            </a:extLst>
          </p:cNvPr>
          <p:cNvSpPr>
            <a:spLocks noGrp="1"/>
          </p:cNvSpPr>
          <p:nvPr>
            <p:ph idx="1"/>
          </p:nvPr>
        </p:nvSpPr>
        <p:spPr>
          <a:xfrm>
            <a:off x="818712" y="2222287"/>
            <a:ext cx="10554574" cy="4472803"/>
          </a:xfrm>
        </p:spPr>
        <p:txBody>
          <a:bodyPr/>
          <a:lstStyle/>
          <a:p>
            <a:endParaRPr lang="en-US" b="1" dirty="0"/>
          </a:p>
          <a:p>
            <a:pPr>
              <a:buFont typeface="Arial" panose="020B0604020202020204" pitchFamily="34" charset="0"/>
              <a:buChar char="•"/>
            </a:pPr>
            <a:r>
              <a:rPr lang="en-US" sz="2400" u="sng" dirty="0">
                <a:latin typeface="Arial" panose="020B0604020202020204" pitchFamily="34" charset="0"/>
                <a:cs typeface="Arial" panose="020B0604020202020204" pitchFamily="34" charset="0"/>
              </a:rPr>
              <a:t>Successful Detection:   </a:t>
            </a:r>
            <a:r>
              <a:rPr lang="en-US" sz="2000" dirty="0">
                <a:latin typeface="Arial" panose="020B0604020202020204" pitchFamily="34" charset="0"/>
                <a:cs typeface="Arial" panose="020B0604020202020204" pitchFamily="34" charset="0"/>
              </a:rPr>
              <a:t>The CNN models effectively identified pneumonia from chest X-ray images, demonstrating the potential of deep learning in medical diagnosis.</a:t>
            </a:r>
          </a:p>
          <a:p>
            <a:pP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u="sng" dirty="0">
                <a:latin typeface="Arial" panose="020B0604020202020204" pitchFamily="34" charset="0"/>
                <a:cs typeface="Arial" panose="020B0604020202020204" pitchFamily="34" charset="0"/>
              </a:rPr>
              <a:t>Best Model</a:t>
            </a:r>
            <a:r>
              <a:rPr lang="en-US"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Among VGG16, ResNet-50, and Inception V3, </a:t>
            </a:r>
            <a:r>
              <a:rPr lang="en-US" sz="2000" b="1" dirty="0">
                <a:latin typeface="Arial" panose="020B0604020202020204" pitchFamily="34" charset="0"/>
                <a:cs typeface="Arial" panose="020B0604020202020204" pitchFamily="34" charset="0"/>
              </a:rPr>
              <a:t>Vgg-16 achieved the highest accuracy(95.30%)</a:t>
            </a:r>
            <a:r>
              <a:rPr lang="en-US" sz="2000" dirty="0">
                <a:latin typeface="Arial" panose="020B0604020202020204" pitchFamily="34" charset="0"/>
                <a:cs typeface="Arial" panose="020B0604020202020204" pitchFamily="34" charset="0"/>
              </a:rPr>
              <a:t>, making it the most effective model for this task.</a:t>
            </a:r>
          </a:p>
          <a:p>
            <a:pPr marL="0" indent="0">
              <a:buNone/>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u="sng" dirty="0">
                <a:latin typeface="Arial" panose="020B0604020202020204" pitchFamily="34" charset="0"/>
                <a:cs typeface="Arial" panose="020B0604020202020204" pitchFamily="34" charset="0"/>
              </a:rPr>
              <a:t>Impact:  </a:t>
            </a:r>
            <a:r>
              <a:rPr lang="en-US" sz="2000" dirty="0">
                <a:latin typeface="Arial" panose="020B0604020202020204" pitchFamily="34" charset="0"/>
                <a:cs typeface="Arial" panose="020B0604020202020204" pitchFamily="34" charset="0"/>
              </a:rPr>
              <a:t>This automated detection approach can support healthcare professionals by providing faster, accurate diagnosis, especially in resource-limited settings.</a:t>
            </a:r>
          </a:p>
          <a:p>
            <a:pPr marL="0" indent="0">
              <a:buNone/>
            </a:pPr>
            <a:endParaRPr lang="en-IN" dirty="0"/>
          </a:p>
        </p:txBody>
      </p:sp>
    </p:spTree>
    <p:extLst>
      <p:ext uri="{BB962C8B-B14F-4D97-AF65-F5344CB8AC3E}">
        <p14:creationId xmlns:p14="http://schemas.microsoft.com/office/powerpoint/2010/main" val="2911355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2866-278F-A3E7-AA31-1DE3FF27F4A4}"/>
              </a:ext>
            </a:extLst>
          </p:cNvPr>
          <p:cNvSpPr>
            <a:spLocks noGrp="1"/>
          </p:cNvSpPr>
          <p:nvPr>
            <p:ph type="title"/>
          </p:nvPr>
        </p:nvSpPr>
        <p:spPr/>
        <p:txBody>
          <a:bodyPr/>
          <a:lstStyle/>
          <a:p>
            <a:r>
              <a:rPr lang="en-US" sz="4800" b="0" dirty="0">
                <a:latin typeface="Arial" panose="020B0604020202020204" pitchFamily="34" charset="0"/>
                <a:cs typeface="Arial" panose="020B0604020202020204" pitchFamily="34" charset="0"/>
              </a:rPr>
              <a:t>Demo Screenshots</a:t>
            </a:r>
            <a:endParaRPr lang="en-IN" sz="4800" b="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71051095-AE84-0553-9EAB-BFE29D248580}"/>
              </a:ext>
            </a:extLst>
          </p:cNvPr>
          <p:cNvPicPr>
            <a:picLocks noGrp="1" noChangeAspect="1"/>
          </p:cNvPicPr>
          <p:nvPr>
            <p:ph idx="1"/>
          </p:nvPr>
        </p:nvPicPr>
        <p:blipFill>
          <a:blip r:embed="rId3"/>
          <a:stretch>
            <a:fillRect/>
          </a:stretch>
        </p:blipFill>
        <p:spPr>
          <a:xfrm>
            <a:off x="2348454" y="2222500"/>
            <a:ext cx="7495092" cy="3636963"/>
          </a:xfrm>
        </p:spPr>
      </p:pic>
    </p:spTree>
    <p:extLst>
      <p:ext uri="{BB962C8B-B14F-4D97-AF65-F5344CB8AC3E}">
        <p14:creationId xmlns:p14="http://schemas.microsoft.com/office/powerpoint/2010/main" val="92816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58B110-1E34-C6D9-0001-427E73B03C89}"/>
              </a:ext>
            </a:extLst>
          </p:cNvPr>
          <p:cNvPicPr>
            <a:picLocks noChangeAspect="1"/>
          </p:cNvPicPr>
          <p:nvPr/>
        </p:nvPicPr>
        <p:blipFill>
          <a:blip r:embed="rId2"/>
          <a:stretch>
            <a:fillRect/>
          </a:stretch>
        </p:blipFill>
        <p:spPr>
          <a:xfrm>
            <a:off x="1698812" y="0"/>
            <a:ext cx="8794376" cy="6858000"/>
          </a:xfrm>
          <a:prstGeom prst="rect">
            <a:avLst/>
          </a:prstGeom>
        </p:spPr>
      </p:pic>
    </p:spTree>
    <p:extLst>
      <p:ext uri="{BB962C8B-B14F-4D97-AF65-F5344CB8AC3E}">
        <p14:creationId xmlns:p14="http://schemas.microsoft.com/office/powerpoint/2010/main" val="113162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F05E-2269-BB78-3E89-3AF96D9AAD5C}"/>
              </a:ext>
            </a:extLst>
          </p:cNvPr>
          <p:cNvSpPr>
            <a:spLocks noGrp="1"/>
          </p:cNvSpPr>
          <p:nvPr>
            <p:ph type="title"/>
          </p:nvPr>
        </p:nvSpPr>
        <p:spPr/>
        <p:txBody>
          <a:bodyPr/>
          <a:lstStyle/>
          <a:p>
            <a:r>
              <a:rPr lang="en-US" sz="4400" b="0" dirty="0">
                <a:latin typeface="Arial" panose="020B0604020202020204" pitchFamily="34" charset="0"/>
                <a:cs typeface="Arial" panose="020B0604020202020204" pitchFamily="34" charset="0"/>
              </a:rPr>
              <a:t>Future Enhancements</a:t>
            </a:r>
            <a:endParaRPr lang="en-IN" sz="4400" b="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177A75D-EA7C-BCA8-563E-3F2F70B111A5}"/>
              </a:ext>
            </a:extLst>
          </p:cNvPr>
          <p:cNvSpPr>
            <a:spLocks noGrp="1"/>
          </p:cNvSpPr>
          <p:nvPr>
            <p:ph idx="1"/>
          </p:nvPr>
        </p:nvSpPr>
        <p:spPr>
          <a:xfrm>
            <a:off x="818712" y="3626070"/>
            <a:ext cx="10554574" cy="3090040"/>
          </a:xfrm>
        </p:spPr>
        <p:txBody>
          <a:bodyPr>
            <a:normAutofit fontScale="25000" lnSpcReduction="20000"/>
          </a:bodyPr>
          <a:lstStyle/>
          <a:p>
            <a:r>
              <a:rPr lang="en-US" sz="8000" b="1" dirty="0">
                <a:latin typeface="Arial" panose="020B0604020202020204" pitchFamily="34" charset="0"/>
                <a:cs typeface="Arial" panose="020B0604020202020204" pitchFamily="34" charset="0"/>
              </a:rPr>
              <a:t>Real-time Detection</a:t>
            </a:r>
            <a:endParaRPr lang="en-US" sz="8000" dirty="0">
              <a:latin typeface="Arial" panose="020B0604020202020204" pitchFamily="34" charset="0"/>
              <a:cs typeface="Arial" panose="020B0604020202020204" pitchFamily="34" charset="0"/>
            </a:endParaRPr>
          </a:p>
          <a:p>
            <a:pPr marL="0" indent="0">
              <a:buNone/>
            </a:pPr>
            <a:r>
              <a:rPr lang="en-US" sz="8000" dirty="0">
                <a:latin typeface="Arial" panose="020B0604020202020204" pitchFamily="34" charset="0"/>
                <a:cs typeface="Arial" panose="020B0604020202020204" pitchFamily="34" charset="0"/>
              </a:rPr>
              <a:t> Implement real-time chest X-ray analysis for quick detection, reducing the time from diagnosis to treatment.</a:t>
            </a:r>
          </a:p>
          <a:p>
            <a:pPr marL="0" indent="0">
              <a:buNone/>
            </a:pPr>
            <a:endParaRPr lang="en-US" sz="8000" dirty="0">
              <a:latin typeface="Arial" panose="020B0604020202020204" pitchFamily="34" charset="0"/>
              <a:cs typeface="Arial" panose="020B0604020202020204" pitchFamily="34" charset="0"/>
            </a:endParaRPr>
          </a:p>
          <a:p>
            <a:r>
              <a:rPr lang="en-US" sz="8000" b="1" dirty="0">
                <a:latin typeface="Arial" panose="020B0604020202020204" pitchFamily="34" charset="0"/>
                <a:cs typeface="Arial" panose="020B0604020202020204" pitchFamily="34" charset="0"/>
              </a:rPr>
              <a:t>Multi-class Classification</a:t>
            </a:r>
            <a:endParaRPr lang="en-US" sz="8000" dirty="0">
              <a:latin typeface="Arial" panose="020B0604020202020204" pitchFamily="34" charset="0"/>
              <a:cs typeface="Arial" panose="020B0604020202020204" pitchFamily="34" charset="0"/>
            </a:endParaRPr>
          </a:p>
          <a:p>
            <a:pPr marL="0" indent="0">
              <a:buNone/>
            </a:pPr>
            <a:r>
              <a:rPr lang="en-US" sz="8000" dirty="0">
                <a:latin typeface="Arial" panose="020B0604020202020204" pitchFamily="34" charset="0"/>
                <a:cs typeface="Arial" panose="020B0604020202020204" pitchFamily="34" charset="0"/>
              </a:rPr>
              <a:t>Expand the model to classify different types of pneumonia (bacterial, viral, fungal) and other lung-related diseases.</a:t>
            </a:r>
          </a:p>
          <a:p>
            <a:pPr marL="0" indent="0">
              <a:buNone/>
            </a:pPr>
            <a:endParaRPr lang="en-US" sz="8000" dirty="0">
              <a:latin typeface="Arial" panose="020B0604020202020204" pitchFamily="34" charset="0"/>
              <a:cs typeface="Arial" panose="020B0604020202020204" pitchFamily="34" charset="0"/>
            </a:endParaRPr>
          </a:p>
          <a:p>
            <a:r>
              <a:rPr lang="en-US" sz="8000" b="1" dirty="0">
                <a:latin typeface="Arial" panose="020B0604020202020204" pitchFamily="34" charset="0"/>
                <a:cs typeface="Arial" panose="020B0604020202020204" pitchFamily="34" charset="0"/>
              </a:rPr>
              <a:t>Edge Device Deployment</a:t>
            </a:r>
            <a:endParaRPr lang="en-US" sz="8000" dirty="0">
              <a:latin typeface="Arial" panose="020B0604020202020204" pitchFamily="34" charset="0"/>
              <a:cs typeface="Arial" panose="020B0604020202020204" pitchFamily="34" charset="0"/>
            </a:endParaRPr>
          </a:p>
          <a:p>
            <a:pPr marL="0" indent="0">
              <a:buNone/>
            </a:pPr>
            <a:r>
              <a:rPr lang="en-US" sz="8000" dirty="0">
                <a:latin typeface="Arial" panose="020B0604020202020204" pitchFamily="34" charset="0"/>
                <a:cs typeface="Arial" panose="020B0604020202020204" pitchFamily="34" charset="0"/>
              </a:rPr>
              <a:t>Deploy the model on mobile or edge devices for accessibility in remote or underserved areas without internet access.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1162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B669-C611-77D4-5B90-EBB6159F71C2}"/>
              </a:ext>
            </a:extLst>
          </p:cNvPr>
          <p:cNvSpPr>
            <a:spLocks noGrp="1"/>
          </p:cNvSpPr>
          <p:nvPr>
            <p:ph type="title"/>
          </p:nvPr>
        </p:nvSpPr>
        <p:spPr/>
        <p:txBody>
          <a:bodyPr/>
          <a:lstStyle/>
          <a:p>
            <a:r>
              <a:rPr lang="en-US" sz="4400" b="0" dirty="0">
                <a:latin typeface="Arial" panose="020B0604020202020204" pitchFamily="34" charset="0"/>
                <a:cs typeface="Arial" panose="020B0604020202020204" pitchFamily="34" charset="0"/>
              </a:rPr>
              <a:t>Future Enhancements</a:t>
            </a:r>
            <a:endParaRPr lang="en-IN" sz="4400" b="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1FE90CB-0169-4799-4B5A-E40AA4365F62}"/>
              </a:ext>
            </a:extLst>
          </p:cNvPr>
          <p:cNvSpPr>
            <a:spLocks noGrp="1"/>
          </p:cNvSpPr>
          <p:nvPr>
            <p:ph idx="1"/>
          </p:nvPr>
        </p:nvSpPr>
        <p:spPr/>
        <p:txBody>
          <a:bodyPr/>
          <a:lstStyle/>
          <a:p>
            <a:r>
              <a:rPr lang="en-US" sz="2000" b="1" dirty="0">
                <a:latin typeface="Arial" panose="020B0604020202020204" pitchFamily="34" charset="0"/>
                <a:cs typeface="Arial" panose="020B0604020202020204" pitchFamily="34" charset="0"/>
              </a:rPr>
              <a:t>3D Imaging Integration</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Integrate 3D chest X-ray or CT scan data for more accurate and detailed detection, especially for early-stage pneumonia.</a:t>
            </a:r>
          </a:p>
          <a:p>
            <a:pP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AI-powered Augmented Diagnosis</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Develop a system that integrates the pneumonia detection model with AI-driven suggestions for treatment plans and follow-up recommendations.</a:t>
            </a:r>
          </a:p>
          <a:p>
            <a:endParaRPr lang="en-IN" dirty="0"/>
          </a:p>
        </p:txBody>
      </p:sp>
    </p:spTree>
    <p:extLst>
      <p:ext uri="{BB962C8B-B14F-4D97-AF65-F5344CB8AC3E}">
        <p14:creationId xmlns:p14="http://schemas.microsoft.com/office/powerpoint/2010/main" val="394497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A3B0-2613-2ADE-8FA5-7F3EC05A5F76}"/>
              </a:ext>
            </a:extLst>
          </p:cNvPr>
          <p:cNvSpPr>
            <a:spLocks noGrp="1"/>
          </p:cNvSpPr>
          <p:nvPr>
            <p:ph type="ctrTitle"/>
          </p:nvPr>
        </p:nvSpPr>
        <p:spPr/>
        <p:txBody>
          <a:bodyPr/>
          <a:lstStyle/>
          <a:p>
            <a:r>
              <a:rPr lang="en-US" dirty="0"/>
              <a:t>               THANK YOU</a:t>
            </a:r>
            <a:endParaRPr lang="en-IN" dirty="0"/>
          </a:p>
        </p:txBody>
      </p:sp>
      <p:sp>
        <p:nvSpPr>
          <p:cNvPr id="3" name="Subtitle 2">
            <a:extLst>
              <a:ext uri="{FF2B5EF4-FFF2-40B4-BE49-F238E27FC236}">
                <a16:creationId xmlns:a16="http://schemas.microsoft.com/office/drawing/2014/main" id="{D7CE5C04-331F-4622-C635-5AF1BD539271}"/>
              </a:ext>
            </a:extLst>
          </p:cNvPr>
          <p:cNvSpPr>
            <a:spLocks noGrp="1"/>
          </p:cNvSpPr>
          <p:nvPr>
            <p:ph type="subTitle" idx="1"/>
          </p:nvPr>
        </p:nvSpPr>
        <p:spPr>
          <a:xfrm flipV="1">
            <a:off x="10595113" y="5235127"/>
            <a:ext cx="69574"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76596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EAD7-6E80-ABDD-A8EC-3D87CA8D74E4}"/>
              </a:ext>
            </a:extLst>
          </p:cNvPr>
          <p:cNvSpPr>
            <a:spLocks noGrp="1"/>
          </p:cNvSpPr>
          <p:nvPr>
            <p:ph type="title"/>
          </p:nvPr>
        </p:nvSpPr>
        <p:spPr>
          <a:xfrm>
            <a:off x="505200" y="321063"/>
            <a:ext cx="10571998" cy="970450"/>
          </a:xfrm>
        </p:spPr>
        <p:txBody>
          <a:bodyPr/>
          <a:lstStyle/>
          <a:p>
            <a:r>
              <a:rPr lang="en-US" sz="4800" b="0" dirty="0">
                <a:latin typeface="Arial" panose="020B0604020202020204" pitchFamily="34" charset="0"/>
                <a:cs typeface="Arial" panose="020B0604020202020204" pitchFamily="34" charset="0"/>
              </a:rPr>
              <a:t>Introduction</a:t>
            </a:r>
            <a:endParaRPr lang="en-IN" sz="4800" b="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3080725-2EB0-6D72-8755-45CEC86CB98E}"/>
              </a:ext>
            </a:extLst>
          </p:cNvPr>
          <p:cNvSpPr>
            <a:spLocks noGrp="1"/>
          </p:cNvSpPr>
          <p:nvPr>
            <p:ph idx="1"/>
          </p:nvPr>
        </p:nvSpPr>
        <p:spPr/>
        <p:txBody>
          <a:bodyPr/>
          <a:lstStyle/>
          <a:p>
            <a:r>
              <a:rPr 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Pneumonia is a serious respiratory infection affecting millions of people worldwide. Early detection and diagnosis are critical for effective treatment</a:t>
            </a:r>
          </a:p>
          <a:p>
            <a:endParaRPr 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 project develops an automated pneumonia detection system using CNN deep learning models Vgg16,Resnet50 and Inception v3</a:t>
            </a:r>
          </a:p>
          <a:p>
            <a:pPr marL="0" indent="0">
              <a:buNone/>
            </a:pPr>
            <a:endParaRPr 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Models are trained on the Chest x ray images dataset to ensure the accuracy of the pneumonia  identification and prediction</a:t>
            </a:r>
          </a:p>
          <a:p>
            <a:endParaRPr lang="en-US" dirty="0"/>
          </a:p>
        </p:txBody>
      </p:sp>
    </p:spTree>
    <p:extLst>
      <p:ext uri="{BB962C8B-B14F-4D97-AF65-F5344CB8AC3E}">
        <p14:creationId xmlns:p14="http://schemas.microsoft.com/office/powerpoint/2010/main" val="137295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D2CC-3BC2-01D6-896C-EA382B0FD4A3}"/>
              </a:ext>
            </a:extLst>
          </p:cNvPr>
          <p:cNvSpPr>
            <a:spLocks noGrp="1"/>
          </p:cNvSpPr>
          <p:nvPr>
            <p:ph type="title"/>
          </p:nvPr>
        </p:nvSpPr>
        <p:spPr>
          <a:xfrm>
            <a:off x="491948" y="513977"/>
            <a:ext cx="10571998" cy="970450"/>
          </a:xfrm>
        </p:spPr>
        <p:txBody>
          <a:bodyPr/>
          <a:lstStyle/>
          <a:p>
            <a:r>
              <a:rPr lang="en-US" sz="4800" b="0" dirty="0">
                <a:latin typeface="Arial" panose="020B0604020202020204" pitchFamily="34" charset="0"/>
                <a:cs typeface="Arial" panose="020B0604020202020204" pitchFamily="34" charset="0"/>
              </a:rPr>
              <a:t>Problem Statement</a:t>
            </a:r>
            <a:endParaRPr lang="en-IN" sz="4800" b="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3ED07C5-4D9F-9C5A-EC1F-5212088B62DC}"/>
              </a:ext>
            </a:extLst>
          </p:cNvPr>
          <p:cNvSpPr>
            <a:spLocks noGrp="1"/>
          </p:cNvSpPr>
          <p:nvPr>
            <p:ph idx="1"/>
          </p:nvPr>
        </p:nvSpPr>
        <p:spPr/>
        <p:txBody>
          <a:bodyPr>
            <a:normAutofit fontScale="92500"/>
          </a:bodyPr>
          <a:lstStyle/>
          <a:p>
            <a:r>
              <a:rPr lang="en-US" sz="2000" b="0" i="0" u="none" strike="noStrike" dirty="0">
                <a:effectLst/>
                <a:latin typeface="Arial" panose="020B0604020202020204" pitchFamily="34" charset="0"/>
                <a:cs typeface="Arial" panose="020B0604020202020204" pitchFamily="34" charset="0"/>
              </a:rPr>
              <a:t>Manual diagnosis  of Pneumonia by radiologists is time-consuming and prone to human error.</a:t>
            </a:r>
          </a:p>
          <a:p>
            <a:pPr marL="0" indent="0">
              <a:buNone/>
            </a:pPr>
            <a:endParaRPr lang="en-US" sz="2000" b="0" i="0" u="none" strike="noStrike" dirty="0">
              <a:effectLst/>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Accurate pneumonia diagnosis often requires trained radiologists, who may not be readily available in all healthcare settings, especially in remote or under-resourced areas.</a:t>
            </a:r>
            <a:endParaRPr lang="en-US" sz="2000" b="0" i="0" u="none" strike="noStrike" dirty="0">
              <a:effectLst/>
              <a:latin typeface="Arial" panose="020B0604020202020204" pitchFamily="34" charset="0"/>
              <a:cs typeface="Arial" panose="020B0604020202020204" pitchFamily="34" charset="0"/>
            </a:endParaRPr>
          </a:p>
          <a:p>
            <a:pPr marL="0" indent="0">
              <a:buNone/>
            </a:pPr>
            <a:endParaRPr lang="en-US" sz="2000" b="0" i="0" u="none" strike="noStrike" dirty="0">
              <a:effectLst/>
              <a:latin typeface="Arial" panose="020B0604020202020204" pitchFamily="34" charset="0"/>
              <a:cs typeface="Arial" panose="020B0604020202020204" pitchFamily="34" charset="0"/>
            </a:endParaRPr>
          </a:p>
          <a:p>
            <a:r>
              <a:rPr lang="en-US" sz="2000" b="0" i="0" u="none" strike="noStrike" dirty="0">
                <a:effectLst/>
                <a:latin typeface="Arial Rounded MT Bold" panose="020F0704030504030204" pitchFamily="34" charset="0"/>
              </a:rPr>
              <a:t> </a:t>
            </a:r>
            <a:r>
              <a:rPr lang="en-US" sz="2000" i="0" u="none" strike="noStrike" dirty="0">
                <a:effectLst/>
                <a:latin typeface="Arial" panose="020B0604020202020204" pitchFamily="34" charset="0"/>
                <a:cs typeface="Arial" panose="020B0604020202020204" pitchFamily="34" charset="0"/>
              </a:rPr>
              <a:t>Goal is to develop an automated system using deep learning to detect pneumonia from chest X-ray images with high accuracy.</a:t>
            </a:r>
          </a:p>
          <a:p>
            <a:endParaRPr lang="en-US" sz="2000" i="0" u="none" strike="noStrike" dirty="0">
              <a:effectLst/>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This system will provide accurate and scalable detection of pneumonia</a:t>
            </a:r>
          </a:p>
        </p:txBody>
      </p:sp>
    </p:spTree>
    <p:extLst>
      <p:ext uri="{BB962C8B-B14F-4D97-AF65-F5344CB8AC3E}">
        <p14:creationId xmlns:p14="http://schemas.microsoft.com/office/powerpoint/2010/main" val="325915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84D2-8797-CA0E-A7A3-FFBAC5E2DB35}"/>
              </a:ext>
            </a:extLst>
          </p:cNvPr>
          <p:cNvSpPr>
            <a:spLocks noGrp="1"/>
          </p:cNvSpPr>
          <p:nvPr>
            <p:ph type="title"/>
          </p:nvPr>
        </p:nvSpPr>
        <p:spPr>
          <a:xfrm>
            <a:off x="670852" y="427309"/>
            <a:ext cx="10571998" cy="970450"/>
          </a:xfrm>
        </p:spPr>
        <p:txBody>
          <a:bodyPr/>
          <a:lstStyle/>
          <a:p>
            <a:r>
              <a:rPr lang="en-US" sz="4800" b="0" dirty="0">
                <a:latin typeface="Arial" panose="020B0604020202020204" pitchFamily="34" charset="0"/>
                <a:cs typeface="Arial" panose="020B0604020202020204" pitchFamily="34" charset="0"/>
              </a:rPr>
              <a:t>Literature Review</a:t>
            </a:r>
            <a:endParaRPr lang="en-IN" sz="4800" b="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0D86FA2D-B0CB-85E2-E122-C3A30D12E145}"/>
              </a:ext>
            </a:extLst>
          </p:cNvPr>
          <p:cNvGraphicFramePr>
            <a:graphicFrameLocks noGrp="1"/>
          </p:cNvGraphicFramePr>
          <p:nvPr>
            <p:ph idx="1"/>
            <p:extLst>
              <p:ext uri="{D42A27DB-BD31-4B8C-83A1-F6EECF244321}">
                <p14:modId xmlns:p14="http://schemas.microsoft.com/office/powerpoint/2010/main" val="2360144139"/>
              </p:ext>
            </p:extLst>
          </p:nvPr>
        </p:nvGraphicFramePr>
        <p:xfrm>
          <a:off x="0" y="2222500"/>
          <a:ext cx="12192004" cy="4635501"/>
        </p:xfrm>
        <a:graphic>
          <a:graphicData uri="http://schemas.openxmlformats.org/drawingml/2006/table">
            <a:tbl>
              <a:tblPr firstRow="1" bandRow="1">
                <a:tableStyleId>{5C22544A-7EE6-4342-B048-85BDC9FD1C3A}</a:tableStyleId>
              </a:tblPr>
              <a:tblGrid>
                <a:gridCol w="5108028">
                  <a:extLst>
                    <a:ext uri="{9D8B030D-6E8A-4147-A177-3AD203B41FA5}">
                      <a16:colId xmlns:a16="http://schemas.microsoft.com/office/drawing/2014/main" val="1078924982"/>
                    </a:ext>
                  </a:extLst>
                </a:gridCol>
                <a:gridCol w="2648606">
                  <a:extLst>
                    <a:ext uri="{9D8B030D-6E8A-4147-A177-3AD203B41FA5}">
                      <a16:colId xmlns:a16="http://schemas.microsoft.com/office/drawing/2014/main" val="4260132245"/>
                    </a:ext>
                  </a:extLst>
                </a:gridCol>
                <a:gridCol w="2585545">
                  <a:extLst>
                    <a:ext uri="{9D8B030D-6E8A-4147-A177-3AD203B41FA5}">
                      <a16:colId xmlns:a16="http://schemas.microsoft.com/office/drawing/2014/main" val="797585335"/>
                    </a:ext>
                  </a:extLst>
                </a:gridCol>
                <a:gridCol w="1849825">
                  <a:extLst>
                    <a:ext uri="{9D8B030D-6E8A-4147-A177-3AD203B41FA5}">
                      <a16:colId xmlns:a16="http://schemas.microsoft.com/office/drawing/2014/main" val="1461950531"/>
                    </a:ext>
                  </a:extLst>
                </a:gridCol>
              </a:tblGrid>
              <a:tr h="1545167">
                <a:tc>
                  <a:txBody>
                    <a:bodyPr/>
                    <a:lstStyle/>
                    <a:p>
                      <a:r>
                        <a:rPr lang="en-US" sz="2400" dirty="0"/>
                        <a:t>               </a:t>
                      </a:r>
                    </a:p>
                    <a:p>
                      <a:r>
                        <a:rPr lang="en-US" sz="2400" dirty="0"/>
                        <a:t>                </a:t>
                      </a:r>
                      <a:r>
                        <a:rPr lang="en-US" sz="2400" dirty="0">
                          <a:latin typeface="Arial" panose="020B0604020202020204" pitchFamily="34" charset="0"/>
                          <a:cs typeface="Arial" panose="020B0604020202020204" pitchFamily="34" charset="0"/>
                        </a:rPr>
                        <a:t>Title/Author</a:t>
                      </a:r>
                    </a:p>
                  </a:txBody>
                  <a:tcPr/>
                </a:tc>
                <a:tc>
                  <a:txBody>
                    <a:bodyPr/>
                    <a:lstStyle/>
                    <a:p>
                      <a:endParaRPr lang="en-US" dirty="0"/>
                    </a:p>
                    <a:p>
                      <a:r>
                        <a:rPr lang="en-IN" sz="2400" dirty="0"/>
                        <a:t>       </a:t>
                      </a:r>
                      <a:r>
                        <a:rPr lang="en-IN" sz="2400" dirty="0">
                          <a:latin typeface="Arial" panose="020B0604020202020204" pitchFamily="34" charset="0"/>
                          <a:cs typeface="Arial" panose="020B0604020202020204" pitchFamily="34" charset="0"/>
                        </a:rPr>
                        <a:t>Source</a:t>
                      </a:r>
                    </a:p>
                  </a:txBody>
                  <a:tcPr/>
                </a:tc>
                <a:tc>
                  <a:txBody>
                    <a:bodyPr/>
                    <a:lstStyle/>
                    <a:p>
                      <a:endParaRPr lang="en-US" dirty="0"/>
                    </a:p>
                    <a:p>
                      <a:r>
                        <a:rPr lang="en-IN" sz="2400" dirty="0">
                          <a:latin typeface="Arial" panose="020B0604020202020204" pitchFamily="34" charset="0"/>
                          <a:cs typeface="Arial" panose="020B0604020202020204" pitchFamily="34" charset="0"/>
                        </a:rPr>
                        <a:t>    Algorithm</a:t>
                      </a:r>
                    </a:p>
                  </a:txBody>
                  <a:tcPr/>
                </a:tc>
                <a:tc>
                  <a:txBody>
                    <a:bodyPr/>
                    <a:lstStyle/>
                    <a:p>
                      <a:endParaRPr lang="en-US" dirty="0"/>
                    </a:p>
                    <a:p>
                      <a:r>
                        <a:rPr lang="en-IN" sz="2400" dirty="0">
                          <a:latin typeface="Arial" panose="020B0604020202020204" pitchFamily="34" charset="0"/>
                          <a:cs typeface="Arial" panose="020B0604020202020204" pitchFamily="34" charset="0"/>
                        </a:rPr>
                        <a:t>      Year</a:t>
                      </a:r>
                    </a:p>
                  </a:txBody>
                  <a:tcPr/>
                </a:tc>
                <a:extLst>
                  <a:ext uri="{0D108BD9-81ED-4DB2-BD59-A6C34878D82A}">
                    <a16:rowId xmlns:a16="http://schemas.microsoft.com/office/drawing/2014/main" val="678761523"/>
                  </a:ext>
                </a:extLst>
              </a:tr>
              <a:tr h="1545167">
                <a:tc>
                  <a:txBody>
                    <a:bodyPr/>
                    <a:lstStyle/>
                    <a:p>
                      <a:pPr marL="0" marR="0" lvl="0" indent="0" algn="l" rtl="0">
                        <a:spcBef>
                          <a:spcPts val="0"/>
                        </a:spcBef>
                        <a:spcAft>
                          <a:spcPts val="0"/>
                        </a:spcAft>
                        <a:buNone/>
                      </a:pPr>
                      <a:r>
                        <a:rPr lang="en-US" sz="1800" b="0" dirty="0">
                          <a:latin typeface="Arial" panose="020B0604020202020204" pitchFamily="34" charset="0"/>
                          <a:cs typeface="Arial" panose="020B0604020202020204" pitchFamily="34" charset="0"/>
                        </a:rPr>
                        <a:t>A Deep Learning Based Model For the Detection of Pneumonia From chest Xray Images using VGG16 And Neural Networks.</a:t>
                      </a:r>
                    </a:p>
                    <a:p>
                      <a:pPr marL="0" lvl="0" indent="0" algn="l" rtl="0">
                        <a:spcBef>
                          <a:spcPts val="0"/>
                        </a:spcBef>
                        <a:spcAft>
                          <a:spcPts val="0"/>
                        </a:spcAft>
                        <a:buClr>
                          <a:schemeClr val="dk1"/>
                        </a:buClr>
                        <a:buFont typeface="Arial"/>
                        <a:buNone/>
                      </a:pPr>
                      <a:r>
                        <a:rPr lang="en-US" sz="1800" b="0" i="1" dirty="0">
                          <a:latin typeface="Arial" panose="020B0604020202020204" pitchFamily="34" charset="0"/>
                          <a:cs typeface="Arial" panose="020B0604020202020204" pitchFamily="34" charset="0"/>
                        </a:rPr>
                        <a:t>Shagun Sharma and Kalpna </a:t>
                      </a:r>
                      <a:r>
                        <a:rPr lang="en-US" sz="1800" b="0" i="1" dirty="0" err="1">
                          <a:latin typeface="Arial" panose="020B0604020202020204" pitchFamily="34" charset="0"/>
                          <a:cs typeface="Arial" panose="020B0604020202020204" pitchFamily="34" charset="0"/>
                        </a:rPr>
                        <a:t>Guleria</a:t>
                      </a:r>
                      <a:endParaRPr lang="en-US" sz="1800" b="0" i="1" dirty="0">
                        <a:latin typeface="Arial" panose="020B0604020202020204" pitchFamily="34" charset="0"/>
                        <a:cs typeface="Arial" panose="020B0604020202020204" pitchFamily="34" charset="0"/>
                      </a:endParaRPr>
                    </a:p>
                    <a:p>
                      <a:endParaRPr lang="en-IN" dirty="0"/>
                    </a:p>
                  </a:txBody>
                  <a:tcPr/>
                </a:tc>
                <a:tc>
                  <a:txBody>
                    <a:bodyPr/>
                    <a:lstStyle/>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Science Direct</a:t>
                      </a:r>
                      <a:endParaRPr lang="en-IN" dirty="0">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Vgg16</a:t>
                      </a:r>
                      <a:endParaRPr lang="en-IN" dirty="0">
                        <a:latin typeface="Arial" panose="020B0604020202020204" pitchFamily="34" charset="0"/>
                        <a:cs typeface="Arial" panose="020B0604020202020204" pitchFamily="34" charset="0"/>
                      </a:endParaRPr>
                    </a:p>
                  </a:txBody>
                  <a:tcPr/>
                </a:tc>
                <a:tc>
                  <a:txBody>
                    <a:bodyPr/>
                    <a:lstStyle/>
                    <a:p>
                      <a:endParaRPr lang="en-US" dirty="0"/>
                    </a:p>
                    <a:p>
                      <a:endParaRPr lang="en-IN"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2023</a:t>
                      </a:r>
                    </a:p>
                  </a:txBody>
                  <a:tcPr/>
                </a:tc>
                <a:extLst>
                  <a:ext uri="{0D108BD9-81ED-4DB2-BD59-A6C34878D82A}">
                    <a16:rowId xmlns:a16="http://schemas.microsoft.com/office/drawing/2014/main" val="2038046774"/>
                  </a:ext>
                </a:extLst>
              </a:tr>
              <a:tr h="1545167">
                <a:tc>
                  <a:txBody>
                    <a:bodyPr/>
                    <a:lstStyle/>
                    <a:p>
                      <a:pPr marL="0" marR="0" lvl="0" indent="0" algn="l" rtl="0">
                        <a:spcBef>
                          <a:spcPts val="0"/>
                        </a:spcBef>
                        <a:spcAft>
                          <a:spcPts val="0"/>
                        </a:spcAft>
                        <a:buNone/>
                      </a:pPr>
                      <a:r>
                        <a:rPr lang="en-US" sz="1800" dirty="0">
                          <a:latin typeface="Arial" panose="020B0604020202020204" pitchFamily="34" charset="0"/>
                          <a:cs typeface="Arial" panose="020B0604020202020204" pitchFamily="34" charset="0"/>
                        </a:rPr>
                        <a:t>Pneumonia Detection Using CNN</a:t>
                      </a:r>
                    </a:p>
                    <a:p>
                      <a:pPr marL="0" lvl="0" indent="0" algn="l" rtl="0">
                        <a:spcBef>
                          <a:spcPts val="0"/>
                        </a:spcBef>
                        <a:spcAft>
                          <a:spcPts val="0"/>
                        </a:spcAft>
                        <a:buClr>
                          <a:schemeClr val="dk1"/>
                        </a:buClr>
                        <a:buFont typeface="Arial"/>
                        <a:buNone/>
                      </a:pPr>
                      <a:r>
                        <a:rPr lang="en-US" sz="1800" i="1" dirty="0" err="1">
                          <a:latin typeface="Arial" panose="020B0604020202020204" pitchFamily="34" charset="0"/>
                          <a:cs typeface="Arial" panose="020B0604020202020204" pitchFamily="34" charset="0"/>
                        </a:rPr>
                        <a:t>Mr</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Pramoth</a:t>
                      </a:r>
                      <a:r>
                        <a:rPr lang="en-US" sz="1800" i="1" dirty="0">
                          <a:latin typeface="Arial" panose="020B0604020202020204" pitchFamily="34" charset="0"/>
                          <a:cs typeface="Arial" panose="020B0604020202020204" pitchFamily="34" charset="0"/>
                        </a:rPr>
                        <a:t> K M,</a:t>
                      </a:r>
                    </a:p>
                    <a:p>
                      <a:pPr marL="0" lvl="0" indent="0" algn="l" rtl="0">
                        <a:spcBef>
                          <a:spcPts val="0"/>
                        </a:spcBef>
                        <a:spcAft>
                          <a:spcPts val="0"/>
                        </a:spcAft>
                        <a:buClr>
                          <a:schemeClr val="dk1"/>
                        </a:buClr>
                        <a:buFont typeface="Arial"/>
                        <a:buNone/>
                      </a:pPr>
                      <a:r>
                        <a:rPr lang="en-US" sz="1800" i="1" dirty="0" err="1">
                          <a:latin typeface="Arial" panose="020B0604020202020204" pitchFamily="34" charset="0"/>
                          <a:cs typeface="Arial" panose="020B0604020202020204" pitchFamily="34" charset="0"/>
                        </a:rPr>
                        <a:t>Mr</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PrabhakarRaj</a:t>
                      </a:r>
                      <a:r>
                        <a:rPr lang="en-US" sz="1800" i="1" dirty="0">
                          <a:latin typeface="Arial" panose="020B0604020202020204" pitchFamily="34" charset="0"/>
                          <a:cs typeface="Arial" panose="020B0604020202020204" pitchFamily="34" charset="0"/>
                        </a:rPr>
                        <a:t> Ravi and</a:t>
                      </a:r>
                    </a:p>
                    <a:p>
                      <a:pPr marL="0" lvl="0" indent="0" algn="l" rtl="0">
                        <a:spcBef>
                          <a:spcPts val="0"/>
                        </a:spcBef>
                        <a:spcAft>
                          <a:spcPts val="0"/>
                        </a:spcAft>
                        <a:buClr>
                          <a:schemeClr val="dk1"/>
                        </a:buClr>
                        <a:buFont typeface="Arial"/>
                        <a:buNone/>
                      </a:pPr>
                      <a:r>
                        <a:rPr lang="en-US" sz="1800" i="1" dirty="0" err="1">
                          <a:latin typeface="Arial" panose="020B0604020202020204" pitchFamily="34" charset="0"/>
                          <a:cs typeface="Arial" panose="020B0604020202020204" pitchFamily="34" charset="0"/>
                        </a:rPr>
                        <a:t>Mr</a:t>
                      </a:r>
                      <a:r>
                        <a:rPr lang="en-US" sz="1800" i="1" dirty="0">
                          <a:latin typeface="Arial" panose="020B0604020202020204" pitchFamily="34" charset="0"/>
                          <a:cs typeface="Arial" panose="020B0604020202020204" pitchFamily="34" charset="0"/>
                        </a:rPr>
                        <a:t>  Sajith S</a:t>
                      </a:r>
                    </a:p>
                    <a:p>
                      <a:endParaRPr lang="en-IN" dirty="0"/>
                    </a:p>
                  </a:txBody>
                  <a:tcPr/>
                </a:tc>
                <a:tc>
                  <a:txBody>
                    <a:bodyPr/>
                    <a:lstStyle/>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IEEE</a:t>
                      </a:r>
                      <a:endParaRPr lang="en-IN" dirty="0">
                        <a:latin typeface="Arial" panose="020B0604020202020204" pitchFamily="34" charset="0"/>
                        <a:cs typeface="Arial" panose="020B0604020202020204" pitchFamily="34" charset="0"/>
                      </a:endParaRPr>
                    </a:p>
                  </a:txBody>
                  <a:tcPr/>
                </a:tc>
                <a:tc>
                  <a:txBody>
                    <a:bodyPr/>
                    <a:lstStyle/>
                    <a:p>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   CNN, Vgg16</a:t>
                      </a:r>
                      <a:endParaRPr lang="en-IN" dirty="0">
                        <a:latin typeface="Arial" panose="020B0604020202020204" pitchFamily="34" charset="0"/>
                        <a:cs typeface="Arial" panose="020B0604020202020204" pitchFamily="34" charset="0"/>
                      </a:endParaRPr>
                    </a:p>
                  </a:txBody>
                  <a:tcPr/>
                </a:tc>
                <a:tc>
                  <a:txBody>
                    <a:bodyPr/>
                    <a:lstStyle/>
                    <a:p>
                      <a:pPr algn="ctr"/>
                      <a:endParaRPr lang="en-US" dirty="0"/>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2022</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76854208"/>
                  </a:ext>
                </a:extLst>
              </a:tr>
            </a:tbl>
          </a:graphicData>
        </a:graphic>
      </p:graphicFrame>
    </p:spTree>
    <p:extLst>
      <p:ext uri="{BB962C8B-B14F-4D97-AF65-F5344CB8AC3E}">
        <p14:creationId xmlns:p14="http://schemas.microsoft.com/office/powerpoint/2010/main" val="195272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DE27-F9A2-86C0-9603-52D98474CF7C}"/>
              </a:ext>
            </a:extLst>
          </p:cNvPr>
          <p:cNvSpPr>
            <a:spLocks noGrp="1"/>
          </p:cNvSpPr>
          <p:nvPr>
            <p:ph type="title"/>
          </p:nvPr>
        </p:nvSpPr>
        <p:spPr/>
        <p:txBody>
          <a:bodyPr/>
          <a:lstStyle/>
          <a:p>
            <a:r>
              <a:rPr lang="en-US" sz="4800" b="0" dirty="0">
                <a:latin typeface="Arial" panose="020B0604020202020204" pitchFamily="34" charset="0"/>
                <a:cs typeface="Arial" panose="020B0604020202020204" pitchFamily="34" charset="0"/>
              </a:rPr>
              <a:t>Gaps Identified</a:t>
            </a:r>
            <a:endParaRPr lang="en-IN" sz="4800" b="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CE62B3F-C6C0-8D61-92CB-C417E40B3D47}"/>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While previous research effectively demonstrated the application of VGG16 combined with neural networks (NN) for pneumonia detection using chest X-rays (CXR) with substantial accuracy, the analysis was limited to a single deep learning model architecture.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address this gap, our work expands on these findings by investigating the comparative performance of additional deep learning models, including ResNet50, VGG16, and InceptionV3, to identify optimal architectures for pneumonia detection.</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Our experiments achieved improved performance, with VGG16 yielding the highest accuracy at 95.30%, closely followed by ResNet50 and InceptionV3, highlighting both the potential and limitations of different architectures in this critical application area."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959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053F-D421-7E23-AA40-896FC7DDDCF3}"/>
              </a:ext>
            </a:extLst>
          </p:cNvPr>
          <p:cNvSpPr>
            <a:spLocks noGrp="1"/>
          </p:cNvSpPr>
          <p:nvPr>
            <p:ph type="title"/>
          </p:nvPr>
        </p:nvSpPr>
        <p:spPr/>
        <p:txBody>
          <a:bodyPr/>
          <a:lstStyle/>
          <a:p>
            <a:r>
              <a:rPr lang="en-US" sz="4800" b="0" dirty="0">
                <a:latin typeface="Arial" panose="020B0604020202020204" pitchFamily="34" charset="0"/>
                <a:cs typeface="Arial" panose="020B0604020202020204" pitchFamily="34" charset="0"/>
              </a:rPr>
              <a:t>Methodology</a:t>
            </a:r>
            <a:endParaRPr lang="en-IN" sz="4800" b="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463154D-52B0-2697-F297-76C4FBB1B9D4}"/>
              </a:ext>
            </a:extLst>
          </p:cNvPr>
          <p:cNvSpPr>
            <a:spLocks noGrp="1"/>
          </p:cNvSpPr>
          <p:nvPr>
            <p:ph idx="1"/>
          </p:nvPr>
        </p:nvSpPr>
        <p:spPr>
          <a:xfrm>
            <a:off x="0" y="2291256"/>
            <a:ext cx="12192000" cy="4566744"/>
          </a:xfrm>
        </p:spPr>
        <p:txBody>
          <a:bodyPr>
            <a:normAutofit lnSpcReduction="10000"/>
          </a:bodyPr>
          <a:lstStyle/>
          <a:p>
            <a:r>
              <a:rPr lang="en-IN" sz="2400" dirty="0">
                <a:latin typeface="Arial" panose="020B0604020202020204" pitchFamily="34" charset="0"/>
                <a:cs typeface="Arial" panose="020B0604020202020204" pitchFamily="34" charset="0"/>
              </a:rPr>
              <a:t>Dataset Preparation</a:t>
            </a:r>
          </a:p>
          <a:p>
            <a:pPr marL="0" indent="0">
              <a:buNone/>
            </a:pPr>
            <a:endParaRPr lang="en-IN"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Dataset: </a:t>
            </a:r>
            <a:r>
              <a:rPr lang="en-IN" sz="2000" dirty="0">
                <a:latin typeface="Arial" panose="020B0604020202020204" pitchFamily="34" charset="0"/>
                <a:cs typeface="Arial" panose="020B0604020202020204" pitchFamily="34" charset="0"/>
              </a:rPr>
              <a:t>Kaggle Chest X-ray </a:t>
            </a:r>
            <a:r>
              <a:rPr lang="en-IN" sz="2000" dirty="0" err="1">
                <a:latin typeface="Arial" panose="020B0604020202020204" pitchFamily="34" charset="0"/>
                <a:cs typeface="Arial" panose="020B0604020202020204" pitchFamily="34" charset="0"/>
              </a:rPr>
              <a:t>images,contains</a:t>
            </a:r>
            <a:r>
              <a:rPr lang="en-IN" sz="2000" dirty="0">
                <a:latin typeface="Arial" panose="020B0604020202020204" pitchFamily="34" charset="0"/>
                <a:cs typeface="Arial" panose="020B0604020202020204" pitchFamily="34" charset="0"/>
              </a:rPr>
              <a:t> 5863 images </a:t>
            </a:r>
            <a:r>
              <a:rPr lang="en-IN" sz="2000" dirty="0" err="1">
                <a:latin typeface="Arial" panose="020B0604020202020204" pitchFamily="34" charset="0"/>
                <a:cs typeface="Arial" panose="020B0604020202020204" pitchFamily="34" charset="0"/>
              </a:rPr>
              <a:t>labeled</a:t>
            </a:r>
            <a:r>
              <a:rPr lang="en-IN" sz="2000" dirty="0">
                <a:latin typeface="Arial" panose="020B0604020202020204" pitchFamily="34" charset="0"/>
                <a:cs typeface="Arial" panose="020B0604020202020204" pitchFamily="34" charset="0"/>
              </a:rPr>
              <a:t> for pneumonia and healthy cases.</a:t>
            </a: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Preprocessing: </a:t>
            </a:r>
            <a:r>
              <a:rPr lang="en-IN" sz="2000" dirty="0">
                <a:latin typeface="Arial" panose="020B0604020202020204" pitchFamily="34" charset="0"/>
                <a:cs typeface="Arial" panose="020B0604020202020204" pitchFamily="34" charset="0"/>
              </a:rPr>
              <a:t>Resize, normalize, and augment images to enhance model performance.</a:t>
            </a:r>
          </a:p>
          <a:p>
            <a:pPr marL="0" indent="0">
              <a:buNone/>
            </a:pP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CNN Model Selection</a:t>
            </a:r>
          </a:p>
          <a:p>
            <a:pPr marL="0" indent="0">
              <a:buNone/>
            </a:pPr>
            <a:endParaRPr lang="en-IN"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VGG16: </a:t>
            </a:r>
            <a:r>
              <a:rPr lang="en-IN" sz="2000" dirty="0">
                <a:latin typeface="Arial" panose="020B0604020202020204" pitchFamily="34" charset="0"/>
                <a:cs typeface="Arial" panose="020B0604020202020204" pitchFamily="34" charset="0"/>
              </a:rPr>
              <a:t>Simple, 16-layer architecture, effective for image classification.</a:t>
            </a: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ResNet-50: </a:t>
            </a:r>
            <a:r>
              <a:rPr lang="en-IN" sz="2000" dirty="0">
                <a:latin typeface="Arial" panose="020B0604020202020204" pitchFamily="34" charset="0"/>
                <a:cs typeface="Arial" panose="020B0604020202020204" pitchFamily="34" charset="0"/>
              </a:rPr>
              <a:t>Deeper network using residual connections to improve learning.</a:t>
            </a: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Inception V3: </a:t>
            </a:r>
            <a:r>
              <a:rPr lang="en-IN" sz="2000" dirty="0">
                <a:latin typeface="Arial" panose="020B0604020202020204" pitchFamily="34" charset="0"/>
                <a:cs typeface="Arial" panose="020B0604020202020204" pitchFamily="34" charset="0"/>
              </a:rPr>
              <a:t>Efficient multi-scale feature extraction for high accuracy.</a:t>
            </a:r>
          </a:p>
          <a:p>
            <a:endParaRPr lang="en-IN" dirty="0"/>
          </a:p>
        </p:txBody>
      </p:sp>
    </p:spTree>
    <p:extLst>
      <p:ext uri="{BB962C8B-B14F-4D97-AF65-F5344CB8AC3E}">
        <p14:creationId xmlns:p14="http://schemas.microsoft.com/office/powerpoint/2010/main" val="255622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9012-51F9-B559-4316-485853C44F15}"/>
              </a:ext>
            </a:extLst>
          </p:cNvPr>
          <p:cNvSpPr>
            <a:spLocks noGrp="1"/>
          </p:cNvSpPr>
          <p:nvPr>
            <p:ph type="title"/>
          </p:nvPr>
        </p:nvSpPr>
        <p:spPr/>
        <p:txBody>
          <a:bodyPr/>
          <a:lstStyle/>
          <a:p>
            <a:r>
              <a:rPr lang="en-US" sz="4800" b="0" dirty="0">
                <a:latin typeface="Arial" panose="020B0604020202020204" pitchFamily="34" charset="0"/>
                <a:cs typeface="Arial" panose="020B0604020202020204" pitchFamily="34" charset="0"/>
              </a:rPr>
              <a:t>Methodology</a:t>
            </a:r>
            <a:endParaRPr lang="en-IN" sz="4800" b="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24D011-D0AF-8635-384E-3E31885C89BD}"/>
              </a:ext>
            </a:extLst>
          </p:cNvPr>
          <p:cNvSpPr>
            <a:spLocks noGrp="1"/>
          </p:cNvSpPr>
          <p:nvPr>
            <p:ph idx="1"/>
          </p:nvPr>
        </p:nvSpPr>
        <p:spPr>
          <a:xfrm>
            <a:off x="0" y="1902373"/>
            <a:ext cx="12192000" cy="4955627"/>
          </a:xfrm>
          <a:solidFill>
            <a:schemeClr val="bg1"/>
          </a:solidFill>
        </p:spPr>
        <p:txBody>
          <a:bodyPr>
            <a:normAutofit/>
          </a:bodyPr>
          <a:lstStyle/>
          <a:p>
            <a:r>
              <a:rPr lang="en-IN" b="1"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Model Training and Evaluation</a:t>
            </a:r>
          </a:p>
          <a:p>
            <a:pPr marL="0" indent="0">
              <a:buNone/>
            </a:pPr>
            <a:endParaRPr lang="en-IN" sz="24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    Training</a:t>
            </a:r>
            <a:r>
              <a:rPr lang="en-IN" sz="2000" dirty="0">
                <a:latin typeface="Arial" panose="020B0604020202020204" pitchFamily="34" charset="0"/>
                <a:cs typeface="Arial" panose="020B0604020202020204" pitchFamily="34" charset="0"/>
              </a:rPr>
              <a:t>: Train each model on a portion of the dataset with hyperparameter fine tuning.</a:t>
            </a:r>
          </a:p>
          <a:p>
            <a:pPr marL="0" indent="0">
              <a:buNone/>
            </a:pPr>
            <a:r>
              <a:rPr lang="en-IN" sz="2000" b="1" dirty="0">
                <a:latin typeface="Arial" panose="020B0604020202020204" pitchFamily="34" charset="0"/>
                <a:cs typeface="Arial" panose="020B0604020202020204" pitchFamily="34" charset="0"/>
              </a:rPr>
              <a:t>     Validation</a:t>
            </a:r>
            <a:r>
              <a:rPr lang="en-IN" sz="2000" dirty="0">
                <a:latin typeface="Arial" panose="020B0604020202020204" pitchFamily="34" charset="0"/>
                <a:cs typeface="Arial" panose="020B0604020202020204" pitchFamily="34" charset="0"/>
              </a:rPr>
              <a:t>: Regular validation to prevent overfitting.</a:t>
            </a:r>
          </a:p>
          <a:p>
            <a:pPr marL="0" indent="0">
              <a:buNone/>
            </a:pPr>
            <a:r>
              <a:rPr lang="en-IN" sz="2000" b="1" dirty="0">
                <a:latin typeface="Arial" panose="020B0604020202020204" pitchFamily="34" charset="0"/>
                <a:cs typeface="Arial" panose="020B0604020202020204" pitchFamily="34" charset="0"/>
              </a:rPr>
              <a:t>     Metrics</a:t>
            </a:r>
            <a:r>
              <a:rPr lang="en-IN" sz="2000" dirty="0">
                <a:latin typeface="Arial" panose="020B0604020202020204" pitchFamily="34" charset="0"/>
                <a:cs typeface="Arial" panose="020B0604020202020204" pitchFamily="34" charset="0"/>
              </a:rPr>
              <a:t>: Accuracy, precision, recall, F1-score</a:t>
            </a:r>
          </a:p>
          <a:p>
            <a:pPr>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Testing and Deployment</a:t>
            </a:r>
          </a:p>
          <a:p>
            <a:pPr marL="0" indent="0">
              <a:buNone/>
            </a:pPr>
            <a:endParaRPr lang="en-IN" sz="24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     Testing</a:t>
            </a:r>
            <a:r>
              <a:rPr lang="en-IN" sz="2000" dirty="0">
                <a:latin typeface="Arial" panose="020B0604020202020204" pitchFamily="34" charset="0"/>
                <a:cs typeface="Arial" panose="020B0604020202020204" pitchFamily="34" charset="0"/>
              </a:rPr>
              <a:t>: Evaluate models on test data to determine best performer.</a:t>
            </a:r>
          </a:p>
          <a:p>
            <a:pPr marL="0" indent="0">
              <a:buNone/>
            </a:pPr>
            <a:r>
              <a:rPr lang="en-IN" sz="2000" b="1" dirty="0">
                <a:latin typeface="Arial" panose="020B0604020202020204" pitchFamily="34" charset="0"/>
                <a:cs typeface="Arial" panose="020B0604020202020204" pitchFamily="34" charset="0"/>
              </a:rPr>
              <a:t>     Deployment</a:t>
            </a:r>
            <a:r>
              <a:rPr lang="en-IN" sz="2000" dirty="0">
                <a:latin typeface="Arial" panose="020B0604020202020204" pitchFamily="34" charset="0"/>
                <a:cs typeface="Arial" panose="020B0604020202020204" pitchFamily="34" charset="0"/>
              </a:rPr>
              <a:t>: Potential for integration into healthcare settings</a:t>
            </a:r>
          </a:p>
          <a:p>
            <a:pPr marL="0" indent="0">
              <a:buNone/>
            </a:pPr>
            <a:endParaRPr lang="en-IN" dirty="0"/>
          </a:p>
        </p:txBody>
      </p:sp>
    </p:spTree>
    <p:extLst>
      <p:ext uri="{BB962C8B-B14F-4D97-AF65-F5344CB8AC3E}">
        <p14:creationId xmlns:p14="http://schemas.microsoft.com/office/powerpoint/2010/main" val="276818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70BB-F3D6-03EC-82AE-3F47F821CFBC}"/>
              </a:ext>
            </a:extLst>
          </p:cNvPr>
          <p:cNvSpPr>
            <a:spLocks noGrp="1"/>
          </p:cNvSpPr>
          <p:nvPr>
            <p:ph type="title"/>
          </p:nvPr>
        </p:nvSpPr>
        <p:spPr/>
        <p:txBody>
          <a:bodyPr/>
          <a:lstStyle/>
          <a:p>
            <a:r>
              <a:rPr lang="en-US" sz="4800" b="0" dirty="0">
                <a:latin typeface="Arial" panose="020B0604020202020204" pitchFamily="34" charset="0"/>
                <a:cs typeface="Arial" panose="020B0604020202020204" pitchFamily="34" charset="0"/>
              </a:rPr>
              <a:t>Results</a:t>
            </a:r>
            <a:endParaRPr lang="en-IN" sz="4800" b="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A40C6F06-4922-365E-BBF9-252E8E3F7912}"/>
              </a:ext>
            </a:extLst>
          </p:cNvPr>
          <p:cNvGraphicFramePr>
            <a:graphicFrameLocks noGrp="1"/>
          </p:cNvGraphicFramePr>
          <p:nvPr>
            <p:ph idx="1"/>
            <p:extLst>
              <p:ext uri="{D42A27DB-BD31-4B8C-83A1-F6EECF244321}">
                <p14:modId xmlns:p14="http://schemas.microsoft.com/office/powerpoint/2010/main" val="487521683"/>
              </p:ext>
            </p:extLst>
          </p:nvPr>
        </p:nvGraphicFramePr>
        <p:xfrm>
          <a:off x="819150" y="2480441"/>
          <a:ext cx="10553700" cy="3394839"/>
        </p:xfrm>
        <a:graphic>
          <a:graphicData uri="http://schemas.openxmlformats.org/drawingml/2006/table">
            <a:tbl>
              <a:tblPr firstRow="1" bandRow="1">
                <a:tableStyleId>{5C22544A-7EE6-4342-B048-85BDC9FD1C3A}</a:tableStyleId>
              </a:tblPr>
              <a:tblGrid>
                <a:gridCol w="3342947">
                  <a:extLst>
                    <a:ext uri="{9D8B030D-6E8A-4147-A177-3AD203B41FA5}">
                      <a16:colId xmlns:a16="http://schemas.microsoft.com/office/drawing/2014/main" val="3132839619"/>
                    </a:ext>
                  </a:extLst>
                </a:gridCol>
                <a:gridCol w="2680137">
                  <a:extLst>
                    <a:ext uri="{9D8B030D-6E8A-4147-A177-3AD203B41FA5}">
                      <a16:colId xmlns:a16="http://schemas.microsoft.com/office/drawing/2014/main" val="977886221"/>
                    </a:ext>
                  </a:extLst>
                </a:gridCol>
                <a:gridCol w="1892191">
                  <a:extLst>
                    <a:ext uri="{9D8B030D-6E8A-4147-A177-3AD203B41FA5}">
                      <a16:colId xmlns:a16="http://schemas.microsoft.com/office/drawing/2014/main" val="602845328"/>
                    </a:ext>
                  </a:extLst>
                </a:gridCol>
                <a:gridCol w="2638425">
                  <a:extLst>
                    <a:ext uri="{9D8B030D-6E8A-4147-A177-3AD203B41FA5}">
                      <a16:colId xmlns:a16="http://schemas.microsoft.com/office/drawing/2014/main" val="283484498"/>
                    </a:ext>
                  </a:extLst>
                </a:gridCol>
              </a:tblGrid>
              <a:tr h="1131613">
                <a:tc>
                  <a:txBody>
                    <a:bodyPr/>
                    <a:lstStyle/>
                    <a:p>
                      <a:endParaRPr lang="en-IN"/>
                    </a:p>
                  </a:txBody>
                  <a:tcPr/>
                </a:tc>
                <a:tc>
                  <a:txBody>
                    <a:bodyPr/>
                    <a:lstStyle/>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Resnet50</a:t>
                      </a:r>
                      <a:endParaRPr lang="en-IN"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VGG16</a:t>
                      </a:r>
                      <a:endParaRPr lang="en-IN" sz="2000" dirty="0">
                        <a:latin typeface="Arial" panose="020B0604020202020204" pitchFamily="34" charset="0"/>
                        <a:cs typeface="Arial" panose="020B0604020202020204" pitchFamily="34" charset="0"/>
                      </a:endParaRPr>
                    </a:p>
                  </a:txBody>
                  <a:tcPr/>
                </a:tc>
                <a:tc>
                  <a:txBody>
                    <a:bodyPr/>
                    <a:lstStyle/>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Inception V3</a:t>
                      </a:r>
                      <a:endParaRPr lang="en-IN"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96854340"/>
                  </a:ext>
                </a:extLst>
              </a:tr>
              <a:tr h="1131613">
                <a:tc>
                  <a:txBody>
                    <a:bodyPr/>
                    <a:lstStyle/>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Training Accuracy</a:t>
                      </a:r>
                      <a:endParaRPr lang="en-IN" sz="2000" dirty="0">
                        <a:latin typeface="Arial" panose="020B0604020202020204" pitchFamily="34" charset="0"/>
                        <a:cs typeface="Arial" panose="020B0604020202020204" pitchFamily="34" charset="0"/>
                      </a:endParaRPr>
                    </a:p>
                  </a:txBody>
                  <a:tcPr/>
                </a:tc>
                <a:tc>
                  <a:txBody>
                    <a:bodyPr/>
                    <a:lstStyle/>
                    <a:p>
                      <a:pPr algn="ctr"/>
                      <a:endParaRPr lang="en-US" dirty="0"/>
                    </a:p>
                    <a:p>
                      <a:pPr algn="ctr"/>
                      <a:r>
                        <a:rPr lang="en-US" dirty="0"/>
                        <a:t>97.12%</a:t>
                      </a:r>
                      <a:endParaRPr lang="en-IN" dirty="0"/>
                    </a:p>
                  </a:txBody>
                  <a:tcPr/>
                </a:tc>
                <a:tc>
                  <a:txBody>
                    <a:bodyPr/>
                    <a:lstStyle/>
                    <a:p>
                      <a:pPr algn="ctr"/>
                      <a:endParaRPr lang="en-US" dirty="0"/>
                    </a:p>
                    <a:p>
                      <a:pPr algn="ctr"/>
                      <a:r>
                        <a:rPr lang="en-US" dirty="0"/>
                        <a:t>96.23%</a:t>
                      </a:r>
                      <a:endParaRPr lang="en-IN" dirty="0"/>
                    </a:p>
                  </a:txBody>
                  <a:tcPr/>
                </a:tc>
                <a:tc>
                  <a:txBody>
                    <a:bodyPr/>
                    <a:lstStyle/>
                    <a:p>
                      <a:pPr algn="ctr"/>
                      <a:endParaRPr lang="en-US" dirty="0"/>
                    </a:p>
                    <a:p>
                      <a:pPr algn="ctr"/>
                      <a:r>
                        <a:rPr lang="en-US" dirty="0"/>
                        <a:t>93.24%</a:t>
                      </a:r>
                      <a:endParaRPr lang="en-IN" dirty="0"/>
                    </a:p>
                  </a:txBody>
                  <a:tcPr/>
                </a:tc>
                <a:extLst>
                  <a:ext uri="{0D108BD9-81ED-4DB2-BD59-A6C34878D82A}">
                    <a16:rowId xmlns:a16="http://schemas.microsoft.com/office/drawing/2014/main" val="2033065921"/>
                  </a:ext>
                </a:extLst>
              </a:tr>
              <a:tr h="1131613">
                <a:tc>
                  <a:txBody>
                    <a:bodyPr/>
                    <a:lstStyle/>
                    <a:p>
                      <a:pPr algn="ctr"/>
                      <a:endParaRPr lang="en-US" dirty="0"/>
                    </a:p>
                    <a:p>
                      <a:pPr algn="ctr"/>
                      <a:r>
                        <a:rPr lang="en-US" sz="2000" dirty="0">
                          <a:latin typeface="Arial" panose="020B0604020202020204" pitchFamily="34" charset="0"/>
                          <a:cs typeface="Arial" panose="020B0604020202020204" pitchFamily="34" charset="0"/>
                        </a:rPr>
                        <a:t>Validation Accuracy</a:t>
                      </a:r>
                      <a:endParaRPr lang="en-IN" sz="2000" dirty="0">
                        <a:latin typeface="Arial" panose="020B0604020202020204" pitchFamily="34" charset="0"/>
                        <a:cs typeface="Arial" panose="020B0604020202020204" pitchFamily="34" charset="0"/>
                      </a:endParaRPr>
                    </a:p>
                  </a:txBody>
                  <a:tcPr/>
                </a:tc>
                <a:tc>
                  <a:txBody>
                    <a:bodyPr/>
                    <a:lstStyle/>
                    <a:p>
                      <a:pPr algn="ctr"/>
                      <a:endParaRPr lang="en-US" dirty="0"/>
                    </a:p>
                    <a:p>
                      <a:pPr algn="ctr"/>
                      <a:r>
                        <a:rPr lang="en-US" dirty="0"/>
                        <a:t>95.11%</a:t>
                      </a:r>
                      <a:endParaRPr lang="en-IN" dirty="0"/>
                    </a:p>
                  </a:txBody>
                  <a:tcPr/>
                </a:tc>
                <a:tc>
                  <a:txBody>
                    <a:bodyPr/>
                    <a:lstStyle/>
                    <a:p>
                      <a:pPr algn="ctr"/>
                      <a:endParaRPr lang="en-US" dirty="0"/>
                    </a:p>
                    <a:p>
                      <a:pPr algn="ctr"/>
                      <a:r>
                        <a:rPr lang="en-US" dirty="0"/>
                        <a:t>95.30%</a:t>
                      </a:r>
                      <a:endParaRPr lang="en-IN" dirty="0"/>
                    </a:p>
                  </a:txBody>
                  <a:tcPr/>
                </a:tc>
                <a:tc>
                  <a:txBody>
                    <a:bodyPr/>
                    <a:lstStyle/>
                    <a:p>
                      <a:pPr algn="ctr"/>
                      <a:endParaRPr lang="en-US" dirty="0"/>
                    </a:p>
                    <a:p>
                      <a:pPr algn="ctr"/>
                      <a:r>
                        <a:rPr lang="en-US" dirty="0"/>
                        <a:t>91.94%</a:t>
                      </a:r>
                      <a:endParaRPr lang="en-IN" dirty="0"/>
                    </a:p>
                  </a:txBody>
                  <a:tcPr/>
                </a:tc>
                <a:extLst>
                  <a:ext uri="{0D108BD9-81ED-4DB2-BD59-A6C34878D82A}">
                    <a16:rowId xmlns:a16="http://schemas.microsoft.com/office/drawing/2014/main" val="1886343600"/>
                  </a:ext>
                </a:extLst>
              </a:tr>
            </a:tbl>
          </a:graphicData>
        </a:graphic>
      </p:graphicFrame>
    </p:spTree>
    <p:extLst>
      <p:ext uri="{BB962C8B-B14F-4D97-AF65-F5344CB8AC3E}">
        <p14:creationId xmlns:p14="http://schemas.microsoft.com/office/powerpoint/2010/main" val="109297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F5F9-BBD0-2083-3CED-D0BB61EC9630}"/>
              </a:ext>
            </a:extLst>
          </p:cNvPr>
          <p:cNvSpPr>
            <a:spLocks noGrp="1"/>
          </p:cNvSpPr>
          <p:nvPr>
            <p:ph type="title"/>
          </p:nvPr>
        </p:nvSpPr>
        <p:spPr/>
        <p:txBody>
          <a:bodyPr/>
          <a:lstStyle/>
          <a:p>
            <a:r>
              <a:rPr lang="en-US" sz="4400" b="0" dirty="0">
                <a:latin typeface="Arial" panose="020B0604020202020204" pitchFamily="34" charset="0"/>
                <a:cs typeface="Arial" panose="020B0604020202020204" pitchFamily="34" charset="0"/>
              </a:rPr>
              <a:t>Evaluation Curve-VGG16</a:t>
            </a:r>
            <a:endParaRPr lang="en-IN" sz="4400" b="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59430E62-6232-03BB-D1FE-B33AD5B828AD}"/>
              </a:ext>
            </a:extLst>
          </p:cNvPr>
          <p:cNvPicPr>
            <a:picLocks noGrp="1" noChangeAspect="1"/>
          </p:cNvPicPr>
          <p:nvPr>
            <p:ph idx="1"/>
          </p:nvPr>
        </p:nvPicPr>
        <p:blipFill>
          <a:blip r:embed="rId2"/>
          <a:stretch>
            <a:fillRect/>
          </a:stretch>
        </p:blipFill>
        <p:spPr>
          <a:xfrm>
            <a:off x="3265200" y="2222500"/>
            <a:ext cx="5661600" cy="3636963"/>
          </a:xfrm>
        </p:spPr>
      </p:pic>
    </p:spTree>
    <p:extLst>
      <p:ext uri="{BB962C8B-B14F-4D97-AF65-F5344CB8AC3E}">
        <p14:creationId xmlns:p14="http://schemas.microsoft.com/office/powerpoint/2010/main" val="3680997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281</TotalTime>
  <Words>713</Words>
  <Application>Microsoft Office PowerPoint</Application>
  <PresentationFormat>Widescreen</PresentationFormat>
  <Paragraphs>138</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Calibri</vt:lpstr>
      <vt:lpstr>Century Gothic</vt:lpstr>
      <vt:lpstr>Wingdings 2</vt:lpstr>
      <vt:lpstr>Quotable</vt:lpstr>
      <vt:lpstr>    Pneumonia Detection              Using CNN </vt:lpstr>
      <vt:lpstr>Introduction</vt:lpstr>
      <vt:lpstr>Problem Statement</vt:lpstr>
      <vt:lpstr>Literature Review</vt:lpstr>
      <vt:lpstr>Gaps Identified</vt:lpstr>
      <vt:lpstr>Methodology</vt:lpstr>
      <vt:lpstr>Methodology</vt:lpstr>
      <vt:lpstr>Results</vt:lpstr>
      <vt:lpstr>Evaluation Curve-VGG16</vt:lpstr>
      <vt:lpstr>Evaluation Curve-Resnet50</vt:lpstr>
      <vt:lpstr>Evaluation Curve-Inception V3</vt:lpstr>
      <vt:lpstr>Conclusion</vt:lpstr>
      <vt:lpstr>Demo Screenshots</vt:lpstr>
      <vt:lpstr>PowerPoint Presentation</vt:lpstr>
      <vt:lpstr>Future Enhancements</vt:lpstr>
      <vt:lpstr>Future Enhancements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Resika R S</dc:creator>
  <cp:lastModifiedBy>Resika R S</cp:lastModifiedBy>
  <cp:revision>5</cp:revision>
  <dcterms:created xsi:type="dcterms:W3CDTF">2024-11-06T18:12:19Z</dcterms:created>
  <dcterms:modified xsi:type="dcterms:W3CDTF">2024-11-07T16:21:00Z</dcterms:modified>
</cp:coreProperties>
</file>