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FB58C-E6E2-41C5-8160-F7C00DB20A18}" v="5" dt="2025-01-29T23:30:22.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 Yost" userId="9b5a6cf492109805" providerId="LiveId" clId="{1652D9ED-8F34-4469-AA6E-2BA2F557AC94}"/>
    <pc:docChg chg="undo custSel modSld">
      <pc:chgData name="Steve H. Yost" userId="9b5a6cf492109805" providerId="LiveId" clId="{1652D9ED-8F34-4469-AA6E-2BA2F557AC94}" dt="2025-01-17T15:42:11.281" v="337" actId="478"/>
      <pc:docMkLst>
        <pc:docMk/>
      </pc:docMkLst>
      <pc:sldChg chg="addSp delSp modSp mod">
        <pc:chgData name="Steve H. Yost" userId="9b5a6cf492109805" providerId="LiveId" clId="{1652D9ED-8F34-4469-AA6E-2BA2F557AC94}" dt="2025-01-17T15:42:11.281" v="337" actId="478"/>
        <pc:sldMkLst>
          <pc:docMk/>
          <pc:sldMk cId="1835731223" sldId="261"/>
        </pc:sldMkLst>
        <pc:spChg chg="mod">
          <ac:chgData name="Steve H. Yost" userId="9b5a6cf492109805" providerId="LiveId" clId="{1652D9ED-8F34-4469-AA6E-2BA2F557AC94}" dt="2025-01-17T15:19:13.340" v="333" actId="20577"/>
          <ac:spMkLst>
            <pc:docMk/>
            <pc:sldMk cId="1835731223" sldId="261"/>
            <ac:spMk id="2" creationId="{716A2321-9FE5-5C06-3CA4-3FD685BFD82C}"/>
          </ac:spMkLst>
        </pc:spChg>
        <pc:spChg chg="mod">
          <ac:chgData name="Steve H. Yost" userId="9b5a6cf492109805" providerId="LiveId" clId="{1652D9ED-8F34-4469-AA6E-2BA2F557AC94}" dt="2025-01-17T14:45:01.391" v="16" actId="20577"/>
          <ac:spMkLst>
            <pc:docMk/>
            <pc:sldMk cId="1835731223" sldId="261"/>
            <ac:spMk id="9" creationId="{4FA8FBC9-5FD7-ADB9-EA36-CE8897326DC6}"/>
          </ac:spMkLst>
        </pc:spChg>
        <pc:spChg chg="mod">
          <ac:chgData name="Steve H. Yost" userId="9b5a6cf492109805" providerId="LiveId" clId="{1652D9ED-8F34-4469-AA6E-2BA2F557AC94}" dt="2025-01-17T15:08:35.354" v="278" actId="14100"/>
          <ac:spMkLst>
            <pc:docMk/>
            <pc:sldMk cId="1835731223" sldId="261"/>
            <ac:spMk id="21" creationId="{B86F60C9-4883-F689-A999-7FE175456DC7}"/>
          </ac:spMkLst>
        </pc:spChg>
      </pc:sldChg>
    </pc:docChg>
  </pc:docChgLst>
  <pc:docChgLst>
    <pc:chgData name="Shelly Wanamaker" userId="cd0df884-05c1-481b-a1f7-883604879bba" providerId="ADAL" clId="{A15FB58C-E6E2-41C5-8160-F7C00DB20A18}"/>
    <pc:docChg chg="undo custSel addSld modSld">
      <pc:chgData name="Shelly Wanamaker" userId="cd0df884-05c1-481b-a1f7-883604879bba" providerId="ADAL" clId="{A15FB58C-E6E2-41C5-8160-F7C00DB20A18}" dt="2025-01-29T23:44:07.538" v="569" actId="1076"/>
      <pc:docMkLst>
        <pc:docMk/>
      </pc:docMkLst>
      <pc:sldChg chg="addSp delSp modSp new mod">
        <pc:chgData name="Shelly Wanamaker" userId="cd0df884-05c1-481b-a1f7-883604879bba" providerId="ADAL" clId="{A15FB58C-E6E2-41C5-8160-F7C00DB20A18}" dt="2025-01-29T23:44:07.538" v="569" actId="1076"/>
        <pc:sldMkLst>
          <pc:docMk/>
          <pc:sldMk cId="3807472139" sldId="263"/>
        </pc:sldMkLst>
        <pc:spChg chg="mod">
          <ac:chgData name="Shelly Wanamaker" userId="cd0df884-05c1-481b-a1f7-883604879bba" providerId="ADAL" clId="{A15FB58C-E6E2-41C5-8160-F7C00DB20A18}" dt="2025-01-29T23:30:10.009" v="538" actId="20577"/>
          <ac:spMkLst>
            <pc:docMk/>
            <pc:sldMk cId="3807472139" sldId="263"/>
            <ac:spMk id="2" creationId="{A228BAC5-9279-3421-3AE9-B328A95A6744}"/>
          </ac:spMkLst>
        </pc:spChg>
        <pc:spChg chg="del">
          <ac:chgData name="Shelly Wanamaker" userId="cd0df884-05c1-481b-a1f7-883604879bba" providerId="ADAL" clId="{A15FB58C-E6E2-41C5-8160-F7C00DB20A18}" dt="2025-01-29T23:06:55.311" v="1" actId="478"/>
          <ac:spMkLst>
            <pc:docMk/>
            <pc:sldMk cId="3807472139" sldId="263"/>
            <ac:spMk id="3" creationId="{C879B45A-6711-FB34-72A7-E1E104F63853}"/>
          </ac:spMkLst>
        </pc:spChg>
        <pc:spChg chg="add del">
          <ac:chgData name="Shelly Wanamaker" userId="cd0df884-05c1-481b-a1f7-883604879bba" providerId="ADAL" clId="{A15FB58C-E6E2-41C5-8160-F7C00DB20A18}" dt="2025-01-29T23:06:58.057" v="3" actId="22"/>
          <ac:spMkLst>
            <pc:docMk/>
            <pc:sldMk cId="3807472139" sldId="263"/>
            <ac:spMk id="5" creationId="{1C63DA71-6D23-9501-7CC8-2D84D2D9A7DA}"/>
          </ac:spMkLst>
        </pc:spChg>
        <pc:spChg chg="add mod">
          <ac:chgData name="Shelly Wanamaker" userId="cd0df884-05c1-481b-a1f7-883604879bba" providerId="ADAL" clId="{A15FB58C-E6E2-41C5-8160-F7C00DB20A18}" dt="2025-01-29T23:07:13.169" v="4"/>
          <ac:spMkLst>
            <pc:docMk/>
            <pc:sldMk cId="3807472139" sldId="263"/>
            <ac:spMk id="6" creationId="{08FC37FD-3C17-CE95-A1D9-9D112AAF0C29}"/>
          </ac:spMkLst>
        </pc:spChg>
        <pc:spChg chg="add del mod">
          <ac:chgData name="Shelly Wanamaker" userId="cd0df884-05c1-481b-a1f7-883604879bba" providerId="ADAL" clId="{A15FB58C-E6E2-41C5-8160-F7C00DB20A18}" dt="2025-01-29T23:08:40.167" v="46" actId="478"/>
          <ac:spMkLst>
            <pc:docMk/>
            <pc:sldMk cId="3807472139" sldId="263"/>
            <ac:spMk id="9" creationId="{1756998B-7C3D-E7B5-2374-9480862D9305}"/>
          </ac:spMkLst>
        </pc:spChg>
        <pc:spChg chg="add mod">
          <ac:chgData name="Shelly Wanamaker" userId="cd0df884-05c1-481b-a1f7-883604879bba" providerId="ADAL" clId="{A15FB58C-E6E2-41C5-8160-F7C00DB20A18}" dt="2025-01-29T23:44:07.538" v="569" actId="1076"/>
          <ac:spMkLst>
            <pc:docMk/>
            <pc:sldMk cId="3807472139" sldId="263"/>
            <ac:spMk id="10" creationId="{CA0A4FCC-A9C0-9EBB-847A-1534BBEF899A}"/>
          </ac:spMkLst>
        </pc:spChg>
        <pc:picChg chg="add mod modCrop">
          <ac:chgData name="Shelly Wanamaker" userId="cd0df884-05c1-481b-a1f7-883604879bba" providerId="ADAL" clId="{A15FB58C-E6E2-41C5-8160-F7C00DB20A18}" dt="2025-01-29T23:27:23.663" v="460" actId="14100"/>
          <ac:picMkLst>
            <pc:docMk/>
            <pc:sldMk cId="3807472139" sldId="263"/>
            <ac:picMk id="8" creationId="{201CEA06-2A27-B0A5-9514-74634519C2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23DE-6F28-DBB1-CA37-87C54E9E7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DC1C9-0A9E-89D1-20EA-9D2AFE354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ED7F1-0558-11F1-0CE5-4B83E3DCC690}"/>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5" name="Footer Placeholder 4">
            <a:extLst>
              <a:ext uri="{FF2B5EF4-FFF2-40B4-BE49-F238E27FC236}">
                <a16:creationId xmlns:a16="http://schemas.microsoft.com/office/drawing/2014/main" id="{FA40B411-A9AF-85EC-A47F-A232DA563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0514-E5AD-B85F-54BD-83F9C4DAECBB}"/>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843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6D1-1A04-8628-1C91-033426972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88B3-ED11-482B-ACDC-AF44FE001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8C7D9-0846-0068-9C96-0468D31703FD}"/>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5" name="Footer Placeholder 4">
            <a:extLst>
              <a:ext uri="{FF2B5EF4-FFF2-40B4-BE49-F238E27FC236}">
                <a16:creationId xmlns:a16="http://schemas.microsoft.com/office/drawing/2014/main" id="{454D4A7F-0F57-EBE9-A529-8B1F0F620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CEBA6-4B20-960C-2E3B-7DF16E3782EF}"/>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98319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8B7AA-33A0-96FD-716B-1AEF74F186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42679-19F2-EA61-2190-28A57DF04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FC41F-E634-5C15-050B-529144AC7844}"/>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5" name="Footer Placeholder 4">
            <a:extLst>
              <a:ext uri="{FF2B5EF4-FFF2-40B4-BE49-F238E27FC236}">
                <a16:creationId xmlns:a16="http://schemas.microsoft.com/office/drawing/2014/main" id="{C3958EE5-572B-B011-710C-C5072BF6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6DD71-BC61-9DF6-3520-76C5CE3610FE}"/>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348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C696-9769-574B-430E-47B1DEBF6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44FC-8EBF-AF39-1C4C-CC31EE2BD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484D-A8A5-7F20-7E42-6ABBC2C137D9}"/>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5" name="Footer Placeholder 4">
            <a:extLst>
              <a:ext uri="{FF2B5EF4-FFF2-40B4-BE49-F238E27FC236}">
                <a16:creationId xmlns:a16="http://schemas.microsoft.com/office/drawing/2014/main" id="{7C104558-1B2B-7383-588E-53B9067F9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F29EE-C7C3-A981-F3DC-300761A99EA2}"/>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9749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43C0-55D6-A1AA-BC3B-16897435F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54810-9E57-A3C0-AE4F-A7C06B0707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4C525-22B6-E415-7BC6-599D39F916E9}"/>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5" name="Footer Placeholder 4">
            <a:extLst>
              <a:ext uri="{FF2B5EF4-FFF2-40B4-BE49-F238E27FC236}">
                <a16:creationId xmlns:a16="http://schemas.microsoft.com/office/drawing/2014/main" id="{34616BC5-6C8F-CE65-B727-C44B79CBB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479DD-688D-C855-6088-1D11691E4C27}"/>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764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A8D3-9F0E-223F-0318-FEF058BA0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E1D61-8C33-3823-C1ED-715577E11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21EA0-3CE4-19A1-91FA-665F7B94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06A8BB-0E87-2039-D5A9-2E9AA208C3C6}"/>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6" name="Footer Placeholder 5">
            <a:extLst>
              <a:ext uri="{FF2B5EF4-FFF2-40B4-BE49-F238E27FC236}">
                <a16:creationId xmlns:a16="http://schemas.microsoft.com/office/drawing/2014/main" id="{C38A57FA-4AC7-333C-C9D7-EEB38E2C6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C4E58-DA9F-189D-B05F-9D1D3545CAA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2152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C5C0-43C3-B96D-C1DC-759555BED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B41E09-6D54-8023-2269-D16CE3D97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745A9-A2C6-9D12-DBF1-0ED6B419A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6D658-A46F-58E9-16FD-D28AD666A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E8846-7F5B-5984-6E53-CAA3D94F9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CDBD2-91E6-3867-F071-AFE570DE54B3}"/>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8" name="Footer Placeholder 7">
            <a:extLst>
              <a:ext uri="{FF2B5EF4-FFF2-40B4-BE49-F238E27FC236}">
                <a16:creationId xmlns:a16="http://schemas.microsoft.com/office/drawing/2014/main" id="{795DE38D-0996-2566-D810-61A3D28FC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15020-BEAA-D0EB-C4D7-A9E5ECCB16E8}"/>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104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32E-4DC9-A608-48CE-88C8E368C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8E15F-5B96-E8CA-945B-259C873E0A43}"/>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4" name="Footer Placeholder 3">
            <a:extLst>
              <a:ext uri="{FF2B5EF4-FFF2-40B4-BE49-F238E27FC236}">
                <a16:creationId xmlns:a16="http://schemas.microsoft.com/office/drawing/2014/main" id="{3DA1F1F5-D06C-1E1C-135B-39ADF7ABD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DE144-2F2B-0A0E-71BC-5C0143161719}"/>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42027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67373-A4EC-EAAF-5C13-D6C6E3550AB3}"/>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3" name="Footer Placeholder 2">
            <a:extLst>
              <a:ext uri="{FF2B5EF4-FFF2-40B4-BE49-F238E27FC236}">
                <a16:creationId xmlns:a16="http://schemas.microsoft.com/office/drawing/2014/main" id="{83A01DDC-E7F5-418C-1BDC-CF7DCFA6D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7C3F93-A319-D682-6EC7-9F3E12172011}"/>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123382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263-C20A-9FF1-A357-06794FEB5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7E241-0C18-DED0-640F-D151E2FB7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C4CA1-A4CB-156A-2CA7-CC0E70343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290D1-66B6-D992-5EBE-E78364503C44}"/>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6" name="Footer Placeholder 5">
            <a:extLst>
              <a:ext uri="{FF2B5EF4-FFF2-40B4-BE49-F238E27FC236}">
                <a16:creationId xmlns:a16="http://schemas.microsoft.com/office/drawing/2014/main" id="{5192B6B6-E0E4-FDBB-82A0-4A36C0B9D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39546-F1C9-B535-09FA-5C7DC7E4996D}"/>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9170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AAE8-6FC5-09A8-0192-E88A5E252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C3708E-ECFA-4298-716A-7BEC9F495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B38CD-1444-CBF4-8356-14AA4B549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E0883-CFF6-A678-8735-852894A4D8D2}"/>
              </a:ext>
            </a:extLst>
          </p:cNvPr>
          <p:cNvSpPr>
            <a:spLocks noGrp="1"/>
          </p:cNvSpPr>
          <p:nvPr>
            <p:ph type="dt" sz="half" idx="10"/>
          </p:nvPr>
        </p:nvSpPr>
        <p:spPr/>
        <p:txBody>
          <a:bodyPr/>
          <a:lstStyle/>
          <a:p>
            <a:fld id="{B39DB6D8-D897-47EB-B13C-F7D5E8B7745B}" type="datetimeFigureOut">
              <a:rPr lang="en-US" smtClean="0"/>
              <a:t>1/29/2025</a:t>
            </a:fld>
            <a:endParaRPr lang="en-US"/>
          </a:p>
        </p:txBody>
      </p:sp>
      <p:sp>
        <p:nvSpPr>
          <p:cNvPr id="6" name="Footer Placeholder 5">
            <a:extLst>
              <a:ext uri="{FF2B5EF4-FFF2-40B4-BE49-F238E27FC236}">
                <a16:creationId xmlns:a16="http://schemas.microsoft.com/office/drawing/2014/main" id="{C4E66952-CE06-3CD6-5CF6-829B68F43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3B1A1-8B13-7CC9-A83C-635A922F00D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05949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D1873-7FBA-45E4-8919-553C310B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43D4E-1803-1B7A-D1F2-8B3A7CFC2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C87ED-9F4E-EDE7-59B5-0ECC46C56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9DB6D8-D897-47EB-B13C-F7D5E8B7745B}" type="datetimeFigureOut">
              <a:rPr lang="en-US" smtClean="0"/>
              <a:t>1/29/2025</a:t>
            </a:fld>
            <a:endParaRPr lang="en-US"/>
          </a:p>
        </p:txBody>
      </p:sp>
      <p:sp>
        <p:nvSpPr>
          <p:cNvPr id="5" name="Footer Placeholder 4">
            <a:extLst>
              <a:ext uri="{FF2B5EF4-FFF2-40B4-BE49-F238E27FC236}">
                <a16:creationId xmlns:a16="http://schemas.microsoft.com/office/drawing/2014/main" id="{F6FA4759-E561-136A-C95F-857BC73D2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EF7B06-A98A-B5F6-DFED-62D9A10BC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577AA-A847-41C5-BB75-02CCF24ACCC7}" type="slidenum">
              <a:rPr lang="en-US" smtClean="0"/>
              <a:t>‹#›</a:t>
            </a:fld>
            <a:endParaRPr lang="en-US"/>
          </a:p>
        </p:txBody>
      </p:sp>
    </p:spTree>
    <p:extLst>
      <p:ext uri="{BB962C8B-B14F-4D97-AF65-F5344CB8AC3E}">
        <p14:creationId xmlns:p14="http://schemas.microsoft.com/office/powerpoint/2010/main" val="381914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cm-uga.github.io/lfmm/articles/lfm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genetics/articles/10.3389/fgene.2023.1054558/f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marine-science/articles/10.3389/fmars.2020.00598/fu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ontiersin.org/journals/genetics/articles/10.3389/fgene.2021.795706/fu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1016/j.aquaculture.2021.7368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science/article/pii/S1050464819311295?via=ihub#appsec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2F44CB-965D-8753-3CB2-BA602319E356}"/>
              </a:ext>
            </a:extLst>
          </p:cNvPr>
          <p:cNvSpPr/>
          <p:nvPr/>
        </p:nvSpPr>
        <p:spPr>
          <a:xfrm>
            <a:off x="8774539" y="203548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34A7B9E4-B92F-D00B-8868-C990066F7DAA}"/>
              </a:ext>
            </a:extLst>
          </p:cNvPr>
          <p:cNvSpPr/>
          <p:nvPr/>
        </p:nvSpPr>
        <p:spPr>
          <a:xfrm>
            <a:off x="8023898"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F361F3BF-452A-CC57-1CEE-87617EB311E6}"/>
              </a:ext>
            </a:extLst>
          </p:cNvPr>
          <p:cNvSpPr/>
          <p:nvPr/>
        </p:nvSpPr>
        <p:spPr>
          <a:xfrm>
            <a:off x="7303661"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2755E-F37A-E380-2FC1-B3189E8A8701}"/>
              </a:ext>
            </a:extLst>
          </p:cNvPr>
          <p:cNvSpPr/>
          <p:nvPr/>
        </p:nvSpPr>
        <p:spPr>
          <a:xfrm>
            <a:off x="6625187" y="202222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a:extLst>
              <a:ext uri="{FF2B5EF4-FFF2-40B4-BE49-F238E27FC236}">
                <a16:creationId xmlns:a16="http://schemas.microsoft.com/office/drawing/2014/main" id="{3916E3E9-890A-7E7D-D977-FC0136269393}"/>
              </a:ext>
            </a:extLst>
          </p:cNvPr>
          <p:cNvSpPr txBox="1"/>
          <p:nvPr/>
        </p:nvSpPr>
        <p:spPr>
          <a:xfrm>
            <a:off x="298753" y="899469"/>
            <a:ext cx="6242539" cy="5355312"/>
          </a:xfrm>
          <a:prstGeom prst="rect">
            <a:avLst/>
          </a:prstGeom>
          <a:noFill/>
        </p:spPr>
        <p:txBody>
          <a:bodyPr wrap="square" lIns="91440" tIns="45720" rIns="91440" bIns="45720" rtlCol="0" anchor="t">
            <a:spAutoFit/>
          </a:bodyPr>
          <a:lstStyle/>
          <a:p>
            <a:r>
              <a:rPr lang="en-US" b="1"/>
              <a:t>Are there biomarkers (DEGs) that overlap across studies?</a:t>
            </a:r>
          </a:p>
          <a:p>
            <a:pPr marL="285750" indent="-285750">
              <a:buFont typeface="Arial" panose="020B0604020202020204" pitchFamily="34" charset="0"/>
              <a:buChar char="•"/>
            </a:pPr>
            <a:r>
              <a:rPr lang="en-US"/>
              <a:t>Can we find these just looking at the data they already analyzed?</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Are there more previously identified DEGs overlapping after we systematically reprocess and compare</a:t>
            </a:r>
          </a:p>
          <a:p>
            <a:pPr marL="742950" lvl="1" indent="-285750">
              <a:buFont typeface="Arial" panose="020B0604020202020204" pitchFamily="34" charset="0"/>
              <a:buChar char="•"/>
            </a:pPr>
            <a:r>
              <a:rPr lang="en-US"/>
              <a:t>Use their results short list</a:t>
            </a:r>
          </a:p>
          <a:p>
            <a:pPr marL="285750" indent="-285750">
              <a:buFont typeface="Arial" panose="020B0604020202020204" pitchFamily="34" charset="0"/>
              <a:buChar char="•"/>
            </a:pPr>
            <a:r>
              <a:rPr lang="en-US"/>
              <a:t>Are there new DEGs that come up?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 this model for all datasets? </a:t>
            </a:r>
            <a:r>
              <a:rPr lang="en-US">
                <a:ea typeface="+mn-lt"/>
                <a:cs typeface="+mn-lt"/>
                <a:hlinkClick r:id="rId2"/>
              </a:rPr>
              <a:t>Overview of R Package lfmm • lfmm</a:t>
            </a:r>
            <a:r>
              <a:rPr lang="en-US">
                <a:ea typeface="+mn-lt"/>
                <a:cs typeface="+mn-lt"/>
              </a:rPr>
              <a:t>; WGCNA; Deseq2; random forest</a:t>
            </a:r>
          </a:p>
          <a:p>
            <a:pPr marL="285750" indent="-285750">
              <a:buFont typeface="Arial" panose="020B0604020202020204" pitchFamily="34" charset="0"/>
              <a:buChar char="•"/>
            </a:pPr>
            <a:endParaRPr lang="en-US"/>
          </a:p>
          <a:p>
            <a:r>
              <a:rPr lang="en-US"/>
              <a:t>Gene groups to target after diff exp. Analysis</a:t>
            </a:r>
          </a:p>
          <a:p>
            <a:pPr marL="285750" indent="-285750">
              <a:buFont typeface="Arial" panose="020B0604020202020204" pitchFamily="34" charset="0"/>
              <a:buChar char="•"/>
            </a:pPr>
            <a:r>
              <a:rPr lang="en-US"/>
              <a:t>Immune gene set: </a:t>
            </a:r>
          </a:p>
          <a:p>
            <a:pPr marL="742950" lvl="1" indent="-285750">
              <a:buFont typeface="Arial" panose="020B0604020202020204" pitchFamily="34" charset="0"/>
              <a:buChar char="•"/>
            </a:pPr>
            <a:r>
              <a:rPr lang="en-US"/>
              <a:t>(find set of genes associated with oyster immunity)</a:t>
            </a:r>
          </a:p>
          <a:p>
            <a:pPr marL="1200150" lvl="2" indent="-285750">
              <a:buFont typeface="Arial" panose="020B0604020202020204" pitchFamily="34" charset="0"/>
              <a:buChar char="•"/>
            </a:pPr>
            <a:r>
              <a:rPr lang="en-US"/>
              <a:t>E.g. Cytokines or use GO slim ‘immune response’ </a:t>
            </a:r>
          </a:p>
          <a:p>
            <a:pPr marL="285750" indent="-285750">
              <a:buFont typeface="Arial" panose="020B0604020202020204" pitchFamily="34" charset="0"/>
              <a:buChar char="•"/>
            </a:pPr>
            <a:endParaRPr lang="en-US"/>
          </a:p>
          <a:p>
            <a:pPr marL="742950" lvl="1" indent="-285750">
              <a:buFont typeface="Arial" panose="020B0604020202020204" pitchFamily="34" charset="0"/>
              <a:buChar char="•"/>
            </a:pPr>
            <a:r>
              <a:rPr lang="en-US"/>
              <a:t>Compare gene set results tables in papers to our results</a:t>
            </a:r>
          </a:p>
        </p:txBody>
      </p:sp>
      <p:sp>
        <p:nvSpPr>
          <p:cNvPr id="4" name="Rectangle 3">
            <a:extLst>
              <a:ext uri="{FF2B5EF4-FFF2-40B4-BE49-F238E27FC236}">
                <a16:creationId xmlns:a16="http://schemas.microsoft.com/office/drawing/2014/main" id="{10F830F1-110D-6F62-F8C3-3621F6A0EBDD}"/>
              </a:ext>
            </a:extLst>
          </p:cNvPr>
          <p:cNvSpPr/>
          <p:nvPr/>
        </p:nvSpPr>
        <p:spPr>
          <a:xfrm>
            <a:off x="6782718"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46FCF8-E8A1-FB85-6941-B4D8A4BF1CA0}"/>
              </a:ext>
            </a:extLst>
          </p:cNvPr>
          <p:cNvSpPr/>
          <p:nvPr/>
        </p:nvSpPr>
        <p:spPr>
          <a:xfrm>
            <a:off x="7467052"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89EE1D-7E40-4DA1-0155-2C6356391440}"/>
              </a:ext>
            </a:extLst>
          </p:cNvPr>
          <p:cNvSpPr/>
          <p:nvPr/>
        </p:nvSpPr>
        <p:spPr>
          <a:xfrm>
            <a:off x="8187289"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67E63D-805E-93AC-8032-D1B87178F87C}"/>
              </a:ext>
            </a:extLst>
          </p:cNvPr>
          <p:cNvSpPr/>
          <p:nvPr/>
        </p:nvSpPr>
        <p:spPr>
          <a:xfrm>
            <a:off x="8907526"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DE67DA-72B9-E25F-A7B2-088882EDF77B}"/>
              </a:ext>
            </a:extLst>
          </p:cNvPr>
          <p:cNvSpPr txBox="1"/>
          <p:nvPr/>
        </p:nvSpPr>
        <p:spPr>
          <a:xfrm>
            <a:off x="9311972" y="1351055"/>
            <a:ext cx="2489689" cy="646331"/>
          </a:xfrm>
          <a:prstGeom prst="rect">
            <a:avLst/>
          </a:prstGeom>
          <a:noFill/>
        </p:spPr>
        <p:txBody>
          <a:bodyPr wrap="square" rtlCol="0">
            <a:spAutoFit/>
          </a:bodyPr>
          <a:lstStyle/>
          <a:p>
            <a:r>
              <a:rPr lang="en-US"/>
              <a:t>5 overlapping DEGs from their results table</a:t>
            </a:r>
          </a:p>
        </p:txBody>
      </p:sp>
      <p:sp>
        <p:nvSpPr>
          <p:cNvPr id="9" name="Rectangle 8">
            <a:extLst>
              <a:ext uri="{FF2B5EF4-FFF2-40B4-BE49-F238E27FC236}">
                <a16:creationId xmlns:a16="http://schemas.microsoft.com/office/drawing/2014/main" id="{11212AB0-F7B1-40A0-8B1F-E05BB34E5622}"/>
              </a:ext>
            </a:extLst>
          </p:cNvPr>
          <p:cNvSpPr/>
          <p:nvPr/>
        </p:nvSpPr>
        <p:spPr>
          <a:xfrm>
            <a:off x="6710913"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F30570-B8B6-9A40-87CA-5B1851C865C7}"/>
              </a:ext>
            </a:extLst>
          </p:cNvPr>
          <p:cNvSpPr/>
          <p:nvPr/>
        </p:nvSpPr>
        <p:spPr>
          <a:xfrm>
            <a:off x="7395247"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EAE23A-1DD9-1995-405A-B58E556CF197}"/>
              </a:ext>
            </a:extLst>
          </p:cNvPr>
          <p:cNvSpPr/>
          <p:nvPr/>
        </p:nvSpPr>
        <p:spPr>
          <a:xfrm>
            <a:off x="8115484"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5F945D-2520-56B4-66FA-B63C6F612006}"/>
              </a:ext>
            </a:extLst>
          </p:cNvPr>
          <p:cNvSpPr/>
          <p:nvPr/>
        </p:nvSpPr>
        <p:spPr>
          <a:xfrm>
            <a:off x="8835721"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CA0306-2F65-B021-3824-AE71730C4B90}"/>
              </a:ext>
            </a:extLst>
          </p:cNvPr>
          <p:cNvSpPr txBox="1"/>
          <p:nvPr/>
        </p:nvSpPr>
        <p:spPr>
          <a:xfrm>
            <a:off x="9403558" y="2136529"/>
            <a:ext cx="2489689" cy="923330"/>
          </a:xfrm>
          <a:prstGeom prst="rect">
            <a:avLst/>
          </a:prstGeom>
          <a:noFill/>
        </p:spPr>
        <p:txBody>
          <a:bodyPr wrap="square" rtlCol="0">
            <a:spAutoFit/>
          </a:bodyPr>
          <a:lstStyle/>
          <a:p>
            <a:r>
              <a:rPr lang="en-US"/>
              <a:t>20 overlapping DEGs from their results tables</a:t>
            </a:r>
          </a:p>
        </p:txBody>
      </p:sp>
      <p:sp>
        <p:nvSpPr>
          <p:cNvPr id="18" name="Rectangle 17">
            <a:extLst>
              <a:ext uri="{FF2B5EF4-FFF2-40B4-BE49-F238E27FC236}">
                <a16:creationId xmlns:a16="http://schemas.microsoft.com/office/drawing/2014/main" id="{91260735-2F21-CB3A-3482-6EAF41342080}"/>
              </a:ext>
            </a:extLst>
          </p:cNvPr>
          <p:cNvSpPr/>
          <p:nvPr/>
        </p:nvSpPr>
        <p:spPr>
          <a:xfrm>
            <a:off x="8790657" y="306292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502AB14D-BBD8-F059-48AC-9918C9AFA50B}"/>
              </a:ext>
            </a:extLst>
          </p:cNvPr>
          <p:cNvSpPr/>
          <p:nvPr/>
        </p:nvSpPr>
        <p:spPr>
          <a:xfrm>
            <a:off x="8040016"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91A22FF9-9A7C-300A-1FDE-794E75C89D59}"/>
              </a:ext>
            </a:extLst>
          </p:cNvPr>
          <p:cNvSpPr/>
          <p:nvPr/>
        </p:nvSpPr>
        <p:spPr>
          <a:xfrm>
            <a:off x="7319779"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6F2642-7ACE-82BA-1A96-5C486B1F19F2}"/>
              </a:ext>
            </a:extLst>
          </p:cNvPr>
          <p:cNvSpPr/>
          <p:nvPr/>
        </p:nvSpPr>
        <p:spPr>
          <a:xfrm>
            <a:off x="6641305" y="304966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838BC3CD-4B8D-7361-9B5C-0B41F3821FB1}"/>
              </a:ext>
            </a:extLst>
          </p:cNvPr>
          <p:cNvSpPr/>
          <p:nvPr/>
        </p:nvSpPr>
        <p:spPr>
          <a:xfrm>
            <a:off x="6727031"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B0CB71-3F72-1AEC-3A04-05A742B253D7}"/>
              </a:ext>
            </a:extLst>
          </p:cNvPr>
          <p:cNvSpPr/>
          <p:nvPr/>
        </p:nvSpPr>
        <p:spPr>
          <a:xfrm>
            <a:off x="7411365"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F94764-CE5D-4A8C-A1FB-9C759F8B48AB}"/>
              </a:ext>
            </a:extLst>
          </p:cNvPr>
          <p:cNvSpPr/>
          <p:nvPr/>
        </p:nvSpPr>
        <p:spPr>
          <a:xfrm>
            <a:off x="8131602"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CE226F-FF17-8ECC-8AC3-8A4306E60D10}"/>
              </a:ext>
            </a:extLst>
          </p:cNvPr>
          <p:cNvSpPr/>
          <p:nvPr/>
        </p:nvSpPr>
        <p:spPr>
          <a:xfrm>
            <a:off x="8851839"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C7FD55-23AA-0180-D4F3-DC09EE874C14}"/>
              </a:ext>
            </a:extLst>
          </p:cNvPr>
          <p:cNvSpPr txBox="1"/>
          <p:nvPr/>
        </p:nvSpPr>
        <p:spPr>
          <a:xfrm>
            <a:off x="9328089" y="3215598"/>
            <a:ext cx="2489689" cy="923330"/>
          </a:xfrm>
          <a:prstGeom prst="rect">
            <a:avLst/>
          </a:prstGeom>
          <a:noFill/>
        </p:spPr>
        <p:txBody>
          <a:bodyPr wrap="square" rtlCol="0">
            <a:spAutoFit/>
          </a:bodyPr>
          <a:lstStyle/>
          <a:p>
            <a:r>
              <a:rPr lang="en-US"/>
              <a:t>100 overlapping DEGs from their results tables</a:t>
            </a:r>
          </a:p>
        </p:txBody>
      </p:sp>
      <p:sp>
        <p:nvSpPr>
          <p:cNvPr id="27" name="Arc 26">
            <a:extLst>
              <a:ext uri="{FF2B5EF4-FFF2-40B4-BE49-F238E27FC236}">
                <a16:creationId xmlns:a16="http://schemas.microsoft.com/office/drawing/2014/main" id="{CAC4A126-884B-7063-52EF-1E82DE1DDF78}"/>
              </a:ext>
            </a:extLst>
          </p:cNvPr>
          <p:cNvSpPr/>
          <p:nvPr/>
        </p:nvSpPr>
        <p:spPr>
          <a:xfrm>
            <a:off x="6913867" y="1935835"/>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C67148D-ADA5-74D4-8736-4D3DACF2B5A6}"/>
              </a:ext>
            </a:extLst>
          </p:cNvPr>
          <p:cNvSpPr/>
          <p:nvPr/>
        </p:nvSpPr>
        <p:spPr>
          <a:xfrm>
            <a:off x="8399219" y="2420250"/>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1C728CEB-BD00-B780-26C2-A54D36091C7F}"/>
              </a:ext>
            </a:extLst>
          </p:cNvPr>
          <p:cNvSpPr/>
          <p:nvPr/>
        </p:nvSpPr>
        <p:spPr>
          <a:xfrm>
            <a:off x="6990249" y="2956923"/>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EBF1166B-2486-D061-394C-822C900ED085}"/>
              </a:ext>
            </a:extLst>
          </p:cNvPr>
          <p:cNvSpPr/>
          <p:nvPr/>
        </p:nvSpPr>
        <p:spPr>
          <a:xfrm>
            <a:off x="8323934" y="2973391"/>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760348A-31E5-53B7-3F23-1CD50D7CF295}"/>
              </a:ext>
            </a:extLst>
          </p:cNvPr>
          <p:cNvSpPr txBox="1"/>
          <p:nvPr/>
        </p:nvSpPr>
        <p:spPr>
          <a:xfrm>
            <a:off x="431740" y="171105"/>
            <a:ext cx="9344437" cy="646331"/>
          </a:xfrm>
          <a:prstGeom prst="rect">
            <a:avLst/>
          </a:prstGeom>
          <a:noFill/>
        </p:spPr>
        <p:txBody>
          <a:bodyPr wrap="square" rtlCol="0">
            <a:spAutoFit/>
          </a:bodyPr>
          <a:lstStyle/>
          <a:p>
            <a:r>
              <a:rPr lang="en-US" sz="3600" b="1" err="1"/>
              <a:t>Perkinsus</a:t>
            </a:r>
            <a:r>
              <a:rPr lang="en-US" sz="3600" b="1"/>
              <a:t> </a:t>
            </a:r>
            <a:r>
              <a:rPr lang="en-US" sz="3600" b="1" err="1"/>
              <a:t>RNAseq</a:t>
            </a:r>
            <a:r>
              <a:rPr lang="en-US" sz="3600" b="1"/>
              <a:t> analysis with 4 datasets</a:t>
            </a:r>
          </a:p>
        </p:txBody>
      </p:sp>
    </p:spTree>
    <p:extLst>
      <p:ext uri="{BB962C8B-B14F-4D97-AF65-F5344CB8AC3E}">
        <p14:creationId xmlns:p14="http://schemas.microsoft.com/office/powerpoint/2010/main" val="234817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875-3FB8-6D9F-5D58-B148A199E681}"/>
              </a:ext>
            </a:extLst>
          </p:cNvPr>
          <p:cNvSpPr>
            <a:spLocks noGrp="1"/>
          </p:cNvSpPr>
          <p:nvPr>
            <p:ph type="title"/>
          </p:nvPr>
        </p:nvSpPr>
        <p:spPr/>
        <p:txBody>
          <a:bodyPr/>
          <a:lstStyle/>
          <a:p>
            <a:r>
              <a:rPr lang="en-US"/>
              <a:t>Overall next steps</a:t>
            </a:r>
          </a:p>
        </p:txBody>
      </p:sp>
      <p:sp>
        <p:nvSpPr>
          <p:cNvPr id="3" name="Content Placeholder 2">
            <a:extLst>
              <a:ext uri="{FF2B5EF4-FFF2-40B4-BE49-F238E27FC236}">
                <a16:creationId xmlns:a16="http://schemas.microsoft.com/office/drawing/2014/main" id="{B737D269-2CEB-094C-FB91-9592A8B24B05}"/>
              </a:ext>
            </a:extLst>
          </p:cNvPr>
          <p:cNvSpPr>
            <a:spLocks noGrp="1"/>
          </p:cNvSpPr>
          <p:nvPr>
            <p:ph idx="1"/>
          </p:nvPr>
        </p:nvSpPr>
        <p:spPr>
          <a:xfrm>
            <a:off x="356937" y="1464678"/>
            <a:ext cx="10515600" cy="4351338"/>
          </a:xfrm>
        </p:spPr>
        <p:txBody>
          <a:bodyPr>
            <a:normAutofit fontScale="85000" lnSpcReduction="20000"/>
          </a:bodyPr>
          <a:lstStyle/>
          <a:p>
            <a:r>
              <a:rPr lang="en-US"/>
              <a:t>Expand </a:t>
            </a:r>
            <a:r>
              <a:rPr lang="en-US" err="1"/>
              <a:t>Perkinsus</a:t>
            </a:r>
            <a:r>
              <a:rPr lang="en-US"/>
              <a:t> meta-analysis to include other data types </a:t>
            </a:r>
          </a:p>
          <a:p>
            <a:pPr lvl="1"/>
            <a:r>
              <a:rPr lang="en-US"/>
              <a:t>Methylation (Johnson et al.; other studies?)</a:t>
            </a:r>
          </a:p>
          <a:p>
            <a:pPr lvl="1"/>
            <a:r>
              <a:rPr lang="en-US"/>
              <a:t>Proteomics</a:t>
            </a:r>
          </a:p>
          <a:p>
            <a:pPr lvl="1"/>
            <a:r>
              <a:rPr lang="en-US"/>
              <a:t>Metabolomics</a:t>
            </a:r>
          </a:p>
          <a:p>
            <a:pPr lvl="1"/>
            <a:r>
              <a:rPr lang="en-US"/>
              <a:t>Genomics (WGS, SNP arrays, </a:t>
            </a:r>
            <a:r>
              <a:rPr lang="en-US" err="1"/>
              <a:t>etc</a:t>
            </a:r>
            <a:r>
              <a:rPr lang="en-US"/>
              <a:t>)</a:t>
            </a:r>
          </a:p>
          <a:p>
            <a:r>
              <a:rPr lang="en-US"/>
              <a:t>If not enough </a:t>
            </a:r>
            <a:r>
              <a:rPr lang="en-US" err="1"/>
              <a:t>perkinsus</a:t>
            </a:r>
            <a:r>
              <a:rPr lang="en-US"/>
              <a:t> data available, expand disease meta-analysis to include data types from other disease experiments (QPX, MSX, </a:t>
            </a:r>
            <a:r>
              <a:rPr lang="en-US" err="1"/>
              <a:t>etc</a:t>
            </a:r>
            <a:r>
              <a:rPr lang="en-US"/>
              <a:t>)</a:t>
            </a:r>
          </a:p>
          <a:p>
            <a:pPr lvl="1"/>
            <a:r>
              <a:rPr lang="en-US" err="1"/>
              <a:t>RNAseq</a:t>
            </a:r>
            <a:endParaRPr lang="en-US"/>
          </a:p>
          <a:p>
            <a:pPr lvl="1"/>
            <a:r>
              <a:rPr lang="en-US"/>
              <a:t>Methylation</a:t>
            </a:r>
          </a:p>
          <a:p>
            <a:pPr lvl="1"/>
            <a:r>
              <a:rPr lang="en-US"/>
              <a:t>Proteomics</a:t>
            </a:r>
          </a:p>
          <a:p>
            <a:pPr lvl="1"/>
            <a:r>
              <a:rPr lang="en-US"/>
              <a:t>Metabolomics</a:t>
            </a:r>
          </a:p>
          <a:p>
            <a:pPr lvl="1"/>
            <a:r>
              <a:rPr lang="en-US"/>
              <a:t>Genomics </a:t>
            </a:r>
          </a:p>
          <a:p>
            <a:r>
              <a:rPr lang="en-US"/>
              <a:t>If not enough disease data available, can pivot to environmental factor studies (e.g. temp)</a:t>
            </a:r>
          </a:p>
        </p:txBody>
      </p:sp>
    </p:spTree>
    <p:extLst>
      <p:ext uri="{BB962C8B-B14F-4D97-AF65-F5344CB8AC3E}">
        <p14:creationId xmlns:p14="http://schemas.microsoft.com/office/powerpoint/2010/main" val="66872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DC65B8B-C057-103B-161E-86829DB636B2}"/>
              </a:ext>
            </a:extLst>
          </p:cNvPr>
          <p:cNvSpPr>
            <a:spLocks noGrp="1"/>
          </p:cNvSpPr>
          <p:nvPr>
            <p:ph type="title"/>
          </p:nvPr>
        </p:nvSpPr>
        <p:spPr>
          <a:xfrm>
            <a:off x="186267" y="187324"/>
            <a:ext cx="10515600" cy="540809"/>
          </a:xfrm>
        </p:spPr>
        <p:txBody>
          <a:bodyPr>
            <a:normAutofit/>
          </a:bodyPr>
          <a:lstStyle/>
          <a:p>
            <a:r>
              <a:rPr lang="en-US" sz="3000" dirty="0"/>
              <a:t>Disease dataset set #1: </a:t>
            </a:r>
            <a:r>
              <a:rPr lang="en-US" sz="3000" dirty="0" err="1"/>
              <a:t>Proestou</a:t>
            </a:r>
            <a:r>
              <a:rPr lang="en-US" sz="3000" dirty="0"/>
              <a:t> et al. 2023</a:t>
            </a:r>
          </a:p>
        </p:txBody>
      </p:sp>
      <p:sp>
        <p:nvSpPr>
          <p:cNvPr id="11" name="Title 1">
            <a:extLst>
              <a:ext uri="{FF2B5EF4-FFF2-40B4-BE49-F238E27FC236}">
                <a16:creationId xmlns:a16="http://schemas.microsoft.com/office/drawing/2014/main" id="{D8A3D93B-A7FC-F9D9-8FBF-470919815147}"/>
              </a:ext>
            </a:extLst>
          </p:cNvPr>
          <p:cNvSpPr txBox="1">
            <a:spLocks/>
          </p:cNvSpPr>
          <p:nvPr/>
        </p:nvSpPr>
        <p:spPr>
          <a:xfrm>
            <a:off x="186267" y="788456"/>
            <a:ext cx="10515600" cy="1851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Understanding </a:t>
            </a:r>
            <a:r>
              <a:rPr lang="en-US" sz="1800" i="1" dirty="0"/>
              <a:t>Crassostrea virginica </a:t>
            </a:r>
            <a:r>
              <a:rPr lang="en-US" sz="1800" dirty="0"/>
              <a:t>tolerance of </a:t>
            </a:r>
            <a:r>
              <a:rPr lang="en-US" sz="1800" i="1" dirty="0" err="1"/>
              <a:t>Perkinsus</a:t>
            </a:r>
            <a:r>
              <a:rPr lang="en-US" sz="1800" i="1" dirty="0"/>
              <a:t> marinus </a:t>
            </a:r>
            <a:r>
              <a:rPr lang="en-US" sz="1800" dirty="0"/>
              <a:t>through global gene expression analysis</a:t>
            </a:r>
          </a:p>
          <a:p>
            <a:r>
              <a:rPr lang="en-US" sz="1800" dirty="0"/>
              <a:t>link: </a:t>
            </a:r>
            <a:r>
              <a:rPr lang="en-US" sz="1800" dirty="0">
                <a:hlinkClick r:id="rId2"/>
              </a:rPr>
              <a:t>https://www.frontiersin.org/journals/genetics/articles/10.3389/fgene.2023.1054558/full</a:t>
            </a:r>
            <a:r>
              <a:rPr lang="en-US" sz="1800" dirty="0"/>
              <a:t> </a:t>
            </a:r>
          </a:p>
          <a:p>
            <a:endParaRPr lang="en-US" sz="1800" dirty="0"/>
          </a:p>
          <a:p>
            <a:r>
              <a:rPr lang="en-US" sz="1800" dirty="0"/>
              <a:t>Oyster origin: Aquaculture Genetics and Breeding Technology Center (ABC) eastern oyster breeding program at the Virginia Institute of Marine Science (VIMS)</a:t>
            </a:r>
          </a:p>
          <a:p>
            <a:r>
              <a:rPr lang="en-US" sz="1800" dirty="0"/>
              <a:t>Two sensitive and two tolerant eastern oyster families experimentally challenged with distinct doses of </a:t>
            </a:r>
            <a:r>
              <a:rPr lang="en-US" sz="1800" i="1" dirty="0"/>
              <a:t>P. marinus </a:t>
            </a:r>
            <a:r>
              <a:rPr lang="en-US" sz="1800" dirty="0"/>
              <a:t>(0, 10</a:t>
            </a:r>
            <a:r>
              <a:rPr lang="en-US" sz="1800" baseline="30000" dirty="0"/>
              <a:t>6</a:t>
            </a:r>
            <a:r>
              <a:rPr lang="en-US" sz="1800" dirty="0"/>
              <a:t>, 10</a:t>
            </a:r>
            <a:r>
              <a:rPr lang="en-US" sz="1800" baseline="30000" dirty="0"/>
              <a:t>7</a:t>
            </a:r>
            <a:r>
              <a:rPr lang="en-US" sz="1800" dirty="0"/>
              <a:t>, and 10</a:t>
            </a:r>
            <a:r>
              <a:rPr lang="en-US" sz="1800" baseline="30000" dirty="0"/>
              <a:t>8</a:t>
            </a:r>
            <a:r>
              <a:rPr lang="en-US" sz="1800" dirty="0"/>
              <a:t> parasite spores per gram wet weight, n = 3–5 individuals per family per dose)</a:t>
            </a:r>
          </a:p>
        </p:txBody>
      </p:sp>
      <p:pic>
        <p:nvPicPr>
          <p:cNvPr id="1026" name="Picture 2" descr="Oyster Graphic">
            <a:extLst>
              <a:ext uri="{FF2B5EF4-FFF2-40B4-BE49-F238E27FC236}">
                <a16:creationId xmlns:a16="http://schemas.microsoft.com/office/drawing/2014/main" id="{D0129C25-3F00-6345-84D8-A1E5945B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F68A273-D031-6C28-C839-AABB339E1C7F}"/>
              </a:ext>
            </a:extLst>
          </p:cNvPr>
          <p:cNvSpPr txBox="1"/>
          <p:nvPr/>
        </p:nvSpPr>
        <p:spPr>
          <a:xfrm>
            <a:off x="4199465" y="3249346"/>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14" name="TextBox 13">
            <a:extLst>
              <a:ext uri="{FF2B5EF4-FFF2-40B4-BE49-F238E27FC236}">
                <a16:creationId xmlns:a16="http://schemas.microsoft.com/office/drawing/2014/main" id="{C3D5EF9D-70AB-0F63-8199-562443881253}"/>
              </a:ext>
            </a:extLst>
          </p:cNvPr>
          <p:cNvSpPr txBox="1"/>
          <p:nvPr/>
        </p:nvSpPr>
        <p:spPr>
          <a:xfrm>
            <a:off x="4199464" y="3785950"/>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6</a:t>
            </a:r>
            <a:r>
              <a:rPr lang="en-US" dirty="0"/>
              <a:t> parasite spores g</a:t>
            </a:r>
            <a:r>
              <a:rPr lang="en-US" baseline="30000" dirty="0"/>
              <a:t>-1</a:t>
            </a:r>
            <a:r>
              <a:rPr lang="en-US" dirty="0"/>
              <a:t>)</a:t>
            </a:r>
          </a:p>
        </p:txBody>
      </p:sp>
      <p:sp>
        <p:nvSpPr>
          <p:cNvPr id="15" name="TextBox 14">
            <a:extLst>
              <a:ext uri="{FF2B5EF4-FFF2-40B4-BE49-F238E27FC236}">
                <a16:creationId xmlns:a16="http://schemas.microsoft.com/office/drawing/2014/main" id="{2CB688E8-5CFB-AE09-0832-9B603D6F9F53}"/>
              </a:ext>
            </a:extLst>
          </p:cNvPr>
          <p:cNvSpPr txBox="1"/>
          <p:nvPr/>
        </p:nvSpPr>
        <p:spPr>
          <a:xfrm>
            <a:off x="4199464" y="4322554"/>
            <a:ext cx="3115735" cy="369332"/>
          </a:xfrm>
          <a:prstGeom prst="rect">
            <a:avLst/>
          </a:prstGeom>
          <a:noFill/>
          <a:ln w="28575">
            <a:solidFill>
              <a:schemeClr val="accent6">
                <a:lumMod val="75000"/>
              </a:schemeClr>
            </a:solidFill>
          </a:ln>
        </p:spPr>
        <p:txBody>
          <a:bodyPr wrap="square" rtlCol="0">
            <a:spAutoFit/>
          </a:bodyPr>
          <a:lstStyle/>
          <a:p>
            <a:pPr algn="ctr"/>
            <a:r>
              <a:rPr lang="en-US" dirty="0"/>
              <a:t>Dose 10</a:t>
            </a:r>
            <a:r>
              <a:rPr lang="en-US" baseline="30000" dirty="0"/>
              <a:t>7</a:t>
            </a:r>
            <a:r>
              <a:rPr lang="en-US" dirty="0"/>
              <a:t> parasite spores g</a:t>
            </a:r>
            <a:r>
              <a:rPr lang="en-US" baseline="30000" dirty="0"/>
              <a:t>-1</a:t>
            </a:r>
            <a:r>
              <a:rPr lang="en-US" dirty="0"/>
              <a:t>)</a:t>
            </a:r>
          </a:p>
        </p:txBody>
      </p:sp>
      <p:sp>
        <p:nvSpPr>
          <p:cNvPr id="16" name="TextBox 15">
            <a:extLst>
              <a:ext uri="{FF2B5EF4-FFF2-40B4-BE49-F238E27FC236}">
                <a16:creationId xmlns:a16="http://schemas.microsoft.com/office/drawing/2014/main" id="{642274C1-4F82-4C1D-8B26-C662D7D9F001}"/>
              </a:ext>
            </a:extLst>
          </p:cNvPr>
          <p:cNvSpPr txBox="1"/>
          <p:nvPr/>
        </p:nvSpPr>
        <p:spPr>
          <a:xfrm>
            <a:off x="4199464" y="4859158"/>
            <a:ext cx="3115735" cy="369332"/>
          </a:xfrm>
          <a:prstGeom prst="rect">
            <a:avLst/>
          </a:prstGeom>
          <a:noFill/>
          <a:ln w="28575">
            <a:solidFill>
              <a:schemeClr val="accent6">
                <a:lumMod val="50000"/>
              </a:schemeClr>
            </a:solidFill>
          </a:ln>
        </p:spPr>
        <p:txBody>
          <a:bodyPr wrap="square" rtlCol="0">
            <a:spAutoFit/>
          </a:bodyPr>
          <a:lstStyle/>
          <a:p>
            <a:pPr algn="ctr"/>
            <a:r>
              <a:rPr lang="en-US" dirty="0"/>
              <a:t>Dose 10</a:t>
            </a:r>
            <a:r>
              <a:rPr lang="en-US" baseline="30000" dirty="0"/>
              <a:t>8</a:t>
            </a:r>
            <a:r>
              <a:rPr lang="en-US" dirty="0"/>
              <a:t> parasite spores g</a:t>
            </a:r>
            <a:r>
              <a:rPr lang="en-US" baseline="30000" dirty="0"/>
              <a:t>-1</a:t>
            </a:r>
            <a:r>
              <a:rPr lang="en-US" dirty="0"/>
              <a:t>)</a:t>
            </a:r>
          </a:p>
        </p:txBody>
      </p:sp>
      <p:cxnSp>
        <p:nvCxnSpPr>
          <p:cNvPr id="25" name="Connector: Elbow 24">
            <a:extLst>
              <a:ext uri="{FF2B5EF4-FFF2-40B4-BE49-F238E27FC236}">
                <a16:creationId xmlns:a16="http://schemas.microsoft.com/office/drawing/2014/main" id="{2D8B6194-6B09-F76C-EB82-631FB243B56B}"/>
              </a:ext>
            </a:extLst>
          </p:cNvPr>
          <p:cNvCxnSpPr>
            <a:cxnSpLocks/>
          </p:cNvCxnSpPr>
          <p:nvPr/>
        </p:nvCxnSpPr>
        <p:spPr>
          <a:xfrm>
            <a:off x="7315199" y="3425089"/>
            <a:ext cx="3725333" cy="857192"/>
          </a:xfrm>
          <a:prstGeom prst="bentConnector3">
            <a:avLst>
              <a:gd name="adj1" fmla="val 245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63B9CA2-87B5-53E0-A8CE-D6B4E84C1344}"/>
              </a:ext>
            </a:extLst>
          </p:cNvPr>
          <p:cNvCxnSpPr>
            <a:cxnSpLocks/>
            <a:stCxn id="14" idx="3"/>
          </p:cNvCxnSpPr>
          <p:nvPr/>
        </p:nvCxnSpPr>
        <p:spPr>
          <a:xfrm>
            <a:off x="7315199" y="3970616"/>
            <a:ext cx="3725333" cy="311665"/>
          </a:xfrm>
          <a:prstGeom prst="bentConnector3">
            <a:avLst>
              <a:gd name="adj1" fmla="val 24523"/>
            </a:avLst>
          </a:prstGeom>
          <a:ln>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FC27111-E05A-53A0-BEAB-91516D93B17B}"/>
              </a:ext>
            </a:extLst>
          </p:cNvPr>
          <p:cNvCxnSpPr>
            <a:cxnSpLocks/>
            <a:stCxn id="15" idx="3"/>
          </p:cNvCxnSpPr>
          <p:nvPr/>
        </p:nvCxnSpPr>
        <p:spPr>
          <a:xfrm flipV="1">
            <a:off x="7315199" y="4282281"/>
            <a:ext cx="3725333" cy="224939"/>
          </a:xfrm>
          <a:prstGeom prst="bentConnector3">
            <a:avLst>
              <a:gd name="adj1" fmla="val 24523"/>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BB9BDB02-0923-FB9B-07AC-B89D81ADEE52}"/>
              </a:ext>
            </a:extLst>
          </p:cNvPr>
          <p:cNvCxnSpPr>
            <a:cxnSpLocks/>
            <a:stCxn id="16" idx="3"/>
          </p:cNvCxnSpPr>
          <p:nvPr/>
        </p:nvCxnSpPr>
        <p:spPr>
          <a:xfrm flipV="1">
            <a:off x="7315199" y="4282281"/>
            <a:ext cx="3725333" cy="761543"/>
          </a:xfrm>
          <a:prstGeom prst="bentConnector3">
            <a:avLst>
              <a:gd name="adj1" fmla="val 24616"/>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F8B9C48F-D9E7-6B54-93F3-D14032B51ADB}"/>
              </a:ext>
            </a:extLst>
          </p:cNvPr>
          <p:cNvSpPr txBox="1"/>
          <p:nvPr/>
        </p:nvSpPr>
        <p:spPr>
          <a:xfrm>
            <a:off x="367113" y="3897564"/>
            <a:ext cx="1299635" cy="369332"/>
          </a:xfrm>
          <a:prstGeom prst="rect">
            <a:avLst/>
          </a:prstGeom>
          <a:noFill/>
          <a:ln w="28575">
            <a:noFill/>
          </a:ln>
        </p:spPr>
        <p:txBody>
          <a:bodyPr wrap="square" rtlCol="0">
            <a:spAutoFit/>
          </a:bodyPr>
          <a:lstStyle/>
          <a:p>
            <a:pPr algn="ctr"/>
            <a:r>
              <a:rPr lang="en-US" dirty="0"/>
              <a:t>Family 84</a:t>
            </a:r>
          </a:p>
        </p:txBody>
      </p:sp>
      <p:pic>
        <p:nvPicPr>
          <p:cNvPr id="49" name="Picture 2" descr="Oyster Graphic">
            <a:extLst>
              <a:ext uri="{FF2B5EF4-FFF2-40B4-BE49-F238E27FC236}">
                <a16:creationId xmlns:a16="http://schemas.microsoft.com/office/drawing/2014/main" id="{32D2C41F-43A7-BB43-7E31-B6DDA297C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F8F380BC-F2E9-51FF-9E4F-92838720C5C9}"/>
              </a:ext>
            </a:extLst>
          </p:cNvPr>
          <p:cNvSpPr txBox="1"/>
          <p:nvPr/>
        </p:nvSpPr>
        <p:spPr>
          <a:xfrm>
            <a:off x="367113" y="5530241"/>
            <a:ext cx="1299635" cy="369332"/>
          </a:xfrm>
          <a:prstGeom prst="rect">
            <a:avLst/>
          </a:prstGeom>
          <a:noFill/>
          <a:ln w="28575">
            <a:noFill/>
          </a:ln>
        </p:spPr>
        <p:txBody>
          <a:bodyPr wrap="square" rtlCol="0">
            <a:spAutoFit/>
          </a:bodyPr>
          <a:lstStyle/>
          <a:p>
            <a:pPr algn="ctr"/>
            <a:r>
              <a:rPr lang="en-US" dirty="0"/>
              <a:t>Family 89</a:t>
            </a:r>
          </a:p>
        </p:txBody>
      </p:sp>
      <p:sp>
        <p:nvSpPr>
          <p:cNvPr id="51" name="Oval 50">
            <a:extLst>
              <a:ext uri="{FF2B5EF4-FFF2-40B4-BE49-F238E27FC236}">
                <a16:creationId xmlns:a16="http://schemas.microsoft.com/office/drawing/2014/main" id="{B369BAAF-4B69-DF68-D463-59D186A12464}"/>
              </a:ext>
            </a:extLst>
          </p:cNvPr>
          <p:cNvSpPr/>
          <p:nvPr/>
        </p:nvSpPr>
        <p:spPr>
          <a:xfrm>
            <a:off x="8674734" y="4218781"/>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78A3E7-209A-1A63-EB10-1CC7BDBB7152}"/>
              </a:ext>
            </a:extLst>
          </p:cNvPr>
          <p:cNvSpPr txBox="1"/>
          <p:nvPr/>
        </p:nvSpPr>
        <p:spPr>
          <a:xfrm>
            <a:off x="8088415" y="3834459"/>
            <a:ext cx="1299635" cy="369332"/>
          </a:xfrm>
          <a:prstGeom prst="rect">
            <a:avLst/>
          </a:prstGeom>
          <a:noFill/>
          <a:ln w="28575">
            <a:noFill/>
          </a:ln>
        </p:spPr>
        <p:txBody>
          <a:bodyPr wrap="square" rtlCol="0">
            <a:spAutoFit/>
          </a:bodyPr>
          <a:lstStyle/>
          <a:p>
            <a:pPr algn="ctr"/>
            <a:r>
              <a:rPr lang="en-US" dirty="0"/>
              <a:t>Day 7</a:t>
            </a:r>
          </a:p>
        </p:txBody>
      </p:sp>
      <p:sp>
        <p:nvSpPr>
          <p:cNvPr id="53" name="Oval 52">
            <a:extLst>
              <a:ext uri="{FF2B5EF4-FFF2-40B4-BE49-F238E27FC236}">
                <a16:creationId xmlns:a16="http://schemas.microsoft.com/office/drawing/2014/main" id="{8E6121C1-0D69-6114-A051-FD05B4BBDFC8}"/>
              </a:ext>
            </a:extLst>
          </p:cNvPr>
          <p:cNvSpPr/>
          <p:nvPr/>
        </p:nvSpPr>
        <p:spPr>
          <a:xfrm>
            <a:off x="9857634" y="4216894"/>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5146F35-1801-CAFC-76C5-A55D53CD9693}"/>
              </a:ext>
            </a:extLst>
          </p:cNvPr>
          <p:cNvSpPr txBox="1"/>
          <p:nvPr/>
        </p:nvSpPr>
        <p:spPr>
          <a:xfrm>
            <a:off x="9271315" y="3832572"/>
            <a:ext cx="1299635" cy="369332"/>
          </a:xfrm>
          <a:prstGeom prst="rect">
            <a:avLst/>
          </a:prstGeom>
          <a:noFill/>
          <a:ln w="28575">
            <a:noFill/>
          </a:ln>
        </p:spPr>
        <p:txBody>
          <a:bodyPr wrap="square" rtlCol="0">
            <a:spAutoFit/>
          </a:bodyPr>
          <a:lstStyle/>
          <a:p>
            <a:pPr algn="ctr"/>
            <a:r>
              <a:rPr lang="en-US" dirty="0"/>
              <a:t>Day 50</a:t>
            </a:r>
          </a:p>
        </p:txBody>
      </p:sp>
      <p:cxnSp>
        <p:nvCxnSpPr>
          <p:cNvPr id="56" name="Straight Arrow Connector 55">
            <a:extLst>
              <a:ext uri="{FF2B5EF4-FFF2-40B4-BE49-F238E27FC236}">
                <a16:creationId xmlns:a16="http://schemas.microsoft.com/office/drawing/2014/main" id="{CBAAF926-D358-CD75-911D-A221C3589950}"/>
              </a:ext>
            </a:extLst>
          </p:cNvPr>
          <p:cNvCxnSpPr/>
          <p:nvPr/>
        </p:nvCxnSpPr>
        <p:spPr>
          <a:xfrm>
            <a:off x="8737599" y="4566943"/>
            <a:ext cx="0" cy="782223"/>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8F363D38-A192-C590-FEB1-BBF3DA5D104B}"/>
              </a:ext>
            </a:extLst>
          </p:cNvPr>
          <p:cNvSpPr txBox="1"/>
          <p:nvPr/>
        </p:nvSpPr>
        <p:spPr>
          <a:xfrm>
            <a:off x="7824449" y="5468412"/>
            <a:ext cx="2877418" cy="646331"/>
          </a:xfrm>
          <a:prstGeom prst="rect">
            <a:avLst/>
          </a:prstGeom>
          <a:noFill/>
          <a:ln w="28575">
            <a:noFill/>
          </a:ln>
        </p:spPr>
        <p:txBody>
          <a:bodyPr wrap="square" rtlCol="0">
            <a:spAutoFit/>
          </a:bodyPr>
          <a:lstStyle/>
          <a:p>
            <a:pPr algn="ctr"/>
            <a:r>
              <a:rPr lang="en-US" dirty="0" err="1"/>
              <a:t>TruSeq</a:t>
            </a:r>
            <a:r>
              <a:rPr lang="en-US" dirty="0"/>
              <a:t> Stranded mRNA n=3 family</a:t>
            </a:r>
            <a:r>
              <a:rPr lang="en-US" baseline="30000" dirty="0"/>
              <a:t>-1</a:t>
            </a:r>
            <a:r>
              <a:rPr lang="en-US" dirty="0"/>
              <a:t> treatment</a:t>
            </a:r>
            <a:r>
              <a:rPr lang="en-US" baseline="30000" dirty="0"/>
              <a:t>-1</a:t>
            </a:r>
          </a:p>
        </p:txBody>
      </p:sp>
      <p:cxnSp>
        <p:nvCxnSpPr>
          <p:cNvPr id="60" name="Straight Arrow Connector 59">
            <a:extLst>
              <a:ext uri="{FF2B5EF4-FFF2-40B4-BE49-F238E27FC236}">
                <a16:creationId xmlns:a16="http://schemas.microsoft.com/office/drawing/2014/main" id="{FAB46DB0-070C-8B4E-461D-E10B1067CB54}"/>
              </a:ext>
            </a:extLst>
          </p:cNvPr>
          <p:cNvCxnSpPr>
            <a:cxnSpLocks/>
          </p:cNvCxnSpPr>
          <p:nvPr/>
        </p:nvCxnSpPr>
        <p:spPr>
          <a:xfrm flipV="1">
            <a:off x="2973462" y="420190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5" name="TextBox 1024">
            <a:extLst>
              <a:ext uri="{FF2B5EF4-FFF2-40B4-BE49-F238E27FC236}">
                <a16:creationId xmlns:a16="http://schemas.microsoft.com/office/drawing/2014/main" id="{08089DA9-9ABC-B96F-595D-1103575D8F18}"/>
              </a:ext>
            </a:extLst>
          </p:cNvPr>
          <p:cNvSpPr txBox="1"/>
          <p:nvPr/>
        </p:nvSpPr>
        <p:spPr>
          <a:xfrm>
            <a:off x="7824449" y="6069544"/>
            <a:ext cx="1894866" cy="369332"/>
          </a:xfrm>
          <a:prstGeom prst="rect">
            <a:avLst/>
          </a:prstGeom>
          <a:noFill/>
          <a:ln w="28575">
            <a:noFill/>
          </a:ln>
        </p:spPr>
        <p:txBody>
          <a:bodyPr wrap="square" rtlCol="0">
            <a:spAutoFit/>
          </a:bodyPr>
          <a:lstStyle/>
          <a:p>
            <a:pPr algn="ctr"/>
            <a:r>
              <a:rPr lang="en-US" dirty="0"/>
              <a:t>Mantle tissue</a:t>
            </a:r>
            <a:endParaRPr lang="en-US" baseline="30000" dirty="0"/>
          </a:p>
        </p:txBody>
      </p:sp>
      <p:pic>
        <p:nvPicPr>
          <p:cNvPr id="1030" name="Picture 2" descr="Oyster Graphic">
            <a:extLst>
              <a:ext uri="{FF2B5EF4-FFF2-40B4-BE49-F238E27FC236}">
                <a16:creationId xmlns:a16="http://schemas.microsoft.com/office/drawing/2014/main" id="{6F7E65DC-EBE3-C410-BA9D-329943016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DEEFA012-01AE-0238-2C2A-F08DEA3AAA07}"/>
              </a:ext>
            </a:extLst>
          </p:cNvPr>
          <p:cNvSpPr txBox="1"/>
          <p:nvPr/>
        </p:nvSpPr>
        <p:spPr>
          <a:xfrm>
            <a:off x="1506857" y="5530241"/>
            <a:ext cx="1299635" cy="369332"/>
          </a:xfrm>
          <a:prstGeom prst="rect">
            <a:avLst/>
          </a:prstGeom>
          <a:noFill/>
          <a:ln w="28575">
            <a:noFill/>
          </a:ln>
        </p:spPr>
        <p:txBody>
          <a:bodyPr wrap="square" rtlCol="0">
            <a:spAutoFit/>
          </a:bodyPr>
          <a:lstStyle/>
          <a:p>
            <a:pPr algn="ctr"/>
            <a:r>
              <a:rPr lang="en-US" dirty="0"/>
              <a:t>Family 90</a:t>
            </a:r>
          </a:p>
        </p:txBody>
      </p:sp>
      <p:pic>
        <p:nvPicPr>
          <p:cNvPr id="1033" name="Picture 2" descr="Oyster Graphic">
            <a:extLst>
              <a:ext uri="{FF2B5EF4-FFF2-40B4-BE49-F238E27FC236}">
                <a16:creationId xmlns:a16="http://schemas.microsoft.com/office/drawing/2014/main" id="{BA935C37-61E5-E32D-5515-2068CC6F1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79616A11-2DC9-315F-035A-330D5FAF4DEB}"/>
              </a:ext>
            </a:extLst>
          </p:cNvPr>
          <p:cNvSpPr txBox="1"/>
          <p:nvPr/>
        </p:nvSpPr>
        <p:spPr>
          <a:xfrm>
            <a:off x="1506857" y="3897564"/>
            <a:ext cx="1299635" cy="369332"/>
          </a:xfrm>
          <a:prstGeom prst="rect">
            <a:avLst/>
          </a:prstGeom>
          <a:noFill/>
          <a:ln w="28575">
            <a:noFill/>
          </a:ln>
        </p:spPr>
        <p:txBody>
          <a:bodyPr wrap="square" rtlCol="0">
            <a:spAutoFit/>
          </a:bodyPr>
          <a:lstStyle/>
          <a:p>
            <a:pPr algn="ctr"/>
            <a:r>
              <a:rPr lang="en-US" dirty="0"/>
              <a:t>Family 120</a:t>
            </a:r>
          </a:p>
        </p:txBody>
      </p:sp>
      <p:cxnSp>
        <p:nvCxnSpPr>
          <p:cNvPr id="1035" name="Straight Arrow Connector 1034">
            <a:extLst>
              <a:ext uri="{FF2B5EF4-FFF2-40B4-BE49-F238E27FC236}">
                <a16:creationId xmlns:a16="http://schemas.microsoft.com/office/drawing/2014/main" id="{754F649B-A3C7-2C14-A8F4-7FF2EFF0C2AC}"/>
              </a:ext>
            </a:extLst>
          </p:cNvPr>
          <p:cNvCxnSpPr>
            <a:cxnSpLocks/>
          </p:cNvCxnSpPr>
          <p:nvPr/>
        </p:nvCxnSpPr>
        <p:spPr>
          <a:xfrm>
            <a:off x="3022600" y="366543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6" name="Straight Arrow Connector 1035">
            <a:extLst>
              <a:ext uri="{FF2B5EF4-FFF2-40B4-BE49-F238E27FC236}">
                <a16:creationId xmlns:a16="http://schemas.microsoft.com/office/drawing/2014/main" id="{43A0C72D-8195-52E6-1D43-A75360628167}"/>
              </a:ext>
            </a:extLst>
          </p:cNvPr>
          <p:cNvCxnSpPr>
            <a:cxnSpLocks/>
          </p:cNvCxnSpPr>
          <p:nvPr/>
        </p:nvCxnSpPr>
        <p:spPr>
          <a:xfrm flipH="1" flipV="1">
            <a:off x="8732155" y="3409871"/>
            <a:ext cx="5444" cy="294046"/>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F2A0B343-13D2-57B4-73DE-B134341270DE}"/>
              </a:ext>
            </a:extLst>
          </p:cNvPr>
          <p:cNvSpPr txBox="1"/>
          <p:nvPr/>
        </p:nvSpPr>
        <p:spPr>
          <a:xfrm>
            <a:off x="8784238" y="2942162"/>
            <a:ext cx="2400789" cy="738664"/>
          </a:xfrm>
          <a:prstGeom prst="rect">
            <a:avLst/>
          </a:prstGeom>
          <a:noFill/>
          <a:ln w="28575">
            <a:noFill/>
          </a:ln>
        </p:spPr>
        <p:txBody>
          <a:bodyPr wrap="square" rtlCol="0">
            <a:spAutoFit/>
          </a:bodyPr>
          <a:lstStyle/>
          <a:p>
            <a:pPr algn="ctr"/>
            <a:r>
              <a:rPr lang="en-US" sz="1400" dirty="0"/>
              <a:t>Phenotype metrics determined: Sensitive (90, 120) and Tolerant (84, 89)</a:t>
            </a:r>
          </a:p>
        </p:txBody>
      </p:sp>
    </p:spTree>
    <p:extLst>
      <p:ext uri="{BB962C8B-B14F-4D97-AF65-F5344CB8AC3E}">
        <p14:creationId xmlns:p14="http://schemas.microsoft.com/office/powerpoint/2010/main" val="151154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B18FC-7D20-9E5A-1F0B-F7898799CB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3315C6-042B-6C9B-DBE8-6FF86D094681}"/>
              </a:ext>
            </a:extLst>
          </p:cNvPr>
          <p:cNvSpPr>
            <a:spLocks noGrp="1"/>
          </p:cNvSpPr>
          <p:nvPr>
            <p:ph type="title"/>
          </p:nvPr>
        </p:nvSpPr>
        <p:spPr>
          <a:xfrm>
            <a:off x="186267" y="187324"/>
            <a:ext cx="10515600" cy="540809"/>
          </a:xfrm>
        </p:spPr>
        <p:txBody>
          <a:bodyPr>
            <a:normAutofit/>
          </a:bodyPr>
          <a:lstStyle/>
          <a:p>
            <a:r>
              <a:rPr lang="en-US" sz="3000" dirty="0"/>
              <a:t>Disease dataset set #2: Johnson et al. 2020</a:t>
            </a:r>
          </a:p>
        </p:txBody>
      </p:sp>
      <p:sp>
        <p:nvSpPr>
          <p:cNvPr id="2" name="Title 1">
            <a:extLst>
              <a:ext uri="{FF2B5EF4-FFF2-40B4-BE49-F238E27FC236}">
                <a16:creationId xmlns:a16="http://schemas.microsoft.com/office/drawing/2014/main" id="{E83F03F4-5EB1-4520-B6DC-3D6BE48CBFA2}"/>
              </a:ext>
            </a:extLst>
          </p:cNvPr>
          <p:cNvSpPr txBox="1">
            <a:spLocks/>
          </p:cNvSpPr>
          <p:nvPr/>
        </p:nvSpPr>
        <p:spPr>
          <a:xfrm>
            <a:off x="186267" y="788457"/>
            <a:ext cx="10515600" cy="2005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Characterizing the Epigenetic and Transcriptomic Responses to </a:t>
            </a:r>
            <a:r>
              <a:rPr lang="en-US" sz="1800" i="1" dirty="0" err="1"/>
              <a:t>Perkinsus</a:t>
            </a:r>
            <a:r>
              <a:rPr lang="en-US" sz="1800" i="1" dirty="0"/>
              <a:t> marinus </a:t>
            </a:r>
            <a:r>
              <a:rPr lang="en-US" sz="1800" dirty="0"/>
              <a:t>Infection in the Eastern Oyster </a:t>
            </a:r>
            <a:r>
              <a:rPr lang="en-US" sz="1800" i="1" dirty="0"/>
              <a:t>Crassostrea virginica</a:t>
            </a:r>
          </a:p>
          <a:p>
            <a:r>
              <a:rPr lang="en-US" sz="1800" dirty="0"/>
              <a:t>link:  </a:t>
            </a:r>
            <a:r>
              <a:rPr lang="en-US" sz="1800" dirty="0">
                <a:hlinkClick r:id="rId2"/>
              </a:rPr>
              <a:t>https://www.frontiersin.org/journals/marine-science/articles/10.3389/fmars.2020.00598/full</a:t>
            </a:r>
            <a:r>
              <a:rPr lang="en-US" sz="1800" dirty="0"/>
              <a:t> </a:t>
            </a:r>
          </a:p>
          <a:p>
            <a:endParaRPr lang="en-US" sz="1800" dirty="0"/>
          </a:p>
          <a:p>
            <a:r>
              <a:rPr lang="en-US" sz="1800" dirty="0"/>
              <a:t>Oyster origin: Vermilion Bay, Louisiana &amp; Calcasieu Lake, Louisiana. 5 months acclimation at hatchery then spawned. Spat reared in upwelling system and </a:t>
            </a:r>
            <a:r>
              <a:rPr lang="en-US" sz="1800" dirty="0" err="1"/>
              <a:t>outplanted</a:t>
            </a:r>
            <a:r>
              <a:rPr lang="en-US" sz="1800" dirty="0"/>
              <a:t> to mesh bags. Monitored for mortality and cleaned every 3 months for 14-month period</a:t>
            </a:r>
          </a:p>
        </p:txBody>
      </p:sp>
      <p:pic>
        <p:nvPicPr>
          <p:cNvPr id="3" name="Picture 2" descr="Oyster Graphic">
            <a:extLst>
              <a:ext uri="{FF2B5EF4-FFF2-40B4-BE49-F238E27FC236}">
                <a16:creationId xmlns:a16="http://schemas.microsoft.com/office/drawing/2014/main" id="{D4C1FCF1-F5BA-498D-A68A-C375C793E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74" y="3509940"/>
            <a:ext cx="791126" cy="791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5E1B2-A0A2-A0BC-175E-182BE493FA50}"/>
              </a:ext>
            </a:extLst>
          </p:cNvPr>
          <p:cNvSpPr txBox="1"/>
          <p:nvPr/>
        </p:nvSpPr>
        <p:spPr>
          <a:xfrm>
            <a:off x="1490513" y="4418802"/>
            <a:ext cx="2069848" cy="738664"/>
          </a:xfrm>
          <a:prstGeom prst="rect">
            <a:avLst/>
          </a:prstGeom>
          <a:noFill/>
          <a:ln w="28575">
            <a:noFill/>
          </a:ln>
        </p:spPr>
        <p:txBody>
          <a:bodyPr wrap="square" rtlCol="0">
            <a:spAutoFit/>
          </a:bodyPr>
          <a:lstStyle/>
          <a:p>
            <a:pPr algn="ctr"/>
            <a:r>
              <a:rPr lang="en-US" sz="1400" dirty="0"/>
              <a:t>Phys: shell height, wet weight, </a:t>
            </a:r>
            <a:r>
              <a:rPr lang="en-US" sz="1400" i="1" dirty="0"/>
              <a:t>P. marinus</a:t>
            </a:r>
            <a:r>
              <a:rPr lang="en-US" sz="1400" dirty="0"/>
              <a:t> </a:t>
            </a:r>
            <a:r>
              <a:rPr lang="en-US" sz="1400" dirty="0" err="1"/>
              <a:t>hyponospores</a:t>
            </a:r>
            <a:r>
              <a:rPr lang="en-US" sz="1400" dirty="0"/>
              <a:t> g</a:t>
            </a:r>
            <a:r>
              <a:rPr lang="en-US" sz="1400" baseline="30000" dirty="0"/>
              <a:t>-1</a:t>
            </a:r>
          </a:p>
        </p:txBody>
      </p:sp>
      <p:cxnSp>
        <p:nvCxnSpPr>
          <p:cNvPr id="8" name="Straight Arrow Connector 7">
            <a:extLst>
              <a:ext uri="{FF2B5EF4-FFF2-40B4-BE49-F238E27FC236}">
                <a16:creationId xmlns:a16="http://schemas.microsoft.com/office/drawing/2014/main" id="{04FB4D2D-4373-2823-1C84-EDF8B4D4964F}"/>
              </a:ext>
            </a:extLst>
          </p:cNvPr>
          <p:cNvCxnSpPr/>
          <p:nvPr/>
        </p:nvCxnSpPr>
        <p:spPr>
          <a:xfrm>
            <a:off x="347133" y="4121664"/>
            <a:ext cx="16216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811ADC54-2BAB-46C7-ACFE-68ABD364183E}"/>
              </a:ext>
            </a:extLst>
          </p:cNvPr>
          <p:cNvSpPr txBox="1"/>
          <p:nvPr/>
        </p:nvSpPr>
        <p:spPr>
          <a:xfrm>
            <a:off x="415182" y="3478247"/>
            <a:ext cx="1193486" cy="523220"/>
          </a:xfrm>
          <a:prstGeom prst="rect">
            <a:avLst/>
          </a:prstGeom>
          <a:noFill/>
          <a:ln w="28575">
            <a:noFill/>
          </a:ln>
        </p:spPr>
        <p:txBody>
          <a:bodyPr wrap="square" rtlCol="0">
            <a:spAutoFit/>
          </a:bodyPr>
          <a:lstStyle/>
          <a:p>
            <a:pPr algn="ctr"/>
            <a:r>
              <a:rPr lang="en-US" sz="1400" dirty="0"/>
              <a:t>14 months out planted</a:t>
            </a:r>
          </a:p>
        </p:txBody>
      </p:sp>
      <p:cxnSp>
        <p:nvCxnSpPr>
          <p:cNvPr id="10" name="Connector: Elbow 9">
            <a:extLst>
              <a:ext uri="{FF2B5EF4-FFF2-40B4-BE49-F238E27FC236}">
                <a16:creationId xmlns:a16="http://schemas.microsoft.com/office/drawing/2014/main" id="{7E1D230C-7BA6-6CD0-EA0D-21D78E6D9FD7}"/>
              </a:ext>
            </a:extLst>
          </p:cNvPr>
          <p:cNvCxnSpPr>
            <a:cxnSpLocks/>
          </p:cNvCxnSpPr>
          <p:nvPr/>
        </p:nvCxnSpPr>
        <p:spPr>
          <a:xfrm flipV="1">
            <a:off x="3725524" y="3402455"/>
            <a:ext cx="1007342" cy="5223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CC0C7ADD-F7F6-2BE2-C521-E052CDE8E268}"/>
              </a:ext>
            </a:extLst>
          </p:cNvPr>
          <p:cNvCxnSpPr>
            <a:cxnSpLocks/>
          </p:cNvCxnSpPr>
          <p:nvPr/>
        </p:nvCxnSpPr>
        <p:spPr>
          <a:xfrm>
            <a:off x="3725524" y="3924779"/>
            <a:ext cx="1007342" cy="47784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2A6CE62-735E-C036-DBDB-AA448D4E7D20}"/>
              </a:ext>
            </a:extLst>
          </p:cNvPr>
          <p:cNvCxnSpPr>
            <a:cxnSpLocks/>
          </p:cNvCxnSpPr>
          <p:nvPr/>
        </p:nvCxnSpPr>
        <p:spPr>
          <a:xfrm>
            <a:off x="3725524" y="3924779"/>
            <a:ext cx="10073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ACB167-8BF9-B504-8A41-D0EBF60DEC9C}"/>
              </a:ext>
            </a:extLst>
          </p:cNvPr>
          <p:cNvSpPr txBox="1"/>
          <p:nvPr/>
        </p:nvSpPr>
        <p:spPr>
          <a:xfrm>
            <a:off x="4868330" y="3246495"/>
            <a:ext cx="3886203" cy="307777"/>
          </a:xfrm>
          <a:prstGeom prst="rect">
            <a:avLst/>
          </a:prstGeom>
          <a:noFill/>
          <a:ln w="28575">
            <a:noFill/>
          </a:ln>
        </p:spPr>
        <p:txBody>
          <a:bodyPr wrap="square" rtlCol="0">
            <a:spAutoFit/>
          </a:bodyPr>
          <a:lstStyle/>
          <a:p>
            <a:r>
              <a:rPr lang="en-US" sz="1400" dirty="0"/>
              <a:t>Very-light  (&lt;/=1,000 parasites g</a:t>
            </a:r>
            <a:r>
              <a:rPr lang="en-US" sz="1400" baseline="30000" dirty="0"/>
              <a:t>-1</a:t>
            </a:r>
            <a:r>
              <a:rPr lang="en-US" sz="1400" dirty="0"/>
              <a:t>) n=16</a:t>
            </a:r>
          </a:p>
        </p:txBody>
      </p:sp>
      <p:sp>
        <p:nvSpPr>
          <p:cNvPr id="18" name="TextBox 17">
            <a:extLst>
              <a:ext uri="{FF2B5EF4-FFF2-40B4-BE49-F238E27FC236}">
                <a16:creationId xmlns:a16="http://schemas.microsoft.com/office/drawing/2014/main" id="{4786E780-83AD-1F24-B030-C06FC47428C8}"/>
              </a:ext>
            </a:extLst>
          </p:cNvPr>
          <p:cNvSpPr txBox="1"/>
          <p:nvPr/>
        </p:nvSpPr>
        <p:spPr>
          <a:xfrm>
            <a:off x="4868330" y="3739857"/>
            <a:ext cx="3733803" cy="307777"/>
          </a:xfrm>
          <a:prstGeom prst="rect">
            <a:avLst/>
          </a:prstGeom>
          <a:noFill/>
          <a:ln w="28575">
            <a:noFill/>
          </a:ln>
        </p:spPr>
        <p:txBody>
          <a:bodyPr wrap="square" rtlCol="0">
            <a:spAutoFit/>
          </a:bodyPr>
          <a:lstStyle/>
          <a:p>
            <a:r>
              <a:rPr lang="en-US" sz="1400" dirty="0"/>
              <a:t>Light  (1,001 – 10,000 parasites g</a:t>
            </a:r>
            <a:r>
              <a:rPr lang="en-US" sz="1400" baseline="30000" dirty="0"/>
              <a:t>-1</a:t>
            </a:r>
            <a:r>
              <a:rPr lang="en-US" sz="1400" dirty="0"/>
              <a:t>) n=8</a:t>
            </a:r>
          </a:p>
        </p:txBody>
      </p:sp>
      <p:sp>
        <p:nvSpPr>
          <p:cNvPr id="19" name="TextBox 18">
            <a:extLst>
              <a:ext uri="{FF2B5EF4-FFF2-40B4-BE49-F238E27FC236}">
                <a16:creationId xmlns:a16="http://schemas.microsoft.com/office/drawing/2014/main" id="{1FA3A8F6-0EC9-F4B1-484B-618DEBCF523E}"/>
              </a:ext>
            </a:extLst>
          </p:cNvPr>
          <p:cNvSpPr txBox="1"/>
          <p:nvPr/>
        </p:nvSpPr>
        <p:spPr>
          <a:xfrm>
            <a:off x="4868330" y="4233219"/>
            <a:ext cx="4402670" cy="307777"/>
          </a:xfrm>
          <a:prstGeom prst="rect">
            <a:avLst/>
          </a:prstGeom>
          <a:noFill/>
          <a:ln w="28575">
            <a:noFill/>
          </a:ln>
        </p:spPr>
        <p:txBody>
          <a:bodyPr wrap="square" rtlCol="0">
            <a:spAutoFit/>
          </a:bodyPr>
          <a:lstStyle/>
          <a:p>
            <a:r>
              <a:rPr lang="en-US" sz="1400" dirty="0"/>
              <a:t>Moderate  (10</a:t>
            </a:r>
            <a:r>
              <a:rPr lang="en-US" sz="1400" baseline="30000" dirty="0"/>
              <a:t>4</a:t>
            </a:r>
            <a:r>
              <a:rPr lang="en-US" sz="1400" dirty="0"/>
              <a:t> – 10</a:t>
            </a:r>
            <a:r>
              <a:rPr lang="en-US" sz="1400" baseline="30000" dirty="0"/>
              <a:t>5</a:t>
            </a:r>
            <a:r>
              <a:rPr lang="en-US" sz="1400" dirty="0"/>
              <a:t> parasites g</a:t>
            </a:r>
            <a:r>
              <a:rPr lang="en-US" sz="1400" baseline="30000" dirty="0"/>
              <a:t>-1</a:t>
            </a:r>
            <a:r>
              <a:rPr lang="en-US" sz="1400" dirty="0"/>
              <a:t>) n=8</a:t>
            </a:r>
          </a:p>
        </p:txBody>
      </p:sp>
      <p:cxnSp>
        <p:nvCxnSpPr>
          <p:cNvPr id="21" name="Connector: Elbow 20">
            <a:extLst>
              <a:ext uri="{FF2B5EF4-FFF2-40B4-BE49-F238E27FC236}">
                <a16:creationId xmlns:a16="http://schemas.microsoft.com/office/drawing/2014/main" id="{E0CA29E2-B8C7-1B84-F6A7-7650C53B0DB9}"/>
              </a:ext>
            </a:extLst>
          </p:cNvPr>
          <p:cNvCxnSpPr>
            <a:cxnSpLocks/>
          </p:cNvCxnSpPr>
          <p:nvPr/>
        </p:nvCxnSpPr>
        <p:spPr>
          <a:xfrm>
            <a:off x="3721482" y="3924778"/>
            <a:ext cx="1011384" cy="9556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A4AA6C1-2D0C-0D73-79B0-D774FDFE52E8}"/>
              </a:ext>
            </a:extLst>
          </p:cNvPr>
          <p:cNvSpPr txBox="1"/>
          <p:nvPr/>
        </p:nvSpPr>
        <p:spPr>
          <a:xfrm>
            <a:off x="4868329" y="4726580"/>
            <a:ext cx="3987803" cy="307777"/>
          </a:xfrm>
          <a:prstGeom prst="rect">
            <a:avLst/>
          </a:prstGeom>
          <a:noFill/>
          <a:ln w="28575">
            <a:noFill/>
          </a:ln>
        </p:spPr>
        <p:txBody>
          <a:bodyPr wrap="square" rtlCol="0">
            <a:spAutoFit/>
          </a:bodyPr>
          <a:lstStyle/>
          <a:p>
            <a:r>
              <a:rPr lang="en-US" sz="1400" dirty="0"/>
              <a:t>Moderate-heavy  (&gt;10</a:t>
            </a:r>
            <a:r>
              <a:rPr lang="en-US" sz="1400" baseline="30000" dirty="0"/>
              <a:t>5</a:t>
            </a:r>
            <a:r>
              <a:rPr lang="en-US" sz="1400" dirty="0"/>
              <a:t> parasites g</a:t>
            </a:r>
            <a:r>
              <a:rPr lang="en-US" sz="1400" baseline="30000" dirty="0"/>
              <a:t>-1</a:t>
            </a:r>
            <a:r>
              <a:rPr lang="en-US" sz="1400" dirty="0"/>
              <a:t>) n=8</a:t>
            </a:r>
          </a:p>
        </p:txBody>
      </p:sp>
      <p:sp>
        <p:nvSpPr>
          <p:cNvPr id="29" name="TextBox 28">
            <a:extLst>
              <a:ext uri="{FF2B5EF4-FFF2-40B4-BE49-F238E27FC236}">
                <a16:creationId xmlns:a16="http://schemas.microsoft.com/office/drawing/2014/main" id="{F18FA6E2-5491-09C4-E0EB-77A6AEF1AC24}"/>
              </a:ext>
            </a:extLst>
          </p:cNvPr>
          <p:cNvSpPr txBox="1"/>
          <p:nvPr/>
        </p:nvSpPr>
        <p:spPr>
          <a:xfrm>
            <a:off x="3082121" y="3091391"/>
            <a:ext cx="1299635" cy="738664"/>
          </a:xfrm>
          <a:prstGeom prst="rect">
            <a:avLst/>
          </a:prstGeom>
          <a:noFill/>
          <a:ln w="28575">
            <a:noFill/>
          </a:ln>
        </p:spPr>
        <p:txBody>
          <a:bodyPr wrap="square" rtlCol="0">
            <a:spAutoFit/>
          </a:bodyPr>
          <a:lstStyle/>
          <a:p>
            <a:pPr algn="ctr"/>
            <a:r>
              <a:rPr lang="en-US" sz="1400" dirty="0"/>
              <a:t>Classified:</a:t>
            </a:r>
          </a:p>
          <a:p>
            <a:pPr algn="ctr"/>
            <a:r>
              <a:rPr lang="en-US" sz="1400" dirty="0"/>
              <a:t>n=40</a:t>
            </a:r>
          </a:p>
          <a:p>
            <a:pPr algn="ctr"/>
            <a:r>
              <a:rPr lang="en-US" sz="1400" dirty="0" err="1"/>
              <a:t>tagseq</a:t>
            </a:r>
            <a:endParaRPr lang="en-US" sz="1400" dirty="0"/>
          </a:p>
        </p:txBody>
      </p:sp>
    </p:spTree>
    <p:extLst>
      <p:ext uri="{BB962C8B-B14F-4D97-AF65-F5344CB8AC3E}">
        <p14:creationId xmlns:p14="http://schemas.microsoft.com/office/powerpoint/2010/main" val="76480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42F06-169F-525A-440B-F5FC63F197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D5EA365-3AA9-3C9C-02E1-DEDC99C7ACDD}"/>
              </a:ext>
            </a:extLst>
          </p:cNvPr>
          <p:cNvSpPr>
            <a:spLocks noGrp="1"/>
          </p:cNvSpPr>
          <p:nvPr>
            <p:ph type="title"/>
          </p:nvPr>
        </p:nvSpPr>
        <p:spPr>
          <a:xfrm>
            <a:off x="186267" y="187324"/>
            <a:ext cx="10515600" cy="540809"/>
          </a:xfrm>
        </p:spPr>
        <p:txBody>
          <a:bodyPr>
            <a:normAutofit/>
          </a:bodyPr>
          <a:lstStyle/>
          <a:p>
            <a:r>
              <a:rPr lang="en-US" sz="3000" dirty="0"/>
              <a:t>Disease dataset set #3: Chan et al. 2021</a:t>
            </a:r>
          </a:p>
        </p:txBody>
      </p:sp>
      <p:sp>
        <p:nvSpPr>
          <p:cNvPr id="2" name="Title 1">
            <a:extLst>
              <a:ext uri="{FF2B5EF4-FFF2-40B4-BE49-F238E27FC236}">
                <a16:creationId xmlns:a16="http://schemas.microsoft.com/office/drawing/2014/main" id="{416AE173-9512-B3BC-2CD7-ED200D6A0933}"/>
              </a:ext>
            </a:extLst>
          </p:cNvPr>
          <p:cNvSpPr txBox="1">
            <a:spLocks/>
          </p:cNvSpPr>
          <p:nvPr/>
        </p:nvSpPr>
        <p:spPr>
          <a:xfrm>
            <a:off x="186267" y="788457"/>
            <a:ext cx="11836400" cy="1438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Transcriptomic Response to </a:t>
            </a:r>
            <a:r>
              <a:rPr lang="en-US" sz="1800" i="1" dirty="0" err="1"/>
              <a:t>Perkinsus</a:t>
            </a:r>
            <a:r>
              <a:rPr lang="en-US" sz="1800" i="1" dirty="0"/>
              <a:t> marinus </a:t>
            </a:r>
            <a:r>
              <a:rPr lang="en-US" sz="1800" dirty="0"/>
              <a:t>in Two </a:t>
            </a:r>
            <a:r>
              <a:rPr lang="en-US" sz="1800" i="1" dirty="0"/>
              <a:t>Crassostrea</a:t>
            </a:r>
            <a:r>
              <a:rPr lang="en-US" sz="1800" dirty="0"/>
              <a:t> Oysters Reveals Evolutionary Dynamics of Host-Parasite Interactions</a:t>
            </a:r>
          </a:p>
          <a:p>
            <a:r>
              <a:rPr lang="en-US" sz="1800" dirty="0"/>
              <a:t>link:  </a:t>
            </a:r>
            <a:r>
              <a:rPr lang="en-US" sz="1800" dirty="0">
                <a:hlinkClick r:id="rId2"/>
              </a:rPr>
              <a:t>https://www.frontiersin.org/journals/genetics/articles/10.3389/fgene.2021.795706/full</a:t>
            </a:r>
            <a:r>
              <a:rPr lang="en-US" sz="1800" dirty="0"/>
              <a:t> </a:t>
            </a:r>
          </a:p>
          <a:p>
            <a:endParaRPr lang="en-US" sz="1800" dirty="0"/>
          </a:p>
          <a:p>
            <a:r>
              <a:rPr lang="en-US" sz="1800" dirty="0"/>
              <a:t>Oyster origin: Maine and Washington oyster farms. Acclimated in lab for 24 hours then experimentally challenged</a:t>
            </a:r>
          </a:p>
        </p:txBody>
      </p:sp>
      <p:pic>
        <p:nvPicPr>
          <p:cNvPr id="5" name="Picture 4" descr="A diagram of a human brain&#10;&#10;Description automatically generated with medium confidence">
            <a:extLst>
              <a:ext uri="{FF2B5EF4-FFF2-40B4-BE49-F238E27FC236}">
                <a16:creationId xmlns:a16="http://schemas.microsoft.com/office/drawing/2014/main" id="{A5EF3B3D-F3C7-D071-28CD-85CD2AD38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 y="3136706"/>
            <a:ext cx="5673595" cy="3204827"/>
          </a:xfrm>
          <a:prstGeom prst="rect">
            <a:avLst/>
          </a:prstGeom>
        </p:spPr>
      </p:pic>
      <p:sp>
        <p:nvSpPr>
          <p:cNvPr id="6" name="TextBox 5">
            <a:extLst>
              <a:ext uri="{FF2B5EF4-FFF2-40B4-BE49-F238E27FC236}">
                <a16:creationId xmlns:a16="http://schemas.microsoft.com/office/drawing/2014/main" id="{C7667B00-4787-3009-7BD7-1B813D52D448}"/>
              </a:ext>
            </a:extLst>
          </p:cNvPr>
          <p:cNvSpPr txBox="1"/>
          <p:nvPr/>
        </p:nvSpPr>
        <p:spPr>
          <a:xfrm>
            <a:off x="5444066" y="4222224"/>
            <a:ext cx="1523805" cy="307777"/>
          </a:xfrm>
          <a:prstGeom prst="rect">
            <a:avLst/>
          </a:prstGeom>
          <a:noFill/>
          <a:ln w="28575">
            <a:noFill/>
          </a:ln>
        </p:spPr>
        <p:txBody>
          <a:bodyPr wrap="square" rtlCol="0">
            <a:spAutoFit/>
          </a:bodyPr>
          <a:lstStyle/>
          <a:p>
            <a:r>
              <a:rPr lang="en-US" sz="1400" dirty="0"/>
              <a:t>Control (FSW)</a:t>
            </a:r>
          </a:p>
        </p:txBody>
      </p:sp>
      <p:sp>
        <p:nvSpPr>
          <p:cNvPr id="8" name="TextBox 7">
            <a:extLst>
              <a:ext uri="{FF2B5EF4-FFF2-40B4-BE49-F238E27FC236}">
                <a16:creationId xmlns:a16="http://schemas.microsoft.com/office/drawing/2014/main" id="{99B233FA-1245-B7B8-F3FF-725172D38351}"/>
              </a:ext>
            </a:extLst>
          </p:cNvPr>
          <p:cNvSpPr txBox="1"/>
          <p:nvPr/>
        </p:nvSpPr>
        <p:spPr>
          <a:xfrm>
            <a:off x="5444066" y="5618889"/>
            <a:ext cx="1523805" cy="307777"/>
          </a:xfrm>
          <a:prstGeom prst="rect">
            <a:avLst/>
          </a:prstGeom>
          <a:noFill/>
          <a:ln w="28575">
            <a:noFill/>
          </a:ln>
        </p:spPr>
        <p:txBody>
          <a:bodyPr wrap="square" rtlCol="0">
            <a:spAutoFit/>
          </a:bodyPr>
          <a:lstStyle/>
          <a:p>
            <a:r>
              <a:rPr lang="en-US" sz="1400" dirty="0"/>
              <a:t>Control (FSW)</a:t>
            </a:r>
          </a:p>
        </p:txBody>
      </p:sp>
      <p:sp>
        <p:nvSpPr>
          <p:cNvPr id="9" name="TextBox 8">
            <a:extLst>
              <a:ext uri="{FF2B5EF4-FFF2-40B4-BE49-F238E27FC236}">
                <a16:creationId xmlns:a16="http://schemas.microsoft.com/office/drawing/2014/main" id="{F3BBF34D-9A5A-8B28-6340-CE3754FF66AE}"/>
              </a:ext>
            </a:extLst>
          </p:cNvPr>
          <p:cNvSpPr txBox="1"/>
          <p:nvPr/>
        </p:nvSpPr>
        <p:spPr>
          <a:xfrm>
            <a:off x="5444066" y="3523922"/>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0" name="TextBox 9">
            <a:extLst>
              <a:ext uri="{FF2B5EF4-FFF2-40B4-BE49-F238E27FC236}">
                <a16:creationId xmlns:a16="http://schemas.microsoft.com/office/drawing/2014/main" id="{2103C3F8-E804-CC6A-85F5-8067E1CF38CE}"/>
              </a:ext>
            </a:extLst>
          </p:cNvPr>
          <p:cNvSpPr txBox="1"/>
          <p:nvPr/>
        </p:nvSpPr>
        <p:spPr>
          <a:xfrm>
            <a:off x="5444066" y="4968407"/>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2" name="TextBox 11">
            <a:extLst>
              <a:ext uri="{FF2B5EF4-FFF2-40B4-BE49-F238E27FC236}">
                <a16:creationId xmlns:a16="http://schemas.microsoft.com/office/drawing/2014/main" id="{C4F67131-6389-4B58-EA04-804C1AD45099}"/>
              </a:ext>
            </a:extLst>
          </p:cNvPr>
          <p:cNvSpPr txBox="1"/>
          <p:nvPr/>
        </p:nvSpPr>
        <p:spPr>
          <a:xfrm>
            <a:off x="4750262" y="2778917"/>
            <a:ext cx="702735" cy="307777"/>
          </a:xfrm>
          <a:prstGeom prst="rect">
            <a:avLst/>
          </a:prstGeom>
          <a:noFill/>
          <a:ln w="28575">
            <a:noFill/>
          </a:ln>
        </p:spPr>
        <p:txBody>
          <a:bodyPr wrap="square" rtlCol="0">
            <a:spAutoFit/>
          </a:bodyPr>
          <a:lstStyle/>
          <a:p>
            <a:r>
              <a:rPr lang="en-US" sz="1400" dirty="0"/>
              <a:t>n=10</a:t>
            </a:r>
          </a:p>
        </p:txBody>
      </p:sp>
      <p:sp>
        <p:nvSpPr>
          <p:cNvPr id="13" name="TextBox 12">
            <a:extLst>
              <a:ext uri="{FF2B5EF4-FFF2-40B4-BE49-F238E27FC236}">
                <a16:creationId xmlns:a16="http://schemas.microsoft.com/office/drawing/2014/main" id="{6EB8B7CD-0AAE-4207-3C49-C0E2C3BD9232}"/>
              </a:ext>
            </a:extLst>
          </p:cNvPr>
          <p:cNvSpPr txBox="1"/>
          <p:nvPr/>
        </p:nvSpPr>
        <p:spPr>
          <a:xfrm>
            <a:off x="3848232" y="2778917"/>
            <a:ext cx="702735" cy="307777"/>
          </a:xfrm>
          <a:prstGeom prst="rect">
            <a:avLst/>
          </a:prstGeom>
          <a:noFill/>
          <a:ln w="28575">
            <a:noFill/>
          </a:ln>
        </p:spPr>
        <p:txBody>
          <a:bodyPr wrap="square" rtlCol="0">
            <a:spAutoFit/>
          </a:bodyPr>
          <a:lstStyle/>
          <a:p>
            <a:r>
              <a:rPr lang="en-US" sz="1400" dirty="0"/>
              <a:t>n=10</a:t>
            </a:r>
          </a:p>
        </p:txBody>
      </p:sp>
      <p:sp>
        <p:nvSpPr>
          <p:cNvPr id="14" name="TextBox 13">
            <a:extLst>
              <a:ext uri="{FF2B5EF4-FFF2-40B4-BE49-F238E27FC236}">
                <a16:creationId xmlns:a16="http://schemas.microsoft.com/office/drawing/2014/main" id="{0E97E1D2-A117-145F-59A2-3B496FE68E2B}"/>
              </a:ext>
            </a:extLst>
          </p:cNvPr>
          <p:cNvSpPr txBox="1"/>
          <p:nvPr/>
        </p:nvSpPr>
        <p:spPr>
          <a:xfrm>
            <a:off x="2518965" y="2778917"/>
            <a:ext cx="702735" cy="307777"/>
          </a:xfrm>
          <a:prstGeom prst="rect">
            <a:avLst/>
          </a:prstGeom>
          <a:noFill/>
          <a:ln w="28575">
            <a:noFill/>
          </a:ln>
        </p:spPr>
        <p:txBody>
          <a:bodyPr wrap="square" rtlCol="0">
            <a:spAutoFit/>
          </a:bodyPr>
          <a:lstStyle/>
          <a:p>
            <a:r>
              <a:rPr lang="en-US" sz="1400" dirty="0"/>
              <a:t>n=10</a:t>
            </a:r>
          </a:p>
        </p:txBody>
      </p:sp>
    </p:spTree>
    <p:extLst>
      <p:ext uri="{BB962C8B-B14F-4D97-AF65-F5344CB8AC3E}">
        <p14:creationId xmlns:p14="http://schemas.microsoft.com/office/powerpoint/2010/main" val="352959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E88DB-90AD-2439-CB7B-6F55446C5F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6DB7-F6FF-71EF-8598-333A66E44A2B}"/>
              </a:ext>
            </a:extLst>
          </p:cNvPr>
          <p:cNvSpPr>
            <a:spLocks noGrp="1"/>
          </p:cNvSpPr>
          <p:nvPr>
            <p:ph type="title"/>
          </p:nvPr>
        </p:nvSpPr>
        <p:spPr>
          <a:xfrm>
            <a:off x="186267" y="187324"/>
            <a:ext cx="10515600" cy="540809"/>
          </a:xfrm>
        </p:spPr>
        <p:txBody>
          <a:bodyPr>
            <a:normAutofit/>
          </a:bodyPr>
          <a:lstStyle/>
          <a:p>
            <a:r>
              <a:rPr lang="en-US" sz="3000" dirty="0"/>
              <a:t>Disease dataset set #4: Sullivan and </a:t>
            </a:r>
            <a:r>
              <a:rPr lang="en-US" sz="3000" dirty="0" err="1"/>
              <a:t>Proestou</a:t>
            </a:r>
            <a:r>
              <a:rPr lang="en-US" sz="3000" dirty="0"/>
              <a:t> 2021</a:t>
            </a:r>
          </a:p>
        </p:txBody>
      </p:sp>
      <p:sp>
        <p:nvSpPr>
          <p:cNvPr id="2" name="Title 1">
            <a:extLst>
              <a:ext uri="{FF2B5EF4-FFF2-40B4-BE49-F238E27FC236}">
                <a16:creationId xmlns:a16="http://schemas.microsoft.com/office/drawing/2014/main" id="{716A2321-9FE5-5C06-3CA4-3FD685BFD82C}"/>
              </a:ext>
            </a:extLst>
          </p:cNvPr>
          <p:cNvSpPr txBox="1">
            <a:spLocks/>
          </p:cNvSpPr>
          <p:nvPr/>
        </p:nvSpPr>
        <p:spPr>
          <a:xfrm>
            <a:off x="186267" y="788456"/>
            <a:ext cx="11836400" cy="159914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Survival and transcriptomic responses to different </a:t>
            </a:r>
            <a:r>
              <a:rPr lang="en-US" sz="1800" i="1" dirty="0" err="1"/>
              <a:t>Perkinsus</a:t>
            </a:r>
            <a:r>
              <a:rPr lang="en-US" sz="1800" i="1" dirty="0"/>
              <a:t> marinus</a:t>
            </a:r>
            <a:r>
              <a:rPr lang="en-US" sz="1800" dirty="0"/>
              <a:t> exposure methods in an Eastern oyster family</a:t>
            </a:r>
          </a:p>
          <a:p>
            <a:r>
              <a:rPr lang="en-US" sz="1800" dirty="0"/>
              <a:t>link: </a:t>
            </a:r>
            <a:r>
              <a:rPr lang="en-US" sz="1800" dirty="0">
                <a:hlinkClick r:id="rId2"/>
              </a:rPr>
              <a:t>https://doi.org/10.1016/j.aquaculture.2021.736831</a:t>
            </a:r>
            <a:r>
              <a:rPr lang="en-US" sz="1800" dirty="0"/>
              <a:t> </a:t>
            </a:r>
          </a:p>
          <a:p>
            <a:endParaRPr lang="en-US" sz="1800" dirty="0"/>
          </a:p>
          <a:p>
            <a:r>
              <a:rPr lang="en-US" sz="1800" dirty="0"/>
              <a:t>Oyster origin: 1 year old from full sibling oyster family 286 from VIMS transported to USDA ARS NCWMAC in RI. Acclimated to lab conditions. All exposed oysters (n = 56 per group) received a dose of 5 × </a:t>
            </a:r>
            <a:r>
              <a:rPr lang="fi-FI" sz="1800" dirty="0"/>
              <a:t>10</a:t>
            </a:r>
            <a:r>
              <a:rPr lang="fi-FI" sz="1800" baseline="30000" dirty="0"/>
              <a:t>6</a:t>
            </a:r>
            <a:r>
              <a:rPr lang="en-US" sz="1800" dirty="0"/>
              <a:t> cultured P. marinus cells. Group 2 were fed P. marinus; Group 3 were injected with P. marinus. At 6 h, 36 h, 7 d, and 28 d post-exposure, six live oysters per group were censored and mantle and digestive tissues preserved. For 3-5 per group, measured global gene expression. Throughout, moribund oystered were removed and sampled. At completion at 42 d, remaining oysters were sampled. Samples were sequenced in two batches (fall 2015 and 2017) and expression profiles covaried with batch.</a:t>
            </a:r>
          </a:p>
        </p:txBody>
      </p:sp>
      <p:pic>
        <p:nvPicPr>
          <p:cNvPr id="3" name="Picture 2" descr="Oyster Graphic">
            <a:extLst>
              <a:ext uri="{FF2B5EF4-FFF2-40B4-BE49-F238E27FC236}">
                <a16:creationId xmlns:a16="http://schemas.microsoft.com/office/drawing/2014/main" id="{05A8E771-5D35-3060-A469-AD6C35686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3225054"/>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6F29FD-A4D1-46ED-C173-83CD68BBC5C1}"/>
              </a:ext>
            </a:extLst>
          </p:cNvPr>
          <p:cNvSpPr txBox="1"/>
          <p:nvPr/>
        </p:nvSpPr>
        <p:spPr>
          <a:xfrm>
            <a:off x="1414249" y="3353283"/>
            <a:ext cx="1193486" cy="523220"/>
          </a:xfrm>
          <a:prstGeom prst="rect">
            <a:avLst/>
          </a:prstGeom>
          <a:noFill/>
          <a:ln w="28575">
            <a:noFill/>
          </a:ln>
        </p:spPr>
        <p:txBody>
          <a:bodyPr wrap="square" rtlCol="0">
            <a:spAutoFit/>
          </a:bodyPr>
          <a:lstStyle/>
          <a:p>
            <a:pPr algn="ctr"/>
            <a:r>
              <a:rPr lang="en-US" sz="1400" dirty="0"/>
              <a:t>Group 1</a:t>
            </a:r>
          </a:p>
          <a:p>
            <a:pPr algn="ctr"/>
            <a:r>
              <a:rPr lang="en-US" sz="1400" dirty="0"/>
              <a:t>Saline</a:t>
            </a:r>
          </a:p>
        </p:txBody>
      </p:sp>
      <p:pic>
        <p:nvPicPr>
          <p:cNvPr id="6" name="Picture 5" descr="Oyster Graphic">
            <a:extLst>
              <a:ext uri="{FF2B5EF4-FFF2-40B4-BE49-F238E27FC236}">
                <a16:creationId xmlns:a16="http://schemas.microsoft.com/office/drawing/2014/main" id="{A6639395-945A-2F8E-17F7-040138880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132962"/>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0B29CD-BC60-55E5-6F54-4374F6F604D2}"/>
              </a:ext>
            </a:extLst>
          </p:cNvPr>
          <p:cNvSpPr txBox="1"/>
          <p:nvPr/>
        </p:nvSpPr>
        <p:spPr>
          <a:xfrm>
            <a:off x="1423651" y="4164065"/>
            <a:ext cx="1193486" cy="738664"/>
          </a:xfrm>
          <a:prstGeom prst="rect">
            <a:avLst/>
          </a:prstGeom>
          <a:noFill/>
          <a:ln w="28575">
            <a:noFill/>
          </a:ln>
        </p:spPr>
        <p:txBody>
          <a:bodyPr wrap="square" rtlCol="0">
            <a:spAutoFit/>
          </a:bodyPr>
          <a:lstStyle/>
          <a:p>
            <a:pPr algn="ctr"/>
            <a:r>
              <a:rPr lang="en-US" sz="1400" dirty="0"/>
              <a:t>Group 2</a:t>
            </a:r>
          </a:p>
          <a:p>
            <a:pPr algn="ctr"/>
            <a:r>
              <a:rPr lang="en-US" sz="1400" dirty="0"/>
              <a:t>Fed </a:t>
            </a:r>
            <a:r>
              <a:rPr lang="fi-FI" sz="1400" dirty="0"/>
              <a:t>5 x 10</a:t>
            </a:r>
            <a:r>
              <a:rPr lang="fi-FI" sz="1400" baseline="30000" dirty="0"/>
              <a:t>6</a:t>
            </a:r>
            <a:r>
              <a:rPr lang="fi-FI" sz="1400" dirty="0"/>
              <a:t> </a:t>
            </a:r>
            <a:r>
              <a:rPr lang="fi-FI" sz="1400" i="1" dirty="0"/>
              <a:t>P. marinus</a:t>
            </a:r>
            <a:endParaRPr lang="en-US" sz="1400" dirty="0"/>
          </a:p>
        </p:txBody>
      </p:sp>
      <p:pic>
        <p:nvPicPr>
          <p:cNvPr id="8" name="Picture 7" descr="Oyster Graphic">
            <a:extLst>
              <a:ext uri="{FF2B5EF4-FFF2-40B4-BE49-F238E27FC236}">
                <a16:creationId xmlns:a16="http://schemas.microsoft.com/office/drawing/2014/main" id="{18E4F0E9-EF00-37BF-A49A-AC2DFA52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1973"/>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A8FBC9-5FD7-ADB9-EA36-CE8897326DC6}"/>
              </a:ext>
            </a:extLst>
          </p:cNvPr>
          <p:cNvSpPr txBox="1"/>
          <p:nvPr/>
        </p:nvSpPr>
        <p:spPr>
          <a:xfrm>
            <a:off x="1414249" y="5112988"/>
            <a:ext cx="1193486" cy="954107"/>
          </a:xfrm>
          <a:prstGeom prst="rect">
            <a:avLst/>
          </a:prstGeom>
          <a:noFill/>
          <a:ln w="28575">
            <a:noFill/>
          </a:ln>
        </p:spPr>
        <p:txBody>
          <a:bodyPr wrap="square" rtlCol="0">
            <a:spAutoFit/>
          </a:bodyPr>
          <a:lstStyle/>
          <a:p>
            <a:pPr algn="ctr"/>
            <a:r>
              <a:rPr lang="en-US" sz="1400" dirty="0"/>
              <a:t>Group 3</a:t>
            </a:r>
          </a:p>
          <a:p>
            <a:pPr algn="ctr"/>
            <a:r>
              <a:rPr lang="en-US" sz="1400" dirty="0"/>
              <a:t>Injected 5 x 10</a:t>
            </a:r>
            <a:r>
              <a:rPr lang="en-US" sz="1400" baseline="30000" dirty="0"/>
              <a:t>6</a:t>
            </a:r>
            <a:r>
              <a:rPr lang="en-US" sz="1400" dirty="0"/>
              <a:t> </a:t>
            </a:r>
            <a:r>
              <a:rPr lang="en-US" sz="1400" i="1" dirty="0"/>
              <a:t>P. marinus</a:t>
            </a:r>
            <a:endParaRPr lang="en-US" sz="1400" dirty="0"/>
          </a:p>
        </p:txBody>
      </p:sp>
      <p:sp>
        <p:nvSpPr>
          <p:cNvPr id="10" name="TextBox 9">
            <a:extLst>
              <a:ext uri="{FF2B5EF4-FFF2-40B4-BE49-F238E27FC236}">
                <a16:creationId xmlns:a16="http://schemas.microsoft.com/office/drawing/2014/main" id="{696ABBAE-633C-BD80-E0CF-49A9958B84AE}"/>
              </a:ext>
            </a:extLst>
          </p:cNvPr>
          <p:cNvSpPr txBox="1"/>
          <p:nvPr/>
        </p:nvSpPr>
        <p:spPr>
          <a:xfrm>
            <a:off x="890410" y="2855902"/>
            <a:ext cx="1193486" cy="307777"/>
          </a:xfrm>
          <a:prstGeom prst="rect">
            <a:avLst/>
          </a:prstGeom>
          <a:noFill/>
          <a:ln w="28575">
            <a:noFill/>
          </a:ln>
        </p:spPr>
        <p:txBody>
          <a:bodyPr wrap="square" rtlCol="0">
            <a:spAutoFit/>
          </a:bodyPr>
          <a:lstStyle/>
          <a:p>
            <a:pPr algn="ctr"/>
            <a:r>
              <a:rPr lang="en-US" sz="1400" dirty="0"/>
              <a:t>n=56</a:t>
            </a:r>
          </a:p>
        </p:txBody>
      </p:sp>
      <p:cxnSp>
        <p:nvCxnSpPr>
          <p:cNvPr id="11" name="Straight Arrow Connector 10">
            <a:extLst>
              <a:ext uri="{FF2B5EF4-FFF2-40B4-BE49-F238E27FC236}">
                <a16:creationId xmlns:a16="http://schemas.microsoft.com/office/drawing/2014/main" id="{E9ABA254-55FE-4F52-4DF4-103D1A52CDF5}"/>
              </a:ext>
            </a:extLst>
          </p:cNvPr>
          <p:cNvCxnSpPr>
            <a:cxnSpLocks/>
          </p:cNvCxnSpPr>
          <p:nvPr/>
        </p:nvCxnSpPr>
        <p:spPr>
          <a:xfrm>
            <a:off x="3031067" y="4468797"/>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7249BC84-0240-B4B2-30BC-B0099CBA8F1A}"/>
              </a:ext>
            </a:extLst>
          </p:cNvPr>
          <p:cNvSpPr txBox="1"/>
          <p:nvPr/>
        </p:nvSpPr>
        <p:spPr>
          <a:xfrm>
            <a:off x="2781266" y="3961881"/>
            <a:ext cx="1193486" cy="307777"/>
          </a:xfrm>
          <a:prstGeom prst="rect">
            <a:avLst/>
          </a:prstGeom>
          <a:noFill/>
          <a:ln w="28575">
            <a:noFill/>
          </a:ln>
        </p:spPr>
        <p:txBody>
          <a:bodyPr wrap="square" rtlCol="0">
            <a:spAutoFit/>
          </a:bodyPr>
          <a:lstStyle/>
          <a:p>
            <a:pPr algn="ctr"/>
            <a:r>
              <a:rPr lang="en-US" sz="1400" dirty="0"/>
              <a:t>6 h</a:t>
            </a:r>
          </a:p>
        </p:txBody>
      </p:sp>
      <p:sp>
        <p:nvSpPr>
          <p:cNvPr id="14" name="Oval 13">
            <a:extLst>
              <a:ext uri="{FF2B5EF4-FFF2-40B4-BE49-F238E27FC236}">
                <a16:creationId xmlns:a16="http://schemas.microsoft.com/office/drawing/2014/main" id="{FDEFFC02-D449-B004-ADC6-AB7DFAC98630}"/>
              </a:ext>
            </a:extLst>
          </p:cNvPr>
          <p:cNvSpPr/>
          <p:nvPr/>
        </p:nvSpPr>
        <p:spPr>
          <a:xfrm>
            <a:off x="3314510"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502813E-2B49-C9C6-DF82-AD62A57C8CFA}"/>
              </a:ext>
            </a:extLst>
          </p:cNvPr>
          <p:cNvSpPr txBox="1"/>
          <p:nvPr/>
        </p:nvSpPr>
        <p:spPr>
          <a:xfrm>
            <a:off x="3241605" y="3961881"/>
            <a:ext cx="1193486" cy="307777"/>
          </a:xfrm>
          <a:prstGeom prst="rect">
            <a:avLst/>
          </a:prstGeom>
          <a:noFill/>
          <a:ln w="28575">
            <a:noFill/>
          </a:ln>
        </p:spPr>
        <p:txBody>
          <a:bodyPr wrap="square" rtlCol="0">
            <a:spAutoFit/>
          </a:bodyPr>
          <a:lstStyle/>
          <a:p>
            <a:pPr algn="ctr"/>
            <a:r>
              <a:rPr lang="en-US" sz="1400" dirty="0"/>
              <a:t>36 h</a:t>
            </a:r>
          </a:p>
        </p:txBody>
      </p:sp>
      <p:sp>
        <p:nvSpPr>
          <p:cNvPr id="16" name="Oval 15">
            <a:extLst>
              <a:ext uri="{FF2B5EF4-FFF2-40B4-BE49-F238E27FC236}">
                <a16:creationId xmlns:a16="http://schemas.microsoft.com/office/drawing/2014/main" id="{057AD2BD-0367-01CA-91A4-724140DC30C5}"/>
              </a:ext>
            </a:extLst>
          </p:cNvPr>
          <p:cNvSpPr/>
          <p:nvPr/>
        </p:nvSpPr>
        <p:spPr>
          <a:xfrm>
            <a:off x="3774849"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2D1DAD-4245-8387-317F-86957BFA83FF}"/>
              </a:ext>
            </a:extLst>
          </p:cNvPr>
          <p:cNvSpPr txBox="1"/>
          <p:nvPr/>
        </p:nvSpPr>
        <p:spPr>
          <a:xfrm>
            <a:off x="4030203" y="3961881"/>
            <a:ext cx="1193486" cy="307777"/>
          </a:xfrm>
          <a:prstGeom prst="rect">
            <a:avLst/>
          </a:prstGeom>
          <a:noFill/>
          <a:ln w="28575">
            <a:noFill/>
          </a:ln>
        </p:spPr>
        <p:txBody>
          <a:bodyPr wrap="square" rtlCol="0">
            <a:spAutoFit/>
          </a:bodyPr>
          <a:lstStyle/>
          <a:p>
            <a:pPr algn="ctr"/>
            <a:r>
              <a:rPr lang="en-US" sz="1400" dirty="0"/>
              <a:t>7 d</a:t>
            </a:r>
          </a:p>
        </p:txBody>
      </p:sp>
      <p:sp>
        <p:nvSpPr>
          <p:cNvPr id="18" name="Oval 17">
            <a:extLst>
              <a:ext uri="{FF2B5EF4-FFF2-40B4-BE49-F238E27FC236}">
                <a16:creationId xmlns:a16="http://schemas.microsoft.com/office/drawing/2014/main" id="{CB9F40E5-0B27-19FA-B9DE-37FFE7501C76}"/>
              </a:ext>
            </a:extLst>
          </p:cNvPr>
          <p:cNvSpPr/>
          <p:nvPr/>
        </p:nvSpPr>
        <p:spPr>
          <a:xfrm>
            <a:off x="4563447"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A2CF36C-CD9C-D3B0-2E54-8A761E822677}"/>
              </a:ext>
            </a:extLst>
          </p:cNvPr>
          <p:cNvSpPr txBox="1"/>
          <p:nvPr/>
        </p:nvSpPr>
        <p:spPr>
          <a:xfrm>
            <a:off x="5169632" y="3961881"/>
            <a:ext cx="1193486" cy="307777"/>
          </a:xfrm>
          <a:prstGeom prst="rect">
            <a:avLst/>
          </a:prstGeom>
          <a:noFill/>
          <a:ln w="28575">
            <a:noFill/>
          </a:ln>
        </p:spPr>
        <p:txBody>
          <a:bodyPr wrap="square" rtlCol="0">
            <a:spAutoFit/>
          </a:bodyPr>
          <a:lstStyle/>
          <a:p>
            <a:pPr algn="ctr"/>
            <a:r>
              <a:rPr lang="en-US" sz="1400" dirty="0"/>
              <a:t>28 d</a:t>
            </a:r>
          </a:p>
        </p:txBody>
      </p:sp>
      <p:sp>
        <p:nvSpPr>
          <p:cNvPr id="20" name="Oval 19">
            <a:extLst>
              <a:ext uri="{FF2B5EF4-FFF2-40B4-BE49-F238E27FC236}">
                <a16:creationId xmlns:a16="http://schemas.microsoft.com/office/drawing/2014/main" id="{AFD38ED5-1C74-959C-4165-87A18C322E0D}"/>
              </a:ext>
            </a:extLst>
          </p:cNvPr>
          <p:cNvSpPr/>
          <p:nvPr/>
        </p:nvSpPr>
        <p:spPr>
          <a:xfrm>
            <a:off x="5702876"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6F60C9-4883-F689-A999-7FE175456DC7}"/>
              </a:ext>
            </a:extLst>
          </p:cNvPr>
          <p:cNvSpPr txBox="1"/>
          <p:nvPr/>
        </p:nvSpPr>
        <p:spPr>
          <a:xfrm>
            <a:off x="3158032" y="3526240"/>
            <a:ext cx="2671843" cy="307777"/>
          </a:xfrm>
          <a:prstGeom prst="rect">
            <a:avLst/>
          </a:prstGeom>
          <a:noFill/>
          <a:ln w="28575">
            <a:noFill/>
          </a:ln>
        </p:spPr>
        <p:txBody>
          <a:bodyPr wrap="square" rtlCol="0">
            <a:spAutoFit/>
          </a:bodyPr>
          <a:lstStyle/>
          <a:p>
            <a:r>
              <a:rPr lang="en-US" sz="1400" dirty="0"/>
              <a:t>n=3-5 per group per timepoint</a:t>
            </a:r>
            <a:endParaRPr lang="en-US" sz="1400" baseline="30000" dirty="0"/>
          </a:p>
        </p:txBody>
      </p:sp>
    </p:spTree>
    <p:extLst>
      <p:ext uri="{BB962C8B-B14F-4D97-AF65-F5344CB8AC3E}">
        <p14:creationId xmlns:p14="http://schemas.microsoft.com/office/powerpoint/2010/main" val="183573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9AB57-A7B6-24A6-6B09-01F41D40074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DF2575-6501-10AB-1046-70C39217E837}"/>
              </a:ext>
            </a:extLst>
          </p:cNvPr>
          <p:cNvSpPr>
            <a:spLocks noGrp="1"/>
          </p:cNvSpPr>
          <p:nvPr>
            <p:ph type="title"/>
          </p:nvPr>
        </p:nvSpPr>
        <p:spPr>
          <a:xfrm>
            <a:off x="186267" y="187324"/>
            <a:ext cx="10515600" cy="540809"/>
          </a:xfrm>
        </p:spPr>
        <p:txBody>
          <a:bodyPr>
            <a:normAutofit/>
          </a:bodyPr>
          <a:lstStyle/>
          <a:p>
            <a:r>
              <a:rPr lang="en-US" sz="3000" dirty="0"/>
              <a:t>Disease dataset set #5: </a:t>
            </a:r>
            <a:r>
              <a:rPr lang="en-US" sz="3000" dirty="0" err="1"/>
              <a:t>Proestou</a:t>
            </a:r>
            <a:r>
              <a:rPr lang="en-US" sz="3000" dirty="0"/>
              <a:t> and Sullivan 2020</a:t>
            </a:r>
          </a:p>
        </p:txBody>
      </p:sp>
      <p:sp>
        <p:nvSpPr>
          <p:cNvPr id="2" name="Title 1">
            <a:extLst>
              <a:ext uri="{FF2B5EF4-FFF2-40B4-BE49-F238E27FC236}">
                <a16:creationId xmlns:a16="http://schemas.microsoft.com/office/drawing/2014/main" id="{F2D8C66F-5FDC-35C5-EE17-EBF109EF7C39}"/>
              </a:ext>
            </a:extLst>
          </p:cNvPr>
          <p:cNvSpPr txBox="1">
            <a:spLocks/>
          </p:cNvSpPr>
          <p:nvPr/>
        </p:nvSpPr>
        <p:spPr>
          <a:xfrm>
            <a:off x="254000" y="788456"/>
            <a:ext cx="11836400" cy="2640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Variation in global transcriptomic response to </a:t>
            </a:r>
            <a:r>
              <a:rPr lang="en-US" sz="1600" dirty="0" err="1"/>
              <a:t>Perkinsus</a:t>
            </a:r>
            <a:r>
              <a:rPr lang="en-US" sz="1600" dirty="0"/>
              <a:t> marinus infection among eastern oyster families highlights potential mechanisms of disease resistance</a:t>
            </a:r>
          </a:p>
          <a:p>
            <a:r>
              <a:rPr lang="en-US" sz="1600" dirty="0"/>
              <a:t>link: </a:t>
            </a:r>
            <a:r>
              <a:rPr lang="en-US" sz="1600" dirty="0">
                <a:hlinkClick r:id="rId2"/>
              </a:rPr>
              <a:t>https://www.sciencedirect.com/science/article/pii/S1050464819311295?via=ihub#appsec1</a:t>
            </a:r>
            <a:r>
              <a:rPr lang="en-US" sz="1600" dirty="0"/>
              <a:t> </a:t>
            </a:r>
          </a:p>
          <a:p>
            <a:endParaRPr lang="en-US" sz="1600" dirty="0"/>
          </a:p>
          <a:p>
            <a:r>
              <a:rPr lang="en-US" sz="1600" dirty="0"/>
              <a:t>Oyster origin: full sibling oyster families from the Aquaculture Genetics &amp; Breeding Technology Center's (ABC) selective breeding program were challenged with either 5 × 10</a:t>
            </a:r>
            <a:r>
              <a:rPr lang="en-US" sz="1600" baseline="30000" dirty="0"/>
              <a:t>6</a:t>
            </a:r>
            <a:r>
              <a:rPr lang="en-US" sz="1600" dirty="0"/>
              <a:t> P. marinus cells g</a:t>
            </a:r>
            <a:r>
              <a:rPr lang="en-US" sz="1600" baseline="30000" dirty="0"/>
              <a:t>−1</a:t>
            </a:r>
            <a:r>
              <a:rPr lang="en-US" sz="1600" dirty="0"/>
              <a:t> wet tissue weight (injected treatment) or artificial seawater (control treatment) via injection in adductor muscle tissue </a:t>
            </a:r>
          </a:p>
          <a:p>
            <a:endParaRPr lang="en-US" sz="1600" dirty="0"/>
          </a:p>
          <a:p>
            <a:r>
              <a:rPr lang="en-US" sz="1600" dirty="0"/>
              <a:t>gene expression analysis focused on mantle tissues collected from two families identified as susceptible (low survival and low parasite elimination rate, family 242) and resistant (high survival and moderate parasite elimination rate, family 266) to </a:t>
            </a:r>
            <a:r>
              <a:rPr lang="en-US" sz="1600" i="1" dirty="0"/>
              <a:t>P. marinus </a:t>
            </a:r>
            <a:r>
              <a:rPr lang="en-US" sz="1600" dirty="0"/>
              <a:t>infection in the laboratory disease challenge</a:t>
            </a:r>
          </a:p>
        </p:txBody>
      </p:sp>
      <p:pic>
        <p:nvPicPr>
          <p:cNvPr id="23" name="Picture 22" descr="Oyster Graphic">
            <a:extLst>
              <a:ext uri="{FF2B5EF4-FFF2-40B4-BE49-F238E27FC236}">
                <a16:creationId xmlns:a16="http://schemas.microsoft.com/office/drawing/2014/main" id="{5C663024-4666-6A4A-16B0-6E85DC034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200696"/>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C00A945-8BC1-6A9F-4380-A86C0EC70160}"/>
              </a:ext>
            </a:extLst>
          </p:cNvPr>
          <p:cNvSpPr txBox="1"/>
          <p:nvPr/>
        </p:nvSpPr>
        <p:spPr>
          <a:xfrm>
            <a:off x="1423651" y="4231799"/>
            <a:ext cx="1193486" cy="523220"/>
          </a:xfrm>
          <a:prstGeom prst="rect">
            <a:avLst/>
          </a:prstGeom>
          <a:noFill/>
          <a:ln w="28575">
            <a:noFill/>
          </a:ln>
        </p:spPr>
        <p:txBody>
          <a:bodyPr wrap="square" rtlCol="0">
            <a:spAutoFit/>
          </a:bodyPr>
          <a:lstStyle/>
          <a:p>
            <a:pPr algn="ctr"/>
            <a:r>
              <a:rPr lang="en-US" sz="1400" dirty="0"/>
              <a:t>Family 242</a:t>
            </a:r>
          </a:p>
          <a:p>
            <a:pPr algn="ctr"/>
            <a:r>
              <a:rPr lang="fi-FI" sz="1400" i="1" dirty="0"/>
              <a:t>susceptible</a:t>
            </a:r>
            <a:endParaRPr lang="en-US" sz="1400" dirty="0"/>
          </a:p>
        </p:txBody>
      </p:sp>
      <p:cxnSp>
        <p:nvCxnSpPr>
          <p:cNvPr id="25" name="Straight Arrow Connector 24">
            <a:extLst>
              <a:ext uri="{FF2B5EF4-FFF2-40B4-BE49-F238E27FC236}">
                <a16:creationId xmlns:a16="http://schemas.microsoft.com/office/drawing/2014/main" id="{E7439F40-1FCA-78EB-9F13-B9C8CD706ED9}"/>
              </a:ext>
            </a:extLst>
          </p:cNvPr>
          <p:cNvCxnSpPr>
            <a:cxnSpLocks/>
          </p:cNvCxnSpPr>
          <p:nvPr/>
        </p:nvCxnSpPr>
        <p:spPr>
          <a:xfrm>
            <a:off x="7436298" y="5023355"/>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B738EB1-97D4-EE47-9F2F-A32312D5C745}"/>
              </a:ext>
            </a:extLst>
          </p:cNvPr>
          <p:cNvSpPr txBox="1"/>
          <p:nvPr/>
        </p:nvSpPr>
        <p:spPr>
          <a:xfrm>
            <a:off x="7646836" y="4516439"/>
            <a:ext cx="1193486" cy="307777"/>
          </a:xfrm>
          <a:prstGeom prst="rect">
            <a:avLst/>
          </a:prstGeom>
          <a:noFill/>
          <a:ln w="28575">
            <a:noFill/>
          </a:ln>
        </p:spPr>
        <p:txBody>
          <a:bodyPr wrap="square" rtlCol="0">
            <a:spAutoFit/>
          </a:bodyPr>
          <a:lstStyle/>
          <a:p>
            <a:pPr algn="ctr"/>
            <a:r>
              <a:rPr lang="en-US" sz="1400" dirty="0"/>
              <a:t>36 h</a:t>
            </a:r>
          </a:p>
        </p:txBody>
      </p:sp>
      <p:sp>
        <p:nvSpPr>
          <p:cNvPr id="28" name="Oval 27">
            <a:extLst>
              <a:ext uri="{FF2B5EF4-FFF2-40B4-BE49-F238E27FC236}">
                <a16:creationId xmlns:a16="http://schemas.microsoft.com/office/drawing/2014/main" id="{C70D79BD-B42C-EFD3-6E6E-1B09BE87CC52}"/>
              </a:ext>
            </a:extLst>
          </p:cNvPr>
          <p:cNvSpPr/>
          <p:nvPr/>
        </p:nvSpPr>
        <p:spPr>
          <a:xfrm>
            <a:off x="8180080"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FC2E54E-1B59-9F70-F276-34BC89FB15A8}"/>
              </a:ext>
            </a:extLst>
          </p:cNvPr>
          <p:cNvSpPr txBox="1"/>
          <p:nvPr/>
        </p:nvSpPr>
        <p:spPr>
          <a:xfrm>
            <a:off x="8435434" y="4516439"/>
            <a:ext cx="1193486" cy="307777"/>
          </a:xfrm>
          <a:prstGeom prst="rect">
            <a:avLst/>
          </a:prstGeom>
          <a:noFill/>
          <a:ln w="28575">
            <a:noFill/>
          </a:ln>
        </p:spPr>
        <p:txBody>
          <a:bodyPr wrap="square" rtlCol="0">
            <a:spAutoFit/>
          </a:bodyPr>
          <a:lstStyle/>
          <a:p>
            <a:pPr algn="ctr"/>
            <a:r>
              <a:rPr lang="en-US" sz="1400" dirty="0"/>
              <a:t>7 d</a:t>
            </a:r>
          </a:p>
        </p:txBody>
      </p:sp>
      <p:sp>
        <p:nvSpPr>
          <p:cNvPr id="30" name="Oval 29">
            <a:extLst>
              <a:ext uri="{FF2B5EF4-FFF2-40B4-BE49-F238E27FC236}">
                <a16:creationId xmlns:a16="http://schemas.microsoft.com/office/drawing/2014/main" id="{E7F60429-B0D9-9663-A16D-0DFD1C90EC77}"/>
              </a:ext>
            </a:extLst>
          </p:cNvPr>
          <p:cNvSpPr/>
          <p:nvPr/>
        </p:nvSpPr>
        <p:spPr>
          <a:xfrm>
            <a:off x="8968678"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62B0692-6D65-4DEE-2B1B-101211674D69}"/>
              </a:ext>
            </a:extLst>
          </p:cNvPr>
          <p:cNvSpPr txBox="1"/>
          <p:nvPr/>
        </p:nvSpPr>
        <p:spPr>
          <a:xfrm>
            <a:off x="9574863" y="4516439"/>
            <a:ext cx="1193486" cy="307777"/>
          </a:xfrm>
          <a:prstGeom prst="rect">
            <a:avLst/>
          </a:prstGeom>
          <a:noFill/>
          <a:ln w="28575">
            <a:noFill/>
          </a:ln>
        </p:spPr>
        <p:txBody>
          <a:bodyPr wrap="square" rtlCol="0">
            <a:spAutoFit/>
          </a:bodyPr>
          <a:lstStyle/>
          <a:p>
            <a:pPr algn="ctr"/>
            <a:r>
              <a:rPr lang="en-US" sz="1400" dirty="0"/>
              <a:t>28 d</a:t>
            </a:r>
          </a:p>
        </p:txBody>
      </p:sp>
      <p:sp>
        <p:nvSpPr>
          <p:cNvPr id="32" name="Oval 31">
            <a:extLst>
              <a:ext uri="{FF2B5EF4-FFF2-40B4-BE49-F238E27FC236}">
                <a16:creationId xmlns:a16="http://schemas.microsoft.com/office/drawing/2014/main" id="{21C60642-2148-80BD-1224-75BD76935C74}"/>
              </a:ext>
            </a:extLst>
          </p:cNvPr>
          <p:cNvSpPr/>
          <p:nvPr/>
        </p:nvSpPr>
        <p:spPr>
          <a:xfrm>
            <a:off x="10108107"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DDB7621-955B-472B-9EFD-3D860CB58BDB}"/>
              </a:ext>
            </a:extLst>
          </p:cNvPr>
          <p:cNvSpPr txBox="1"/>
          <p:nvPr/>
        </p:nvSpPr>
        <p:spPr>
          <a:xfrm>
            <a:off x="7563263" y="3857580"/>
            <a:ext cx="2671843" cy="523220"/>
          </a:xfrm>
          <a:prstGeom prst="rect">
            <a:avLst/>
          </a:prstGeom>
          <a:noFill/>
          <a:ln w="28575">
            <a:noFill/>
          </a:ln>
        </p:spPr>
        <p:txBody>
          <a:bodyPr wrap="square" rtlCol="0">
            <a:spAutoFit/>
          </a:bodyPr>
          <a:lstStyle/>
          <a:p>
            <a:r>
              <a:rPr lang="en-US" sz="1400" dirty="0"/>
              <a:t>n=62 total</a:t>
            </a:r>
          </a:p>
          <a:p>
            <a:r>
              <a:rPr lang="en-US" sz="1400" dirty="0"/>
              <a:t>Min n=5 per family per timepoint</a:t>
            </a:r>
            <a:endParaRPr lang="en-US" sz="1400" baseline="30000" dirty="0"/>
          </a:p>
        </p:txBody>
      </p:sp>
      <p:pic>
        <p:nvPicPr>
          <p:cNvPr id="35" name="Picture 34" descr="Oyster Graphic">
            <a:extLst>
              <a:ext uri="{FF2B5EF4-FFF2-40B4-BE49-F238E27FC236}">
                <a16:creationId xmlns:a16="http://schemas.microsoft.com/office/drawing/2014/main" id="{F99C66E5-7150-29B2-B680-A74E9E5CB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7501"/>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59F6757-571C-0706-A492-7259B89F0E93}"/>
              </a:ext>
            </a:extLst>
          </p:cNvPr>
          <p:cNvSpPr txBox="1"/>
          <p:nvPr/>
        </p:nvSpPr>
        <p:spPr>
          <a:xfrm>
            <a:off x="1423651" y="5108604"/>
            <a:ext cx="1193486" cy="523220"/>
          </a:xfrm>
          <a:prstGeom prst="rect">
            <a:avLst/>
          </a:prstGeom>
          <a:noFill/>
          <a:ln w="28575">
            <a:noFill/>
          </a:ln>
        </p:spPr>
        <p:txBody>
          <a:bodyPr wrap="square" rtlCol="0">
            <a:spAutoFit/>
          </a:bodyPr>
          <a:lstStyle/>
          <a:p>
            <a:pPr algn="ctr"/>
            <a:r>
              <a:rPr lang="en-US" sz="1400" dirty="0"/>
              <a:t>Family 266</a:t>
            </a:r>
          </a:p>
          <a:p>
            <a:pPr algn="ctr"/>
            <a:r>
              <a:rPr lang="fi-FI" sz="1400" i="1" dirty="0"/>
              <a:t>resilient</a:t>
            </a:r>
            <a:endParaRPr lang="en-US" sz="1400" dirty="0"/>
          </a:p>
        </p:txBody>
      </p:sp>
      <p:sp>
        <p:nvSpPr>
          <p:cNvPr id="37" name="TextBox 36">
            <a:extLst>
              <a:ext uri="{FF2B5EF4-FFF2-40B4-BE49-F238E27FC236}">
                <a16:creationId xmlns:a16="http://schemas.microsoft.com/office/drawing/2014/main" id="{F482ACAD-D4E5-6499-3583-1B602BFBABD5}"/>
              </a:ext>
            </a:extLst>
          </p:cNvPr>
          <p:cNvSpPr txBox="1"/>
          <p:nvPr/>
        </p:nvSpPr>
        <p:spPr>
          <a:xfrm>
            <a:off x="4026243" y="4572000"/>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38" name="TextBox 37">
            <a:extLst>
              <a:ext uri="{FF2B5EF4-FFF2-40B4-BE49-F238E27FC236}">
                <a16:creationId xmlns:a16="http://schemas.microsoft.com/office/drawing/2014/main" id="{14DDD7EC-481B-5CDF-9059-D859A86CE858}"/>
              </a:ext>
            </a:extLst>
          </p:cNvPr>
          <p:cNvSpPr txBox="1"/>
          <p:nvPr/>
        </p:nvSpPr>
        <p:spPr>
          <a:xfrm>
            <a:off x="4026242" y="5108604"/>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5</a:t>
            </a:r>
            <a:r>
              <a:rPr lang="en-US" dirty="0"/>
              <a:t> parasite spores g</a:t>
            </a:r>
            <a:r>
              <a:rPr lang="en-US" baseline="30000" dirty="0"/>
              <a:t>-1</a:t>
            </a:r>
            <a:r>
              <a:rPr lang="en-US" dirty="0"/>
              <a:t>)</a:t>
            </a:r>
          </a:p>
        </p:txBody>
      </p:sp>
      <p:cxnSp>
        <p:nvCxnSpPr>
          <p:cNvPr id="39" name="Straight Arrow Connector 38">
            <a:extLst>
              <a:ext uri="{FF2B5EF4-FFF2-40B4-BE49-F238E27FC236}">
                <a16:creationId xmlns:a16="http://schemas.microsoft.com/office/drawing/2014/main" id="{C514CE6E-EBC0-3CD1-5BAE-B531E9EA61BC}"/>
              </a:ext>
            </a:extLst>
          </p:cNvPr>
          <p:cNvCxnSpPr>
            <a:cxnSpLocks/>
          </p:cNvCxnSpPr>
          <p:nvPr/>
        </p:nvCxnSpPr>
        <p:spPr>
          <a:xfrm flipV="1">
            <a:off x="2973462" y="508562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A3198F2B-E055-1FF1-C8BE-FBBE0206FAD9}"/>
              </a:ext>
            </a:extLst>
          </p:cNvPr>
          <p:cNvCxnSpPr>
            <a:cxnSpLocks/>
          </p:cNvCxnSpPr>
          <p:nvPr/>
        </p:nvCxnSpPr>
        <p:spPr>
          <a:xfrm>
            <a:off x="3022600" y="454915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59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BAC5-9279-3421-3AE9-B328A95A6744}"/>
              </a:ext>
            </a:extLst>
          </p:cNvPr>
          <p:cNvSpPr>
            <a:spLocks noGrp="1"/>
          </p:cNvSpPr>
          <p:nvPr>
            <p:ph type="title"/>
          </p:nvPr>
        </p:nvSpPr>
        <p:spPr/>
        <p:txBody>
          <a:bodyPr/>
          <a:lstStyle/>
          <a:p>
            <a:r>
              <a:rPr lang="en-US" dirty="0" err="1"/>
              <a:t>Subsetting</a:t>
            </a:r>
            <a:r>
              <a:rPr lang="en-US" dirty="0"/>
              <a:t> the data</a:t>
            </a:r>
          </a:p>
        </p:txBody>
      </p:sp>
      <p:sp>
        <p:nvSpPr>
          <p:cNvPr id="6" name="AutoShape 2" descr="IMG_3902">
            <a:extLst>
              <a:ext uri="{FF2B5EF4-FFF2-40B4-BE49-F238E27FC236}">
                <a16:creationId xmlns:a16="http://schemas.microsoft.com/office/drawing/2014/main" id="{08FC37FD-3C17-CE95-A1D9-9D112AAF0C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lass board with writing on it&#10;&#10;Description automatically generated">
            <a:extLst>
              <a:ext uri="{FF2B5EF4-FFF2-40B4-BE49-F238E27FC236}">
                <a16:creationId xmlns:a16="http://schemas.microsoft.com/office/drawing/2014/main" id="{201CEA06-2A27-B0A5-9514-74634519C29A}"/>
              </a:ext>
            </a:extLst>
          </p:cNvPr>
          <p:cNvPicPr>
            <a:picLocks noChangeAspect="1"/>
          </p:cNvPicPr>
          <p:nvPr/>
        </p:nvPicPr>
        <p:blipFill>
          <a:blip r:embed="rId2">
            <a:extLst>
              <a:ext uri="{28A0092B-C50C-407E-A947-70E740481C1C}">
                <a14:useLocalDpi xmlns:a14="http://schemas.microsoft.com/office/drawing/2010/main" val="0"/>
              </a:ext>
            </a:extLst>
          </a:blip>
          <a:srcRect l="22042" t="15771" r="16344" b="45233"/>
          <a:stretch/>
        </p:blipFill>
        <p:spPr>
          <a:xfrm>
            <a:off x="614516" y="1939413"/>
            <a:ext cx="3459040" cy="1641988"/>
          </a:xfrm>
          <a:prstGeom prst="rect">
            <a:avLst/>
          </a:prstGeom>
        </p:spPr>
      </p:pic>
      <p:sp>
        <p:nvSpPr>
          <p:cNvPr id="10" name="TextBox 9">
            <a:extLst>
              <a:ext uri="{FF2B5EF4-FFF2-40B4-BE49-F238E27FC236}">
                <a16:creationId xmlns:a16="http://schemas.microsoft.com/office/drawing/2014/main" id="{CA0A4FCC-A9C0-9EBB-847A-1534BBEF899A}"/>
              </a:ext>
            </a:extLst>
          </p:cNvPr>
          <p:cNvSpPr txBox="1"/>
          <p:nvPr/>
        </p:nvSpPr>
        <p:spPr>
          <a:xfrm>
            <a:off x="4604203" y="1521279"/>
            <a:ext cx="4629150" cy="5693866"/>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Dataset 1: </a:t>
            </a:r>
          </a:p>
          <a:p>
            <a:pPr marL="742950" lvl="1" indent="-285750">
              <a:buFont typeface="Arial" panose="020B0604020202020204" pitchFamily="34" charset="0"/>
              <a:buChar char="•"/>
            </a:pPr>
            <a:r>
              <a:rPr lang="en-US" sz="1600" dirty="0"/>
              <a:t>CTRL (n = 12-20)</a:t>
            </a:r>
          </a:p>
          <a:p>
            <a:pPr marL="742950" lvl="1" indent="-285750">
              <a:buFont typeface="Arial" panose="020B0604020202020204" pitchFamily="34" charset="0"/>
              <a:buChar char="•"/>
            </a:pPr>
            <a:r>
              <a:rPr lang="en-US" sz="1600" dirty="0"/>
              <a:t>10^8 dosed (n = 12-20)</a:t>
            </a:r>
          </a:p>
          <a:p>
            <a:pPr marL="742950" lvl="1" indent="-285750">
              <a:buFont typeface="Arial" panose="020B0604020202020204" pitchFamily="34" charset="0"/>
              <a:buChar char="•"/>
            </a:pPr>
            <a:r>
              <a:rPr lang="en-US" sz="1600" dirty="0"/>
              <a:t>10^7 dosed (n = 12-20)</a:t>
            </a:r>
          </a:p>
          <a:p>
            <a:pPr marL="285750" indent="-285750">
              <a:buFont typeface="Arial" panose="020B0604020202020204" pitchFamily="34" charset="0"/>
              <a:buChar char="•"/>
            </a:pPr>
            <a:r>
              <a:rPr lang="en-US" sz="1600" dirty="0"/>
              <a:t>Dataset 2: </a:t>
            </a:r>
          </a:p>
          <a:p>
            <a:pPr marL="742950" lvl="1" indent="-285750">
              <a:buFont typeface="Arial" panose="020B0604020202020204" pitchFamily="34" charset="0"/>
              <a:buChar char="•"/>
            </a:pPr>
            <a:r>
              <a:rPr lang="en-US" sz="1600" dirty="0"/>
              <a:t>CTRL (very light, n =16)</a:t>
            </a:r>
          </a:p>
          <a:p>
            <a:pPr marL="742950" lvl="1" indent="-285750">
              <a:buFont typeface="Arial" panose="020B0604020202020204" pitchFamily="34" charset="0"/>
              <a:buChar char="•"/>
            </a:pPr>
            <a:r>
              <a:rPr lang="en-US" sz="1600" dirty="0"/>
              <a:t>Moderate (10^4-10^5, n =16)</a:t>
            </a:r>
          </a:p>
          <a:p>
            <a:pPr marL="742950" lvl="1" indent="-285750">
              <a:buFont typeface="Arial" panose="020B0604020202020204" pitchFamily="34" charset="0"/>
              <a:buChar char="•"/>
            </a:pPr>
            <a:r>
              <a:rPr lang="en-US" sz="1600" dirty="0"/>
              <a:t>Moderate heavy (&gt;10^5, n =16)</a:t>
            </a:r>
          </a:p>
          <a:p>
            <a:pPr marL="285750" indent="-285750">
              <a:buFont typeface="Arial" panose="020B0604020202020204" pitchFamily="34" charset="0"/>
              <a:buChar char="•"/>
            </a:pPr>
            <a:r>
              <a:rPr lang="en-US" sz="1600" dirty="0"/>
              <a:t>Dataset 3: </a:t>
            </a:r>
          </a:p>
          <a:p>
            <a:pPr marL="742950" lvl="1" indent="-285750">
              <a:buFont typeface="Arial" panose="020B0604020202020204" pitchFamily="34" charset="0"/>
              <a:buChar char="•"/>
            </a:pPr>
            <a:r>
              <a:rPr lang="en-US" sz="1600" dirty="0"/>
              <a:t>Dosed C. gigas (n = 5)</a:t>
            </a:r>
          </a:p>
          <a:p>
            <a:pPr marL="742950" lvl="1" indent="-285750">
              <a:buFont typeface="Arial" panose="020B0604020202020204" pitchFamily="34" charset="0"/>
              <a:buChar char="•"/>
            </a:pPr>
            <a:r>
              <a:rPr lang="en-US" sz="1600" dirty="0"/>
              <a:t>Dosed C. virginica (n=5)</a:t>
            </a:r>
          </a:p>
          <a:p>
            <a:pPr marL="742950" lvl="1" indent="-285750">
              <a:buFont typeface="Arial" panose="020B0604020202020204" pitchFamily="34" charset="0"/>
              <a:buChar char="•"/>
            </a:pPr>
            <a:r>
              <a:rPr lang="en-US" sz="1600" dirty="0"/>
              <a:t>Use all samples</a:t>
            </a:r>
          </a:p>
          <a:p>
            <a:pPr marL="285750" indent="-285750">
              <a:buFont typeface="Arial" panose="020B0604020202020204" pitchFamily="34" charset="0"/>
              <a:buChar char="•"/>
            </a:pPr>
            <a:r>
              <a:rPr lang="en-US" sz="1600" dirty="0"/>
              <a:t>Dataset 4: </a:t>
            </a:r>
          </a:p>
          <a:p>
            <a:pPr marL="742950" lvl="1" indent="-285750">
              <a:buFont typeface="Arial" panose="020B0604020202020204" pitchFamily="34" charset="0"/>
              <a:buChar char="•"/>
            </a:pPr>
            <a:r>
              <a:rPr lang="en-US" sz="1600" dirty="0"/>
              <a:t>CTRL (n = 12-20)</a:t>
            </a:r>
          </a:p>
          <a:p>
            <a:pPr marL="742950" lvl="1" indent="-285750">
              <a:buFont typeface="Arial" panose="020B0604020202020204" pitchFamily="34" charset="0"/>
              <a:buChar char="•"/>
            </a:pPr>
            <a:r>
              <a:rPr lang="en-US" sz="1600" dirty="0"/>
              <a:t>Injected (n = 12-20)</a:t>
            </a:r>
          </a:p>
          <a:p>
            <a:pPr marL="742950" lvl="1" indent="-285750">
              <a:buFont typeface="Arial" panose="020B0604020202020204" pitchFamily="34" charset="0"/>
              <a:buChar char="•"/>
            </a:pPr>
            <a:r>
              <a:rPr lang="en-US" sz="1600" dirty="0"/>
              <a:t>Use all time points</a:t>
            </a:r>
          </a:p>
          <a:p>
            <a:pPr marL="285750" indent="-285750">
              <a:buFont typeface="Arial" panose="020B0604020202020204" pitchFamily="34" charset="0"/>
              <a:buChar char="•"/>
            </a:pPr>
            <a:r>
              <a:rPr lang="en-US" sz="1600" dirty="0"/>
              <a:t>Dataset 5:</a:t>
            </a:r>
          </a:p>
          <a:p>
            <a:pPr marL="742950" lvl="1" indent="-285750">
              <a:buFont typeface="Arial" panose="020B0604020202020204" pitchFamily="34" charset="0"/>
              <a:buChar char="•"/>
            </a:pPr>
            <a:r>
              <a:rPr lang="en-US" sz="1600" dirty="0"/>
              <a:t>CTRL (n = 20)</a:t>
            </a:r>
          </a:p>
          <a:p>
            <a:pPr marL="742950" lvl="1" indent="-285750">
              <a:buFont typeface="Arial" panose="020B0604020202020204" pitchFamily="34" charset="0"/>
              <a:buChar char="•"/>
            </a:pPr>
            <a:r>
              <a:rPr lang="en-US" sz="1600" dirty="0"/>
              <a:t>10^5 dosed (n =20)</a:t>
            </a:r>
          </a:p>
          <a:p>
            <a:pPr marL="742950" lvl="1" indent="-285750">
              <a:buFont typeface="Arial" panose="020B0604020202020204" pitchFamily="34" charset="0"/>
              <a:buChar char="•"/>
            </a:pPr>
            <a:r>
              <a:rPr lang="en-US" sz="1600" dirty="0"/>
              <a:t>Exclude time point 36 h</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80747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1198</Words>
  <Application>Microsoft Office PowerPoint</Application>
  <PresentationFormat>Widescreen</PresentationFormat>
  <Paragraphs>133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Overall next steps</vt:lpstr>
      <vt:lpstr>Disease dataset set #1: Proestou et al. 2023</vt:lpstr>
      <vt:lpstr>Disease dataset set #2: Johnson et al. 2020</vt:lpstr>
      <vt:lpstr>Disease dataset set #3: Chan et al. 2021</vt:lpstr>
      <vt:lpstr>Disease dataset set #4: Sullivan and Proestou 2021</vt:lpstr>
      <vt:lpstr>Disease dataset set #5: Proestou and Sullivan 2020</vt:lpstr>
      <vt:lpstr>Subsetting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Shelly Wanamaker</dc:creator>
  <cp:lastModifiedBy>Shelly Wanamaker</cp:lastModifiedBy>
  <cp:revision>11</cp:revision>
  <dcterms:created xsi:type="dcterms:W3CDTF">2024-12-13T14:18:07Z</dcterms:created>
  <dcterms:modified xsi:type="dcterms:W3CDTF">2025-01-29T23:44:10Z</dcterms:modified>
</cp:coreProperties>
</file>